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1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, text on left, text on righ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layout with centered title and subtitle placeholder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>
            <a:off x="5541962" y="2060575"/>
            <a:ext cx="3678236" cy="4689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Τσιώνης Χάρης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Γαστρεντερολόγος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Νομαρχιακός Σύμβουλος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διαφάνειες είναι «πνευματική εργασία» του: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Τάσου Κουράκη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Αναπληρωτή Καθηγητή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Ιατρικού Τμήματος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Α.Π.Θ.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Εργαστήριο Βιολογίας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Γενετικής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title" idx="4294967295"/>
          </p:nvPr>
        </p:nvSpPr>
        <p:spPr>
          <a:xfrm>
            <a:off x="381000" y="12192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250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1" i="0" u="none" strike="noStrike" cap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Γενετικά τροποποιημένα προϊόντα: Επιπτώσεις στη υγεία, το περιβάλλον και την κοινωνική συνείδηση </a:t>
            </a:r>
          </a:p>
        </p:txBody>
      </p:sp>
      <p:pic>
        <p:nvPicPr>
          <p:cNvPr id="36" name="Shape 36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697161"/>
            <a:ext cx="5486399" cy="416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 idx="4294967295"/>
          </p:nvPr>
        </p:nvSpPr>
        <p:spPr>
          <a:xfrm>
            <a:off x="685800" y="609600"/>
            <a:ext cx="77724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Τι είναι η Γ.Τ  σόγια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572000" y="1600200"/>
            <a:ext cx="4572000" cy="460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imes New Roman"/>
              <a:buNone/>
            </a:pPr>
            <a:r>
              <a:rPr lang="en-US" sz="3600" b="1" i="0" u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Παρατηρήσεις</a:t>
            </a:r>
            <a:r>
              <a:rPr lang="en-US" sz="36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6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3600" b="1" i="0" u="none">
              <a:solidFill>
                <a:srgbClr val="FFFF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Times New Roman"/>
              <a:buChar char="•"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Ενδεχόμενη μεταφορά των μεταφερόμενων γονιδίων σε φυτά της γύρω περιοχής</a:t>
            </a:r>
            <a:b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3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Times New Roman"/>
              <a:buChar char="•"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Αύξηση των ψεκασμών</a:t>
            </a:r>
            <a:b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3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Shape 116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600200"/>
            <a:ext cx="3022599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 idx="4294967295"/>
          </p:nvPr>
        </p:nvSpPr>
        <p:spPr>
          <a:xfrm>
            <a:off x="304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 τα ΓΤ φυτά αυξάνεται ή μειώνεται η χρήση των ζιζανιοκτόνων;</a:t>
            </a:r>
          </a:p>
        </p:txBody>
      </p:sp>
      <p:pic>
        <p:nvPicPr>
          <p:cNvPr id="122" name="Shape 122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3262311"/>
            <a:ext cx="5627686" cy="359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6737" y="1295400"/>
            <a:ext cx="3497261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imes New Roman"/>
              <a:buNone/>
            </a:pPr>
            <a:r>
              <a:rPr lang="en-US" sz="36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Πού βρίσκονται τα προϊόντα μεταλλαγμένης σόγιας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4294967295"/>
          </p:nvPr>
        </p:nvSpPr>
        <p:spPr>
          <a:xfrm>
            <a:off x="5105400" y="18288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Αλλαντικά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Ζαχαρωτά-γλυκά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Κονσέρβες ψαριού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Μπισκότα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Παιδικές τροφές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Προϊόντα σοκαλάτας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Στιγμιαίος καφές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Ψωμί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800" b="1" i="0" u="non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Shape 130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819400"/>
            <a:ext cx="4495800" cy="2528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8287"/>
            <a:ext cx="9448800" cy="583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imes New Roman"/>
              <a:buNone/>
            </a:pPr>
            <a:r>
              <a:rPr lang="en-US" sz="36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Πού βρίσκονται τα προϊόντα μεταλλαγμένου καλαμποκιού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4294967295"/>
          </p:nvPr>
        </p:nvSpPr>
        <p:spPr>
          <a:xfrm>
            <a:off x="5105400" y="18288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Δημητριακά (</a:t>
            </a:r>
            <a:r>
              <a:rPr lang="en-US" sz="24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καλαμποκάλευρο, σιμιγδάλι, άμυλο, νιφάδες καλαμποκιού)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Ζαχαρωτά-γλυκά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Κονσέρβες ψαριού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Μπισκότα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Παιδικές τροφές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Φυτικά έλαια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800" b="1" i="0" u="non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Shape 142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47775" y="1981200"/>
            <a:ext cx="2684462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"/>
            <a:ext cx="10172699" cy="549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 idx="4294967295"/>
          </p:nvPr>
        </p:nvSpPr>
        <p:spPr>
          <a:xfrm>
            <a:off x="2209800" y="381000"/>
            <a:ext cx="654685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Τι είναι το Γ.Τ καλαμπόκι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295400"/>
            <a:ext cx="3727450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4098925" y="1828800"/>
            <a:ext cx="5045074" cy="5327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Παρατηρήσεις</a:t>
            </a:r>
            <a:br>
              <a:rPr lang="en-US" sz="2800" b="1" i="0" u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800" b="1" i="0" u="none">
              <a:solidFill>
                <a:srgbClr val="FF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Times New Roman"/>
              <a:buChar char="•"/>
            </a:pPr>
            <a:r>
              <a:rPr lang="en-US" sz="2400" b="1" i="0" u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Ανάπτυξη ανθεκτικότητας στο βακτήριο Bacillus Thuringiensis</a:t>
            </a:r>
            <a:br>
              <a:rPr lang="en-US" sz="2400" b="1" i="0" u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400" b="1" i="0" u="none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Times New Roman"/>
              <a:buChar char="•"/>
            </a:pPr>
            <a:r>
              <a:rPr lang="en-US" sz="2400" b="1" i="0" u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Απελευθέρωση της τοξίνης Bt στο έδαφος από τις ρίζες και τη γύρη</a:t>
            </a:r>
            <a:br>
              <a:rPr lang="en-US" sz="2400" b="1" i="0" u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400" b="1" i="0" u="none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Times New Roman"/>
              <a:buChar char="•"/>
            </a:pPr>
            <a:r>
              <a:rPr lang="en-US" sz="2400" b="1" i="0" u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Ενδεχόμενη έκφραση του μεταφερόμενου γονιδίου, δηλαδή της εκκρινόμενης τοξίνης όχι μόνο στον βλαστό του φυτού αλλά και στον καρπό ή την γύρη.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 idx="4294967295"/>
          </p:nvPr>
        </p:nvSpPr>
        <p:spPr>
          <a:xfrm>
            <a:off x="633412" y="304800"/>
            <a:ext cx="7596186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επιδράσεις των ΓΤΟ σε οργανισμούς που δεν είναι προβλεπόμενοι στόχοι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4294967295"/>
          </p:nvPr>
        </p:nvSpPr>
        <p:spPr>
          <a:xfrm>
            <a:off x="381000" y="1066800"/>
            <a:ext cx="76961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Εργαστηριακά πειράματα έδειξαν ότι γύρη από γενετικά τροποποιημένο καλαμπόκι-Bt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μπορεί να αποβεί θανατηφόρος στην πεταλούδα τύπου Monarch</a:t>
            </a:r>
          </a:p>
          <a:p>
            <a:pPr marL="342900" marR="0" lvl="0" indent="-34290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Nature 399,214 (1999)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2987" y="2895600"/>
            <a:ext cx="4291011" cy="354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2209800"/>
            <a:ext cx="3743324" cy="46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φαινόμενο του φαινομένου του ντόμινου (domino effect) στα βιολογικά συστήματα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5486400"/>
            <a:ext cx="3695699" cy="149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4572000"/>
            <a:ext cx="3581399" cy="149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5200" y="3352800"/>
            <a:ext cx="3492500" cy="151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8600" y="1905000"/>
            <a:ext cx="4737100" cy="176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 idx="4294967295"/>
          </p:nvPr>
        </p:nvSpPr>
        <p:spPr>
          <a:xfrm>
            <a:off x="7620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Πιθανοί κίνδυνοι για την υγεία από τρόφιμα  που προέρχονται από Γ.Τ.Ο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057400"/>
            <a:ext cx="4092574" cy="298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4784725" y="1870075"/>
            <a:ext cx="4359274" cy="3935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AutoNum type="arabicPeriod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Αύξηση της αντίστασης των μικροβίων στα αντιβιοτικά</a:t>
            </a:r>
            <a:b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8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AutoNum type="arabicPeriod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Πιθανές αλλεργίες</a:t>
            </a:r>
            <a:b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8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AutoNum type="arabicPeriod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Κίνδυνος από τοξικά παραπροϊόντα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 idx="4294967295"/>
          </p:nvPr>
        </p:nvSpPr>
        <p:spPr>
          <a:xfrm>
            <a:off x="762000" y="3810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250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Κατά τη βιοτεχνολογική επανάσταση…..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4294967295"/>
          </p:nvPr>
        </p:nvSpPr>
        <p:spPr>
          <a:xfrm>
            <a:off x="3938587" y="2819400"/>
            <a:ext cx="5205412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16666"/>
              <a:buFont typeface="Times New Roman"/>
              <a:buChar char="•"/>
            </a:pPr>
            <a:r>
              <a:rPr lang="en-US" sz="2400" b="1" i="0" u="none" strike="noStrike" cap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Υπάρχει</a:t>
            </a:r>
            <a:r>
              <a:rPr lang="en-US" sz="2800" b="1" i="0" u="none" strike="noStrike" cap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απεριόριστη μεταφορά γονιδίων μεταξύ εντελώς διαφορετικών ειδών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3886200" y="1981200"/>
            <a:ext cx="4994274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Times New Roman"/>
              <a:buChar char="•"/>
            </a:pPr>
            <a:r>
              <a:rPr lang="en-US" sz="2400" b="1" i="0" u="none" strike="noStrike" cap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Δημιουργούνται χιλιάδες νέες μορφές ζωής ….σε</a:t>
            </a:r>
          </a:p>
        </p:txBody>
      </p:sp>
      <p:pic>
        <p:nvPicPr>
          <p:cNvPr id="44" name="Shape 44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098675"/>
            <a:ext cx="3352799" cy="19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/>
        </p:nvSpPr>
        <p:spPr>
          <a:xfrm rot="-1560000">
            <a:off x="1904999" y="3276600"/>
            <a:ext cx="6962775" cy="2559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lang="en-US" sz="5400" b="1" i="0" u="none" strike="noStrike" cap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Στιγμιαίο χρόνο από εξελικτική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lang="en-US" sz="5400" b="1" i="0" u="none" strike="noStrike" cap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άποψη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4114800" y="4267200"/>
            <a:ext cx="4648199" cy="1552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μεταφορά αυτή πραγματοποιείται διασπώντας όλους τους βιολογικούς φραγμούς φυτών, ζώων και ανθρώπων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imes New Roman"/>
              <a:buNone/>
            </a:pPr>
            <a:r>
              <a:rPr lang="en-US" sz="28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Στην εποχή όμως των γενετικά τροποποιημένων </a:t>
            </a:r>
            <a:br>
              <a:rPr lang="en-US" sz="28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φυτών, είναι απαραίτητο να εκτιμηθούν οι κίνδυνοι και στους άλλους ζώντες οργανισμούς, όπως: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4470400" y="2162175"/>
            <a:ext cx="50800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5" name="Shape 185"/>
          <p:cNvGrpSpPr/>
          <p:nvPr/>
        </p:nvGrpSpPr>
        <p:grpSpPr>
          <a:xfrm>
            <a:off x="211136" y="1905000"/>
            <a:ext cx="8932861" cy="4043361"/>
            <a:chOff x="228600" y="1905000"/>
            <a:chExt cx="9677400" cy="4043361"/>
          </a:xfrm>
        </p:grpSpPr>
        <p:sp>
          <p:nvSpPr>
            <p:cNvPr id="186" name="Shape 186"/>
            <p:cNvSpPr txBox="1"/>
            <p:nvPr/>
          </p:nvSpPr>
          <p:spPr>
            <a:xfrm>
              <a:off x="228600" y="1905000"/>
              <a:ext cx="5011736" cy="16160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lang="en-US" sz="3200" b="1" i="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Συνέπειες </a:t>
              </a:r>
              <a:br>
                <a:rPr lang="en-US" sz="3200" b="1" i="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3200" b="1" i="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στα ζώα που βόσκουν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87" name="Shape 1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24400" y="1957386"/>
              <a:ext cx="5181600" cy="39909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8" name="Shape 188"/>
          <p:cNvGrpSpPr/>
          <p:nvPr/>
        </p:nvGrpSpPr>
        <p:grpSpPr>
          <a:xfrm>
            <a:off x="539749" y="3789362"/>
            <a:ext cx="5124449" cy="3257550"/>
            <a:chOff x="533400" y="2362200"/>
            <a:chExt cx="5551486" cy="3257550"/>
          </a:xfrm>
        </p:grpSpPr>
        <p:pic>
          <p:nvPicPr>
            <p:cNvPr id="189" name="Shape 18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67200" y="2362200"/>
              <a:ext cx="1817686" cy="3257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Shape 190"/>
            <p:cNvSpPr txBox="1"/>
            <p:nvPr/>
          </p:nvSpPr>
          <p:spPr>
            <a:xfrm>
              <a:off x="533400" y="2924175"/>
              <a:ext cx="2333625" cy="5794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lang="en-US" sz="3200" b="1" i="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Στα πουλιά</a:t>
              </a:r>
            </a:p>
          </p:txBody>
        </p:sp>
      </p:grpSp>
      <p:grpSp>
        <p:nvGrpSpPr>
          <p:cNvPr id="191" name="Shape 191"/>
          <p:cNvGrpSpPr/>
          <p:nvPr/>
        </p:nvGrpSpPr>
        <p:grpSpPr>
          <a:xfrm>
            <a:off x="539750" y="2060575"/>
            <a:ext cx="6565900" cy="3257550"/>
            <a:chOff x="533400" y="2438400"/>
            <a:chExt cx="7113587" cy="3257550"/>
          </a:xfrm>
        </p:grpSpPr>
        <p:sp>
          <p:nvSpPr>
            <p:cNvPr id="192" name="Shape 192"/>
            <p:cNvSpPr txBox="1"/>
            <p:nvPr/>
          </p:nvSpPr>
          <p:spPr>
            <a:xfrm>
              <a:off x="533400" y="3686175"/>
              <a:ext cx="2347912" cy="5794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lang="en-US" sz="3200" b="1" i="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Στα έντομα</a:t>
              </a:r>
            </a:p>
          </p:txBody>
        </p:sp>
        <p:pic>
          <p:nvPicPr>
            <p:cNvPr id="193" name="Shape 19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72000" y="2438400"/>
              <a:ext cx="3074987" cy="3257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>
            <a:picLocks noGrp="1"/>
          </p:cNvPicPr>
          <p:nvPr>
            <p:ph type="subTitle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65475" y="163511"/>
            <a:ext cx="5978525" cy="391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>
            <a:spLocks noGrp="1"/>
          </p:cNvSpPr>
          <p:nvPr>
            <p:ph type="ctrTitle"/>
          </p:nvPr>
        </p:nvSpPr>
        <p:spPr>
          <a:xfrm>
            <a:off x="533400" y="4648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υγεία του ανθρώπου είναι άμεσα συνδεδεμένη με την ισορροπία των διαφόρων παραμέτρων του οικοσυστήματος και </a:t>
            </a:r>
            <a:br>
              <a:rPr lang="en-US" sz="2800" b="1" i="0" u="none" strike="noStrike" cap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800" b="1" i="0" u="none" strike="noStrike" cap="none">
              <a:solidFill>
                <a:srgbClr val="FFFF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685800" y="3352800"/>
            <a:ext cx="213359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imes New Roman"/>
              <a:buNone/>
            </a:pPr>
            <a:r>
              <a:rPr lang="en-US" sz="28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Άλλωστε….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492125" y="381000"/>
            <a:ext cx="8440737" cy="155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Κατά συνέπεια πέρα από τις άμεσες επιπτώσεις στον άνθρωπο, η έννοια των κινδύνων πρέπει να διευρυνθεί  και με το ενδεχόμενο: 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533400" y="2819400"/>
            <a:ext cx="8610599" cy="155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της δημιουργία ανθεκτικότητας σε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προηγουμένως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ευαίσθητους οργανισμούς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533400" y="5715000"/>
            <a:ext cx="501015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της γενετικής ρύπανσης 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457200" y="4419600"/>
            <a:ext cx="8077199" cy="155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της έκρηξης επιδημιών από νεοφανείς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οργανισμούς</a:t>
            </a:r>
            <a:b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3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457200" y="2133600"/>
            <a:ext cx="730885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της καταστροφής της βιοποικιλότητας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4294967295"/>
          </p:nvPr>
        </p:nvSpPr>
        <p:spPr>
          <a:xfrm>
            <a:off x="3352800" y="1981200"/>
            <a:ext cx="5791200" cy="3270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Times New Roman"/>
              <a:buChar char="•"/>
            </a:pPr>
            <a:r>
              <a:rPr lang="en-US" sz="2400" b="1" i="0" u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Να πολλαπλασιαστούν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Times New Roman"/>
              <a:buChar char="•"/>
            </a:pPr>
            <a:r>
              <a:rPr lang="en-US" sz="2400" b="1" i="0" u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Να μεταλλαχτούν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Times New Roman"/>
              <a:buChar char="•"/>
            </a:pPr>
            <a:r>
              <a:rPr lang="en-US" sz="2400" b="1" i="0" u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Να διασταυρωθούν με άλλους ζωντανούς οργανισμούς και να μεταβιβάσουν τα χαρακτηριστικά τους στους απογόνους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Times New Roman"/>
              <a:buChar char="•"/>
            </a:pPr>
            <a:r>
              <a:rPr lang="en-US" sz="2400" b="1" i="0" u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Να μεταναστεύσουν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1" i="0" u="none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400" b="1" i="0" u="none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304800" y="228600"/>
            <a:ext cx="7540625" cy="180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FFFF"/>
              </a:buClr>
              <a:buSzPct val="25000"/>
              <a:buFont typeface="Times New Roman"/>
              <a:buNone/>
            </a:pPr>
            <a:r>
              <a:rPr lang="en-US" sz="2800" b="1" i="0" u="none">
                <a:solidFill>
                  <a:srgbClr val="CC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Διαφορά όμως της ρύπανσης των γενετικά τροποποιημένων οργανισμών από την χημική ή ραδιενεργό ρύπανση είναι, ότι οι Γ.Τ.Ο μπορούν….</a:t>
            </a:r>
          </a:p>
        </p:txBody>
      </p:sp>
      <p:pic>
        <p:nvPicPr>
          <p:cNvPr id="216" name="Shape 216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057400"/>
            <a:ext cx="327025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4294967295"/>
          </p:nvPr>
        </p:nvSpPr>
        <p:spPr>
          <a:xfrm>
            <a:off x="280987" y="304800"/>
            <a:ext cx="7878762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Ακόμη σε περίπτωση λάθους οι οικολογικές επιπτώσεις ίσως θα είναι δύσκολο έως αδύνατο να αποκατασταθούν, δεδομένου ότι δεν θα είναι δυνατή η </a:t>
            </a: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«απόσυρση»</a:t>
            </a:r>
            <a:r>
              <a:rPr lang="en-US" sz="24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των απελευθερωμένων οργανισμών.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5627687" y="2514600"/>
            <a:ext cx="3516312" cy="4117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800" b="1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«Θα πρέπει να θυμόμαστε ότι αφ’ ης στιγμής οι ΓΤΟ απελευθερωθούν στο </a:t>
            </a:r>
            <a:br>
              <a:rPr lang="en-US" sz="2800" b="1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περιβάλλον, δεν μπορούν ποτέ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800" b="1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να ανακληθούν»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imes New Roman"/>
              <a:buNone/>
            </a:pPr>
            <a:r>
              <a:rPr lang="en-US" sz="2800" b="1" i="1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1" i="1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sng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Βρετανικός Ιατρικός Σύλλογος 1999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95600"/>
            <a:ext cx="5556249" cy="396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4724400" y="1600200"/>
            <a:ext cx="4419599" cy="3444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100000"/>
              <a:buFont typeface="Times New Roman"/>
              <a:buChar char="•"/>
            </a:pPr>
            <a:r>
              <a:rPr lang="en-US" sz="2000" b="1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Αύξηση της χρήσης ζιζανιοκτόνων</a:t>
            </a:r>
            <a:br>
              <a:rPr lang="en-US" sz="2000" b="1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000" b="1" i="0" u="none">
              <a:solidFill>
                <a:srgbClr val="FF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100000"/>
              <a:buFont typeface="Times New Roman"/>
              <a:buChar char="•"/>
            </a:pPr>
            <a:r>
              <a:rPr lang="en-US" sz="2000" b="1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εμφάνιση ανθεκτικών ζιζανίων </a:t>
            </a:r>
            <a:br>
              <a:rPr lang="en-US" sz="2000" b="1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000" b="1" i="0" u="none">
              <a:solidFill>
                <a:srgbClr val="FF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100000"/>
              <a:buFont typeface="Times New Roman"/>
              <a:buChar char="•"/>
            </a:pPr>
            <a:r>
              <a:rPr lang="en-US" sz="2000" b="1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πλήρη καταστροφή των ωφέλιμων εντόμων</a:t>
            </a:r>
            <a:br>
              <a:rPr lang="en-US" sz="2000" b="1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000" b="1" i="0" u="none">
              <a:solidFill>
                <a:srgbClr val="FF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100000"/>
              <a:buFont typeface="Times New Roman"/>
              <a:buChar char="•"/>
            </a:pPr>
            <a:r>
              <a:rPr lang="en-US" sz="2000" b="1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δραστική μείωση των πουλιών</a:t>
            </a:r>
            <a:br>
              <a:rPr lang="en-US" sz="2000" b="1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000" b="1" i="0" u="none">
              <a:solidFill>
                <a:srgbClr val="FF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100000"/>
              <a:buFont typeface="Times New Roman"/>
              <a:buChar char="•"/>
            </a:pPr>
            <a:r>
              <a:rPr lang="en-US" sz="2000" b="1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Αλλοίωση της βιοποικιλότητας με τον αφανισμός χιλιάδων ποικιλιών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609600" y="0"/>
            <a:ext cx="83819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Στην Βρετανία έρευνας της Βασιλικής Ιατρικής Εταιρείας με χρηματοδότηση της Βρετανικής κυβέρνηση με 500. εκ. στερλίνες επί 3 χρόνια σε 60 περιοχές της Βρετανίας για τα </a:t>
            </a:r>
            <a:r>
              <a:rPr lang="en-US" sz="2000" b="1" i="0" u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ζαχαρότευτλα</a:t>
            </a: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την </a:t>
            </a:r>
            <a:r>
              <a:rPr lang="en-US" sz="2000" b="1" i="0" u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ελαιοκράμβη</a:t>
            </a: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και το </a:t>
            </a:r>
            <a:r>
              <a:rPr lang="en-US" sz="2000" b="1" i="0" u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καλαμπόκι</a:t>
            </a: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έδειξε: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778000"/>
            <a:ext cx="4114800" cy="27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1447800" y="228600"/>
            <a:ext cx="6397624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rgbClr val="FFCC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Γενετικά τροποποιημένος σολομός</a:t>
            </a:r>
          </a:p>
        </p:txBody>
      </p:sp>
      <p:pic>
        <p:nvPicPr>
          <p:cNvPr id="236" name="Shape 236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457200" y="685800"/>
            <a:ext cx="5362575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5562600" y="914400"/>
            <a:ext cx="3581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FF66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Διαγονιδιακή «τέχνη»</a:t>
            </a: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038600"/>
            <a:ext cx="2706687" cy="34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04800" y="0"/>
            <a:ext cx="5784850" cy="716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ctrTitle"/>
          </p:nvPr>
        </p:nvSpPr>
        <p:spPr>
          <a:xfrm>
            <a:off x="5257800" y="3581400"/>
            <a:ext cx="3886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 τα γενετικά τροποποιημένα φυτά που εκκρίνουν εντομοκτόνα, αυτός ο κόσμος των μελισσών μπορεί να διαταραχθεί. Ο αποπροσανατολισμός τους </a:t>
            </a:r>
            <a:r>
              <a:rPr lang="en-US" sz="2000" b="1" i="0" u="none" strike="noStrike" cap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είναι</a:t>
            </a:r>
            <a:r>
              <a:rPr lang="en-US" sz="2400" b="1" i="0" u="none" strike="noStrike" cap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ενδεχόμενος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5257800" y="609600"/>
            <a:ext cx="3886200" cy="2041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Για τις μέλισσες ο κόσμος είναι ο κόσμος των οσμών. </a:t>
            </a:r>
            <a:br>
              <a:rPr lang="en-US" sz="3200" b="1" i="0" u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3200" b="1" i="0" u="none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968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 idx="4294967295"/>
          </p:nvPr>
        </p:nvSpPr>
        <p:spPr>
          <a:xfrm>
            <a:off x="6096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6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έννοια της ποιότητας των προϊόντων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4294967295"/>
          </p:nvPr>
        </p:nvSpPr>
        <p:spPr>
          <a:xfrm>
            <a:off x="4343400" y="1447800"/>
            <a:ext cx="4800600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imes New Roman"/>
              <a:buNone/>
            </a:pPr>
            <a:r>
              <a:rPr lang="en-US" sz="28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Όχι μόνον 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ασφαλές</a:t>
            </a:r>
            <a:r>
              <a:rPr lang="en-US" sz="28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και όχι μόνο αυτό που περιέχει όλα τα 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θρεπτικά συστατικά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524000"/>
            <a:ext cx="3482975" cy="487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4114800" y="3048000"/>
            <a:ext cx="5029199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imes New Roman"/>
              <a:buNone/>
            </a:pPr>
            <a:r>
              <a:rPr lang="en-US" sz="28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Αλλά στην ποιότητα </a:t>
            </a:r>
            <a:br>
              <a:rPr lang="en-US" sz="28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οφείλουμε να συνεκτιμούμε </a:t>
            </a:r>
            <a:br>
              <a:rPr lang="en-US" sz="28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όλα όσα σχετίζονται με τη </a:t>
            </a:r>
            <a:br>
              <a:rPr lang="en-US" sz="28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1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διαδικασία της παραγωγής του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 idx="4294967295"/>
          </p:nvPr>
        </p:nvSpPr>
        <p:spPr>
          <a:xfrm>
            <a:off x="3810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βιοτεχνολογικές εφαρμογές της γενετικής μηχανικής διακρίνονται σε δύο κατηγορίες: </a:t>
            </a:r>
            <a:br>
              <a:rPr lang="en-US" sz="3200" b="1" i="0" u="none" strike="noStrike" cap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3200" b="1" i="0" u="none" strike="noStrike" cap="none">
              <a:solidFill>
                <a:srgbClr val="FFFF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" name="Shape 52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057400"/>
            <a:ext cx="304482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>
            <a:spLocks noGrp="1"/>
          </p:cNvSpPr>
          <p:nvPr>
            <p:ph type="body" idx="4294967295"/>
          </p:nvPr>
        </p:nvSpPr>
        <p:spPr>
          <a:xfrm>
            <a:off x="4648200" y="1828800"/>
            <a:ext cx="4495800" cy="22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Σε εκείνες όπου οι γενετικά τροποποιημένοι οργανισμοί αναπτύσσονται εντός των εργαστηριακών τειχών και παράγονται φάρμακα, εμβόλια, ερευνητικά μοντέλα, κ.λ.π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4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838200"/>
            <a:ext cx="7315200" cy="4900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066800"/>
            <a:ext cx="3581399" cy="2238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Shape 269"/>
          <p:cNvGrpSpPr/>
          <p:nvPr/>
        </p:nvGrpSpPr>
        <p:grpSpPr>
          <a:xfrm>
            <a:off x="1992311" y="1830386"/>
            <a:ext cx="5159374" cy="3198812"/>
            <a:chOff x="0" y="3198811"/>
            <a:chExt cx="5159374" cy="3198812"/>
          </a:xfrm>
        </p:grpSpPr>
        <p:sp>
          <p:nvSpPr>
            <p:cNvPr id="270" name="Shape 270"/>
            <p:cNvSpPr/>
            <p:nvPr/>
          </p:nvSpPr>
          <p:spPr>
            <a:xfrm>
              <a:off x="0" y="3198811"/>
              <a:ext cx="5159374" cy="31988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71" name="Shape 271"/>
            <p:cNvGrpSpPr/>
            <p:nvPr/>
          </p:nvGrpSpPr>
          <p:grpSpPr>
            <a:xfrm>
              <a:off x="0" y="3198812"/>
              <a:ext cx="5159374" cy="1325562"/>
              <a:chOff x="0" y="3627437"/>
              <a:chExt cx="5159374" cy="1325562"/>
            </a:xfrm>
          </p:grpSpPr>
          <p:sp>
            <p:nvSpPr>
              <p:cNvPr id="272" name="Shape 272"/>
              <p:cNvSpPr/>
              <p:nvPr/>
            </p:nvSpPr>
            <p:spPr>
              <a:xfrm>
                <a:off x="0" y="3627437"/>
                <a:ext cx="5159374" cy="428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3" name="Shape 273"/>
              <p:cNvSpPr txBox="1"/>
              <p:nvPr/>
            </p:nvSpPr>
            <p:spPr>
              <a:xfrm>
                <a:off x="0" y="3627437"/>
                <a:ext cx="5159374" cy="1325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Arial"/>
                  <a:buNone/>
                </a:pPr>
                <a:r>
                  <a:rPr lang="en-US" sz="900" b="0" i="0" u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:r>
                  <a:rPr lang="en-US" sz="7200" b="0" i="0" u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r>
                  <a:rPr lang="en-US" sz="900" b="0" i="0" u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                                                        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74" name="Shape 274" descr="chicken catche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3276600"/>
            <a:ext cx="3903661" cy="2439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762000"/>
            <a:ext cx="7548562" cy="5672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4724400" y="1214437"/>
            <a:ext cx="3962399" cy="265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AutoNum type="arabicPeriod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Διασφαλίζει το δικαίωμα του καταναλωτή να επιλέγει. Δηλαδή στο να γνωρίζει τι τρώει</a:t>
            </a:r>
            <a:b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8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295400"/>
            <a:ext cx="3006724" cy="49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/>
        </p:nvSpPr>
        <p:spPr>
          <a:xfrm>
            <a:off x="990600" y="304800"/>
            <a:ext cx="73913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σήμανση των τροφίμων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4724400" y="3886200"/>
            <a:ext cx="3962399" cy="2227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Επιτρέπει στο να γίνουν έρευνες για τις επιδράσεις στην υγεία των ανθρώπων και των ζώων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/>
        </p:nvSpPr>
        <p:spPr>
          <a:xfrm>
            <a:off x="2895600" y="1289050"/>
            <a:ext cx="6248399" cy="5883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AutoNum type="arabicPeriod"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Δεν υποχρεώνονται οι παραγωγοί ζωικών προϊόντων να σημαίνουν τα προϊόντα αυτά (κρέας, γάλα, αυγά), όταν προέρχονται από ζώα που έχουν τραφεί με Γ.Τ. ζωοτροφές (Γ.Τ. καλαμπόκι, σόγια)</a:t>
            </a:r>
            <a:b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0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AutoNum type="arabicPeriod"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Γ.Τ. καλλιέργειες θα «συνυπάρχουν» με τις συμβατικές και τις βιολογικές. Τα μέτρα που συστήνονται για την αποφυγή της μόλυνσης έχουν εθελοντικό χαρακτήρα και δεν δίνουν τη νομική δυνατότητα στα κράτη-μέλη να προστατεύουν τις συμβατικές και τις βιολογικές καλλιέργειες</a:t>
            </a:r>
            <a:b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0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AutoNum type="arabicPeriod"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Δεν προβλέπονται μέτρα για την </a:t>
            </a:r>
            <a:r>
              <a:rPr lang="en-US" sz="2000" b="1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αντικειμενική ευθύνη</a:t>
            </a: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δηλαδή την ανάληψη του οικονομικού κόστους από τους παραγωγούς των Γ.Τ. καλλιεργειών από την επιμόλυνση των γειτονικών καλλιεργειών</a:t>
            </a:r>
            <a:b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0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47800"/>
            <a:ext cx="2446336" cy="39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914400" y="152400"/>
            <a:ext cx="73913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Γιατί η σήμανση των τροφίμων δεν είναι πανάκεια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809625"/>
            <a:ext cx="8077199" cy="5399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ζήτημα των μεταλλαγμένων είναι ένα καθαρά επιστημονικό θέμα; </a:t>
            </a:r>
            <a:b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Ή μήπως είναι κυρίως πολιτικό και κοινωνικό ζήτημα, και δευτερευόντως επιστημονικό;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6" y="2597150"/>
            <a:ext cx="5719762" cy="390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4876800"/>
            <a:ext cx="2857499" cy="142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4419600" y="381000"/>
            <a:ext cx="47244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…και σε εκείνες όπου δημιουργούνται διαγενετικοί οργανισμοί, οι οποίοι </a:t>
            </a: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απελευθερώνονται</a:t>
            </a: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στη φύση και επιδρούν στην βιοποικιλότητα ανταγωνιζόμενοι τους φυσικούς οργανισμούς στο οικοσύστημα</a:t>
            </a: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l="10717"/>
          <a:stretch/>
        </p:blipFill>
        <p:spPr>
          <a:xfrm>
            <a:off x="0" y="152400"/>
            <a:ext cx="444341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 idx="4294967295"/>
          </p:nvPr>
        </p:nvSpPr>
        <p:spPr>
          <a:xfrm>
            <a:off x="4219575" y="304800"/>
            <a:ext cx="4924424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Τα γονίδια δεν εκφράζονται αυτόνομα και αυτοδύναμα</a:t>
            </a:r>
          </a:p>
        </p:txBody>
      </p:sp>
      <p:pic>
        <p:nvPicPr>
          <p:cNvPr id="65" name="Shape 65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3898900"/>
            <a:ext cx="4149724" cy="29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4419600" y="2590800"/>
            <a:ext cx="4540249" cy="3935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250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Τα γονίδια δεν φέρουν πληροφορίες που θα εκφραστούν όταν έλθει η σειρά τους, όπως συμβαίνει στις πληροφορίες μιας μαγνητοταινίας που αναπαράγονται κάθε φορά με τον ίδιο καθορισμένο τρόπο</a:t>
            </a:r>
          </a:p>
        </p:txBody>
      </p:sp>
      <p:grpSp>
        <p:nvGrpSpPr>
          <p:cNvPr id="67" name="Shape 67"/>
          <p:cNvGrpSpPr/>
          <p:nvPr/>
        </p:nvGrpSpPr>
        <p:grpSpPr>
          <a:xfrm>
            <a:off x="0" y="0"/>
            <a:ext cx="4167186" cy="6858000"/>
            <a:chOff x="0" y="0"/>
            <a:chExt cx="4167186" cy="6858000"/>
          </a:xfrm>
        </p:grpSpPr>
        <p:pic>
          <p:nvPicPr>
            <p:cNvPr id="68" name="Shape 6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4167186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Shape 69"/>
            <p:cNvSpPr/>
            <p:nvPr/>
          </p:nvSpPr>
          <p:spPr>
            <a:xfrm>
              <a:off x="3581400" y="2362200"/>
              <a:ext cx="533399" cy="4572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 rot="4140000">
              <a:off x="1714500" y="4076699"/>
              <a:ext cx="533400" cy="4572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 rot="4140000">
              <a:off x="342899" y="4533899"/>
              <a:ext cx="533400" cy="4572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1676400" y="3581400"/>
              <a:ext cx="228600" cy="228600"/>
            </a:xfrm>
            <a:prstGeom prst="flowChartSummingJunction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3276600" y="2438400"/>
              <a:ext cx="228600" cy="228600"/>
            </a:xfrm>
            <a:prstGeom prst="flowChartSummingJunction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304800" y="4038600"/>
              <a:ext cx="228600" cy="228600"/>
            </a:xfrm>
            <a:prstGeom prst="flowChartSummingJunction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62" y="0"/>
            <a:ext cx="50625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304800" y="762000"/>
            <a:ext cx="3581399" cy="4789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Έτσι σήμερα δεν μιλάμε για γονίδια, αλλά για </a:t>
            </a:r>
            <a:r>
              <a:rPr lang="en-US" sz="2800" b="1" i="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γονιδιακά δίκτυα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που οικοδομούνται σε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διαφορετικά </a:t>
            </a: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επίπεδα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με διαφορετικούς βαθμούς </a:t>
            </a: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σύνδεσης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και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έχουν διαφορετικούς βαθμούς </a:t>
            </a: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ευαισθησίας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στις διαταραχές.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1676400"/>
            <a:ext cx="4800600" cy="48767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4191000" y="3048000"/>
            <a:ext cx="493712" cy="381000"/>
          </a:xfrm>
          <a:prstGeom prst="irregularSeal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7" name="Shape 87"/>
          <p:cNvGrpSpPr/>
          <p:nvPr/>
        </p:nvGrpSpPr>
        <p:grpSpPr>
          <a:xfrm>
            <a:off x="4087965" y="3229477"/>
            <a:ext cx="2339669" cy="2359046"/>
            <a:chOff x="4087965" y="3229477"/>
            <a:chExt cx="2339669" cy="2359046"/>
          </a:xfrm>
        </p:grpSpPr>
        <p:sp>
          <p:nvSpPr>
            <p:cNvPr id="88" name="Shape 88"/>
            <p:cNvSpPr/>
            <p:nvPr/>
          </p:nvSpPr>
          <p:spPr>
            <a:xfrm rot="-6300000">
              <a:off x="5949155" y="5328443"/>
              <a:ext cx="141286" cy="304800"/>
            </a:xfrm>
            <a:prstGeom prst="ellipse">
              <a:avLst/>
            </a:prstGeom>
            <a:solidFill>
              <a:srgbClr val="009900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9" name="Shape 89"/>
            <p:cNvCxnSpPr/>
            <p:nvPr/>
          </p:nvCxnSpPr>
          <p:spPr>
            <a:xfrm rot="780000">
              <a:off x="4267199" y="3428999"/>
              <a:ext cx="1981199" cy="1819274"/>
            </a:xfrm>
            <a:prstGeom prst="straightConnector1">
              <a:avLst/>
            </a:prstGeom>
            <a:noFill/>
            <a:ln w="38100" cap="flat" cmpd="sng">
              <a:solidFill>
                <a:srgbClr val="FFFF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</p:grpSp>
      <p:sp>
        <p:nvSpPr>
          <p:cNvPr id="90" name="Shape 90"/>
          <p:cNvSpPr txBox="1"/>
          <p:nvPr/>
        </p:nvSpPr>
        <p:spPr>
          <a:xfrm>
            <a:off x="4416425" y="66675"/>
            <a:ext cx="169861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381000" y="228600"/>
            <a:ext cx="8170861" cy="1524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800" b="1" i="0" u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εισαγωγή ενός γονιδίου στο DNA ενός κυττάρου, μπορεί να μεταβάλλει τη λειτουργία των άλλων φυσιολογικών γονιδίων</a:t>
            </a:r>
          </a:p>
        </p:txBody>
      </p:sp>
      <p:grpSp>
        <p:nvGrpSpPr>
          <p:cNvPr id="92" name="Shape 92"/>
          <p:cNvGrpSpPr/>
          <p:nvPr/>
        </p:nvGrpSpPr>
        <p:grpSpPr>
          <a:xfrm>
            <a:off x="4267200" y="3273761"/>
            <a:ext cx="166445" cy="841038"/>
            <a:chOff x="4267200" y="3273761"/>
            <a:chExt cx="166445" cy="841038"/>
          </a:xfrm>
        </p:grpSpPr>
        <p:sp>
          <p:nvSpPr>
            <p:cNvPr id="93" name="Shape 93"/>
            <p:cNvSpPr/>
            <p:nvPr/>
          </p:nvSpPr>
          <p:spPr>
            <a:xfrm>
              <a:off x="4267200" y="3810000"/>
              <a:ext cx="141287" cy="304799"/>
            </a:xfrm>
            <a:prstGeom prst="ellipse">
              <a:avLst/>
            </a:prstGeom>
            <a:solidFill>
              <a:srgbClr val="009900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4" name="Shape 94"/>
            <p:cNvCxnSpPr/>
            <p:nvPr/>
          </p:nvCxnSpPr>
          <p:spPr>
            <a:xfrm rot="5280000">
              <a:off x="4117181" y="3501231"/>
              <a:ext cx="533399" cy="80961"/>
            </a:xfrm>
            <a:prstGeom prst="straightConnector1">
              <a:avLst/>
            </a:prstGeom>
            <a:noFill/>
            <a:ln w="38100" cap="flat" cmpd="sng">
              <a:solidFill>
                <a:srgbClr val="FFFF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</p:grpSp>
      <p:grpSp>
        <p:nvGrpSpPr>
          <p:cNvPr id="95" name="Shape 95"/>
          <p:cNvGrpSpPr/>
          <p:nvPr/>
        </p:nvGrpSpPr>
        <p:grpSpPr>
          <a:xfrm>
            <a:off x="4222213" y="3225435"/>
            <a:ext cx="985322" cy="1575164"/>
            <a:chOff x="4222213" y="3225435"/>
            <a:chExt cx="985322" cy="1575164"/>
          </a:xfrm>
        </p:grpSpPr>
        <p:sp>
          <p:nvSpPr>
            <p:cNvPr id="96" name="Shape 96"/>
            <p:cNvSpPr/>
            <p:nvPr/>
          </p:nvSpPr>
          <p:spPr>
            <a:xfrm>
              <a:off x="4876800" y="4495800"/>
              <a:ext cx="141287" cy="304799"/>
            </a:xfrm>
            <a:prstGeom prst="ellipse">
              <a:avLst/>
            </a:prstGeom>
            <a:solidFill>
              <a:srgbClr val="009900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7" name="Shape 97"/>
            <p:cNvCxnSpPr/>
            <p:nvPr/>
          </p:nvCxnSpPr>
          <p:spPr>
            <a:xfrm rot="3480000">
              <a:off x="4029074" y="3735387"/>
              <a:ext cx="1371599" cy="304800"/>
            </a:xfrm>
            <a:prstGeom prst="straightConnector1">
              <a:avLst/>
            </a:prstGeom>
            <a:noFill/>
            <a:ln w="38100" cap="flat" cmpd="sng">
              <a:solidFill>
                <a:srgbClr val="FFFF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533400" y="3810000"/>
            <a:ext cx="8001000" cy="2836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lang="en-US" sz="2800" b="1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Το 1989 </a:t>
            </a:r>
            <a:r>
              <a:rPr lang="en-US" sz="2800" b="1" i="0" u="none">
                <a:solidFill>
                  <a:srgbClr val="FFCC00"/>
                </a:solidFill>
                <a:latin typeface="Times"/>
                <a:ea typeface="Times"/>
                <a:cs typeface="Times"/>
                <a:sym typeface="Times"/>
              </a:rPr>
              <a:t>τρυπτοφάνη</a:t>
            </a:r>
            <a:r>
              <a:rPr lang="en-US" sz="2800" b="1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που παράχθηκε από γενετικά τροποποιημένα μικρόβια, προκάλεσε το θάνατο 39 ατόμων στις ΗΠΑ και μόνιμη ανικανότητα εργασίας σε 1540 άτομα εξαιτίας του συνδρόμου ηωσινοφιλίας- μυαλγίας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lang="en-US" sz="2000" b="1" i="1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(Trends Biotechnol. 1994 Sep;12(9):346-52.)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184150"/>
            <a:ext cx="4572000" cy="333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4687" y="0"/>
            <a:ext cx="4846636" cy="68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title" idx="4294967295"/>
          </p:nvPr>
        </p:nvSpPr>
        <p:spPr>
          <a:xfrm>
            <a:off x="280987" y="2209800"/>
            <a:ext cx="4291011" cy="365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lang="en-US" sz="36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Τρόφιμα που προέρχονται από γενετικώς τροποποιημένα φυτά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Macintosh PowerPoint</Application>
  <PresentationFormat>On-screen Show (4:3)</PresentationFormat>
  <Paragraphs>115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Times</vt:lpstr>
      <vt:lpstr>Times New Roman</vt:lpstr>
      <vt:lpstr>Default Design</vt:lpstr>
      <vt:lpstr> Γενετικά τροποποιημένα προϊόντα: Επιπτώσεις στη υγεία, το περιβάλλον και την κοινωνική συνείδηση </vt:lpstr>
      <vt:lpstr>Κατά τη βιοτεχνολογική επανάσταση…..</vt:lpstr>
      <vt:lpstr>Οι βιοτεχνολογικές εφαρμογές της γενετικής μηχανικής διακρίνονται σε δύο κατηγορίες:  </vt:lpstr>
      <vt:lpstr>PowerPoint Presentation</vt:lpstr>
      <vt:lpstr>Τα γονίδια δεν εκφράζονται αυτόνομα και αυτοδύναμα</vt:lpstr>
      <vt:lpstr>PowerPoint Presentation</vt:lpstr>
      <vt:lpstr>PowerPoint Presentation</vt:lpstr>
      <vt:lpstr>PowerPoint Presentation</vt:lpstr>
      <vt:lpstr>Τρόφιμα που προέρχονται από γενετικώς τροποποιημένα φυτά</vt:lpstr>
      <vt:lpstr>Τι είναι η Γ.Τ  σόγια</vt:lpstr>
      <vt:lpstr>Με τα ΓΤ φυτά αυξάνεται ή μειώνεται η χρήση των ζιζανιοκτόνων;</vt:lpstr>
      <vt:lpstr>Πού βρίσκονται τα προϊόντα μεταλλαγμένης σόγιας</vt:lpstr>
      <vt:lpstr>PowerPoint Presentation</vt:lpstr>
      <vt:lpstr>Πού βρίσκονται τα προϊόντα μεταλλαγμένου καλαμποκιού</vt:lpstr>
      <vt:lpstr>PowerPoint Presentation</vt:lpstr>
      <vt:lpstr>Τι είναι το Γ.Τ καλαμπόκι</vt:lpstr>
      <vt:lpstr>Οι επιδράσεις των ΓΤΟ σε οργανισμούς που δεν είναι προβλεπόμενοι στόχοι</vt:lpstr>
      <vt:lpstr>To φαινόμενο του φαινομένου του ντόμινου (domino effect) στα βιολογικά συστήματα</vt:lpstr>
      <vt:lpstr>Πιθανοί κίνδυνοι για την υγεία από τρόφιμα  που προέρχονται από Γ.Τ.Ο</vt:lpstr>
      <vt:lpstr>Στην εποχή όμως των γενετικά τροποποιημένων  φυτών, είναι απαραίτητο να εκτιμηθούν οι κίνδυνοι και στους άλλους ζώντες οργανισμούς, όπως:</vt:lpstr>
      <vt:lpstr>Η υγεία του ανθρώπου είναι άμεσα συνδεδεμένη με την ισορροπία των διαφόρων παραμέτρων του οικοσυστήματος και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Διαγονιδιακή «τέχνη»</vt:lpstr>
      <vt:lpstr>Με τα γενετικά τροποποιημένα φυτά που εκκρίνουν εντομοκτόνα, αυτός ο κόσμος των μελισσών μπορεί να διαταραχθεί. Ο αποπροσανατολισμός τους είναι ενδεχόμενος</vt:lpstr>
      <vt:lpstr>Η έννοια της ποιότητας των προϊόντων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Γενετικά τροποποιημένα προϊόντα: Επιπτώσεις στη υγεία, το περιβάλλον και την κοινωνική συνείδηση </dc:title>
  <cp:lastModifiedBy>Alexios Tsimenidis</cp:lastModifiedBy>
  <cp:revision>2</cp:revision>
  <dcterms:modified xsi:type="dcterms:W3CDTF">2017-05-31T07:22:44Z</dcterms:modified>
</cp:coreProperties>
</file>