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40"/>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66"/>
  </p:normalViewPr>
  <p:slideViewPr>
    <p:cSldViewPr snapToGrid="0" snapToObjects="1">
      <p:cViewPr varScale="1">
        <p:scale>
          <a:sx n="102" d="100"/>
          <a:sy n="102" d="100"/>
        </p:scale>
        <p:origin x="12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9" name="Shape 30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5" name="Shape 3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2" name="Shape 3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9" name="Shape 3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5" name="Shape 3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1" name="Shape 4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8" name="Shape 4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4" name="Shape 4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1" name="Shape 42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8" name="Shape 42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4" name="Shape 4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7" name="Shape 44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3" name="Shape 45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0" name="Shape 46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7" name="Shape 46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3" name="Shape 47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9" name="Shape 47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6" name="Shape 4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1" name="Shape 32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8" name="Shape 5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4" name="Shape 5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9" name="Shape 5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6" name="Shape 5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2" name="Shape 5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8" name="Shape 53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4" name="Shape 5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2" name="Shape 55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9" name="Shape 5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7" name="Shape 3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2" name="Shape 3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8" name="Shape 3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7" name="Shape 35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ColTx">
  <p:cSld name="Title, text on left, text on right">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SzPct val="25000"/>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7" name="Shape 1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8" name="Shape 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SzPct val="25000"/>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1" name="Shape 2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2" name="Shape 2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3" name="Shape 2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SzPct val="25000"/>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 name="Shape 7"/>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lnSpc>
                <a:spcPct val="100000"/>
              </a:lnSpc>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429000" marR="0" lvl="6"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4800600" marR="0" lvl="7"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6629400" marR="0" lvl="8" indent="-1016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 name="Shape 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 name="Shape 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 name="Shape 1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0"/>
        <p:cNvGrpSpPr/>
        <p:nvPr/>
      </p:nvGrpSpPr>
      <p:grpSpPr>
        <a:xfrm>
          <a:off x="0" y="0"/>
          <a:ext cx="0" cy="0"/>
          <a:chOff x="0" y="0"/>
          <a:chExt cx="0" cy="0"/>
        </a:xfrm>
      </p:grpSpPr>
      <p:pic>
        <p:nvPicPr>
          <p:cNvPr id="311" name="Shape 311"/>
          <p:cNvPicPr preferRelativeResize="0"/>
          <p:nvPr/>
        </p:nvPicPr>
        <p:blipFill rotWithShape="1">
          <a:blip r:embed="rId3">
            <a:alphaModFix/>
          </a:blip>
          <a:srcRect/>
          <a:stretch/>
        </p:blipFill>
        <p:spPr>
          <a:xfrm>
            <a:off x="1219200" y="2274886"/>
            <a:ext cx="6858000" cy="4583112"/>
          </a:xfrm>
          <a:prstGeom prst="rect">
            <a:avLst/>
          </a:prstGeom>
          <a:noFill/>
          <a:ln>
            <a:noFill/>
          </a:ln>
        </p:spPr>
      </p:pic>
      <p:sp>
        <p:nvSpPr>
          <p:cNvPr id="312" name="Shape 312"/>
          <p:cNvSpPr txBox="1"/>
          <p:nvPr/>
        </p:nvSpPr>
        <p:spPr>
          <a:xfrm>
            <a:off x="228600" y="609600"/>
            <a:ext cx="8915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400" b="1" i="0" u="none">
                <a:solidFill>
                  <a:schemeClr val="lt1"/>
                </a:solidFill>
                <a:latin typeface="Times New Roman"/>
                <a:ea typeface="Times New Roman"/>
                <a:cs typeface="Times New Roman"/>
                <a:sym typeface="Times New Roman"/>
              </a:rPr>
              <a:t>Όταν η κυβέρνηση των Η.Π.Α προσφεύγει εναντίον της Ευρωπαϊκής Ένωσης στον </a:t>
            </a:r>
            <a:r>
              <a:rPr lang="en-US" sz="2400" b="1" i="0" u="none">
                <a:solidFill>
                  <a:srgbClr val="F9E89F"/>
                </a:solidFill>
                <a:latin typeface="Times New Roman"/>
                <a:ea typeface="Times New Roman"/>
                <a:cs typeface="Times New Roman"/>
                <a:sym typeface="Times New Roman"/>
              </a:rPr>
              <a:t>Παγκόσμιο Οργανισμό Εμπορίου</a:t>
            </a:r>
            <a:r>
              <a:rPr lang="en-US" sz="2400" b="1" i="0" u="none">
                <a:solidFill>
                  <a:schemeClr val="lt1"/>
                </a:solidFill>
                <a:latin typeface="Times New Roman"/>
                <a:ea typeface="Times New Roman"/>
                <a:cs typeface="Times New Roman"/>
                <a:sym typeface="Times New Roman"/>
              </a:rPr>
              <a:t> και πετυχαίνει την ψήφιση του νέου κανονισμού της Ε.Ε, δηλαδή τον 1829/2003 για να γενετικά τροποποιημένα τρόφιμα και τις ζωοτροφές, αυτό είναι επιστημονικό ζήτημα ή καθαρά πολιτική απόφαση;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0"/>
        <p:cNvGrpSpPr/>
        <p:nvPr/>
      </p:nvGrpSpPr>
      <p:grpSpPr>
        <a:xfrm>
          <a:off x="0" y="0"/>
          <a:ext cx="0" cy="0"/>
          <a:chOff x="0" y="0"/>
          <a:chExt cx="0" cy="0"/>
        </a:xfrm>
      </p:grpSpPr>
      <p:pic>
        <p:nvPicPr>
          <p:cNvPr id="371" name="Shape 371"/>
          <p:cNvPicPr preferRelativeResize="0">
            <a:picLocks noGrp="1"/>
          </p:cNvPicPr>
          <p:nvPr>
            <p:ph type="clipArt" idx="2"/>
          </p:nvPr>
        </p:nvPicPr>
        <p:blipFill rotWithShape="1">
          <a:blip r:embed="rId3">
            <a:alphaModFix/>
          </a:blip>
          <a:srcRect/>
          <a:stretch/>
        </p:blipFill>
        <p:spPr>
          <a:xfrm>
            <a:off x="-1066800" y="0"/>
            <a:ext cx="11150600" cy="7086600"/>
          </a:xfrm>
          <a:prstGeom prst="rect">
            <a:avLst/>
          </a:prstGeom>
          <a:noFill/>
          <a:ln>
            <a:noFill/>
          </a:ln>
        </p:spPr>
      </p:pic>
      <p:sp>
        <p:nvSpPr>
          <p:cNvPr id="372" name="Shape 372"/>
          <p:cNvSpPr txBox="1">
            <a:spLocks noGrp="1"/>
          </p:cNvSpPr>
          <p:nvPr>
            <p:ph type="title" idx="4294967295"/>
          </p:nvPr>
        </p:nvSpPr>
        <p:spPr>
          <a:xfrm>
            <a:off x="271462" y="3505200"/>
            <a:ext cx="77724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3CC"/>
              </a:buClr>
              <a:buSzPct val="25000"/>
              <a:buFont typeface="Times New Roman"/>
              <a:buNone/>
            </a:pPr>
            <a:r>
              <a:rPr lang="en-US" sz="6000" b="0" i="0" u="none">
                <a:solidFill>
                  <a:srgbClr val="0033CC"/>
                </a:solidFill>
                <a:latin typeface="Times New Roman"/>
                <a:ea typeface="Times New Roman"/>
                <a:cs typeface="Times New Roman"/>
                <a:sym typeface="Times New Roman"/>
              </a:rPr>
              <a:t>Υπάρχουν λύσεις;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6"/>
        <p:cNvGrpSpPr/>
        <p:nvPr/>
      </p:nvGrpSpPr>
      <p:grpSpPr>
        <a:xfrm>
          <a:off x="0" y="0"/>
          <a:ext cx="0" cy="0"/>
          <a:chOff x="0" y="0"/>
          <a:chExt cx="0" cy="0"/>
        </a:xfrm>
      </p:grpSpPr>
      <p:pic>
        <p:nvPicPr>
          <p:cNvPr id="377" name="Shape 377"/>
          <p:cNvPicPr preferRelativeResize="0"/>
          <p:nvPr/>
        </p:nvPicPr>
        <p:blipFill rotWithShape="1">
          <a:blip r:embed="rId3">
            <a:alphaModFix/>
          </a:blip>
          <a:srcRect/>
          <a:stretch/>
        </p:blipFill>
        <p:spPr>
          <a:xfrm>
            <a:off x="4492625" y="0"/>
            <a:ext cx="4651374" cy="7154861"/>
          </a:xfrm>
          <a:prstGeom prst="rect">
            <a:avLst/>
          </a:prstGeom>
          <a:noFill/>
          <a:ln>
            <a:noFill/>
          </a:ln>
        </p:spPr>
      </p:pic>
      <p:sp>
        <p:nvSpPr>
          <p:cNvPr id="378" name="Shape 378"/>
          <p:cNvSpPr txBox="1"/>
          <p:nvPr/>
        </p:nvSpPr>
        <p:spPr>
          <a:xfrm>
            <a:off x="517525" y="18669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79" name="Shape 379"/>
          <p:cNvSpPr txBox="1"/>
          <p:nvPr/>
        </p:nvSpPr>
        <p:spPr>
          <a:xfrm>
            <a:off x="457200" y="1981200"/>
            <a:ext cx="3962399" cy="1373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CC"/>
              </a:buClr>
              <a:buSzPct val="25000"/>
              <a:buFont typeface="Times New Roman"/>
              <a:buNone/>
            </a:pPr>
            <a:r>
              <a:rPr lang="en-US" sz="2800" b="1" i="0" u="none">
                <a:solidFill>
                  <a:srgbClr val="FFFFCC"/>
                </a:solidFill>
                <a:latin typeface="Times New Roman"/>
                <a:ea typeface="Times New Roman"/>
                <a:cs typeface="Times New Roman"/>
                <a:sym typeface="Times New Roman"/>
              </a:rPr>
              <a:t>Η ενεργοποίηση των πολιτών μπορεί να αλλάξει την κατάσταση</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3"/>
        <p:cNvGrpSpPr/>
        <p:nvPr/>
      </p:nvGrpSpPr>
      <p:grpSpPr>
        <a:xfrm>
          <a:off x="0" y="0"/>
          <a:ext cx="0" cy="0"/>
          <a:chOff x="0" y="0"/>
          <a:chExt cx="0" cy="0"/>
        </a:xfrm>
      </p:grpSpPr>
      <p:pic>
        <p:nvPicPr>
          <p:cNvPr id="384" name="Shape 384"/>
          <p:cNvPicPr preferRelativeResize="0"/>
          <p:nvPr/>
        </p:nvPicPr>
        <p:blipFill rotWithShape="1">
          <a:blip r:embed="rId3">
            <a:alphaModFix/>
          </a:blip>
          <a:srcRect/>
          <a:stretch/>
        </p:blipFill>
        <p:spPr>
          <a:xfrm>
            <a:off x="4492625" y="0"/>
            <a:ext cx="4651374" cy="7154861"/>
          </a:xfrm>
          <a:prstGeom prst="rect">
            <a:avLst/>
          </a:prstGeom>
          <a:noFill/>
          <a:ln>
            <a:noFill/>
          </a:ln>
        </p:spPr>
      </p:pic>
      <p:sp>
        <p:nvSpPr>
          <p:cNvPr id="385" name="Shape 385"/>
          <p:cNvSpPr txBox="1"/>
          <p:nvPr/>
        </p:nvSpPr>
        <p:spPr>
          <a:xfrm>
            <a:off x="517525" y="18669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86" name="Shape 386"/>
          <p:cNvSpPr txBox="1"/>
          <p:nvPr/>
        </p:nvSpPr>
        <p:spPr>
          <a:xfrm>
            <a:off x="152400" y="898525"/>
            <a:ext cx="4267199" cy="4108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CC"/>
              </a:buClr>
              <a:buSzPct val="25000"/>
              <a:buFont typeface="Times New Roman"/>
              <a:buNone/>
            </a:pPr>
            <a:r>
              <a:rPr lang="en-US" sz="2400" b="1" i="0" u="none">
                <a:solidFill>
                  <a:srgbClr val="FFFFCC"/>
                </a:solidFill>
                <a:latin typeface="Times New Roman"/>
                <a:ea typeface="Times New Roman"/>
                <a:cs typeface="Times New Roman"/>
                <a:sym typeface="Times New Roman"/>
              </a:rPr>
              <a:t>Ενεργοποίηση σε δύο στόχους:</a:t>
            </a:r>
            <a:br>
              <a:rPr lang="en-US" sz="2400" b="1" i="0" u="none">
                <a:solidFill>
                  <a:srgbClr val="FFFFCC"/>
                </a:solidFill>
                <a:latin typeface="Times New Roman"/>
                <a:ea typeface="Times New Roman"/>
                <a:cs typeface="Times New Roman"/>
                <a:sym typeface="Times New Roman"/>
              </a:rPr>
            </a:br>
            <a:endParaRPr lang="en-US" sz="2400" b="1" i="0" u="none">
              <a:solidFill>
                <a:srgbClr val="FFFFC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3300"/>
              </a:buClr>
              <a:buSzPct val="100000"/>
              <a:buFont typeface="Times New Roman"/>
              <a:buChar char="•"/>
            </a:pPr>
            <a:r>
              <a:rPr lang="en-US" sz="2400" b="1" i="0" u="none">
                <a:solidFill>
                  <a:srgbClr val="FF3300"/>
                </a:solidFill>
                <a:latin typeface="Times New Roman"/>
                <a:ea typeface="Times New Roman"/>
                <a:cs typeface="Times New Roman"/>
                <a:sym typeface="Times New Roman"/>
              </a:rPr>
              <a:t>Αντίσταση με κάθε τρόπο στην κατανάλωση και καλλιέργεια μεταλλαγμένων</a:t>
            </a:r>
            <a:br>
              <a:rPr lang="en-US" sz="2400" b="1" i="0" u="none">
                <a:solidFill>
                  <a:srgbClr val="FF3300"/>
                </a:solidFill>
                <a:latin typeface="Times New Roman"/>
                <a:ea typeface="Times New Roman"/>
                <a:cs typeface="Times New Roman"/>
                <a:sym typeface="Times New Roman"/>
              </a:rPr>
            </a:br>
            <a:endParaRPr lang="en-US" sz="2400" b="1" i="0" u="none">
              <a:solidFill>
                <a:srgbClr val="FF33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66FF33"/>
              </a:buClr>
              <a:buSzPct val="100000"/>
              <a:buFont typeface="Times New Roman"/>
              <a:buChar char="•"/>
            </a:pPr>
            <a:r>
              <a:rPr lang="en-US" sz="2400" b="1" i="0" u="none">
                <a:solidFill>
                  <a:srgbClr val="66FF33"/>
                </a:solidFill>
                <a:latin typeface="Times New Roman"/>
                <a:ea typeface="Times New Roman"/>
                <a:cs typeface="Times New Roman"/>
                <a:sym typeface="Times New Roman"/>
              </a:rPr>
              <a:t>Επιθετική διεκδίκηση ενός άλλου μοντέλου διατροφής, μιας άλλης φιλοσοφίας στην αγροτική παραγωγή και μιας άλλης σχέσης με το περιβάλλον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 calcmode="lin" valueType="num">
                                      <p:cBhvr additive="base">
                                        <p:cTn id="7" dur="500"/>
                                        <p:tgtEl>
                                          <p:spTgt spid="38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 calcmode="lin" valueType="num">
                                      <p:cBhvr additive="base">
                                        <p:cTn id="12" dur="500"/>
                                        <p:tgtEl>
                                          <p:spTgt spid="38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86">
                                            <p:txEl>
                                              <p:pRg st="2" end="2"/>
                                            </p:txEl>
                                          </p:spTgt>
                                        </p:tgtEl>
                                        <p:attrNameLst>
                                          <p:attrName>style.visibility</p:attrName>
                                        </p:attrNameLst>
                                      </p:cBhvr>
                                      <p:to>
                                        <p:strVal val="visible"/>
                                      </p:to>
                                    </p:set>
                                    <p:anim calcmode="lin" valueType="num">
                                      <p:cBhvr additive="base">
                                        <p:cTn id="17" dur="500"/>
                                        <p:tgtEl>
                                          <p:spTgt spid="386">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0"/>
        <p:cNvGrpSpPr/>
        <p:nvPr/>
      </p:nvGrpSpPr>
      <p:grpSpPr>
        <a:xfrm>
          <a:off x="0" y="0"/>
          <a:ext cx="0" cy="0"/>
          <a:chOff x="0" y="0"/>
          <a:chExt cx="0" cy="0"/>
        </a:xfrm>
      </p:grpSpPr>
      <p:sp>
        <p:nvSpPr>
          <p:cNvPr id="391" name="Shape 391"/>
          <p:cNvSpPr txBox="1"/>
          <p:nvPr/>
        </p:nvSpPr>
        <p:spPr>
          <a:xfrm>
            <a:off x="517525" y="18669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392" name="Shape 392"/>
          <p:cNvPicPr preferRelativeResize="0"/>
          <p:nvPr/>
        </p:nvPicPr>
        <p:blipFill rotWithShape="1">
          <a:blip r:embed="rId3">
            <a:alphaModFix/>
          </a:blip>
          <a:srcRect/>
          <a:stretch/>
        </p:blipFill>
        <p:spPr>
          <a:xfrm>
            <a:off x="990600" y="285750"/>
            <a:ext cx="7239000" cy="54292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6"/>
        <p:cNvGrpSpPr/>
        <p:nvPr/>
      </p:nvGrpSpPr>
      <p:grpSpPr>
        <a:xfrm>
          <a:off x="0" y="0"/>
          <a:ext cx="0" cy="0"/>
          <a:chOff x="0" y="0"/>
          <a:chExt cx="0" cy="0"/>
        </a:xfrm>
      </p:grpSpPr>
      <p:sp>
        <p:nvSpPr>
          <p:cNvPr id="397" name="Shape 397"/>
          <p:cNvSpPr txBox="1"/>
          <p:nvPr/>
        </p:nvSpPr>
        <p:spPr>
          <a:xfrm>
            <a:off x="517525" y="18669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398" name="Shape 398"/>
          <p:cNvPicPr preferRelativeResize="0"/>
          <p:nvPr/>
        </p:nvPicPr>
        <p:blipFill rotWithShape="1">
          <a:blip r:embed="rId3">
            <a:alphaModFix/>
          </a:blip>
          <a:srcRect/>
          <a:stretch/>
        </p:blipFill>
        <p:spPr>
          <a:xfrm>
            <a:off x="381000" y="112711"/>
            <a:ext cx="8534399" cy="59515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2"/>
        <p:cNvGrpSpPr/>
        <p:nvPr/>
      </p:nvGrpSpPr>
      <p:grpSpPr>
        <a:xfrm>
          <a:off x="0" y="0"/>
          <a:ext cx="0" cy="0"/>
          <a:chOff x="0" y="0"/>
          <a:chExt cx="0" cy="0"/>
        </a:xfrm>
      </p:grpSpPr>
      <p:sp>
        <p:nvSpPr>
          <p:cNvPr id="403" name="Shape 403"/>
          <p:cNvSpPr txBox="1">
            <a:spLocks noGrp="1"/>
          </p:cNvSpPr>
          <p:nvPr>
            <p:ph type="body" idx="4294967295"/>
          </p:nvPr>
        </p:nvSpPr>
        <p:spPr>
          <a:xfrm>
            <a:off x="304800" y="115886"/>
            <a:ext cx="8534399" cy="25511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CC"/>
              </a:buClr>
              <a:buSzPct val="25000"/>
              <a:buFont typeface="Times New Roman"/>
              <a:buNone/>
            </a:pPr>
            <a:r>
              <a:rPr lang="en-US" sz="2800" b="1" i="0" u="none">
                <a:solidFill>
                  <a:srgbClr val="FFFFCC"/>
                </a:solidFill>
                <a:latin typeface="Times New Roman"/>
                <a:ea typeface="Times New Roman"/>
                <a:cs typeface="Times New Roman"/>
                <a:sym typeface="Times New Roman"/>
              </a:rPr>
              <a:t>Πλοία με μεταλλαγμένες τροφές καταφθάνουν ήδη στα λιμάνια της Ευρώπης.</a:t>
            </a:r>
          </a:p>
          <a:p>
            <a:pPr marL="342900" marR="0" lvl="0" indent="-342900" algn="l" rtl="0">
              <a:lnSpc>
                <a:spcPct val="100000"/>
              </a:lnSpc>
              <a:spcBef>
                <a:spcPts val="560"/>
              </a:spcBef>
              <a:spcAft>
                <a:spcPts val="0"/>
              </a:spcAft>
              <a:buClr>
                <a:srgbClr val="FFFFCC"/>
              </a:buClr>
              <a:buSzPct val="25000"/>
              <a:buFont typeface="Times New Roman"/>
              <a:buNone/>
            </a:pPr>
            <a:r>
              <a:rPr lang="en-US" sz="2800" b="1" i="0" u="none">
                <a:solidFill>
                  <a:srgbClr val="FFFFCC"/>
                </a:solidFill>
                <a:latin typeface="Times New Roman"/>
                <a:ea typeface="Times New Roman"/>
                <a:cs typeface="Times New Roman"/>
                <a:sym typeface="Times New Roman"/>
              </a:rPr>
              <a:t>Στο λιμάνι της Θεσσαλονίκης πριν πέντε μήνες με το πλοίο Volcano ξεφορτώθηκε μεταλλαγμένη σόγια και καλαμπόκι</a:t>
            </a:r>
          </a:p>
        </p:txBody>
      </p:sp>
      <p:pic>
        <p:nvPicPr>
          <p:cNvPr id="404" name="Shape 404"/>
          <p:cNvPicPr preferRelativeResize="0">
            <a:picLocks noGrp="1"/>
          </p:cNvPicPr>
          <p:nvPr>
            <p:ph type="clipArt" idx="2"/>
          </p:nvPr>
        </p:nvPicPr>
        <p:blipFill rotWithShape="1">
          <a:blip r:embed="rId3">
            <a:alphaModFix/>
          </a:blip>
          <a:srcRect/>
          <a:stretch/>
        </p:blipFill>
        <p:spPr>
          <a:xfrm>
            <a:off x="1692275" y="2492375"/>
            <a:ext cx="5064125" cy="3290886"/>
          </a:xfrm>
          <a:prstGeom prst="rect">
            <a:avLst/>
          </a:prstGeom>
          <a:noFill/>
          <a:ln>
            <a:noFill/>
          </a:ln>
        </p:spPr>
      </p:pic>
      <p:sp>
        <p:nvSpPr>
          <p:cNvPr id="405" name="Shape 405"/>
          <p:cNvSpPr txBox="1"/>
          <p:nvPr/>
        </p:nvSpPr>
        <p:spPr>
          <a:xfrm>
            <a:off x="395287" y="5805487"/>
            <a:ext cx="8381999" cy="13525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FF3300"/>
              </a:buClr>
              <a:buSzPct val="25000"/>
              <a:buFont typeface="Times New Roman"/>
              <a:buNone/>
            </a:pPr>
            <a:r>
              <a:rPr lang="en-US" sz="2400" b="1" i="0" u="none">
                <a:solidFill>
                  <a:srgbClr val="FF3300"/>
                </a:solidFill>
                <a:latin typeface="Times New Roman"/>
                <a:ea typeface="Times New Roman"/>
                <a:cs typeface="Times New Roman"/>
                <a:sym typeface="Times New Roman"/>
              </a:rPr>
              <a:t>Εδώ ακτιβιστές της Greenpeace εμποδίζουν πλοίο από τις ΗΠΑ να ξεφορτώσει 60.000 τόνους γενετικώς τροποποιημένης  σόγιας </a:t>
            </a:r>
          </a:p>
          <a:p>
            <a:pPr marL="0" marR="0" lvl="0" indent="0" algn="l" rtl="0">
              <a:lnSpc>
                <a:spcPct val="100000"/>
              </a:lnSpc>
              <a:spcBef>
                <a:spcPts val="0"/>
              </a:spcBef>
              <a:spcAft>
                <a:spcPts val="0"/>
              </a:spcAft>
              <a:buNone/>
            </a:pPr>
            <a:endParaRPr sz="2400" b="1" i="0" u="none">
              <a:solidFill>
                <a:srgbClr val="FF33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9"/>
        <p:cNvGrpSpPr/>
        <p:nvPr/>
      </p:nvGrpSpPr>
      <p:grpSpPr>
        <a:xfrm>
          <a:off x="0" y="0"/>
          <a:ext cx="0" cy="0"/>
          <a:chOff x="0" y="0"/>
          <a:chExt cx="0" cy="0"/>
        </a:xfrm>
      </p:grpSpPr>
      <p:sp>
        <p:nvSpPr>
          <p:cNvPr id="410" name="Shape 410"/>
          <p:cNvSpPr txBox="1"/>
          <p:nvPr/>
        </p:nvSpPr>
        <p:spPr>
          <a:xfrm>
            <a:off x="517525" y="18669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411" name="Shape 411"/>
          <p:cNvPicPr preferRelativeResize="0"/>
          <p:nvPr/>
        </p:nvPicPr>
        <p:blipFill rotWithShape="1">
          <a:blip r:embed="rId3">
            <a:alphaModFix/>
          </a:blip>
          <a:srcRect/>
          <a:stretch/>
        </p:blipFill>
        <p:spPr>
          <a:xfrm>
            <a:off x="533400" y="228600"/>
            <a:ext cx="8001000" cy="5788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5562600" y="2667000"/>
            <a:ext cx="35813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8E1DC"/>
              </a:buClr>
              <a:buSzPct val="25000"/>
              <a:buFont typeface="Times New Roman"/>
              <a:buNone/>
            </a:pPr>
            <a:r>
              <a:rPr lang="en-US" sz="2800" b="1" i="0" u="none" strike="noStrike" cap="none">
                <a:solidFill>
                  <a:srgbClr val="F8E1DC"/>
                </a:solidFill>
                <a:latin typeface="Times New Roman"/>
                <a:ea typeface="Times New Roman"/>
                <a:cs typeface="Times New Roman"/>
                <a:sym typeface="Times New Roman"/>
              </a:rPr>
              <a:t>Οι εφαρμογές της Γενετικής και της νέας βιοτεχνολογίας είναι τεχνολογίες </a:t>
            </a:r>
            <a:r>
              <a:rPr lang="en-US" sz="3200" b="1" i="0" u="none" strike="noStrike" cap="none">
                <a:solidFill>
                  <a:srgbClr val="FF0000"/>
                </a:solidFill>
                <a:latin typeface="Times New Roman"/>
                <a:ea typeface="Times New Roman"/>
                <a:cs typeface="Times New Roman"/>
                <a:sym typeface="Times New Roman"/>
              </a:rPr>
              <a:t>μεγάλης κλίμακας</a:t>
            </a:r>
            <a:r>
              <a:rPr lang="en-US" sz="3200" b="0" i="0" u="none" strike="noStrike" cap="none">
                <a:solidFill>
                  <a:srgbClr val="FF0000"/>
                </a:solidFill>
                <a:latin typeface="Times New Roman"/>
                <a:ea typeface="Times New Roman"/>
                <a:cs typeface="Times New Roman"/>
                <a:sym typeface="Times New Roman"/>
              </a:rPr>
              <a:t> </a:t>
            </a:r>
            <a:br>
              <a:rPr lang="en-US" sz="3200" b="0" i="0" u="none" strike="noStrike" cap="none">
                <a:solidFill>
                  <a:srgbClr val="FF0000"/>
                </a:solidFill>
                <a:latin typeface="Times New Roman"/>
                <a:ea typeface="Times New Roman"/>
                <a:cs typeface="Times New Roman"/>
                <a:sym typeface="Times New Roman"/>
              </a:rPr>
            </a:br>
            <a:endParaRPr lang="en-US" sz="3200" b="0" i="0" u="none" strike="noStrike" cap="none">
              <a:solidFill>
                <a:srgbClr val="FF0000"/>
              </a:solidFill>
              <a:latin typeface="Times New Roman"/>
              <a:ea typeface="Times New Roman"/>
              <a:cs typeface="Times New Roman"/>
              <a:sym typeface="Times New Roman"/>
            </a:endParaRPr>
          </a:p>
        </p:txBody>
      </p:sp>
      <p:pic>
        <p:nvPicPr>
          <p:cNvPr id="417" name="Shape 417"/>
          <p:cNvPicPr preferRelativeResize="0"/>
          <p:nvPr/>
        </p:nvPicPr>
        <p:blipFill rotWithShape="1">
          <a:blip r:embed="rId3">
            <a:alphaModFix/>
          </a:blip>
          <a:srcRect/>
          <a:stretch/>
        </p:blipFill>
        <p:spPr>
          <a:xfrm>
            <a:off x="0" y="-381000"/>
            <a:ext cx="5518150" cy="7239000"/>
          </a:xfrm>
          <a:prstGeom prst="rect">
            <a:avLst/>
          </a:prstGeom>
          <a:noFill/>
          <a:ln>
            <a:noFill/>
          </a:ln>
        </p:spPr>
      </p:pic>
      <p:sp>
        <p:nvSpPr>
          <p:cNvPr id="418" name="Shape 418"/>
          <p:cNvSpPr txBox="1"/>
          <p:nvPr/>
        </p:nvSpPr>
        <p:spPr>
          <a:xfrm>
            <a:off x="5638800" y="4648200"/>
            <a:ext cx="3292474" cy="1373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99FF"/>
              </a:buClr>
              <a:buSzPct val="25000"/>
              <a:buFont typeface="Times New Roman"/>
              <a:buNone/>
            </a:pPr>
            <a:r>
              <a:rPr lang="en-US" sz="2800" b="1" i="0" u="none">
                <a:solidFill>
                  <a:srgbClr val="9999FF"/>
                </a:solidFill>
                <a:latin typeface="Times New Roman"/>
                <a:ea typeface="Times New Roman"/>
                <a:cs typeface="Times New Roman"/>
                <a:sym typeface="Times New Roman"/>
              </a:rPr>
              <a:t>Μεγάλη ισχύ και απεριόριστη εξουσία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2"/>
        <p:cNvGrpSpPr/>
        <p:nvPr/>
      </p:nvGrpSpPr>
      <p:grpSpPr>
        <a:xfrm>
          <a:off x="0" y="0"/>
          <a:ext cx="0" cy="0"/>
          <a:chOff x="0" y="0"/>
          <a:chExt cx="0" cy="0"/>
        </a:xfrm>
      </p:grpSpPr>
      <p:pic>
        <p:nvPicPr>
          <p:cNvPr id="423" name="Shape 423"/>
          <p:cNvPicPr preferRelativeResize="0"/>
          <p:nvPr/>
        </p:nvPicPr>
        <p:blipFill rotWithShape="1">
          <a:blip r:embed="rId3">
            <a:alphaModFix/>
          </a:blip>
          <a:srcRect/>
          <a:stretch/>
        </p:blipFill>
        <p:spPr>
          <a:xfrm>
            <a:off x="533400" y="762000"/>
            <a:ext cx="3629024" cy="5511800"/>
          </a:xfrm>
          <a:prstGeom prst="rect">
            <a:avLst/>
          </a:prstGeom>
          <a:noFill/>
          <a:ln>
            <a:noFill/>
          </a:ln>
        </p:spPr>
      </p:pic>
      <p:sp>
        <p:nvSpPr>
          <p:cNvPr id="424" name="Shape 424"/>
          <p:cNvSpPr txBox="1"/>
          <p:nvPr/>
        </p:nvSpPr>
        <p:spPr>
          <a:xfrm>
            <a:off x="4648200" y="4419600"/>
            <a:ext cx="4267199" cy="1800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99FF"/>
              </a:buClr>
              <a:buSzPct val="25000"/>
              <a:buFont typeface="Times New Roman"/>
              <a:buNone/>
            </a:pPr>
            <a:r>
              <a:rPr lang="en-US" sz="2800" b="1" i="0" u="none">
                <a:solidFill>
                  <a:srgbClr val="9999FF"/>
                </a:solidFill>
                <a:latin typeface="Times New Roman"/>
                <a:ea typeface="Times New Roman"/>
                <a:cs typeface="Times New Roman"/>
                <a:sym typeface="Times New Roman"/>
              </a:rPr>
              <a:t>Ήπιες επεμβάσεις μικρής κλίμακας, ανανεώσιμες πηγές ενέργειας, αειφόρος ανάπτυξη</a:t>
            </a:r>
          </a:p>
        </p:txBody>
      </p:sp>
      <p:sp>
        <p:nvSpPr>
          <p:cNvPr id="425" name="Shape 425"/>
          <p:cNvSpPr txBox="1"/>
          <p:nvPr/>
        </p:nvSpPr>
        <p:spPr>
          <a:xfrm>
            <a:off x="4648200" y="1905000"/>
            <a:ext cx="42671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8E1DC"/>
              </a:buClr>
              <a:buSzPct val="25000"/>
              <a:buFont typeface="Times New Roman"/>
              <a:buNone/>
            </a:pPr>
            <a:r>
              <a:rPr lang="en-US" sz="2800" b="1" i="0" u="none">
                <a:solidFill>
                  <a:srgbClr val="F8E1DC"/>
                </a:solidFill>
                <a:latin typeface="Times New Roman"/>
                <a:ea typeface="Times New Roman"/>
                <a:cs typeface="Times New Roman"/>
                <a:sym typeface="Times New Roman"/>
              </a:rPr>
              <a:t> Και γι’ αυτό οι παρεμβάσεις μας πρέπει να είναι ελάχιστα ριζοσπαστικές και να συντελούνται με πολύ περίσκεψη και εξαιρετικό δισταγμό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9"/>
        <p:cNvGrpSpPr/>
        <p:nvPr/>
      </p:nvGrpSpPr>
      <p:grpSpPr>
        <a:xfrm>
          <a:off x="0" y="0"/>
          <a:ext cx="0" cy="0"/>
          <a:chOff x="0" y="0"/>
          <a:chExt cx="0" cy="0"/>
        </a:xfrm>
      </p:grpSpPr>
      <p:pic>
        <p:nvPicPr>
          <p:cNvPr id="430" name="Shape 430"/>
          <p:cNvPicPr preferRelativeResize="0">
            <a:picLocks noGrp="1"/>
          </p:cNvPicPr>
          <p:nvPr>
            <p:ph type="clipArt" idx="2"/>
          </p:nvPr>
        </p:nvPicPr>
        <p:blipFill rotWithShape="1">
          <a:blip r:embed="rId3">
            <a:alphaModFix/>
          </a:blip>
          <a:srcRect/>
          <a:stretch/>
        </p:blipFill>
        <p:spPr>
          <a:xfrm>
            <a:off x="990600" y="838200"/>
            <a:ext cx="5573711" cy="6019799"/>
          </a:xfrm>
          <a:prstGeom prst="rect">
            <a:avLst/>
          </a:prstGeom>
          <a:noFill/>
          <a:ln>
            <a:noFill/>
          </a:ln>
        </p:spPr>
      </p:pic>
      <p:sp>
        <p:nvSpPr>
          <p:cNvPr id="431" name="Shape 431"/>
          <p:cNvSpPr txBox="1">
            <a:spLocks noGrp="1"/>
          </p:cNvSpPr>
          <p:nvPr>
            <p:ph type="title" idx="4294967295"/>
          </p:nvPr>
        </p:nvSpPr>
        <p:spPr>
          <a:xfrm>
            <a:off x="609600" y="304800"/>
            <a:ext cx="8229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CFF"/>
              </a:buClr>
              <a:buSzPct val="25000"/>
              <a:buFont typeface="Times New Roman"/>
              <a:buNone/>
            </a:pPr>
            <a:r>
              <a:rPr lang="en-US" sz="3200" b="1" i="0" u="none">
                <a:solidFill>
                  <a:srgbClr val="FFCCFF"/>
                </a:solidFill>
                <a:latin typeface="Times New Roman"/>
                <a:ea typeface="Times New Roman"/>
                <a:cs typeface="Times New Roman"/>
                <a:sym typeface="Times New Roman"/>
              </a:rPr>
              <a:t>Μήπως τελικά πρόοδος είναι ο προσδιορισμός των ορίων που εξασφαλίζουν τη βιωσιμότητα του πλανήτη;</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3">
            <a:alphaModFix/>
          </a:blip>
          <a:srcRect/>
          <a:stretch/>
        </p:blipFill>
        <p:spPr>
          <a:xfrm>
            <a:off x="1219200" y="2274886"/>
            <a:ext cx="6858000" cy="4583112"/>
          </a:xfrm>
          <a:prstGeom prst="rect">
            <a:avLst/>
          </a:prstGeom>
          <a:noFill/>
          <a:ln>
            <a:noFill/>
          </a:ln>
        </p:spPr>
      </p:pic>
      <p:sp>
        <p:nvSpPr>
          <p:cNvPr id="318" name="Shape 318"/>
          <p:cNvSpPr txBox="1">
            <a:spLocks noGrp="1"/>
          </p:cNvSpPr>
          <p:nvPr>
            <p:ph type="title"/>
          </p:nvPr>
        </p:nvSpPr>
        <p:spPr>
          <a:xfrm>
            <a:off x="685800" y="304800"/>
            <a:ext cx="7772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400" b="1" i="0" u="none" strike="noStrike" cap="none">
                <a:solidFill>
                  <a:schemeClr val="lt1"/>
                </a:solidFill>
                <a:latin typeface="Times New Roman"/>
                <a:ea typeface="Times New Roman"/>
                <a:cs typeface="Times New Roman"/>
                <a:sym typeface="Times New Roman"/>
              </a:rPr>
              <a:t>Να θυμίσουμε ότι o Παγκόσμιος Οργανισμός Εμπορίου είναι ένας από τους θεσμούς του υπερεθνικού κράτους που δημιούργησε η χρηματιστική παγκοσμιοποίηση</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35"/>
        <p:cNvGrpSpPr/>
        <p:nvPr/>
      </p:nvGrpSpPr>
      <p:grpSpPr>
        <a:xfrm>
          <a:off x="0" y="0"/>
          <a:ext cx="0" cy="0"/>
          <a:chOff x="0" y="0"/>
          <a:chExt cx="0" cy="0"/>
        </a:xfrm>
      </p:grpSpPr>
      <p:sp>
        <p:nvSpPr>
          <p:cNvPr id="436" name="Shape 436"/>
          <p:cNvSpPr txBox="1"/>
          <p:nvPr/>
        </p:nvSpPr>
        <p:spPr>
          <a:xfrm>
            <a:off x="1219200" y="5029200"/>
            <a:ext cx="6981825" cy="519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800" b="1" i="0" u="none">
                <a:solidFill>
                  <a:schemeClr val="lt1"/>
                </a:solidFill>
                <a:latin typeface="Times New Roman"/>
                <a:ea typeface="Times New Roman"/>
                <a:cs typeface="Times New Roman"/>
                <a:sym typeface="Times New Roman"/>
              </a:rPr>
              <a:t>Υπάρχει εναλλακτική λύση για τη διατροφή;</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40"/>
        <p:cNvGrpSpPr/>
        <p:nvPr/>
      </p:nvGrpSpPr>
      <p:grpSpPr>
        <a:xfrm>
          <a:off x="0" y="0"/>
          <a:ext cx="0" cy="0"/>
          <a:chOff x="0" y="0"/>
          <a:chExt cx="0" cy="0"/>
        </a:xfrm>
      </p:grpSpPr>
      <p:pic>
        <p:nvPicPr>
          <p:cNvPr id="441" name="Shape 441"/>
          <p:cNvPicPr preferRelativeResize="0"/>
          <p:nvPr/>
        </p:nvPicPr>
        <p:blipFill rotWithShape="1">
          <a:blip r:embed="rId3">
            <a:alphaModFix/>
          </a:blip>
          <a:srcRect/>
          <a:stretch/>
        </p:blipFill>
        <p:spPr>
          <a:xfrm>
            <a:off x="0" y="2892425"/>
            <a:ext cx="4219575" cy="3008311"/>
          </a:xfrm>
          <a:prstGeom prst="rect">
            <a:avLst/>
          </a:prstGeom>
          <a:noFill/>
          <a:ln>
            <a:noFill/>
          </a:ln>
        </p:spPr>
      </p:pic>
      <p:sp>
        <p:nvSpPr>
          <p:cNvPr id="442" name="Shape 442"/>
          <p:cNvSpPr txBox="1">
            <a:spLocks noGrp="1"/>
          </p:cNvSpPr>
          <p:nvPr>
            <p:ph type="title" idx="4294967295"/>
          </p:nvPr>
        </p:nvSpPr>
        <p:spPr>
          <a:xfrm>
            <a:off x="457200" y="0"/>
            <a:ext cx="8510586" cy="1752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400" b="1" i="1" u="none">
                <a:solidFill>
                  <a:schemeClr val="lt1"/>
                </a:solidFill>
                <a:latin typeface="Times New Roman"/>
                <a:ea typeface="Times New Roman"/>
                <a:cs typeface="Times New Roman"/>
                <a:sym typeface="Times New Roman"/>
              </a:rPr>
              <a:t>Με τη συμβατική γεωργίας  υπάρχει αδιέξοδο</a:t>
            </a:r>
            <a:br>
              <a:rPr lang="en-US" sz="2400" b="1" i="1" u="none">
                <a:solidFill>
                  <a:schemeClr val="lt1"/>
                </a:solidFill>
                <a:latin typeface="Times New Roman"/>
                <a:ea typeface="Times New Roman"/>
                <a:cs typeface="Times New Roman"/>
                <a:sym typeface="Times New Roman"/>
              </a:rPr>
            </a:br>
            <a:r>
              <a:rPr lang="en-US" sz="2400" b="1" i="1" u="none">
                <a:solidFill>
                  <a:schemeClr val="lt1"/>
                </a:solidFill>
                <a:latin typeface="Times New Roman"/>
                <a:ea typeface="Times New Roman"/>
                <a:cs typeface="Times New Roman"/>
                <a:sym typeface="Times New Roman"/>
              </a:rPr>
              <a:t>στην εξάντληση των πόρων (νερού, εδάφους), </a:t>
            </a:r>
            <a:br>
              <a:rPr lang="en-US" sz="2400" b="1" i="1" u="none">
                <a:solidFill>
                  <a:schemeClr val="lt1"/>
                </a:solidFill>
                <a:latin typeface="Times New Roman"/>
                <a:ea typeface="Times New Roman"/>
                <a:cs typeface="Times New Roman"/>
                <a:sym typeface="Times New Roman"/>
              </a:rPr>
            </a:br>
            <a:r>
              <a:rPr lang="en-US" sz="2400" b="1" i="1" u="none">
                <a:solidFill>
                  <a:schemeClr val="lt1"/>
                </a:solidFill>
                <a:latin typeface="Times New Roman"/>
                <a:ea typeface="Times New Roman"/>
                <a:cs typeface="Times New Roman"/>
                <a:sym typeface="Times New Roman"/>
              </a:rPr>
              <a:t>στη ρύπανση των εδαφών και </a:t>
            </a:r>
            <a:br>
              <a:rPr lang="en-US" sz="2400" b="1" i="1" u="none">
                <a:solidFill>
                  <a:schemeClr val="lt1"/>
                </a:solidFill>
                <a:latin typeface="Times New Roman"/>
                <a:ea typeface="Times New Roman"/>
                <a:cs typeface="Times New Roman"/>
                <a:sym typeface="Times New Roman"/>
              </a:rPr>
            </a:br>
            <a:r>
              <a:rPr lang="en-US" sz="2400" b="1" i="1" u="none">
                <a:solidFill>
                  <a:schemeClr val="lt1"/>
                </a:solidFill>
                <a:latin typeface="Times New Roman"/>
                <a:ea typeface="Times New Roman"/>
                <a:cs typeface="Times New Roman"/>
                <a:sym typeface="Times New Roman"/>
              </a:rPr>
              <a:t>στα υπολείμματα των φυτοφαρμάκων στην τροφική αλυσίδα</a:t>
            </a:r>
          </a:p>
        </p:txBody>
      </p:sp>
      <p:sp>
        <p:nvSpPr>
          <p:cNvPr id="443" name="Shape 443"/>
          <p:cNvSpPr txBox="1"/>
          <p:nvPr/>
        </p:nvSpPr>
        <p:spPr>
          <a:xfrm>
            <a:off x="4346575" y="1654175"/>
            <a:ext cx="4797425" cy="52038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imes New Roman"/>
              <a:buNone/>
            </a:pPr>
            <a:r>
              <a:rPr lang="en-US" sz="2400" b="1" i="0" u="none">
                <a:solidFill>
                  <a:schemeClr val="accent1"/>
                </a:solidFill>
                <a:latin typeface="Times New Roman"/>
                <a:ea typeface="Times New Roman"/>
                <a:cs typeface="Times New Roman"/>
                <a:sym typeface="Times New Roman"/>
              </a:rPr>
              <a:t>Η οποία υπόσχεται φυτά τα οποία: </a:t>
            </a:r>
            <a:br>
              <a:rPr lang="en-US" sz="2400" b="1" i="0" u="none">
                <a:solidFill>
                  <a:schemeClr val="accent1"/>
                </a:solidFill>
                <a:latin typeface="Times New Roman"/>
                <a:ea typeface="Times New Roman"/>
                <a:cs typeface="Times New Roman"/>
                <a:sym typeface="Times New Roman"/>
              </a:rPr>
            </a:br>
            <a:endParaRPr lang="en-US" sz="2400" b="1" i="0" u="none">
              <a:solidFill>
                <a:schemeClr val="accen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CC00"/>
              </a:buClr>
              <a:buSzPct val="100000"/>
              <a:buFont typeface="Times New Roman"/>
              <a:buChar char="•"/>
            </a:pPr>
            <a:r>
              <a:rPr lang="en-US" sz="2400" b="1" i="0" u="none">
                <a:solidFill>
                  <a:srgbClr val="FFCC00"/>
                </a:solidFill>
                <a:latin typeface="Times New Roman"/>
                <a:ea typeface="Times New Roman"/>
                <a:cs typeface="Times New Roman"/>
                <a:sym typeface="Times New Roman"/>
              </a:rPr>
              <a:t>Δεν θα χρειάζονται φυτοφάρμακα</a:t>
            </a:r>
            <a:br>
              <a:rPr lang="en-US" sz="2400" b="1" i="0" u="none">
                <a:solidFill>
                  <a:srgbClr val="FFCC00"/>
                </a:solidFill>
                <a:latin typeface="Times New Roman"/>
                <a:ea typeface="Times New Roman"/>
                <a:cs typeface="Times New Roman"/>
                <a:sym typeface="Times New Roman"/>
              </a:rPr>
            </a:br>
            <a:endParaRPr lang="en-US" sz="2400" b="1" i="0" u="none">
              <a:solidFill>
                <a:srgbClr val="FFCC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CC00"/>
              </a:buClr>
              <a:buSzPct val="100000"/>
              <a:buFont typeface="Times New Roman"/>
              <a:buChar char="•"/>
            </a:pPr>
            <a:r>
              <a:rPr lang="en-US" sz="2400" b="1" i="0" u="none">
                <a:solidFill>
                  <a:srgbClr val="FFCC00"/>
                </a:solidFill>
                <a:latin typeface="Times New Roman"/>
                <a:ea typeface="Times New Roman"/>
                <a:cs typeface="Times New Roman"/>
                <a:sym typeface="Times New Roman"/>
              </a:rPr>
              <a:t>Θα αναπτύσσονται σε συνθήκες ξηρασίας ή θα χρειάζονται λίγο νερό</a:t>
            </a:r>
            <a:br>
              <a:rPr lang="en-US" sz="2400" b="1" i="0" u="none">
                <a:solidFill>
                  <a:srgbClr val="FFCC00"/>
                </a:solidFill>
                <a:latin typeface="Times New Roman"/>
                <a:ea typeface="Times New Roman"/>
                <a:cs typeface="Times New Roman"/>
                <a:sym typeface="Times New Roman"/>
              </a:rPr>
            </a:br>
            <a:endParaRPr lang="en-US" sz="2400" b="1" i="0" u="none">
              <a:solidFill>
                <a:srgbClr val="FFCC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CC00"/>
              </a:buClr>
              <a:buSzPct val="100000"/>
              <a:buFont typeface="Times New Roman"/>
              <a:buChar char="•"/>
            </a:pPr>
            <a:r>
              <a:rPr lang="en-US" sz="2400" b="1" i="0" u="none">
                <a:solidFill>
                  <a:srgbClr val="FFCC00"/>
                </a:solidFill>
                <a:latin typeface="Times New Roman"/>
                <a:ea typeface="Times New Roman"/>
                <a:cs typeface="Times New Roman"/>
                <a:sym typeface="Times New Roman"/>
              </a:rPr>
              <a:t>Θα αναπτύσσονται σε αλμυρά εδάφη</a:t>
            </a:r>
            <a:br>
              <a:rPr lang="en-US" sz="2400" b="1" i="0" u="none">
                <a:solidFill>
                  <a:srgbClr val="FFCC00"/>
                </a:solidFill>
                <a:latin typeface="Times New Roman"/>
                <a:ea typeface="Times New Roman"/>
                <a:cs typeface="Times New Roman"/>
                <a:sym typeface="Times New Roman"/>
              </a:rPr>
            </a:br>
            <a:endParaRPr lang="en-US" sz="2400" b="1" i="0" u="none">
              <a:solidFill>
                <a:srgbClr val="FFCC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CC00"/>
              </a:buClr>
              <a:buSzPct val="100000"/>
              <a:buFont typeface="Times New Roman"/>
              <a:buChar char="•"/>
            </a:pPr>
            <a:r>
              <a:rPr lang="en-US" sz="2400" b="1" i="0" u="none">
                <a:solidFill>
                  <a:srgbClr val="FFCC00"/>
                </a:solidFill>
                <a:latin typeface="Times New Roman"/>
                <a:ea typeface="Times New Roman"/>
                <a:cs typeface="Times New Roman"/>
                <a:sym typeface="Times New Roman"/>
              </a:rPr>
              <a:t>Θα παράγουν προϊόντα που θα ελαττώνουν τις διαδικασίες της</a:t>
            </a:r>
            <a:r>
              <a:rPr lang="en-US" sz="2400" b="1" i="0" u="none">
                <a:solidFill>
                  <a:schemeClr val="dk1"/>
                </a:solidFill>
                <a:latin typeface="Times New Roman"/>
                <a:ea typeface="Times New Roman"/>
                <a:cs typeface="Times New Roman"/>
                <a:sym typeface="Times New Roman"/>
              </a:rPr>
              <a:t> </a:t>
            </a:r>
            <a:r>
              <a:rPr lang="en-US" sz="2400" b="1" i="0" u="none">
                <a:solidFill>
                  <a:srgbClr val="FF9900"/>
                </a:solidFill>
                <a:latin typeface="Times New Roman"/>
                <a:ea typeface="Times New Roman"/>
                <a:cs typeface="Times New Roman"/>
                <a:sym typeface="Times New Roman"/>
              </a:rPr>
              <a:t>μεταποίησης</a:t>
            </a:r>
          </a:p>
        </p:txBody>
      </p:sp>
      <p:sp>
        <p:nvSpPr>
          <p:cNvPr id="444" name="Shape 444"/>
          <p:cNvSpPr txBox="1"/>
          <p:nvPr/>
        </p:nvSpPr>
        <p:spPr>
          <a:xfrm>
            <a:off x="685800" y="1600200"/>
            <a:ext cx="3733800" cy="10064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000" b="1" i="0" u="none">
                <a:solidFill>
                  <a:schemeClr val="lt1"/>
                </a:solidFill>
                <a:latin typeface="Times New Roman"/>
                <a:ea typeface="Times New Roman"/>
                <a:cs typeface="Times New Roman"/>
                <a:sym typeface="Times New Roman"/>
              </a:rPr>
              <a:t>Η απάντηση βρίσκεται άραγε στην Γενετική Μηχανική και τη νέα Βιοτεχνολογία,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 calcmode="lin" valueType="num">
                                      <p:cBhvr additive="base">
                                        <p:cTn id="7" dur="500"/>
                                        <p:tgtEl>
                                          <p:spTgt spid="4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44"/>
                                        </p:tgtEl>
                                        <p:attrNameLst>
                                          <p:attrName>style.visibility</p:attrName>
                                        </p:attrNameLst>
                                      </p:cBhvr>
                                      <p:to>
                                        <p:strVal val="visible"/>
                                      </p:to>
                                    </p:set>
                                    <p:anim calcmode="lin" valueType="num">
                                      <p:cBhvr additive="base">
                                        <p:cTn id="12" dur="500"/>
                                        <p:tgtEl>
                                          <p:spTgt spid="44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43"/>
                                        </p:tgtEl>
                                        <p:attrNameLst>
                                          <p:attrName>style.visibility</p:attrName>
                                        </p:attrNameLst>
                                      </p:cBhvr>
                                      <p:to>
                                        <p:strVal val="visible"/>
                                      </p:to>
                                    </p:set>
                                    <p:anim calcmode="lin" valueType="num">
                                      <p:cBhvr additive="base">
                                        <p:cTn id="17" dur="500"/>
                                        <p:tgtEl>
                                          <p:spTgt spid="4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48"/>
        <p:cNvGrpSpPr/>
        <p:nvPr/>
      </p:nvGrpSpPr>
      <p:grpSpPr>
        <a:xfrm>
          <a:off x="0" y="0"/>
          <a:ext cx="0" cy="0"/>
          <a:chOff x="0" y="0"/>
          <a:chExt cx="0" cy="0"/>
        </a:xfrm>
      </p:grpSpPr>
      <p:pic>
        <p:nvPicPr>
          <p:cNvPr id="449" name="Shape 449"/>
          <p:cNvPicPr preferRelativeResize="0"/>
          <p:nvPr/>
        </p:nvPicPr>
        <p:blipFill rotWithShape="1">
          <a:blip r:embed="rId3">
            <a:alphaModFix/>
          </a:blip>
          <a:srcRect/>
          <a:stretch/>
        </p:blipFill>
        <p:spPr>
          <a:xfrm>
            <a:off x="0" y="609600"/>
            <a:ext cx="3795711" cy="6248399"/>
          </a:xfrm>
          <a:prstGeom prst="rect">
            <a:avLst/>
          </a:prstGeom>
          <a:noFill/>
          <a:ln>
            <a:noFill/>
          </a:ln>
        </p:spPr>
      </p:pic>
      <p:sp>
        <p:nvSpPr>
          <p:cNvPr id="450" name="Shape 450"/>
          <p:cNvSpPr txBox="1"/>
          <p:nvPr/>
        </p:nvSpPr>
        <p:spPr>
          <a:xfrm>
            <a:off x="4079875" y="2057400"/>
            <a:ext cx="5064125" cy="26479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CC"/>
              </a:buClr>
              <a:buSzPct val="25000"/>
              <a:buFont typeface="Times New Roman"/>
              <a:buNone/>
            </a:pPr>
            <a:r>
              <a:rPr lang="en-US" sz="2400" b="1" i="0" u="none">
                <a:solidFill>
                  <a:srgbClr val="FFFFCC"/>
                </a:solidFill>
                <a:latin typeface="Times New Roman"/>
                <a:ea typeface="Times New Roman"/>
                <a:cs typeface="Times New Roman"/>
                <a:sym typeface="Times New Roman"/>
              </a:rPr>
              <a:t>Πριν στραφούμε όμως στη «βελτίωση» των φυτών με την νέα Βιοτεχνολογία, εξαντλήσαμε τους </a:t>
            </a:r>
            <a:r>
              <a:rPr lang="en-US" sz="2400" b="1" i="0" u="none">
                <a:solidFill>
                  <a:schemeClr val="accent1"/>
                </a:solidFill>
                <a:latin typeface="Times New Roman"/>
                <a:ea typeface="Times New Roman"/>
                <a:cs typeface="Times New Roman"/>
                <a:sym typeface="Times New Roman"/>
              </a:rPr>
              <a:t>εναλλακτικούς</a:t>
            </a:r>
            <a:r>
              <a:rPr lang="en-US" sz="2400" b="1" i="0" u="none">
                <a:solidFill>
                  <a:srgbClr val="FFFFCC"/>
                </a:solidFill>
                <a:latin typeface="Times New Roman"/>
                <a:ea typeface="Times New Roman"/>
                <a:cs typeface="Times New Roman"/>
                <a:sym typeface="Times New Roman"/>
              </a:rPr>
              <a:t> δρόμους που έχουμε μέσα από μεθόδους της βιολογικής γεωργίας που σέβονται τη φύση και δεν εξαντλούν τους πόρους της;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4"/>
        <p:cNvGrpSpPr/>
        <p:nvPr/>
      </p:nvGrpSpPr>
      <p:grpSpPr>
        <a:xfrm>
          <a:off x="0" y="0"/>
          <a:ext cx="0" cy="0"/>
          <a:chOff x="0" y="0"/>
          <a:chExt cx="0" cy="0"/>
        </a:xfrm>
      </p:grpSpPr>
      <p:sp>
        <p:nvSpPr>
          <p:cNvPr id="455" name="Shape 455"/>
          <p:cNvSpPr txBox="1">
            <a:spLocks noGrp="1"/>
          </p:cNvSpPr>
          <p:nvPr>
            <p:ph type="title" idx="4294967295"/>
          </p:nvPr>
        </p:nvSpPr>
        <p:spPr>
          <a:xfrm>
            <a:off x="990600" y="0"/>
            <a:ext cx="77724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66"/>
              </a:buClr>
              <a:buSzPct val="25000"/>
              <a:buFont typeface="Times New Roman"/>
              <a:buNone/>
            </a:pPr>
            <a:r>
              <a:rPr lang="en-US" sz="3600" b="1" i="0" u="none">
                <a:solidFill>
                  <a:srgbClr val="FFFF66"/>
                </a:solidFill>
                <a:latin typeface="Times New Roman"/>
                <a:ea typeface="Times New Roman"/>
                <a:cs typeface="Times New Roman"/>
                <a:sym typeface="Times New Roman"/>
              </a:rPr>
              <a:t>Η εναλλακτική λύση  είναι </a:t>
            </a:r>
          </a:p>
        </p:txBody>
      </p:sp>
      <p:sp>
        <p:nvSpPr>
          <p:cNvPr id="456" name="Shape 456"/>
          <p:cNvSpPr txBox="1">
            <a:spLocks noGrp="1"/>
          </p:cNvSpPr>
          <p:nvPr>
            <p:ph type="body" idx="4294967295"/>
          </p:nvPr>
        </p:nvSpPr>
        <p:spPr>
          <a:xfrm>
            <a:off x="3581400" y="1219200"/>
            <a:ext cx="556260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000"/>
              <a:buFont typeface="Times New Roman"/>
              <a:buChar char="•"/>
            </a:pPr>
            <a:r>
              <a:rPr lang="en-US" sz="2800" b="1" i="0" u="none">
                <a:solidFill>
                  <a:schemeClr val="lt1"/>
                </a:solidFill>
                <a:latin typeface="Times New Roman"/>
                <a:ea typeface="Times New Roman"/>
                <a:cs typeface="Times New Roman"/>
                <a:sym typeface="Times New Roman"/>
              </a:rPr>
              <a:t>Η ολοκληρωμένη γεωργική διαχείριση</a:t>
            </a:r>
          </a:p>
          <a:p>
            <a:pPr marL="742950" marR="0" lvl="1" indent="-285750" algn="l" rtl="0">
              <a:lnSpc>
                <a:spcPct val="90000"/>
              </a:lnSpc>
              <a:spcBef>
                <a:spcPts val="400"/>
              </a:spcBef>
              <a:spcAft>
                <a:spcPts val="0"/>
              </a:spcAft>
              <a:buClr>
                <a:schemeClr val="lt1"/>
              </a:buClr>
              <a:buSzPct val="100000"/>
              <a:buFont typeface="Times New Roman"/>
              <a:buChar char="–"/>
            </a:pPr>
            <a:r>
              <a:rPr lang="en-US" sz="2000" b="1" i="0" u="none" strike="noStrike" cap="none">
                <a:solidFill>
                  <a:schemeClr val="lt1"/>
                </a:solidFill>
                <a:latin typeface="Times New Roman"/>
                <a:ea typeface="Times New Roman"/>
                <a:cs typeface="Times New Roman"/>
                <a:sym typeface="Times New Roman"/>
              </a:rPr>
              <a:t>Λιγότερα και όχι πολύ τοξικά φυτοφάρμακα</a:t>
            </a:r>
          </a:p>
          <a:p>
            <a:pPr marL="742950" marR="0" lvl="1" indent="-285750" algn="l" rtl="0">
              <a:lnSpc>
                <a:spcPct val="90000"/>
              </a:lnSpc>
              <a:spcBef>
                <a:spcPts val="400"/>
              </a:spcBef>
              <a:spcAft>
                <a:spcPts val="0"/>
              </a:spcAft>
              <a:buClr>
                <a:schemeClr val="lt1"/>
              </a:buClr>
              <a:buSzPct val="100000"/>
              <a:buFont typeface="Times New Roman"/>
              <a:buChar char="–"/>
            </a:pPr>
            <a:r>
              <a:rPr lang="en-US" sz="2000" b="1" i="0" u="none" strike="noStrike" cap="none">
                <a:solidFill>
                  <a:schemeClr val="lt1"/>
                </a:solidFill>
                <a:latin typeface="Times New Roman"/>
                <a:ea typeface="Times New Roman"/>
                <a:cs typeface="Times New Roman"/>
                <a:sym typeface="Times New Roman"/>
              </a:rPr>
              <a:t>Συνταγογραφία φαρμάκων</a:t>
            </a:r>
          </a:p>
          <a:p>
            <a:pPr marL="742950" marR="0" lvl="1" indent="-285750" algn="l" rtl="0">
              <a:lnSpc>
                <a:spcPct val="90000"/>
              </a:lnSpc>
              <a:spcBef>
                <a:spcPts val="400"/>
              </a:spcBef>
              <a:spcAft>
                <a:spcPts val="0"/>
              </a:spcAft>
              <a:buClr>
                <a:schemeClr val="lt1"/>
              </a:buClr>
              <a:buSzPct val="100000"/>
              <a:buFont typeface="Times New Roman"/>
              <a:buChar char="–"/>
            </a:pPr>
            <a:r>
              <a:rPr lang="en-US" sz="2000" b="1" i="0" u="none" strike="noStrike" cap="none">
                <a:solidFill>
                  <a:schemeClr val="lt1"/>
                </a:solidFill>
                <a:latin typeface="Times New Roman"/>
                <a:ea typeface="Times New Roman"/>
                <a:cs typeface="Times New Roman"/>
                <a:sym typeface="Times New Roman"/>
              </a:rPr>
              <a:t>Λιγότερα λιπάσματα</a:t>
            </a:r>
          </a:p>
          <a:p>
            <a:pPr marL="742950" marR="0" lvl="1" indent="-285750" algn="l" rtl="0">
              <a:lnSpc>
                <a:spcPct val="90000"/>
              </a:lnSpc>
              <a:spcBef>
                <a:spcPts val="400"/>
              </a:spcBef>
              <a:spcAft>
                <a:spcPts val="0"/>
              </a:spcAft>
              <a:buClr>
                <a:schemeClr val="lt1"/>
              </a:buClr>
              <a:buSzPct val="100000"/>
              <a:buFont typeface="Times New Roman"/>
              <a:buChar char="–"/>
            </a:pPr>
            <a:r>
              <a:rPr lang="en-US" sz="2000" b="1" i="0" u="none" strike="noStrike" cap="none">
                <a:solidFill>
                  <a:schemeClr val="lt1"/>
                </a:solidFill>
                <a:latin typeface="Times New Roman"/>
                <a:ea typeface="Times New Roman"/>
                <a:cs typeface="Times New Roman"/>
                <a:sym typeface="Times New Roman"/>
              </a:rPr>
              <a:t>Ορθή διαχείριση υδάτινων πόρων</a:t>
            </a:r>
          </a:p>
          <a:p>
            <a:pPr marL="742950" marR="0" lvl="1" indent="-285750" algn="l" rtl="0">
              <a:lnSpc>
                <a:spcPct val="90000"/>
              </a:lnSpc>
              <a:spcBef>
                <a:spcPts val="400"/>
              </a:spcBef>
              <a:spcAft>
                <a:spcPts val="0"/>
              </a:spcAft>
              <a:buClr>
                <a:schemeClr val="lt1"/>
              </a:buClr>
              <a:buSzPct val="100000"/>
              <a:buFont typeface="Times New Roman"/>
              <a:buChar char="–"/>
            </a:pPr>
            <a:r>
              <a:rPr lang="en-US" sz="2000" b="1" i="0" u="none" strike="noStrike" cap="none">
                <a:solidFill>
                  <a:schemeClr val="lt1"/>
                </a:solidFill>
                <a:latin typeface="Times New Roman"/>
                <a:ea typeface="Times New Roman"/>
                <a:cs typeface="Times New Roman"/>
                <a:sym typeface="Times New Roman"/>
              </a:rPr>
              <a:t>Ουσιαστική συμμετοχή και αξιοποίηση των γεωπόνων στην υπηρεσία του αγρότη</a:t>
            </a:r>
            <a:br>
              <a:rPr lang="en-US" sz="2000" b="1" i="0" u="none" strike="noStrike" cap="none">
                <a:solidFill>
                  <a:schemeClr val="lt1"/>
                </a:solidFill>
                <a:latin typeface="Times New Roman"/>
                <a:ea typeface="Times New Roman"/>
                <a:cs typeface="Times New Roman"/>
                <a:sym typeface="Times New Roman"/>
              </a:rPr>
            </a:br>
            <a:endParaRPr lang="en-US" sz="2000" b="1" i="0" u="none" strike="noStrike" cap="none">
              <a:solidFill>
                <a:schemeClr val="lt1"/>
              </a:solidFill>
              <a:latin typeface="Times New Roman"/>
              <a:ea typeface="Times New Roman"/>
              <a:cs typeface="Times New Roman"/>
              <a:sym typeface="Times New Roman"/>
            </a:endParaRPr>
          </a:p>
          <a:p>
            <a:pPr marL="342900" marR="0" lvl="0" indent="-342900" algn="l" rtl="0">
              <a:lnSpc>
                <a:spcPct val="90000"/>
              </a:lnSpc>
              <a:spcBef>
                <a:spcPts val="480"/>
              </a:spcBef>
              <a:spcAft>
                <a:spcPts val="0"/>
              </a:spcAft>
              <a:buClr>
                <a:srgbClr val="FF0000"/>
              </a:buClr>
              <a:buSzPct val="100000"/>
              <a:buFont typeface="Times New Roman"/>
              <a:buChar char="•"/>
            </a:pPr>
            <a:r>
              <a:rPr lang="en-US" sz="2400" b="1" i="0" u="none">
                <a:solidFill>
                  <a:srgbClr val="FF0000"/>
                </a:solidFill>
                <a:latin typeface="Times New Roman"/>
                <a:ea typeface="Times New Roman"/>
                <a:cs typeface="Times New Roman"/>
                <a:sym typeface="Times New Roman"/>
              </a:rPr>
              <a:t>Η διατήρηση των σπόρων και των ντόπιων ποικιλιών που είναι προσαρμοσμένες από χρόνια στο περιβάλλον</a:t>
            </a:r>
          </a:p>
          <a:p>
            <a:pPr marL="342900" marR="0" lvl="0" indent="-342900" algn="l" rtl="0">
              <a:lnSpc>
                <a:spcPct val="90000"/>
              </a:lnSpc>
              <a:spcBef>
                <a:spcPts val="640"/>
              </a:spcBef>
              <a:spcAft>
                <a:spcPts val="0"/>
              </a:spcAft>
              <a:buClr>
                <a:schemeClr val="accent1"/>
              </a:buClr>
              <a:buSzPct val="100000"/>
              <a:buFont typeface="Times New Roman"/>
              <a:buChar char="•"/>
            </a:pPr>
            <a:r>
              <a:rPr lang="en-US" sz="3200" b="1" i="0" u="none">
                <a:solidFill>
                  <a:schemeClr val="accent1"/>
                </a:solidFill>
                <a:latin typeface="Times New Roman"/>
                <a:ea typeface="Times New Roman"/>
                <a:cs typeface="Times New Roman"/>
                <a:sym typeface="Times New Roman"/>
              </a:rPr>
              <a:t>Η Βιολογική γεωργία</a:t>
            </a:r>
            <a:r>
              <a:rPr lang="en-US" sz="2400" b="1" i="0" u="none">
                <a:solidFill>
                  <a:schemeClr val="accent1"/>
                </a:solidFill>
                <a:latin typeface="Times New Roman"/>
                <a:ea typeface="Times New Roman"/>
                <a:cs typeface="Times New Roman"/>
                <a:sym typeface="Times New Roman"/>
              </a:rPr>
              <a:t>  </a:t>
            </a:r>
          </a:p>
          <a:p>
            <a:pPr marL="342900" marR="0" lvl="0" indent="-342900" algn="l" rtl="0">
              <a:lnSpc>
                <a:spcPct val="100000"/>
              </a:lnSpc>
              <a:spcBef>
                <a:spcPts val="480"/>
              </a:spcBef>
              <a:spcAft>
                <a:spcPts val="0"/>
              </a:spcAft>
              <a:buClr>
                <a:schemeClr val="dk1"/>
              </a:buClr>
              <a:buSzPct val="100000"/>
              <a:buFont typeface="Times New Roman"/>
              <a:buNone/>
            </a:pPr>
            <a:endParaRPr sz="2400" b="1" i="0" u="none">
              <a:solidFill>
                <a:schemeClr val="accent1"/>
              </a:solidFill>
              <a:latin typeface="Times New Roman"/>
              <a:ea typeface="Times New Roman"/>
              <a:cs typeface="Times New Roman"/>
              <a:sym typeface="Times New Roman"/>
            </a:endParaRPr>
          </a:p>
        </p:txBody>
      </p:sp>
      <p:pic>
        <p:nvPicPr>
          <p:cNvPr id="457" name="Shape 457"/>
          <p:cNvPicPr preferRelativeResize="0">
            <a:picLocks noGrp="1"/>
          </p:cNvPicPr>
          <p:nvPr>
            <p:ph type="clipArt" idx="2"/>
          </p:nvPr>
        </p:nvPicPr>
        <p:blipFill rotWithShape="1">
          <a:blip r:embed="rId3">
            <a:alphaModFix/>
          </a:blip>
          <a:srcRect/>
          <a:stretch/>
        </p:blipFill>
        <p:spPr>
          <a:xfrm>
            <a:off x="0" y="3514725"/>
            <a:ext cx="3581399" cy="2552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56">
                                            <p:txEl>
                                              <p:pRg st="0" end="0"/>
                                            </p:txEl>
                                          </p:spTgt>
                                        </p:tgtEl>
                                        <p:attrNameLst>
                                          <p:attrName>style.visibility</p:attrName>
                                        </p:attrNameLst>
                                      </p:cBhvr>
                                      <p:to>
                                        <p:strVal val="visible"/>
                                      </p:to>
                                    </p:set>
                                    <p:anim calcmode="lin" valueType="num">
                                      <p:cBhvr additive="base">
                                        <p:cTn id="7" dur="500"/>
                                        <p:tgtEl>
                                          <p:spTgt spid="45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56">
                                            <p:txEl>
                                              <p:pRg st="1" end="1"/>
                                            </p:txEl>
                                          </p:spTgt>
                                        </p:tgtEl>
                                        <p:attrNameLst>
                                          <p:attrName>style.visibility</p:attrName>
                                        </p:attrNameLst>
                                      </p:cBhvr>
                                      <p:to>
                                        <p:strVal val="visible"/>
                                      </p:to>
                                    </p:set>
                                    <p:anim calcmode="lin" valueType="num">
                                      <p:cBhvr additive="base">
                                        <p:cTn id="12" dur="500"/>
                                        <p:tgtEl>
                                          <p:spTgt spid="45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56">
                                            <p:txEl>
                                              <p:pRg st="2" end="2"/>
                                            </p:txEl>
                                          </p:spTgt>
                                        </p:tgtEl>
                                        <p:attrNameLst>
                                          <p:attrName>style.visibility</p:attrName>
                                        </p:attrNameLst>
                                      </p:cBhvr>
                                      <p:to>
                                        <p:strVal val="visible"/>
                                      </p:to>
                                    </p:set>
                                    <p:anim calcmode="lin" valueType="num">
                                      <p:cBhvr additive="base">
                                        <p:cTn id="17" dur="500"/>
                                        <p:tgtEl>
                                          <p:spTgt spid="45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56">
                                            <p:txEl>
                                              <p:pRg st="3" end="3"/>
                                            </p:txEl>
                                          </p:spTgt>
                                        </p:tgtEl>
                                        <p:attrNameLst>
                                          <p:attrName>style.visibility</p:attrName>
                                        </p:attrNameLst>
                                      </p:cBhvr>
                                      <p:to>
                                        <p:strVal val="visible"/>
                                      </p:to>
                                    </p:set>
                                    <p:anim calcmode="lin" valueType="num">
                                      <p:cBhvr additive="base">
                                        <p:cTn id="22" dur="500"/>
                                        <p:tgtEl>
                                          <p:spTgt spid="45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56">
                                            <p:txEl>
                                              <p:pRg st="4" end="4"/>
                                            </p:txEl>
                                          </p:spTgt>
                                        </p:tgtEl>
                                        <p:attrNameLst>
                                          <p:attrName>style.visibility</p:attrName>
                                        </p:attrNameLst>
                                      </p:cBhvr>
                                      <p:to>
                                        <p:strVal val="visible"/>
                                      </p:to>
                                    </p:set>
                                    <p:anim calcmode="lin" valueType="num">
                                      <p:cBhvr additive="base">
                                        <p:cTn id="27" dur="500"/>
                                        <p:tgtEl>
                                          <p:spTgt spid="45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456">
                                            <p:txEl>
                                              <p:pRg st="5" end="5"/>
                                            </p:txEl>
                                          </p:spTgt>
                                        </p:tgtEl>
                                        <p:attrNameLst>
                                          <p:attrName>style.visibility</p:attrName>
                                        </p:attrNameLst>
                                      </p:cBhvr>
                                      <p:to>
                                        <p:strVal val="visible"/>
                                      </p:to>
                                    </p:set>
                                    <p:anim calcmode="lin" valueType="num">
                                      <p:cBhvr additive="base">
                                        <p:cTn id="32" dur="500"/>
                                        <p:tgtEl>
                                          <p:spTgt spid="456">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56">
                                            <p:txEl>
                                              <p:pRg st="6" end="6"/>
                                            </p:txEl>
                                          </p:spTgt>
                                        </p:tgtEl>
                                        <p:attrNameLst>
                                          <p:attrName>style.visibility</p:attrName>
                                        </p:attrNameLst>
                                      </p:cBhvr>
                                      <p:to>
                                        <p:strVal val="visible"/>
                                      </p:to>
                                    </p:set>
                                    <p:anim calcmode="lin" valueType="num">
                                      <p:cBhvr additive="base">
                                        <p:cTn id="37" dur="500"/>
                                        <p:tgtEl>
                                          <p:spTgt spid="456">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456">
                                            <p:txEl>
                                              <p:pRg st="7" end="7"/>
                                            </p:txEl>
                                          </p:spTgt>
                                        </p:tgtEl>
                                        <p:attrNameLst>
                                          <p:attrName>style.visibility</p:attrName>
                                        </p:attrNameLst>
                                      </p:cBhvr>
                                      <p:to>
                                        <p:strVal val="visible"/>
                                      </p:to>
                                    </p:set>
                                    <p:anim calcmode="lin" valueType="num">
                                      <p:cBhvr additive="base">
                                        <p:cTn id="42" dur="500"/>
                                        <p:tgtEl>
                                          <p:spTgt spid="456">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456">
                                            <p:txEl>
                                              <p:pRg st="8" end="8"/>
                                            </p:txEl>
                                          </p:spTgt>
                                        </p:tgtEl>
                                        <p:attrNameLst>
                                          <p:attrName>style.visibility</p:attrName>
                                        </p:attrNameLst>
                                      </p:cBhvr>
                                      <p:to>
                                        <p:strVal val="visible"/>
                                      </p:to>
                                    </p:set>
                                    <p:anim calcmode="lin" valueType="num">
                                      <p:cBhvr additive="base">
                                        <p:cTn id="47" dur="500"/>
                                        <p:tgtEl>
                                          <p:spTgt spid="456">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Shape 461"/>
        <p:cNvGrpSpPr/>
        <p:nvPr/>
      </p:nvGrpSpPr>
      <p:grpSpPr>
        <a:xfrm>
          <a:off x="0" y="0"/>
          <a:ext cx="0" cy="0"/>
          <a:chOff x="0" y="0"/>
          <a:chExt cx="0" cy="0"/>
        </a:xfrm>
      </p:grpSpPr>
      <p:sp>
        <p:nvSpPr>
          <p:cNvPr id="462" name="Shape 462"/>
          <p:cNvSpPr txBox="1">
            <a:spLocks noGrp="1"/>
          </p:cNvSpPr>
          <p:nvPr>
            <p:ph type="title" idx="4294967295"/>
          </p:nvPr>
        </p:nvSpPr>
        <p:spPr>
          <a:xfrm>
            <a:off x="685800" y="228600"/>
            <a:ext cx="8077199"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C00"/>
              </a:buClr>
              <a:buSzPct val="25000"/>
              <a:buFont typeface="Times New Roman"/>
              <a:buNone/>
            </a:pPr>
            <a:r>
              <a:rPr lang="en-US" sz="3200" b="1" i="0" u="none">
                <a:solidFill>
                  <a:srgbClr val="FFCC00"/>
                </a:solidFill>
                <a:latin typeface="Times New Roman"/>
                <a:ea typeface="Times New Roman"/>
                <a:cs typeface="Times New Roman"/>
                <a:sym typeface="Times New Roman"/>
              </a:rPr>
              <a:t>Ακόμη τα παραγόμενα προϊόντα και το είδος των καλλιεργειών να είναι συμβατά με: </a:t>
            </a:r>
          </a:p>
        </p:txBody>
      </p:sp>
      <p:sp>
        <p:nvSpPr>
          <p:cNvPr id="463" name="Shape 463"/>
          <p:cNvSpPr txBox="1">
            <a:spLocks noGrp="1"/>
          </p:cNvSpPr>
          <p:nvPr>
            <p:ph type="body" idx="4294967295"/>
          </p:nvPr>
        </p:nvSpPr>
        <p:spPr>
          <a:xfrm>
            <a:off x="4648200" y="2057400"/>
            <a:ext cx="449580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000"/>
              <a:buFont typeface="Times New Roman"/>
              <a:buChar char="•"/>
            </a:pPr>
            <a:r>
              <a:rPr lang="en-US" sz="2800" b="1" i="1" u="none">
                <a:solidFill>
                  <a:schemeClr val="lt1"/>
                </a:solidFill>
                <a:latin typeface="Times New Roman"/>
                <a:ea typeface="Times New Roman"/>
                <a:cs typeface="Times New Roman"/>
                <a:sym typeface="Times New Roman"/>
              </a:rPr>
              <a:t>Τις κλιματολογικές συνθήκες του τόπου</a:t>
            </a:r>
            <a:br>
              <a:rPr lang="en-US" sz="2800" b="1" i="1" u="none">
                <a:solidFill>
                  <a:schemeClr val="lt1"/>
                </a:solidFill>
                <a:latin typeface="Times New Roman"/>
                <a:ea typeface="Times New Roman"/>
                <a:cs typeface="Times New Roman"/>
                <a:sym typeface="Times New Roman"/>
              </a:rPr>
            </a:br>
            <a:endParaRPr lang="en-US" sz="2800" b="1" i="1" u="none">
              <a:solidFill>
                <a:schemeClr val="lt1"/>
              </a:solidFill>
              <a:latin typeface="Times New Roman"/>
              <a:ea typeface="Times New Roman"/>
              <a:cs typeface="Times New Roman"/>
              <a:sym typeface="Times New Roman"/>
            </a:endParaRPr>
          </a:p>
          <a:p>
            <a:pPr marL="342900" marR="0" lvl="0" indent="-342900" algn="l" rtl="0">
              <a:lnSpc>
                <a:spcPct val="90000"/>
              </a:lnSpc>
              <a:spcBef>
                <a:spcPts val="560"/>
              </a:spcBef>
              <a:spcAft>
                <a:spcPts val="0"/>
              </a:spcAft>
              <a:buClr>
                <a:schemeClr val="lt1"/>
              </a:buClr>
              <a:buSzPct val="100000"/>
              <a:buFont typeface="Times New Roman"/>
              <a:buChar char="•"/>
            </a:pPr>
            <a:r>
              <a:rPr lang="en-US" sz="2800" b="1" i="1" u="none">
                <a:solidFill>
                  <a:schemeClr val="lt1"/>
                </a:solidFill>
                <a:latin typeface="Times New Roman"/>
                <a:ea typeface="Times New Roman"/>
                <a:cs typeface="Times New Roman"/>
                <a:sym typeface="Times New Roman"/>
              </a:rPr>
              <a:t>Τις ιδιομορφίες του εδάφους</a:t>
            </a:r>
            <a:br>
              <a:rPr lang="en-US" sz="2800" b="1" i="1" u="none">
                <a:solidFill>
                  <a:schemeClr val="lt1"/>
                </a:solidFill>
                <a:latin typeface="Times New Roman"/>
                <a:ea typeface="Times New Roman"/>
                <a:cs typeface="Times New Roman"/>
                <a:sym typeface="Times New Roman"/>
              </a:rPr>
            </a:br>
            <a:endParaRPr lang="en-US" sz="2800" b="1" i="1" u="none">
              <a:solidFill>
                <a:schemeClr val="lt1"/>
              </a:solidFill>
              <a:latin typeface="Times New Roman"/>
              <a:ea typeface="Times New Roman"/>
              <a:cs typeface="Times New Roman"/>
              <a:sym typeface="Times New Roman"/>
            </a:endParaRPr>
          </a:p>
          <a:p>
            <a:pPr marL="342900" marR="0" lvl="0" indent="-342900" algn="l" rtl="0">
              <a:lnSpc>
                <a:spcPct val="90000"/>
              </a:lnSpc>
              <a:spcBef>
                <a:spcPts val="560"/>
              </a:spcBef>
              <a:spcAft>
                <a:spcPts val="0"/>
              </a:spcAft>
              <a:buClr>
                <a:schemeClr val="lt1"/>
              </a:buClr>
              <a:buSzPct val="100000"/>
              <a:buFont typeface="Times New Roman"/>
              <a:buChar char="•"/>
            </a:pPr>
            <a:r>
              <a:rPr lang="en-US" sz="2800" b="1" i="1" u="none">
                <a:solidFill>
                  <a:schemeClr val="lt1"/>
                </a:solidFill>
                <a:latin typeface="Times New Roman"/>
                <a:ea typeface="Times New Roman"/>
                <a:cs typeface="Times New Roman"/>
                <a:sym typeface="Times New Roman"/>
              </a:rPr>
              <a:t>Τις διατροφικές συνήθειες</a:t>
            </a:r>
            <a:br>
              <a:rPr lang="en-US" sz="2800" b="1" i="1" u="none">
                <a:solidFill>
                  <a:schemeClr val="lt1"/>
                </a:solidFill>
                <a:latin typeface="Times New Roman"/>
                <a:ea typeface="Times New Roman"/>
                <a:cs typeface="Times New Roman"/>
                <a:sym typeface="Times New Roman"/>
              </a:rPr>
            </a:br>
            <a:endParaRPr lang="en-US" sz="2800" b="1" i="1" u="none">
              <a:solidFill>
                <a:schemeClr val="lt1"/>
              </a:solidFill>
              <a:latin typeface="Times New Roman"/>
              <a:ea typeface="Times New Roman"/>
              <a:cs typeface="Times New Roman"/>
              <a:sym typeface="Times New Roman"/>
            </a:endParaRPr>
          </a:p>
          <a:p>
            <a:pPr marL="342900" marR="0" lvl="0" indent="-342900" algn="l" rtl="0">
              <a:lnSpc>
                <a:spcPct val="90000"/>
              </a:lnSpc>
              <a:spcBef>
                <a:spcPts val="560"/>
              </a:spcBef>
              <a:spcAft>
                <a:spcPts val="0"/>
              </a:spcAft>
              <a:buClr>
                <a:schemeClr val="lt1"/>
              </a:buClr>
              <a:buSzPct val="100000"/>
              <a:buFont typeface="Times New Roman"/>
              <a:buChar char="•"/>
            </a:pPr>
            <a:r>
              <a:rPr lang="en-US" sz="2800" b="1" i="1" u="none">
                <a:solidFill>
                  <a:schemeClr val="lt1"/>
                </a:solidFill>
                <a:latin typeface="Times New Roman"/>
                <a:ea typeface="Times New Roman"/>
                <a:cs typeface="Times New Roman"/>
                <a:sym typeface="Times New Roman"/>
              </a:rPr>
              <a:t>Την κουλτούρα και την παράδοση του τόπου</a:t>
            </a:r>
          </a:p>
        </p:txBody>
      </p:sp>
      <p:pic>
        <p:nvPicPr>
          <p:cNvPr id="464" name="Shape 464"/>
          <p:cNvPicPr preferRelativeResize="0">
            <a:picLocks noGrp="1"/>
          </p:cNvPicPr>
          <p:nvPr>
            <p:ph type="clipArt" idx="2"/>
          </p:nvPr>
        </p:nvPicPr>
        <p:blipFill rotWithShape="1">
          <a:blip r:embed="rId3">
            <a:alphaModFix/>
          </a:blip>
          <a:srcRect/>
          <a:stretch/>
        </p:blipFill>
        <p:spPr>
          <a:xfrm>
            <a:off x="0" y="2803525"/>
            <a:ext cx="4724400" cy="32305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anim calcmode="lin" valueType="num">
                                      <p:cBhvr additive="base">
                                        <p:cTn id="7" dur="500"/>
                                        <p:tgtEl>
                                          <p:spTgt spid="46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63">
                                            <p:txEl>
                                              <p:pRg st="1" end="1"/>
                                            </p:txEl>
                                          </p:spTgt>
                                        </p:tgtEl>
                                        <p:attrNameLst>
                                          <p:attrName>style.visibility</p:attrName>
                                        </p:attrNameLst>
                                      </p:cBhvr>
                                      <p:to>
                                        <p:strVal val="visible"/>
                                      </p:to>
                                    </p:set>
                                    <p:anim calcmode="lin" valueType="num">
                                      <p:cBhvr additive="base">
                                        <p:cTn id="12" dur="500"/>
                                        <p:tgtEl>
                                          <p:spTgt spid="46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63">
                                            <p:txEl>
                                              <p:pRg st="2" end="2"/>
                                            </p:txEl>
                                          </p:spTgt>
                                        </p:tgtEl>
                                        <p:attrNameLst>
                                          <p:attrName>style.visibility</p:attrName>
                                        </p:attrNameLst>
                                      </p:cBhvr>
                                      <p:to>
                                        <p:strVal val="visible"/>
                                      </p:to>
                                    </p:set>
                                    <p:anim calcmode="lin" valueType="num">
                                      <p:cBhvr additive="base">
                                        <p:cTn id="17" dur="500"/>
                                        <p:tgtEl>
                                          <p:spTgt spid="46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63">
                                            <p:txEl>
                                              <p:pRg st="3" end="3"/>
                                            </p:txEl>
                                          </p:spTgt>
                                        </p:tgtEl>
                                        <p:attrNameLst>
                                          <p:attrName>style.visibility</p:attrName>
                                        </p:attrNameLst>
                                      </p:cBhvr>
                                      <p:to>
                                        <p:strVal val="visible"/>
                                      </p:to>
                                    </p:set>
                                    <p:anim calcmode="lin" valueType="num">
                                      <p:cBhvr additive="base">
                                        <p:cTn id="22" dur="500"/>
                                        <p:tgtEl>
                                          <p:spTgt spid="46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8"/>
        <p:cNvGrpSpPr/>
        <p:nvPr/>
      </p:nvGrpSpPr>
      <p:grpSpPr>
        <a:xfrm>
          <a:off x="0" y="0"/>
          <a:ext cx="0" cy="0"/>
          <a:chOff x="0" y="0"/>
          <a:chExt cx="0" cy="0"/>
        </a:xfrm>
      </p:grpSpPr>
      <p:pic>
        <p:nvPicPr>
          <p:cNvPr id="469" name="Shape 469"/>
          <p:cNvPicPr preferRelativeResize="0"/>
          <p:nvPr/>
        </p:nvPicPr>
        <p:blipFill rotWithShape="1">
          <a:blip r:embed="rId3">
            <a:alphaModFix/>
          </a:blip>
          <a:srcRect/>
          <a:stretch/>
        </p:blipFill>
        <p:spPr>
          <a:xfrm>
            <a:off x="1066800" y="304800"/>
            <a:ext cx="6705599" cy="4776787"/>
          </a:xfrm>
          <a:prstGeom prst="rect">
            <a:avLst/>
          </a:prstGeom>
          <a:noFill/>
          <a:ln>
            <a:noFill/>
          </a:ln>
        </p:spPr>
      </p:pic>
      <p:sp>
        <p:nvSpPr>
          <p:cNvPr id="470" name="Shape 470"/>
          <p:cNvSpPr txBox="1">
            <a:spLocks noGrp="1"/>
          </p:cNvSpPr>
          <p:nvPr>
            <p:ph type="title"/>
          </p:nvPr>
        </p:nvSpPr>
        <p:spPr>
          <a:xfrm>
            <a:off x="914400" y="5410200"/>
            <a:ext cx="75438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400" b="1" i="0" u="none" strike="noStrike" cap="none">
                <a:solidFill>
                  <a:schemeClr val="lt1"/>
                </a:solidFill>
                <a:latin typeface="Times New Roman"/>
                <a:ea typeface="Times New Roman"/>
                <a:cs typeface="Times New Roman"/>
                <a:sym typeface="Times New Roman"/>
              </a:rPr>
              <a:t>Στα συμβατικά προϊόντα δεν υπολογίζεται, στο κόστος των προϊόντων, η σπατάλη της ενέργειας, η κατανάλωση των πρώτων υλών, η επιβάρυνση της ατμόσφαιρας, των δασών και της ανθρώπινης υγείας.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4"/>
        <p:cNvGrpSpPr/>
        <p:nvPr/>
      </p:nvGrpSpPr>
      <p:grpSpPr>
        <a:xfrm>
          <a:off x="0" y="0"/>
          <a:ext cx="0" cy="0"/>
          <a:chOff x="0" y="0"/>
          <a:chExt cx="0" cy="0"/>
        </a:xfrm>
      </p:grpSpPr>
      <p:pic>
        <p:nvPicPr>
          <p:cNvPr id="475" name="Shape 475"/>
          <p:cNvPicPr preferRelativeResize="0"/>
          <p:nvPr/>
        </p:nvPicPr>
        <p:blipFill rotWithShape="1">
          <a:blip r:embed="rId3">
            <a:alphaModFix/>
          </a:blip>
          <a:srcRect/>
          <a:stretch/>
        </p:blipFill>
        <p:spPr>
          <a:xfrm>
            <a:off x="1066800" y="304800"/>
            <a:ext cx="6705599" cy="4776787"/>
          </a:xfrm>
          <a:prstGeom prst="rect">
            <a:avLst/>
          </a:prstGeom>
          <a:noFill/>
          <a:ln>
            <a:noFill/>
          </a:ln>
        </p:spPr>
      </p:pic>
      <p:sp>
        <p:nvSpPr>
          <p:cNvPr id="476" name="Shape 476"/>
          <p:cNvSpPr txBox="1"/>
          <p:nvPr/>
        </p:nvSpPr>
        <p:spPr>
          <a:xfrm>
            <a:off x="838200" y="5305425"/>
            <a:ext cx="7391399" cy="1552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EF339"/>
              </a:buClr>
              <a:buSzPct val="25000"/>
              <a:buFont typeface="Times New Roman"/>
              <a:buNone/>
            </a:pPr>
            <a:r>
              <a:rPr lang="en-US" sz="2400" b="1" i="0" u="none">
                <a:solidFill>
                  <a:srgbClr val="BEF339"/>
                </a:solidFill>
                <a:latin typeface="Times New Roman"/>
                <a:ea typeface="Times New Roman"/>
                <a:cs typeface="Times New Roman"/>
                <a:sym typeface="Times New Roman"/>
              </a:rPr>
              <a:t>Ενώ στα βιολογικά προϊόντα, με την μηδαμινή χρήση χημικών, την ελαχιστοποίηση στη χρήση ενέργειας και νερού, καθώς και την ανακύκλωση των υλών, όλο το κόστος ενσωματώνεται στο ίδιο το προϊόν</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80"/>
        <p:cNvGrpSpPr/>
        <p:nvPr/>
      </p:nvGrpSpPr>
      <p:grpSpPr>
        <a:xfrm>
          <a:off x="0" y="0"/>
          <a:ext cx="0" cy="0"/>
          <a:chOff x="0" y="0"/>
          <a:chExt cx="0" cy="0"/>
        </a:xfrm>
      </p:grpSpPr>
      <p:sp>
        <p:nvSpPr>
          <p:cNvPr id="481" name="Shape 481"/>
          <p:cNvSpPr txBox="1">
            <a:spLocks noGrp="1"/>
          </p:cNvSpPr>
          <p:nvPr>
            <p:ph type="title" idx="4294967295"/>
          </p:nvPr>
        </p:nvSpPr>
        <p:spPr>
          <a:xfrm>
            <a:off x="609600" y="152400"/>
            <a:ext cx="77724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400" b="1" i="0" u="none">
                <a:solidFill>
                  <a:schemeClr val="lt1"/>
                </a:solidFill>
                <a:latin typeface="Times New Roman"/>
                <a:ea typeface="Times New Roman"/>
                <a:cs typeface="Times New Roman"/>
                <a:sym typeface="Times New Roman"/>
              </a:rPr>
              <a:t>Αυτό βέβαια το διατροφικό μοντέλο, μπορεί να αναπτυχθεί σε ένα τελείως διαφορετικό πολιτικό, οικονομικό και πολιτιστικό πλαίσιο</a:t>
            </a:r>
          </a:p>
        </p:txBody>
      </p:sp>
      <p:sp>
        <p:nvSpPr>
          <p:cNvPr id="482" name="Shape 482"/>
          <p:cNvSpPr txBox="1">
            <a:spLocks noGrp="1"/>
          </p:cNvSpPr>
          <p:nvPr>
            <p:ph type="body" idx="4294967295"/>
          </p:nvPr>
        </p:nvSpPr>
        <p:spPr>
          <a:xfrm>
            <a:off x="5029200" y="1905000"/>
            <a:ext cx="3962399"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000"/>
              <a:buFont typeface="Times New Roman"/>
              <a:buChar char="•"/>
            </a:pPr>
            <a:r>
              <a:rPr lang="en-US" sz="2400" b="1" i="0" u="none">
                <a:solidFill>
                  <a:schemeClr val="lt1"/>
                </a:solidFill>
                <a:latin typeface="Times New Roman"/>
                <a:ea typeface="Times New Roman"/>
                <a:cs typeface="Times New Roman"/>
                <a:sym typeface="Times New Roman"/>
              </a:rPr>
              <a:t>Με άλλη ποιότητα ζωής, παραγωγής και κατανάλωσης</a:t>
            </a:r>
            <a:br>
              <a:rPr lang="en-US" sz="2400" b="1" i="0" u="none">
                <a:solidFill>
                  <a:schemeClr val="lt1"/>
                </a:solidFill>
                <a:latin typeface="Times New Roman"/>
                <a:ea typeface="Times New Roman"/>
                <a:cs typeface="Times New Roman"/>
                <a:sym typeface="Times New Roman"/>
              </a:rPr>
            </a:br>
            <a:endParaRPr lang="en-US" sz="2400" b="1" i="0" u="none">
              <a:solidFill>
                <a:schemeClr val="lt1"/>
              </a:solidFill>
              <a:latin typeface="Times New Roman"/>
              <a:ea typeface="Times New Roman"/>
              <a:cs typeface="Times New Roman"/>
              <a:sym typeface="Times New Roman"/>
            </a:endParaRPr>
          </a:p>
          <a:p>
            <a:pPr marL="342900" marR="0" lvl="0" indent="-342900" algn="l" rtl="0">
              <a:lnSpc>
                <a:spcPct val="90000"/>
              </a:lnSpc>
              <a:spcBef>
                <a:spcPts val="480"/>
              </a:spcBef>
              <a:spcAft>
                <a:spcPts val="0"/>
              </a:spcAft>
              <a:buClr>
                <a:schemeClr val="lt1"/>
              </a:buClr>
              <a:buSzPct val="100000"/>
              <a:buFont typeface="Times New Roman"/>
              <a:buChar char="•"/>
            </a:pPr>
            <a:r>
              <a:rPr lang="en-US" sz="2400" b="1" i="0" u="none">
                <a:solidFill>
                  <a:schemeClr val="lt1"/>
                </a:solidFill>
                <a:latin typeface="Times New Roman"/>
                <a:ea typeface="Times New Roman"/>
                <a:cs typeface="Times New Roman"/>
                <a:sym typeface="Times New Roman"/>
              </a:rPr>
              <a:t>Με επαναπροσδιορισμό της έννοιας της  ανάπτυξης και της προόδου και </a:t>
            </a:r>
            <a:br>
              <a:rPr lang="en-US" sz="2400" b="1" i="0" u="none">
                <a:solidFill>
                  <a:schemeClr val="lt1"/>
                </a:solidFill>
                <a:latin typeface="Times New Roman"/>
                <a:ea typeface="Times New Roman"/>
                <a:cs typeface="Times New Roman"/>
                <a:sym typeface="Times New Roman"/>
              </a:rPr>
            </a:br>
            <a:endParaRPr lang="en-US" sz="2400" b="1" i="0" u="none">
              <a:solidFill>
                <a:schemeClr val="lt1"/>
              </a:solidFill>
              <a:latin typeface="Times New Roman"/>
              <a:ea typeface="Times New Roman"/>
              <a:cs typeface="Times New Roman"/>
              <a:sym typeface="Times New Roman"/>
            </a:endParaRPr>
          </a:p>
          <a:p>
            <a:pPr marL="342900" marR="0" lvl="0" indent="-342900" algn="l" rtl="0">
              <a:lnSpc>
                <a:spcPct val="90000"/>
              </a:lnSpc>
              <a:spcBef>
                <a:spcPts val="480"/>
              </a:spcBef>
              <a:spcAft>
                <a:spcPts val="0"/>
              </a:spcAft>
              <a:buClr>
                <a:schemeClr val="lt1"/>
              </a:buClr>
              <a:buSzPct val="100000"/>
              <a:buFont typeface="Times New Roman"/>
              <a:buChar char="•"/>
            </a:pPr>
            <a:r>
              <a:rPr lang="en-US" sz="2400" b="1" i="0" u="none">
                <a:solidFill>
                  <a:schemeClr val="lt1"/>
                </a:solidFill>
                <a:latin typeface="Times New Roman"/>
                <a:ea typeface="Times New Roman"/>
                <a:cs typeface="Times New Roman"/>
                <a:sym typeface="Times New Roman"/>
              </a:rPr>
              <a:t>Με άλλη σχέση του ανθρώπου με το φυσικό και το ανθρώπινο περιβάλλον</a:t>
            </a:r>
          </a:p>
        </p:txBody>
      </p:sp>
      <p:pic>
        <p:nvPicPr>
          <p:cNvPr id="483" name="Shape 483"/>
          <p:cNvPicPr preferRelativeResize="0"/>
          <p:nvPr/>
        </p:nvPicPr>
        <p:blipFill rotWithShape="1">
          <a:blip r:embed="rId3">
            <a:alphaModFix/>
          </a:blip>
          <a:srcRect/>
          <a:stretch/>
        </p:blipFill>
        <p:spPr>
          <a:xfrm>
            <a:off x="304800" y="1752600"/>
            <a:ext cx="4724400" cy="3752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2">
                                            <p:txEl>
                                              <p:pRg st="0" end="0"/>
                                            </p:txEl>
                                          </p:spTgt>
                                        </p:tgtEl>
                                        <p:attrNameLst>
                                          <p:attrName>style.visibility</p:attrName>
                                        </p:attrNameLst>
                                      </p:cBhvr>
                                      <p:to>
                                        <p:strVal val="visible"/>
                                      </p:to>
                                    </p:set>
                                    <p:anim calcmode="lin" valueType="num">
                                      <p:cBhvr additive="base">
                                        <p:cTn id="7" dur="500"/>
                                        <p:tgtEl>
                                          <p:spTgt spid="48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82">
                                            <p:txEl>
                                              <p:pRg st="1" end="1"/>
                                            </p:txEl>
                                          </p:spTgt>
                                        </p:tgtEl>
                                        <p:attrNameLst>
                                          <p:attrName>style.visibility</p:attrName>
                                        </p:attrNameLst>
                                      </p:cBhvr>
                                      <p:to>
                                        <p:strVal val="visible"/>
                                      </p:to>
                                    </p:set>
                                    <p:anim calcmode="lin" valueType="num">
                                      <p:cBhvr additive="base">
                                        <p:cTn id="12" dur="500"/>
                                        <p:tgtEl>
                                          <p:spTgt spid="48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82">
                                            <p:txEl>
                                              <p:pRg st="2" end="2"/>
                                            </p:txEl>
                                          </p:spTgt>
                                        </p:tgtEl>
                                        <p:attrNameLst>
                                          <p:attrName>style.visibility</p:attrName>
                                        </p:attrNameLst>
                                      </p:cBhvr>
                                      <p:to>
                                        <p:strVal val="visible"/>
                                      </p:to>
                                    </p:set>
                                    <p:anim calcmode="lin" valueType="num">
                                      <p:cBhvr additive="base">
                                        <p:cTn id="17" dur="500"/>
                                        <p:tgtEl>
                                          <p:spTgt spid="482">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22275" y="2438400"/>
            <a:ext cx="38862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99"/>
              </a:buClr>
              <a:buSzPct val="25000"/>
              <a:buFont typeface="Times New Roman"/>
              <a:buNone/>
            </a:pPr>
            <a:r>
              <a:rPr lang="en-US" sz="3600" b="1" i="0" u="none" strike="noStrike" cap="none">
                <a:solidFill>
                  <a:srgbClr val="FFFF99"/>
                </a:solidFill>
                <a:latin typeface="Times New Roman"/>
                <a:ea typeface="Times New Roman"/>
                <a:cs typeface="Times New Roman"/>
                <a:sym typeface="Times New Roman"/>
              </a:rPr>
              <a:t>Με ποιο τρόπο μπορεί να γίνει αυτή η αλλαγή αξιών και προτεραιοτήτων;</a:t>
            </a:r>
          </a:p>
        </p:txBody>
      </p:sp>
      <p:pic>
        <p:nvPicPr>
          <p:cNvPr id="489" name="Shape 489"/>
          <p:cNvPicPr preferRelativeResize="0"/>
          <p:nvPr/>
        </p:nvPicPr>
        <p:blipFill rotWithShape="1">
          <a:blip r:embed="rId3">
            <a:alphaModFix/>
          </a:blip>
          <a:srcRect/>
          <a:stretch/>
        </p:blipFill>
        <p:spPr>
          <a:xfrm>
            <a:off x="4768850" y="0"/>
            <a:ext cx="4233861"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3"/>
        <p:cNvGrpSpPr/>
        <p:nvPr/>
      </p:nvGrpSpPr>
      <p:grpSpPr>
        <a:xfrm>
          <a:off x="0" y="0"/>
          <a:ext cx="0" cy="0"/>
          <a:chOff x="0" y="0"/>
          <a:chExt cx="0" cy="0"/>
        </a:xfrm>
      </p:grpSpPr>
      <p:pic>
        <p:nvPicPr>
          <p:cNvPr id="494" name="Shape 494"/>
          <p:cNvPicPr preferRelativeResize="0"/>
          <p:nvPr/>
        </p:nvPicPr>
        <p:blipFill rotWithShape="1">
          <a:blip r:embed="rId3">
            <a:alphaModFix/>
          </a:blip>
          <a:srcRect/>
          <a:stretch/>
        </p:blipFill>
        <p:spPr>
          <a:xfrm>
            <a:off x="228600" y="0"/>
            <a:ext cx="9144000" cy="6858000"/>
          </a:xfrm>
          <a:prstGeom prst="rect">
            <a:avLst/>
          </a:prstGeom>
          <a:noFill/>
          <a:ln>
            <a:noFill/>
          </a:ln>
        </p:spPr>
      </p:pic>
      <p:sp>
        <p:nvSpPr>
          <p:cNvPr id="495" name="Shape 495"/>
          <p:cNvSpPr txBox="1">
            <a:spLocks noGrp="1"/>
          </p:cNvSpPr>
          <p:nvPr>
            <p:ph type="title" idx="4294967295"/>
          </p:nvPr>
        </p:nvSpPr>
        <p:spPr>
          <a:xfrm>
            <a:off x="492125" y="0"/>
            <a:ext cx="2109786" cy="762000"/>
          </a:xfrm>
          <a:prstGeom prst="rect">
            <a:avLst/>
          </a:prstGeom>
          <a:noFill/>
          <a:ln>
            <a:noFill/>
          </a:ln>
        </p:spPr>
        <p:txBody>
          <a:bodyPr lIns="92075" tIns="46025" rIns="92075" bIns="46025" anchor="b" anchorCtr="0">
            <a:noAutofit/>
          </a:bodyPr>
          <a:lstStyle/>
          <a:p>
            <a:pPr marL="0" marR="0" lvl="0" indent="0" algn="ctr" rtl="0">
              <a:lnSpc>
                <a:spcPct val="100000"/>
              </a:lnSpc>
              <a:spcBef>
                <a:spcPts val="0"/>
              </a:spcBef>
              <a:spcAft>
                <a:spcPts val="0"/>
              </a:spcAft>
              <a:buClr>
                <a:srgbClr val="0066FF"/>
              </a:buClr>
              <a:buSzPct val="25000"/>
              <a:buFont typeface="Times New Roman"/>
              <a:buNone/>
            </a:pPr>
            <a:r>
              <a:rPr lang="en-US" sz="2800" b="1" i="0" u="none">
                <a:solidFill>
                  <a:srgbClr val="0066FF"/>
                </a:solidFill>
                <a:latin typeface="Times New Roman"/>
                <a:ea typeface="Times New Roman"/>
                <a:cs typeface="Times New Roman"/>
                <a:sym typeface="Times New Roman"/>
              </a:rPr>
              <a:t>Το θέατρο</a:t>
            </a:r>
          </a:p>
        </p:txBody>
      </p:sp>
      <p:sp>
        <p:nvSpPr>
          <p:cNvPr id="496" name="Shape 496"/>
          <p:cNvSpPr txBox="1"/>
          <p:nvPr/>
        </p:nvSpPr>
        <p:spPr>
          <a:xfrm>
            <a:off x="304800" y="1447800"/>
            <a:ext cx="2414586"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imes New Roman"/>
              <a:buNone/>
            </a:pPr>
            <a:r>
              <a:rPr lang="en-US" sz="3200" b="1" i="0" u="none">
                <a:solidFill>
                  <a:schemeClr val="accent1"/>
                </a:solidFill>
                <a:latin typeface="Times New Roman"/>
                <a:ea typeface="Times New Roman"/>
                <a:cs typeface="Times New Roman"/>
                <a:sym typeface="Times New Roman"/>
              </a:rPr>
              <a:t>Η φιλοσοφία</a:t>
            </a:r>
          </a:p>
        </p:txBody>
      </p:sp>
      <p:sp>
        <p:nvSpPr>
          <p:cNvPr id="497" name="Shape 497"/>
          <p:cNvSpPr txBox="1"/>
          <p:nvPr/>
        </p:nvSpPr>
        <p:spPr>
          <a:xfrm>
            <a:off x="6681786" y="685800"/>
            <a:ext cx="169861"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98" name="Shape 498"/>
          <p:cNvSpPr txBox="1"/>
          <p:nvPr/>
        </p:nvSpPr>
        <p:spPr>
          <a:xfrm>
            <a:off x="990600" y="4800600"/>
            <a:ext cx="2282825"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9900"/>
              </a:buClr>
              <a:buSzPct val="25000"/>
              <a:buFont typeface="Times New Roman"/>
              <a:buNone/>
            </a:pPr>
            <a:r>
              <a:rPr lang="en-US" sz="3600" b="1" i="0" u="none">
                <a:solidFill>
                  <a:srgbClr val="009900"/>
                </a:solidFill>
                <a:latin typeface="Times New Roman"/>
                <a:ea typeface="Times New Roman"/>
                <a:cs typeface="Times New Roman"/>
                <a:sym typeface="Times New Roman"/>
              </a:rPr>
              <a:t>Η μουσική</a:t>
            </a:r>
          </a:p>
        </p:txBody>
      </p:sp>
      <p:sp>
        <p:nvSpPr>
          <p:cNvPr id="499" name="Shape 499"/>
          <p:cNvSpPr txBox="1"/>
          <p:nvPr/>
        </p:nvSpPr>
        <p:spPr>
          <a:xfrm>
            <a:off x="6629400" y="228600"/>
            <a:ext cx="2743199" cy="946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66"/>
              </a:buClr>
              <a:buSzPct val="25000"/>
              <a:buFont typeface="Times New Roman"/>
              <a:buNone/>
            </a:pPr>
            <a:r>
              <a:rPr lang="en-US" sz="2800" b="1" i="0" u="none">
                <a:solidFill>
                  <a:srgbClr val="000066"/>
                </a:solidFill>
                <a:latin typeface="Times New Roman"/>
                <a:ea typeface="Times New Roman"/>
                <a:cs typeface="Times New Roman"/>
                <a:sym typeface="Times New Roman"/>
              </a:rPr>
              <a:t>Οι εικαστικές τέχνες</a:t>
            </a:r>
          </a:p>
        </p:txBody>
      </p:sp>
      <p:sp>
        <p:nvSpPr>
          <p:cNvPr id="500" name="Shape 500"/>
          <p:cNvSpPr txBox="1"/>
          <p:nvPr/>
        </p:nvSpPr>
        <p:spPr>
          <a:xfrm>
            <a:off x="457200" y="1905000"/>
            <a:ext cx="2305050"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9900"/>
              </a:buClr>
              <a:buSzPct val="25000"/>
              <a:buFont typeface="Times New Roman"/>
              <a:buNone/>
            </a:pPr>
            <a:r>
              <a:rPr lang="en-US" sz="3200" b="1" i="0" u="none">
                <a:solidFill>
                  <a:srgbClr val="009900"/>
                </a:solidFill>
                <a:latin typeface="Times New Roman"/>
                <a:ea typeface="Times New Roman"/>
                <a:cs typeface="Times New Roman"/>
                <a:sym typeface="Times New Roman"/>
              </a:rPr>
              <a:t>Η οικολογία</a:t>
            </a:r>
          </a:p>
        </p:txBody>
      </p:sp>
      <p:sp>
        <p:nvSpPr>
          <p:cNvPr id="501" name="Shape 501"/>
          <p:cNvSpPr txBox="1"/>
          <p:nvPr/>
        </p:nvSpPr>
        <p:spPr>
          <a:xfrm>
            <a:off x="3581400" y="4953000"/>
            <a:ext cx="5562600"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3200" b="1" i="0" u="none">
                <a:solidFill>
                  <a:srgbClr val="FF3300"/>
                </a:solidFill>
                <a:latin typeface="Times New Roman"/>
                <a:ea typeface="Times New Roman"/>
                <a:cs typeface="Times New Roman"/>
                <a:sym typeface="Times New Roman"/>
              </a:rPr>
              <a:t>Η περιβαλλοντική εκπαίδευση</a:t>
            </a:r>
          </a:p>
        </p:txBody>
      </p:sp>
      <p:sp>
        <p:nvSpPr>
          <p:cNvPr id="502" name="Shape 502"/>
          <p:cNvSpPr txBox="1"/>
          <p:nvPr/>
        </p:nvSpPr>
        <p:spPr>
          <a:xfrm>
            <a:off x="422275" y="5486400"/>
            <a:ext cx="8721724" cy="990599"/>
          </a:xfrm>
          <a:prstGeom prst="rect">
            <a:avLst/>
          </a:prstGeom>
          <a:solidFill>
            <a:srgbClr val="FFCC99"/>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Times New Roman"/>
              <a:buNone/>
            </a:pPr>
            <a:r>
              <a:rPr lang="en-US" sz="2400" b="1" i="0" u="none">
                <a:solidFill>
                  <a:schemeClr val="lt2"/>
                </a:solidFill>
                <a:latin typeface="Times New Roman"/>
                <a:ea typeface="Times New Roman"/>
                <a:cs typeface="Times New Roman"/>
                <a:sym typeface="Times New Roman"/>
              </a:rPr>
              <a:t>Χρειαζόμαστε ένα νέο εκπαιδευτικό σύστημα, όπου ανάμεσα στα </a:t>
            </a:r>
            <a:br>
              <a:rPr lang="en-US" sz="2400" b="1" i="0" u="none">
                <a:solidFill>
                  <a:schemeClr val="lt2"/>
                </a:solidFill>
                <a:latin typeface="Times New Roman"/>
                <a:ea typeface="Times New Roman"/>
                <a:cs typeface="Times New Roman"/>
                <a:sym typeface="Times New Roman"/>
              </a:rPr>
            </a:br>
            <a:r>
              <a:rPr lang="en-US" sz="2400" b="1" i="0" u="none">
                <a:solidFill>
                  <a:schemeClr val="lt2"/>
                </a:solidFill>
                <a:latin typeface="Times New Roman"/>
                <a:ea typeface="Times New Roman"/>
                <a:cs typeface="Times New Roman"/>
                <a:sym typeface="Times New Roman"/>
              </a:rPr>
              <a:t>πρωτεύοντα μαθήματα θα περιλαμβάνονται και… </a:t>
            </a:r>
            <a:r>
              <a:rPr lang="en-US" sz="1600" b="1" i="0" u="none">
                <a:solidFill>
                  <a:schemeClr val="lt2"/>
                </a:solidFill>
                <a:latin typeface="Times New Roman"/>
                <a:ea typeface="Times New Roman"/>
                <a:cs typeface="Times New Roman"/>
                <a:sym typeface="Times New Roman"/>
              </a:rPr>
              <a:t> </a:t>
            </a:r>
          </a:p>
        </p:txBody>
      </p:sp>
      <p:sp>
        <p:nvSpPr>
          <p:cNvPr id="503" name="Shape 503"/>
          <p:cNvSpPr txBox="1"/>
          <p:nvPr/>
        </p:nvSpPr>
        <p:spPr>
          <a:xfrm>
            <a:off x="3276600" y="1447800"/>
            <a:ext cx="3408362" cy="457200"/>
          </a:xfrm>
          <a:prstGeom prst="rect">
            <a:avLst/>
          </a:prstGeom>
          <a:solidFill>
            <a:schemeClr val="l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1" i="0" u="none">
                <a:solidFill>
                  <a:schemeClr val="dk1"/>
                </a:solidFill>
                <a:latin typeface="Times New Roman"/>
                <a:ea typeface="Times New Roman"/>
                <a:cs typeface="Times New Roman"/>
                <a:sym typeface="Times New Roman"/>
              </a:rPr>
              <a:t>Οι κοινωνικές επιστήμες</a:t>
            </a:r>
          </a:p>
        </p:txBody>
      </p:sp>
      <p:sp>
        <p:nvSpPr>
          <p:cNvPr id="504" name="Shape 504"/>
          <p:cNvSpPr txBox="1"/>
          <p:nvPr/>
        </p:nvSpPr>
        <p:spPr>
          <a:xfrm>
            <a:off x="6934200" y="1066800"/>
            <a:ext cx="1908174"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0000"/>
              </a:buClr>
              <a:buSzPct val="25000"/>
              <a:buFont typeface="Times New Roman"/>
              <a:buNone/>
            </a:pPr>
            <a:r>
              <a:rPr lang="en-US" sz="3200" b="1" i="0" u="none">
                <a:solidFill>
                  <a:srgbClr val="990000"/>
                </a:solidFill>
                <a:latin typeface="Times New Roman"/>
                <a:ea typeface="Times New Roman"/>
                <a:cs typeface="Times New Roman"/>
                <a:sym typeface="Times New Roman"/>
              </a:rPr>
              <a:t>Η ιστορία</a:t>
            </a:r>
          </a:p>
        </p:txBody>
      </p:sp>
      <p:sp>
        <p:nvSpPr>
          <p:cNvPr id="505" name="Shape 505"/>
          <p:cNvSpPr txBox="1"/>
          <p:nvPr/>
        </p:nvSpPr>
        <p:spPr>
          <a:xfrm>
            <a:off x="457200" y="762000"/>
            <a:ext cx="2666999" cy="762000"/>
          </a:xfrm>
          <a:prstGeom prst="rect">
            <a:avLst/>
          </a:prstGeom>
          <a:noFill/>
          <a:ln>
            <a:noFill/>
          </a:ln>
        </p:spPr>
        <p:txBody>
          <a:bodyPr lIns="92075" tIns="46025" rIns="92075" bIns="46025" anchor="b" anchorCtr="0">
            <a:noAutofit/>
          </a:bodyPr>
          <a:lstStyle/>
          <a:p>
            <a:pPr marL="0" marR="0" lvl="0" indent="0" algn="l" rtl="0">
              <a:lnSpc>
                <a:spcPct val="100000"/>
              </a:lnSpc>
              <a:spcBef>
                <a:spcPts val="0"/>
              </a:spcBef>
              <a:spcAft>
                <a:spcPts val="0"/>
              </a:spcAft>
              <a:buClr>
                <a:schemeClr val="lt2"/>
              </a:buClr>
              <a:buSzPct val="25000"/>
              <a:buFont typeface="Tahoma"/>
              <a:buNone/>
            </a:pPr>
            <a:r>
              <a:rPr lang="en-US" sz="2800" b="1" i="0" u="none">
                <a:solidFill>
                  <a:schemeClr val="lt2"/>
                </a:solidFill>
                <a:latin typeface="Tahoma"/>
                <a:ea typeface="Tahoma"/>
                <a:cs typeface="Tahoma"/>
                <a:sym typeface="Tahoma"/>
              </a:rPr>
              <a:t>Η λογοτεχνία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 calcmode="lin" valueType="num">
                                      <p:cBhvr additive="base">
                                        <p:cTn id="7" dur="500"/>
                                        <p:tgtEl>
                                          <p:spTgt spid="495"/>
                                        </p:tgtEl>
                                        <p:attrNameLst>
                                          <p:attrName>ppt_w</p:attrName>
                                        </p:attrNameLst>
                                      </p:cBhvr>
                                      <p:tavLst>
                                        <p:tav tm="0">
                                          <p:val>
                                            <p:strVal val="0"/>
                                          </p:val>
                                        </p:tav>
                                        <p:tav tm="100000">
                                          <p:val>
                                            <p:strVal val="#ppt_w"/>
                                          </p:val>
                                        </p:tav>
                                      </p:tavLst>
                                    </p:anim>
                                    <p:anim calcmode="lin" valueType="num">
                                      <p:cBhvr additive="base">
                                        <p:cTn id="8" dur="500"/>
                                        <p:tgtEl>
                                          <p:spTgt spid="49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05"/>
                                        </p:tgtEl>
                                        <p:attrNameLst>
                                          <p:attrName>style.visibility</p:attrName>
                                        </p:attrNameLst>
                                      </p:cBhvr>
                                      <p:to>
                                        <p:strVal val="visible"/>
                                      </p:to>
                                    </p:set>
                                    <p:anim calcmode="lin" valueType="num">
                                      <p:cBhvr additive="base">
                                        <p:cTn id="13" dur="500"/>
                                        <p:tgtEl>
                                          <p:spTgt spid="505"/>
                                        </p:tgtEl>
                                        <p:attrNameLst>
                                          <p:attrName>ppt_w</p:attrName>
                                        </p:attrNameLst>
                                      </p:cBhvr>
                                      <p:tavLst>
                                        <p:tav tm="0">
                                          <p:val>
                                            <p:strVal val="0"/>
                                          </p:val>
                                        </p:tav>
                                        <p:tav tm="100000">
                                          <p:val>
                                            <p:strVal val="#ppt_w"/>
                                          </p:val>
                                        </p:tav>
                                      </p:tavLst>
                                    </p:anim>
                                    <p:anim calcmode="lin" valueType="num">
                                      <p:cBhvr additive="base">
                                        <p:cTn id="14" dur="500"/>
                                        <p:tgtEl>
                                          <p:spTgt spid="505"/>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99"/>
                                        </p:tgtEl>
                                        <p:attrNameLst>
                                          <p:attrName>style.visibility</p:attrName>
                                        </p:attrNameLst>
                                      </p:cBhvr>
                                      <p:to>
                                        <p:strVal val="visible"/>
                                      </p:to>
                                    </p:set>
                                    <p:anim calcmode="lin" valueType="num">
                                      <p:cBhvr additive="base">
                                        <p:cTn id="19" dur="500"/>
                                        <p:tgtEl>
                                          <p:spTgt spid="499"/>
                                        </p:tgtEl>
                                        <p:attrNameLst>
                                          <p:attrName>ppt_w</p:attrName>
                                        </p:attrNameLst>
                                      </p:cBhvr>
                                      <p:tavLst>
                                        <p:tav tm="0">
                                          <p:val>
                                            <p:strVal val="0"/>
                                          </p:val>
                                        </p:tav>
                                        <p:tav tm="100000">
                                          <p:val>
                                            <p:strVal val="#ppt_w"/>
                                          </p:val>
                                        </p:tav>
                                      </p:tavLst>
                                    </p:anim>
                                    <p:anim calcmode="lin" valueType="num">
                                      <p:cBhvr additive="base">
                                        <p:cTn id="20" dur="500"/>
                                        <p:tgtEl>
                                          <p:spTgt spid="499"/>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96"/>
                                        </p:tgtEl>
                                        <p:attrNameLst>
                                          <p:attrName>style.visibility</p:attrName>
                                        </p:attrNameLst>
                                      </p:cBhvr>
                                      <p:to>
                                        <p:strVal val="visible"/>
                                      </p:to>
                                    </p:set>
                                    <p:anim calcmode="lin" valueType="num">
                                      <p:cBhvr additive="base">
                                        <p:cTn id="25" dur="500"/>
                                        <p:tgtEl>
                                          <p:spTgt spid="496"/>
                                        </p:tgtEl>
                                        <p:attrNameLst>
                                          <p:attrName>ppt_w</p:attrName>
                                        </p:attrNameLst>
                                      </p:cBhvr>
                                      <p:tavLst>
                                        <p:tav tm="0">
                                          <p:val>
                                            <p:strVal val="0"/>
                                          </p:val>
                                        </p:tav>
                                        <p:tav tm="100000">
                                          <p:val>
                                            <p:strVal val="#ppt_w"/>
                                          </p:val>
                                        </p:tav>
                                      </p:tavLst>
                                    </p:anim>
                                    <p:anim calcmode="lin" valueType="num">
                                      <p:cBhvr additive="base">
                                        <p:cTn id="26" dur="500"/>
                                        <p:tgtEl>
                                          <p:spTgt spid="496"/>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04"/>
                                        </p:tgtEl>
                                        <p:attrNameLst>
                                          <p:attrName>style.visibility</p:attrName>
                                        </p:attrNameLst>
                                      </p:cBhvr>
                                      <p:to>
                                        <p:strVal val="visible"/>
                                      </p:to>
                                    </p:set>
                                    <p:anim calcmode="lin" valueType="num">
                                      <p:cBhvr additive="base">
                                        <p:cTn id="31" dur="500"/>
                                        <p:tgtEl>
                                          <p:spTgt spid="504"/>
                                        </p:tgtEl>
                                        <p:attrNameLst>
                                          <p:attrName>ppt_w</p:attrName>
                                        </p:attrNameLst>
                                      </p:cBhvr>
                                      <p:tavLst>
                                        <p:tav tm="0">
                                          <p:val>
                                            <p:strVal val="0"/>
                                          </p:val>
                                        </p:tav>
                                        <p:tav tm="100000">
                                          <p:val>
                                            <p:strVal val="#ppt_w"/>
                                          </p:val>
                                        </p:tav>
                                      </p:tavLst>
                                    </p:anim>
                                    <p:anim calcmode="lin" valueType="num">
                                      <p:cBhvr additive="base">
                                        <p:cTn id="32" dur="500"/>
                                        <p:tgtEl>
                                          <p:spTgt spid="504"/>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00"/>
                                        </p:tgtEl>
                                        <p:attrNameLst>
                                          <p:attrName>style.visibility</p:attrName>
                                        </p:attrNameLst>
                                      </p:cBhvr>
                                      <p:to>
                                        <p:strVal val="visible"/>
                                      </p:to>
                                    </p:set>
                                    <p:anim calcmode="lin" valueType="num">
                                      <p:cBhvr additive="base">
                                        <p:cTn id="37" dur="500"/>
                                        <p:tgtEl>
                                          <p:spTgt spid="500"/>
                                        </p:tgtEl>
                                        <p:attrNameLst>
                                          <p:attrName>ppt_w</p:attrName>
                                        </p:attrNameLst>
                                      </p:cBhvr>
                                      <p:tavLst>
                                        <p:tav tm="0">
                                          <p:val>
                                            <p:strVal val="0"/>
                                          </p:val>
                                        </p:tav>
                                        <p:tav tm="100000">
                                          <p:val>
                                            <p:strVal val="#ppt_w"/>
                                          </p:val>
                                        </p:tav>
                                      </p:tavLst>
                                    </p:anim>
                                    <p:anim calcmode="lin" valueType="num">
                                      <p:cBhvr additive="base">
                                        <p:cTn id="38" dur="500"/>
                                        <p:tgtEl>
                                          <p:spTgt spid="500"/>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01"/>
                                        </p:tgtEl>
                                        <p:attrNameLst>
                                          <p:attrName>style.visibility</p:attrName>
                                        </p:attrNameLst>
                                      </p:cBhvr>
                                      <p:to>
                                        <p:strVal val="visible"/>
                                      </p:to>
                                    </p:set>
                                    <p:anim calcmode="lin" valueType="num">
                                      <p:cBhvr additive="base">
                                        <p:cTn id="43" dur="500"/>
                                        <p:tgtEl>
                                          <p:spTgt spid="501"/>
                                        </p:tgtEl>
                                        <p:attrNameLst>
                                          <p:attrName>ppt_w</p:attrName>
                                        </p:attrNameLst>
                                      </p:cBhvr>
                                      <p:tavLst>
                                        <p:tav tm="0">
                                          <p:val>
                                            <p:strVal val="0"/>
                                          </p:val>
                                        </p:tav>
                                        <p:tav tm="100000">
                                          <p:val>
                                            <p:strVal val="#ppt_w"/>
                                          </p:val>
                                        </p:tav>
                                      </p:tavLst>
                                    </p:anim>
                                    <p:anim calcmode="lin" valueType="num">
                                      <p:cBhvr additive="base">
                                        <p:cTn id="44" dur="500"/>
                                        <p:tgtEl>
                                          <p:spTgt spid="501"/>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498"/>
                                        </p:tgtEl>
                                        <p:attrNameLst>
                                          <p:attrName>style.visibility</p:attrName>
                                        </p:attrNameLst>
                                      </p:cBhvr>
                                      <p:to>
                                        <p:strVal val="visible"/>
                                      </p:to>
                                    </p:set>
                                    <p:anim calcmode="lin" valueType="num">
                                      <p:cBhvr additive="base">
                                        <p:cTn id="49" dur="500"/>
                                        <p:tgtEl>
                                          <p:spTgt spid="498"/>
                                        </p:tgtEl>
                                        <p:attrNameLst>
                                          <p:attrName>ppt_w</p:attrName>
                                        </p:attrNameLst>
                                      </p:cBhvr>
                                      <p:tavLst>
                                        <p:tav tm="0">
                                          <p:val>
                                            <p:strVal val="0"/>
                                          </p:val>
                                        </p:tav>
                                        <p:tav tm="100000">
                                          <p:val>
                                            <p:strVal val="#ppt_w"/>
                                          </p:val>
                                        </p:tav>
                                      </p:tavLst>
                                    </p:anim>
                                    <p:anim calcmode="lin" valueType="num">
                                      <p:cBhvr additive="base">
                                        <p:cTn id="50" dur="500"/>
                                        <p:tgtEl>
                                          <p:spTgt spid="498"/>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503"/>
                                        </p:tgtEl>
                                        <p:attrNameLst>
                                          <p:attrName>style.visibility</p:attrName>
                                        </p:attrNameLst>
                                      </p:cBhvr>
                                      <p:to>
                                        <p:strVal val="visible"/>
                                      </p:to>
                                    </p:set>
                                    <p:anim calcmode="lin" valueType="num">
                                      <p:cBhvr additive="base">
                                        <p:cTn id="55" dur="500"/>
                                        <p:tgtEl>
                                          <p:spTgt spid="503"/>
                                        </p:tgtEl>
                                        <p:attrNameLst>
                                          <p:attrName>ppt_w</p:attrName>
                                        </p:attrNameLst>
                                      </p:cBhvr>
                                      <p:tavLst>
                                        <p:tav tm="0">
                                          <p:val>
                                            <p:strVal val="0"/>
                                          </p:val>
                                        </p:tav>
                                        <p:tav tm="100000">
                                          <p:val>
                                            <p:strVal val="#ppt_w"/>
                                          </p:val>
                                        </p:tav>
                                      </p:tavLst>
                                    </p:anim>
                                    <p:anim calcmode="lin" valueType="num">
                                      <p:cBhvr additive="base">
                                        <p:cTn id="56" dur="500"/>
                                        <p:tgtEl>
                                          <p:spTgt spid="5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2"/>
        <p:cNvGrpSpPr/>
        <p:nvPr/>
      </p:nvGrpSpPr>
      <p:grpSpPr>
        <a:xfrm>
          <a:off x="0" y="0"/>
          <a:ext cx="0" cy="0"/>
          <a:chOff x="0" y="0"/>
          <a:chExt cx="0" cy="0"/>
        </a:xfrm>
      </p:grpSpPr>
      <p:pic>
        <p:nvPicPr>
          <p:cNvPr id="323" name="Shape 323"/>
          <p:cNvPicPr preferRelativeResize="0"/>
          <p:nvPr/>
        </p:nvPicPr>
        <p:blipFill rotWithShape="1">
          <a:blip r:embed="rId3">
            <a:alphaModFix/>
          </a:blip>
          <a:srcRect/>
          <a:stretch/>
        </p:blipFill>
        <p:spPr>
          <a:xfrm>
            <a:off x="1219200" y="2274886"/>
            <a:ext cx="6858000" cy="4583112"/>
          </a:xfrm>
          <a:prstGeom prst="rect">
            <a:avLst/>
          </a:prstGeom>
          <a:noFill/>
          <a:ln>
            <a:noFill/>
          </a:ln>
        </p:spPr>
      </p:pic>
      <p:sp>
        <p:nvSpPr>
          <p:cNvPr id="324" name="Shape 324"/>
          <p:cNvSpPr txBox="1"/>
          <p:nvPr/>
        </p:nvSpPr>
        <p:spPr>
          <a:xfrm>
            <a:off x="228600" y="533400"/>
            <a:ext cx="8915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800" b="1" i="0" u="none">
                <a:solidFill>
                  <a:schemeClr val="lt1"/>
                </a:solidFill>
                <a:latin typeface="Times New Roman"/>
                <a:ea typeface="Times New Roman"/>
                <a:cs typeface="Times New Roman"/>
                <a:sym typeface="Times New Roman"/>
              </a:rPr>
              <a:t>Από τις 7 Νοεμβρίου 2003 ισχύουν οι νέοι κανονισμοί της Ευρωπαϊκής Ένωσης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09"/>
        <p:cNvGrpSpPr/>
        <p:nvPr/>
      </p:nvGrpSpPr>
      <p:grpSpPr>
        <a:xfrm>
          <a:off x="0" y="0"/>
          <a:ext cx="0" cy="0"/>
          <a:chOff x="0" y="0"/>
          <a:chExt cx="0" cy="0"/>
        </a:xfrm>
      </p:grpSpPr>
      <p:pic>
        <p:nvPicPr>
          <p:cNvPr id="510" name="Shape 510"/>
          <p:cNvPicPr preferRelativeResize="0"/>
          <p:nvPr/>
        </p:nvPicPr>
        <p:blipFill rotWithShape="1">
          <a:blip r:embed="rId3">
            <a:alphaModFix/>
          </a:blip>
          <a:srcRect/>
          <a:stretch/>
        </p:blipFill>
        <p:spPr>
          <a:xfrm>
            <a:off x="-406400" y="-315912"/>
            <a:ext cx="9550400" cy="7173912"/>
          </a:xfrm>
          <a:prstGeom prst="rect">
            <a:avLst/>
          </a:prstGeom>
          <a:noFill/>
          <a:ln>
            <a:noFill/>
          </a:ln>
        </p:spPr>
      </p:pic>
      <p:sp>
        <p:nvSpPr>
          <p:cNvPr id="511" name="Shape 511"/>
          <p:cNvSpPr txBox="1"/>
          <p:nvPr/>
        </p:nvSpPr>
        <p:spPr>
          <a:xfrm>
            <a:off x="1758950" y="0"/>
            <a:ext cx="5480049" cy="39354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99"/>
              </a:buClr>
              <a:buSzPct val="25000"/>
              <a:buFont typeface="Times New Roman"/>
              <a:buNone/>
            </a:pPr>
            <a:r>
              <a:rPr lang="en-US" sz="2800" b="1" i="1" u="none">
                <a:solidFill>
                  <a:srgbClr val="FFFF99"/>
                </a:solidFill>
                <a:latin typeface="Times New Roman"/>
                <a:ea typeface="Times New Roman"/>
                <a:cs typeface="Times New Roman"/>
                <a:sym typeface="Times New Roman"/>
              </a:rPr>
              <a:t>Χρειαζόμαστε μια ολιστική  θεώρηση της ζωής, όπου ισότιμα </a:t>
            </a:r>
            <a:r>
              <a:rPr lang="en-US" sz="2800" b="1" i="1" u="none">
                <a:solidFill>
                  <a:srgbClr val="FFFFCC"/>
                </a:solidFill>
                <a:latin typeface="Times New Roman"/>
                <a:ea typeface="Times New Roman"/>
                <a:cs typeface="Times New Roman"/>
                <a:sym typeface="Times New Roman"/>
              </a:rPr>
              <a:t/>
            </a:r>
            <a:br>
              <a:rPr lang="en-US" sz="2800" b="1" i="1" u="none">
                <a:solidFill>
                  <a:srgbClr val="FFFFCC"/>
                </a:solidFill>
                <a:latin typeface="Times New Roman"/>
                <a:ea typeface="Times New Roman"/>
                <a:cs typeface="Times New Roman"/>
                <a:sym typeface="Times New Roman"/>
              </a:rPr>
            </a:br>
            <a:r>
              <a:rPr lang="en-US" sz="2800" b="1" i="1" u="none">
                <a:solidFill>
                  <a:srgbClr val="FFFFCC"/>
                </a:solidFill>
                <a:latin typeface="Times New Roman"/>
                <a:ea typeface="Times New Roman"/>
                <a:cs typeface="Times New Roman"/>
                <a:sym typeface="Times New Roman"/>
              </a:rPr>
              <a:t>τα γράμματα, δηλαδή οι επιστήμες,  </a:t>
            </a:r>
            <a:br>
              <a:rPr lang="en-US" sz="2800" b="1" i="1" u="none">
                <a:solidFill>
                  <a:srgbClr val="FFFFCC"/>
                </a:solidFill>
                <a:latin typeface="Times New Roman"/>
                <a:ea typeface="Times New Roman"/>
                <a:cs typeface="Times New Roman"/>
                <a:sym typeface="Times New Roman"/>
              </a:rPr>
            </a:br>
            <a:r>
              <a:rPr lang="en-US" sz="2800" b="1" i="1" u="none">
                <a:solidFill>
                  <a:srgbClr val="FFFFCC"/>
                </a:solidFill>
                <a:latin typeface="Times New Roman"/>
                <a:ea typeface="Times New Roman"/>
                <a:cs typeface="Times New Roman"/>
                <a:sym typeface="Times New Roman"/>
              </a:rPr>
              <a:t>οι τέχνες,</a:t>
            </a:r>
          </a:p>
          <a:p>
            <a:pPr marL="0" marR="0" lvl="0" indent="0" algn="l" rtl="0">
              <a:lnSpc>
                <a:spcPct val="100000"/>
              </a:lnSpc>
              <a:spcBef>
                <a:spcPts val="0"/>
              </a:spcBef>
              <a:spcAft>
                <a:spcPts val="0"/>
              </a:spcAft>
              <a:buClr>
                <a:srgbClr val="FFFFCC"/>
              </a:buClr>
              <a:buSzPct val="25000"/>
              <a:buFont typeface="Times New Roman"/>
              <a:buNone/>
            </a:pPr>
            <a:r>
              <a:rPr lang="en-US" sz="2800" b="1" i="1" u="none">
                <a:solidFill>
                  <a:srgbClr val="FFFFCC"/>
                </a:solidFill>
                <a:latin typeface="Times New Roman"/>
                <a:ea typeface="Times New Roman"/>
                <a:cs typeface="Times New Roman"/>
                <a:sym typeface="Times New Roman"/>
              </a:rPr>
              <a:t>ο διαλογισμός και </a:t>
            </a:r>
            <a:br>
              <a:rPr lang="en-US" sz="2800" b="1" i="1" u="none">
                <a:solidFill>
                  <a:srgbClr val="FFFFCC"/>
                </a:solidFill>
                <a:latin typeface="Times New Roman"/>
                <a:ea typeface="Times New Roman"/>
                <a:cs typeface="Times New Roman"/>
                <a:sym typeface="Times New Roman"/>
              </a:rPr>
            </a:br>
            <a:r>
              <a:rPr lang="en-US" sz="2800" b="1" i="1" u="none">
                <a:solidFill>
                  <a:srgbClr val="FFFFCC"/>
                </a:solidFill>
                <a:latin typeface="Times New Roman"/>
                <a:ea typeface="Times New Roman"/>
                <a:cs typeface="Times New Roman"/>
                <a:sym typeface="Times New Roman"/>
              </a:rPr>
              <a:t>το όνειρο</a:t>
            </a:r>
            <a:r>
              <a:rPr lang="en-US" sz="2800" b="1" i="1" u="none">
                <a:solidFill>
                  <a:srgbClr val="FFFF99"/>
                </a:solidFill>
                <a:latin typeface="Times New Roman"/>
                <a:ea typeface="Times New Roman"/>
                <a:cs typeface="Times New Roman"/>
                <a:sym typeface="Times New Roman"/>
              </a:rPr>
              <a:t> </a:t>
            </a:r>
            <a:br>
              <a:rPr lang="en-US" sz="2800" b="1" i="1" u="none">
                <a:solidFill>
                  <a:srgbClr val="FFFF99"/>
                </a:solidFill>
                <a:latin typeface="Times New Roman"/>
                <a:ea typeface="Times New Roman"/>
                <a:cs typeface="Times New Roman"/>
                <a:sym typeface="Times New Roman"/>
              </a:rPr>
            </a:br>
            <a:r>
              <a:rPr lang="en-US" sz="2800" b="1" i="1" u="none">
                <a:solidFill>
                  <a:srgbClr val="FFFF99"/>
                </a:solidFill>
                <a:latin typeface="Times New Roman"/>
                <a:ea typeface="Times New Roman"/>
                <a:cs typeface="Times New Roman"/>
                <a:sym typeface="Times New Roman"/>
              </a:rPr>
              <a:t>θα ανοίγουν το δρόμο για μια βαθύτερη</a:t>
            </a:r>
          </a:p>
          <a:p>
            <a:pPr marL="0" marR="0" lvl="0" indent="0" algn="l" rtl="0">
              <a:lnSpc>
                <a:spcPct val="100000"/>
              </a:lnSpc>
              <a:spcBef>
                <a:spcPts val="0"/>
              </a:spcBef>
              <a:spcAft>
                <a:spcPts val="0"/>
              </a:spcAft>
              <a:buClr>
                <a:srgbClr val="FFFF99"/>
              </a:buClr>
              <a:buSzPct val="25000"/>
              <a:buFont typeface="Times New Roman"/>
              <a:buNone/>
            </a:pPr>
            <a:r>
              <a:rPr lang="en-US" sz="2800" b="1" i="1" u="none">
                <a:solidFill>
                  <a:srgbClr val="FFFF99"/>
                </a:solidFill>
                <a:latin typeface="Times New Roman"/>
                <a:ea typeface="Times New Roman"/>
                <a:cs typeface="Times New Roman"/>
                <a:sym typeface="Times New Roman"/>
              </a:rPr>
              <a:t>κατανόηση της φύσης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5"/>
        <p:cNvGrpSpPr/>
        <p:nvPr/>
      </p:nvGrpSpPr>
      <p:grpSpPr>
        <a:xfrm>
          <a:off x="0" y="0"/>
          <a:ext cx="0" cy="0"/>
          <a:chOff x="0" y="0"/>
          <a:chExt cx="0" cy="0"/>
        </a:xfrm>
      </p:grpSpPr>
      <p:pic>
        <p:nvPicPr>
          <p:cNvPr id="516" name="Shape 516"/>
          <p:cNvPicPr preferRelativeResize="0"/>
          <p:nvPr/>
        </p:nvPicPr>
        <p:blipFill rotWithShape="1">
          <a:blip r:embed="rId3">
            <a:alphaModFix/>
          </a:blip>
          <a:srcRect/>
          <a:stretch/>
        </p:blipFill>
        <p:spPr>
          <a:xfrm>
            <a:off x="762000" y="1143000"/>
            <a:ext cx="7772400" cy="527843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0"/>
        <p:cNvGrpSpPr/>
        <p:nvPr/>
      </p:nvGrpSpPr>
      <p:grpSpPr>
        <a:xfrm>
          <a:off x="0" y="0"/>
          <a:ext cx="0" cy="0"/>
          <a:chOff x="0" y="0"/>
          <a:chExt cx="0" cy="0"/>
        </a:xfrm>
      </p:grpSpPr>
      <p:pic>
        <p:nvPicPr>
          <p:cNvPr id="521" name="Shape 521"/>
          <p:cNvPicPr preferRelativeResize="0"/>
          <p:nvPr/>
        </p:nvPicPr>
        <p:blipFill rotWithShape="1">
          <a:blip r:embed="rId3">
            <a:alphaModFix/>
          </a:blip>
          <a:srcRect/>
          <a:stretch/>
        </p:blipFill>
        <p:spPr>
          <a:xfrm>
            <a:off x="5943600" y="3810000"/>
            <a:ext cx="1865312" cy="2732087"/>
          </a:xfrm>
          <a:prstGeom prst="rect">
            <a:avLst/>
          </a:prstGeom>
          <a:noFill/>
          <a:ln>
            <a:noFill/>
          </a:ln>
        </p:spPr>
      </p:pic>
      <p:pic>
        <p:nvPicPr>
          <p:cNvPr id="522" name="Shape 522"/>
          <p:cNvPicPr preferRelativeResize="0"/>
          <p:nvPr/>
        </p:nvPicPr>
        <p:blipFill rotWithShape="1">
          <a:blip r:embed="rId4">
            <a:alphaModFix/>
          </a:blip>
          <a:srcRect/>
          <a:stretch/>
        </p:blipFill>
        <p:spPr>
          <a:xfrm>
            <a:off x="762000" y="2133600"/>
            <a:ext cx="4222750" cy="4267199"/>
          </a:xfrm>
          <a:prstGeom prst="rect">
            <a:avLst/>
          </a:prstGeom>
          <a:noFill/>
          <a:ln>
            <a:noFill/>
          </a:ln>
        </p:spPr>
      </p:pic>
      <p:sp>
        <p:nvSpPr>
          <p:cNvPr id="523" name="Shape 523"/>
          <p:cNvSpPr txBox="1"/>
          <p:nvPr/>
        </p:nvSpPr>
        <p:spPr>
          <a:xfrm>
            <a:off x="609600" y="228600"/>
            <a:ext cx="7483474" cy="1800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800" b="1" i="0" u="none">
                <a:solidFill>
                  <a:schemeClr val="lt1"/>
                </a:solidFill>
                <a:latin typeface="Times New Roman"/>
                <a:ea typeface="Times New Roman"/>
                <a:cs typeface="Times New Roman"/>
                <a:sym typeface="Times New Roman"/>
              </a:rPr>
              <a:t>Μήπως τα μεταλλαγμένα τρόφιμα θα λύσουν το πρόβλημα της πείνας στον τρίτο κόσμο, όπως ισχυρίζονται οι πολυεθνικές εταιρείες της βιοτεχνολογίας;</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7"/>
        <p:cNvGrpSpPr/>
        <p:nvPr/>
      </p:nvGrpSpPr>
      <p:grpSpPr>
        <a:xfrm>
          <a:off x="0" y="0"/>
          <a:ext cx="0" cy="0"/>
          <a:chOff x="0" y="0"/>
          <a:chExt cx="0" cy="0"/>
        </a:xfrm>
      </p:grpSpPr>
      <p:sp>
        <p:nvSpPr>
          <p:cNvPr id="528" name="Shape 528"/>
          <p:cNvSpPr txBox="1"/>
          <p:nvPr/>
        </p:nvSpPr>
        <p:spPr>
          <a:xfrm>
            <a:off x="517525" y="76200"/>
            <a:ext cx="8093075" cy="1552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400" b="1" i="0" u="none">
                <a:solidFill>
                  <a:schemeClr val="lt1"/>
                </a:solidFill>
                <a:latin typeface="Times New Roman"/>
                <a:ea typeface="Times New Roman"/>
                <a:cs typeface="Times New Roman"/>
                <a:sym typeface="Times New Roman"/>
              </a:rPr>
              <a:t>Στο Ιράκ μετά την εισβολή των ΗΠΑ και των συμμάχων τους, εκδόθηκε το διάταγμα 81 για να εκσυγχρονιστεί η γεωργική παραγωγή και για να μπορεί να συμμετέχει στις διαβουλεύσεις του Παγκόσμιου Οργανισμού Εμπορίου</a:t>
            </a:r>
          </a:p>
        </p:txBody>
      </p:sp>
      <p:pic>
        <p:nvPicPr>
          <p:cNvPr id="529" name="Shape 529"/>
          <p:cNvPicPr preferRelativeResize="0"/>
          <p:nvPr/>
        </p:nvPicPr>
        <p:blipFill rotWithShape="1">
          <a:blip r:embed="rId3">
            <a:alphaModFix/>
          </a:blip>
          <a:srcRect/>
          <a:stretch/>
        </p:blipFill>
        <p:spPr>
          <a:xfrm>
            <a:off x="685800" y="1646236"/>
            <a:ext cx="7010400" cy="52276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3"/>
        <p:cNvGrpSpPr/>
        <p:nvPr/>
      </p:nvGrpSpPr>
      <p:grpSpPr>
        <a:xfrm>
          <a:off x="0" y="0"/>
          <a:ext cx="0" cy="0"/>
          <a:chOff x="0" y="0"/>
          <a:chExt cx="0" cy="0"/>
        </a:xfrm>
      </p:grpSpPr>
      <p:pic>
        <p:nvPicPr>
          <p:cNvPr id="534" name="Shape 534"/>
          <p:cNvPicPr preferRelativeResize="0"/>
          <p:nvPr/>
        </p:nvPicPr>
        <p:blipFill rotWithShape="1">
          <a:blip r:embed="rId3">
            <a:alphaModFix/>
          </a:blip>
          <a:srcRect/>
          <a:stretch/>
        </p:blipFill>
        <p:spPr>
          <a:xfrm>
            <a:off x="1981200" y="3048000"/>
            <a:ext cx="5486399" cy="4114800"/>
          </a:xfrm>
          <a:prstGeom prst="rect">
            <a:avLst/>
          </a:prstGeom>
          <a:noFill/>
          <a:ln>
            <a:noFill/>
          </a:ln>
        </p:spPr>
      </p:pic>
      <p:sp>
        <p:nvSpPr>
          <p:cNvPr id="535" name="Shape 535"/>
          <p:cNvSpPr txBox="1"/>
          <p:nvPr/>
        </p:nvSpPr>
        <p:spPr>
          <a:xfrm>
            <a:off x="593725" y="152400"/>
            <a:ext cx="8093075" cy="3013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119999"/>
              <a:buFont typeface="Noto Sans Symbols"/>
              <a:buChar char="✓"/>
            </a:pPr>
            <a:r>
              <a:rPr lang="en-US" sz="2400" b="1" i="0" u="none">
                <a:solidFill>
                  <a:schemeClr val="lt1"/>
                </a:solidFill>
                <a:latin typeface="Times New Roman"/>
                <a:ea typeface="Times New Roman"/>
                <a:cs typeface="Times New Roman"/>
                <a:sym typeface="Times New Roman"/>
              </a:rPr>
              <a:t>Απαγορεύεται να διατηρούν σπόρους από προηγούμενη σοδιά</a:t>
            </a:r>
          </a:p>
          <a:p>
            <a:pPr marL="0" marR="0" lvl="0" indent="0" algn="l" rtl="0">
              <a:lnSpc>
                <a:spcPct val="100000"/>
              </a:lnSpc>
              <a:spcBef>
                <a:spcPts val="0"/>
              </a:spcBef>
              <a:spcAft>
                <a:spcPts val="0"/>
              </a:spcAft>
              <a:buClr>
                <a:srgbClr val="FF0000"/>
              </a:buClr>
              <a:buSzPct val="119999"/>
              <a:buFont typeface="Noto Sans Symbols"/>
              <a:buChar char="✓"/>
            </a:pPr>
            <a:r>
              <a:rPr lang="en-US" sz="2400" b="1" i="0" u="none">
                <a:solidFill>
                  <a:schemeClr val="lt1"/>
                </a:solidFill>
                <a:latin typeface="Times New Roman"/>
                <a:ea typeface="Times New Roman"/>
                <a:cs typeface="Times New Roman"/>
                <a:sym typeface="Times New Roman"/>
              </a:rPr>
              <a:t>Επιτρέπεται να καλλιεργούν μόνο πιστοποιημένους σπόρους Γ.Τ</a:t>
            </a:r>
          </a:p>
          <a:p>
            <a:pPr marL="0" marR="0" lvl="0" indent="0" algn="l" rtl="0">
              <a:lnSpc>
                <a:spcPct val="100000"/>
              </a:lnSpc>
              <a:spcBef>
                <a:spcPts val="0"/>
              </a:spcBef>
              <a:spcAft>
                <a:spcPts val="0"/>
              </a:spcAft>
              <a:buClr>
                <a:srgbClr val="FF0000"/>
              </a:buClr>
              <a:buSzPct val="119999"/>
              <a:buFont typeface="Noto Sans Symbols"/>
              <a:buChar char="✓"/>
            </a:pPr>
            <a:r>
              <a:rPr lang="en-US" sz="2400" b="1" i="0" u="none">
                <a:solidFill>
                  <a:schemeClr val="lt1"/>
                </a:solidFill>
                <a:latin typeface="Times New Roman"/>
                <a:ea typeface="Times New Roman"/>
                <a:cs typeface="Times New Roman"/>
                <a:sym typeface="Times New Roman"/>
              </a:rPr>
              <a:t>Οι σπόροι είναι πατενταρισμένοι, δηλαδή δεν χρησιμοποιούνται χωρίς άδεια</a:t>
            </a:r>
          </a:p>
          <a:p>
            <a:pPr marL="0" marR="0" lvl="0" indent="0" algn="l" rtl="0">
              <a:lnSpc>
                <a:spcPct val="100000"/>
              </a:lnSpc>
              <a:spcBef>
                <a:spcPts val="0"/>
              </a:spcBef>
              <a:spcAft>
                <a:spcPts val="0"/>
              </a:spcAft>
              <a:buClr>
                <a:srgbClr val="FF0000"/>
              </a:buClr>
              <a:buSzPct val="119999"/>
              <a:buFont typeface="Noto Sans Symbols"/>
              <a:buChar char="✓"/>
            </a:pPr>
            <a:r>
              <a:rPr lang="en-US" sz="2400" b="1" i="0" u="none">
                <a:solidFill>
                  <a:schemeClr val="lt1"/>
                </a:solidFill>
                <a:latin typeface="Times New Roman"/>
                <a:ea typeface="Times New Roman"/>
                <a:cs typeface="Times New Roman"/>
                <a:sym typeface="Times New Roman"/>
              </a:rPr>
              <a:t>Οι παραβάτες τιμωρούνται με πρόστιμα και ποινές φυλάκισης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99"/>
              </a:buClr>
              <a:buSzPct val="25000"/>
              <a:buFont typeface="Times New Roman"/>
              <a:buNone/>
            </a:pPr>
            <a:r>
              <a:rPr lang="en-US" sz="3200" b="1" i="0" u="none" strike="noStrike" cap="none">
                <a:solidFill>
                  <a:srgbClr val="FFFF99"/>
                </a:solidFill>
                <a:latin typeface="Times New Roman"/>
                <a:ea typeface="Times New Roman"/>
                <a:cs typeface="Times New Roman"/>
                <a:sym typeface="Times New Roman"/>
              </a:rPr>
              <a:t>To ζήτημα όμως των μεταλλαγμένων τροφίμων δεν έχει να κάνει μόνο με την υγεία και το περιβάλλον, αλλά και με…</a:t>
            </a:r>
          </a:p>
        </p:txBody>
      </p:sp>
      <p:pic>
        <p:nvPicPr>
          <p:cNvPr id="541" name="Shape 541"/>
          <p:cNvPicPr preferRelativeResize="0"/>
          <p:nvPr/>
        </p:nvPicPr>
        <p:blipFill rotWithShape="1">
          <a:blip r:embed="rId3">
            <a:alphaModFix/>
          </a:blip>
          <a:srcRect/>
          <a:stretch/>
        </p:blipFill>
        <p:spPr>
          <a:xfrm>
            <a:off x="1371600" y="2484436"/>
            <a:ext cx="5410200" cy="36353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45"/>
        <p:cNvGrpSpPr/>
        <p:nvPr/>
      </p:nvGrpSpPr>
      <p:grpSpPr>
        <a:xfrm>
          <a:off x="0" y="0"/>
          <a:ext cx="0" cy="0"/>
          <a:chOff x="0" y="0"/>
          <a:chExt cx="0" cy="0"/>
        </a:xfrm>
      </p:grpSpPr>
      <p:pic>
        <p:nvPicPr>
          <p:cNvPr id="546" name="Shape 546"/>
          <p:cNvPicPr preferRelativeResize="0"/>
          <p:nvPr/>
        </p:nvPicPr>
        <p:blipFill rotWithShape="1">
          <a:blip r:embed="rId3">
            <a:alphaModFix/>
          </a:blip>
          <a:srcRect/>
          <a:stretch/>
        </p:blipFill>
        <p:spPr>
          <a:xfrm>
            <a:off x="0" y="2243136"/>
            <a:ext cx="9144000" cy="4614861"/>
          </a:xfrm>
          <a:prstGeom prst="rect">
            <a:avLst/>
          </a:prstGeom>
          <a:noFill/>
          <a:ln>
            <a:noFill/>
          </a:ln>
        </p:spPr>
      </p:pic>
      <p:sp>
        <p:nvSpPr>
          <p:cNvPr id="547" name="Shape 547"/>
          <p:cNvSpPr txBox="1"/>
          <p:nvPr/>
        </p:nvSpPr>
        <p:spPr>
          <a:xfrm>
            <a:off x="762000" y="685800"/>
            <a:ext cx="8381999" cy="15541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100000"/>
              <a:buFont typeface="Times New Roman"/>
              <a:buChar char="•"/>
            </a:pPr>
            <a:r>
              <a:rPr lang="en-US" sz="3200" b="1" i="0" u="none">
                <a:solidFill>
                  <a:schemeClr val="lt1"/>
                </a:solidFill>
                <a:latin typeface="Times New Roman"/>
                <a:ea typeface="Times New Roman"/>
                <a:cs typeface="Times New Roman"/>
                <a:sym typeface="Times New Roman"/>
              </a:rPr>
              <a:t>Την οικονομική εξάρτηση των αγροτών</a:t>
            </a:r>
          </a:p>
          <a:p>
            <a:pPr marL="0" marR="0" lvl="0" indent="0" algn="l" rtl="0">
              <a:lnSpc>
                <a:spcPct val="100000"/>
              </a:lnSpc>
              <a:spcBef>
                <a:spcPts val="0"/>
              </a:spcBef>
              <a:spcAft>
                <a:spcPts val="0"/>
              </a:spcAft>
              <a:buClr>
                <a:schemeClr val="dk1"/>
              </a:buClr>
              <a:buFont typeface="Times New Roman"/>
              <a:buNone/>
            </a:pPr>
            <a:endParaRPr sz="3200" b="1" i="0" u="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3200" b="1" i="0" u="none">
              <a:solidFill>
                <a:schemeClr val="lt1"/>
              </a:solidFill>
              <a:latin typeface="Times New Roman"/>
              <a:ea typeface="Times New Roman"/>
              <a:cs typeface="Times New Roman"/>
              <a:sym typeface="Times New Roman"/>
            </a:endParaRPr>
          </a:p>
        </p:txBody>
      </p:sp>
      <p:sp>
        <p:nvSpPr>
          <p:cNvPr id="548" name="Shape 548"/>
          <p:cNvSpPr txBox="1"/>
          <p:nvPr/>
        </p:nvSpPr>
        <p:spPr>
          <a:xfrm>
            <a:off x="685800" y="762000"/>
            <a:ext cx="7924799" cy="2528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endParaRPr sz="3200" b="1" i="0" u="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ct val="100000"/>
              <a:buFont typeface="Times New Roman"/>
              <a:buChar char="•"/>
            </a:pPr>
            <a:r>
              <a:rPr lang="en-US" sz="3200" b="1" i="0" u="none">
                <a:solidFill>
                  <a:schemeClr val="lt1"/>
                </a:solidFill>
                <a:latin typeface="Times New Roman"/>
                <a:ea typeface="Times New Roman"/>
                <a:cs typeface="Times New Roman"/>
                <a:sym typeface="Times New Roman"/>
              </a:rPr>
              <a:t>Με τον έλεγχο της παραγωγής και της διατροφής  </a:t>
            </a:r>
          </a:p>
          <a:p>
            <a:pPr marL="0" marR="0" lvl="0" indent="0" algn="l" rtl="0">
              <a:lnSpc>
                <a:spcPct val="100000"/>
              </a:lnSpc>
              <a:spcBef>
                <a:spcPts val="0"/>
              </a:spcBef>
              <a:spcAft>
                <a:spcPts val="0"/>
              </a:spcAft>
              <a:buClr>
                <a:schemeClr val="dk1"/>
              </a:buClr>
              <a:buFont typeface="Times New Roman"/>
              <a:buNone/>
            </a:pPr>
            <a:endParaRPr sz="3200" b="1" i="0" u="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3200" b="1" i="0" u="none">
              <a:solidFill>
                <a:schemeClr val="lt1"/>
              </a:solidFill>
              <a:latin typeface="Times New Roman"/>
              <a:ea typeface="Times New Roman"/>
              <a:cs typeface="Times New Roman"/>
              <a:sym typeface="Times New Roman"/>
            </a:endParaRPr>
          </a:p>
        </p:txBody>
      </p:sp>
      <p:sp>
        <p:nvSpPr>
          <p:cNvPr id="549" name="Shape 549"/>
          <p:cNvSpPr txBox="1"/>
          <p:nvPr/>
        </p:nvSpPr>
        <p:spPr>
          <a:xfrm>
            <a:off x="0" y="2362200"/>
            <a:ext cx="8534399" cy="25304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endParaRPr sz="4000" b="1" i="0" u="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ct val="25000"/>
              <a:buFont typeface="Times New Roman"/>
              <a:buNone/>
            </a:pPr>
            <a:r>
              <a:rPr lang="en-US" sz="4000" b="1" i="0" u="none">
                <a:solidFill>
                  <a:schemeClr val="lt1"/>
                </a:solidFill>
                <a:latin typeface="Times New Roman"/>
                <a:ea typeface="Times New Roman"/>
                <a:cs typeface="Times New Roman"/>
                <a:sym typeface="Times New Roman"/>
              </a:rPr>
              <a:t>Την αυτοδιάθεση, </a:t>
            </a:r>
          </a:p>
          <a:p>
            <a:pPr marL="0" marR="0" lvl="0" indent="0" algn="l" rtl="0">
              <a:lnSpc>
                <a:spcPct val="100000"/>
              </a:lnSpc>
              <a:spcBef>
                <a:spcPts val="0"/>
              </a:spcBef>
              <a:spcAft>
                <a:spcPts val="0"/>
              </a:spcAft>
              <a:buClr>
                <a:schemeClr val="lt1"/>
              </a:buClr>
              <a:buSzPct val="25000"/>
              <a:buFont typeface="Times New Roman"/>
              <a:buNone/>
            </a:pPr>
            <a:r>
              <a:rPr lang="en-US" sz="4000" b="1" i="0" u="none">
                <a:solidFill>
                  <a:schemeClr val="lt1"/>
                </a:solidFill>
                <a:latin typeface="Times New Roman"/>
                <a:ea typeface="Times New Roman"/>
                <a:cs typeface="Times New Roman"/>
                <a:sym typeface="Times New Roman"/>
              </a:rPr>
              <a:t>                    την ελευθερία  και </a:t>
            </a:r>
          </a:p>
          <a:p>
            <a:pPr marL="0" marR="0" lvl="0" indent="0" algn="l" rtl="0">
              <a:lnSpc>
                <a:spcPct val="100000"/>
              </a:lnSpc>
              <a:spcBef>
                <a:spcPts val="0"/>
              </a:spcBef>
              <a:spcAft>
                <a:spcPts val="0"/>
              </a:spcAft>
              <a:buClr>
                <a:schemeClr val="lt1"/>
              </a:buClr>
              <a:buSzPct val="25000"/>
              <a:buFont typeface="Times New Roman"/>
              <a:buNone/>
            </a:pPr>
            <a:r>
              <a:rPr lang="en-US" sz="4000" b="1" i="0" u="none">
                <a:solidFill>
                  <a:schemeClr val="lt1"/>
                </a:solidFill>
                <a:latin typeface="Times New Roman"/>
                <a:ea typeface="Times New Roman"/>
                <a:cs typeface="Times New Roman"/>
                <a:sym typeface="Times New Roman"/>
              </a:rPr>
              <a:t>                                        τη δημοκρατία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48"/>
                                        </p:tgtEl>
                                        <p:attrNameLst>
                                          <p:attrName>style.visibility</p:attrName>
                                        </p:attrNameLst>
                                      </p:cBhvr>
                                      <p:to>
                                        <p:strVal val="visible"/>
                                      </p:to>
                                    </p:set>
                                    <p:anim calcmode="lin" valueType="num">
                                      <p:cBhvr additive="base">
                                        <p:cTn id="7" dur="500"/>
                                        <p:tgtEl>
                                          <p:spTgt spid="54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47"/>
                                        </p:tgtEl>
                                        <p:attrNameLst>
                                          <p:attrName>style.visibility</p:attrName>
                                        </p:attrNameLst>
                                      </p:cBhvr>
                                      <p:to>
                                        <p:strVal val="visible"/>
                                      </p:to>
                                    </p:set>
                                    <p:anim calcmode="lin" valueType="num">
                                      <p:cBhvr additive="base">
                                        <p:cTn id="12" dur="500"/>
                                        <p:tgtEl>
                                          <p:spTgt spid="54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49"/>
                                        </p:tgtEl>
                                        <p:attrNameLst>
                                          <p:attrName>style.visibility</p:attrName>
                                        </p:attrNameLst>
                                      </p:cBhvr>
                                      <p:to>
                                        <p:strVal val="visible"/>
                                      </p:to>
                                    </p:set>
                                    <p:anim calcmode="lin" valueType="num">
                                      <p:cBhvr additive="base">
                                        <p:cTn id="17" dur="500"/>
                                        <p:tgtEl>
                                          <p:spTgt spid="549"/>
                                        </p:tgtEl>
                                        <p:attrNameLst>
                                          <p:attrName>ppt_w</p:attrName>
                                        </p:attrNameLst>
                                      </p:cBhvr>
                                      <p:tavLst>
                                        <p:tav tm="0">
                                          <p:val>
                                            <p:strVal val="0"/>
                                          </p:val>
                                        </p:tav>
                                        <p:tav tm="100000">
                                          <p:val>
                                            <p:strVal val="#ppt_w"/>
                                          </p:val>
                                        </p:tav>
                                      </p:tavLst>
                                    </p:anim>
                                    <p:anim calcmode="lin" valueType="num">
                                      <p:cBhvr additive="base">
                                        <p:cTn id="18" dur="500"/>
                                        <p:tgtEl>
                                          <p:spTgt spid="54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3"/>
        <p:cNvGrpSpPr/>
        <p:nvPr/>
      </p:nvGrpSpPr>
      <p:grpSpPr>
        <a:xfrm>
          <a:off x="0" y="0"/>
          <a:ext cx="0" cy="0"/>
          <a:chOff x="0" y="0"/>
          <a:chExt cx="0" cy="0"/>
        </a:xfrm>
      </p:grpSpPr>
      <p:pic>
        <p:nvPicPr>
          <p:cNvPr id="554" name="Shape 554"/>
          <p:cNvPicPr preferRelativeResize="0"/>
          <p:nvPr/>
        </p:nvPicPr>
        <p:blipFill rotWithShape="1">
          <a:blip r:embed="rId3">
            <a:alphaModFix/>
          </a:blip>
          <a:srcRect/>
          <a:stretch/>
        </p:blipFill>
        <p:spPr>
          <a:xfrm>
            <a:off x="0" y="2243136"/>
            <a:ext cx="9144000" cy="4614861"/>
          </a:xfrm>
          <a:prstGeom prst="rect">
            <a:avLst/>
          </a:prstGeom>
          <a:noFill/>
          <a:ln>
            <a:noFill/>
          </a:ln>
        </p:spPr>
      </p:pic>
      <p:sp>
        <p:nvSpPr>
          <p:cNvPr id="555" name="Shape 555"/>
          <p:cNvSpPr txBox="1"/>
          <p:nvPr/>
        </p:nvSpPr>
        <p:spPr>
          <a:xfrm>
            <a:off x="1127125" y="3086100"/>
            <a:ext cx="3521074"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556" name="Shape 556"/>
          <p:cNvSpPr txBox="1"/>
          <p:nvPr/>
        </p:nvSpPr>
        <p:spPr>
          <a:xfrm>
            <a:off x="304800" y="228600"/>
            <a:ext cx="8839199" cy="2041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3200" b="1" i="0" u="none">
                <a:solidFill>
                  <a:schemeClr val="lt1"/>
                </a:solidFill>
                <a:latin typeface="Times New Roman"/>
                <a:ea typeface="Times New Roman"/>
                <a:cs typeface="Times New Roman"/>
                <a:sym typeface="Times New Roman"/>
              </a:rPr>
              <a:t>Γιαυτό…</a:t>
            </a:r>
          </a:p>
          <a:p>
            <a:pPr marL="0" marR="0" lvl="0" indent="0" algn="l" rtl="0">
              <a:lnSpc>
                <a:spcPct val="100000"/>
              </a:lnSpc>
              <a:spcBef>
                <a:spcPts val="0"/>
              </a:spcBef>
              <a:spcAft>
                <a:spcPts val="0"/>
              </a:spcAft>
              <a:buClr>
                <a:schemeClr val="dk1"/>
              </a:buClr>
              <a:buFont typeface="Times New Roman"/>
              <a:buNone/>
            </a:pPr>
            <a:endParaRPr sz="3200" b="1" i="0" u="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ct val="25000"/>
              <a:buFont typeface="Times New Roman"/>
              <a:buNone/>
            </a:pPr>
            <a:r>
              <a:rPr lang="en-US" sz="3200" b="1" i="0" u="none">
                <a:solidFill>
                  <a:schemeClr val="lt1"/>
                </a:solidFill>
                <a:latin typeface="Times New Roman"/>
                <a:ea typeface="Times New Roman"/>
                <a:cs typeface="Times New Roman"/>
                <a:sym typeface="Times New Roman"/>
              </a:rPr>
              <a:t>Και το ζήτημα των γενετικά τροποποιημένων είναι ένα βαθιά πολιτικό ζήτημα</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0"/>
        <p:cNvGrpSpPr/>
        <p:nvPr/>
      </p:nvGrpSpPr>
      <p:grpSpPr>
        <a:xfrm>
          <a:off x="0" y="0"/>
          <a:ext cx="0" cy="0"/>
          <a:chOff x="0" y="0"/>
          <a:chExt cx="0" cy="0"/>
        </a:xfrm>
      </p:grpSpPr>
      <p:pic>
        <p:nvPicPr>
          <p:cNvPr id="561" name="Shape 561"/>
          <p:cNvPicPr preferRelativeResize="0"/>
          <p:nvPr/>
        </p:nvPicPr>
        <p:blipFill rotWithShape="1">
          <a:blip r:embed="rId3">
            <a:alphaModFix/>
          </a:blip>
          <a:srcRect/>
          <a:stretch/>
        </p:blipFill>
        <p:spPr>
          <a:xfrm>
            <a:off x="2573336" y="1828800"/>
            <a:ext cx="4056061" cy="5029199"/>
          </a:xfrm>
          <a:prstGeom prst="rect">
            <a:avLst/>
          </a:prstGeom>
          <a:noFill/>
          <a:ln>
            <a:noFill/>
          </a:ln>
        </p:spPr>
      </p:pic>
      <p:sp>
        <p:nvSpPr>
          <p:cNvPr id="562" name="Shape 562"/>
          <p:cNvSpPr/>
          <p:nvPr/>
        </p:nvSpPr>
        <p:spPr>
          <a:xfrm>
            <a:off x="333375" y="533400"/>
            <a:ext cx="8734424" cy="428625"/>
          </a:xfrm>
          <a:prstGeom prst="rect">
            <a:avLst/>
          </a:prstGeom>
        </p:spPr>
        <p:txBody>
          <a:bodyPr>
            <a:prstTxWarp prst="textPlain">
              <a:avLst/>
            </a:prstTxWarp>
          </a:bodyPr>
          <a:lstStyle/>
          <a:p>
            <a:pPr lvl="0" algn="l"/>
            <a:r>
              <a:rPr b="0" i="0">
                <a:ln>
                  <a:noFill/>
                </a:ln>
                <a:gradFill>
                  <a:gsLst>
                    <a:gs pos="0">
                      <a:srgbClr val="AAAAAA"/>
                    </a:gs>
                    <a:gs pos="100000">
                      <a:srgbClr val="FFFFFF"/>
                    </a:gs>
                  </a:gsLst>
                  <a:lin ang="5400000" scaled="0"/>
                </a:gradFill>
                <a:latin typeface="Arial"/>
              </a:rPr>
              <a:t>«Πρέπει να γίνουμε η αλλαγή που θέλουμε να δούμε»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8"/>
        <p:cNvGrpSpPr/>
        <p:nvPr/>
      </p:nvGrpSpPr>
      <p:grpSpPr>
        <a:xfrm>
          <a:off x="0" y="0"/>
          <a:ext cx="0" cy="0"/>
          <a:chOff x="0" y="0"/>
          <a:chExt cx="0" cy="0"/>
        </a:xfrm>
      </p:grpSpPr>
      <p:sp>
        <p:nvSpPr>
          <p:cNvPr id="329" name="Shape 329"/>
          <p:cNvSpPr txBox="1"/>
          <p:nvPr/>
        </p:nvSpPr>
        <p:spPr>
          <a:xfrm>
            <a:off x="762000" y="228600"/>
            <a:ext cx="7864475" cy="946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99"/>
              </a:buClr>
              <a:buSzPct val="25000"/>
              <a:buFont typeface="Times New Roman"/>
              <a:buNone/>
            </a:pPr>
            <a:r>
              <a:rPr lang="en-US" sz="2800" b="1" i="0" u="none">
                <a:solidFill>
                  <a:srgbClr val="FFFF99"/>
                </a:solidFill>
                <a:latin typeface="Times New Roman"/>
                <a:ea typeface="Times New Roman"/>
                <a:cs typeface="Times New Roman"/>
                <a:sym typeface="Times New Roman"/>
              </a:rPr>
              <a:t>Εν τέλει ποιος θα αποφασίσει για όλα αυτά; Οι κυβερνήσεις, οι εταιρείες, οι ειδικοί, οι σοφοί;</a:t>
            </a:r>
          </a:p>
        </p:txBody>
      </p:sp>
      <p:pic>
        <p:nvPicPr>
          <p:cNvPr id="330" name="Shape 330"/>
          <p:cNvPicPr preferRelativeResize="0"/>
          <p:nvPr/>
        </p:nvPicPr>
        <p:blipFill rotWithShape="1">
          <a:blip r:embed="rId3">
            <a:alphaModFix/>
          </a:blip>
          <a:srcRect/>
          <a:stretch/>
        </p:blipFill>
        <p:spPr>
          <a:xfrm>
            <a:off x="609600" y="1562100"/>
            <a:ext cx="7924799" cy="5295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4"/>
        <p:cNvGrpSpPr/>
        <p:nvPr/>
      </p:nvGrpSpPr>
      <p:grpSpPr>
        <a:xfrm>
          <a:off x="0" y="0"/>
          <a:ext cx="0" cy="0"/>
          <a:chOff x="0" y="0"/>
          <a:chExt cx="0" cy="0"/>
        </a:xfrm>
      </p:grpSpPr>
      <p:sp>
        <p:nvSpPr>
          <p:cNvPr id="335" name="Shape 335"/>
          <p:cNvSpPr txBox="1"/>
          <p:nvPr/>
        </p:nvSpPr>
        <p:spPr>
          <a:xfrm>
            <a:off x="422275" y="1676400"/>
            <a:ext cx="4219575" cy="8858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600" b="1" i="0" u="none">
                <a:solidFill>
                  <a:schemeClr val="lt1"/>
                </a:solidFill>
                <a:latin typeface="Times New Roman"/>
                <a:ea typeface="Times New Roman"/>
                <a:cs typeface="Times New Roman"/>
                <a:sym typeface="Times New Roman"/>
              </a:rPr>
              <a:t>«Δεν έχουμε ανάγκη από μερικούς σοφούς. </a:t>
            </a:r>
          </a:p>
        </p:txBody>
      </p:sp>
      <p:sp>
        <p:nvSpPr>
          <p:cNvPr id="336" name="Shape 336"/>
          <p:cNvSpPr txBox="1"/>
          <p:nvPr/>
        </p:nvSpPr>
        <p:spPr>
          <a:xfrm>
            <a:off x="492125" y="2743200"/>
            <a:ext cx="4291011" cy="2076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600" b="1" i="0" u="none">
                <a:solidFill>
                  <a:schemeClr val="lt1"/>
                </a:solidFill>
                <a:latin typeface="Times New Roman"/>
                <a:ea typeface="Times New Roman"/>
                <a:cs typeface="Times New Roman"/>
                <a:sym typeface="Times New Roman"/>
              </a:rPr>
              <a:t>Έχουμε ανάγκη να αποκτήσουν και να ασκήσουν τη φρόνηση όλοι οι άνθρωποι</a:t>
            </a:r>
          </a:p>
          <a:p>
            <a:pPr marL="0" marR="0" lvl="0" indent="0" algn="l" rtl="0">
              <a:lnSpc>
                <a:spcPct val="100000"/>
              </a:lnSpc>
              <a:spcBef>
                <a:spcPts val="0"/>
              </a:spcBef>
              <a:spcAft>
                <a:spcPts val="0"/>
              </a:spcAft>
              <a:buNone/>
            </a:pPr>
            <a:endParaRPr sz="2600" b="1" i="0" u="none">
              <a:solidFill>
                <a:schemeClr val="lt1"/>
              </a:solidFill>
              <a:latin typeface="Times New Roman"/>
              <a:ea typeface="Times New Roman"/>
              <a:cs typeface="Times New Roman"/>
              <a:sym typeface="Times New Roman"/>
            </a:endParaRPr>
          </a:p>
        </p:txBody>
      </p:sp>
      <p:sp>
        <p:nvSpPr>
          <p:cNvPr id="337" name="Shape 337"/>
          <p:cNvSpPr txBox="1"/>
          <p:nvPr/>
        </p:nvSpPr>
        <p:spPr>
          <a:xfrm>
            <a:off x="0" y="0"/>
            <a:ext cx="4852986" cy="1282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99"/>
              </a:buClr>
              <a:buSzPct val="25000"/>
              <a:buFont typeface="Times New Roman"/>
              <a:buNone/>
            </a:pPr>
            <a:r>
              <a:rPr lang="en-US" sz="2600" b="1" i="0" u="none">
                <a:solidFill>
                  <a:srgbClr val="FFFF99"/>
                </a:solidFill>
                <a:latin typeface="Times New Roman"/>
                <a:ea typeface="Times New Roman"/>
                <a:cs typeface="Times New Roman"/>
                <a:sym typeface="Times New Roman"/>
              </a:rPr>
              <a:t>Αρκούν μόνον οι επιτροπές βιοηθικής, ή οι επιτροπές των ειδικών;</a:t>
            </a:r>
          </a:p>
        </p:txBody>
      </p:sp>
      <p:sp>
        <p:nvSpPr>
          <p:cNvPr id="338" name="Shape 338"/>
          <p:cNvSpPr txBox="1"/>
          <p:nvPr/>
        </p:nvSpPr>
        <p:spPr>
          <a:xfrm>
            <a:off x="0" y="4572000"/>
            <a:ext cx="8863012" cy="2671761"/>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Times New Roman"/>
              <a:buNone/>
            </a:pPr>
            <a:r>
              <a:rPr lang="en-US" sz="2600" b="1" i="0" u="none">
                <a:solidFill>
                  <a:schemeClr val="lt1"/>
                </a:solidFill>
                <a:latin typeface="Times New Roman"/>
                <a:ea typeface="Times New Roman"/>
                <a:cs typeface="Times New Roman"/>
                <a:sym typeface="Times New Roman"/>
              </a:rPr>
              <a:t>και αυτό με τη σειρά του απαιτεί ένα ριζικό ανασχηματισμό της κοινωνίας ως κοινωνίας πολιτικής, που θα εγκαθίδρυε, όχι μόνον την τυπική συμμετοχή, αλλά το πάθος όλων για τα κοινά, για τη μοίρα της κοινωνίας και για τη μοίρα του θαυμάσιου αυτού πλανήτη, πάνω στον οποίο γεννηθήκαμε»</a:t>
            </a:r>
          </a:p>
          <a:p>
            <a:pPr marL="0" marR="0" lvl="0" indent="0" algn="l" rtl="0">
              <a:lnSpc>
                <a:spcPct val="100000"/>
              </a:lnSpc>
              <a:spcBef>
                <a:spcPts val="0"/>
              </a:spcBef>
              <a:spcAft>
                <a:spcPts val="0"/>
              </a:spcAft>
              <a:buNone/>
            </a:pPr>
            <a:endParaRPr sz="2600" b="1" i="0" u="none">
              <a:solidFill>
                <a:schemeClr val="lt1"/>
              </a:solidFill>
              <a:latin typeface="Times New Roman"/>
              <a:ea typeface="Times New Roman"/>
              <a:cs typeface="Times New Roman"/>
              <a:sym typeface="Times New Roman"/>
            </a:endParaRPr>
          </a:p>
        </p:txBody>
      </p:sp>
      <p:pic>
        <p:nvPicPr>
          <p:cNvPr id="339" name="Shape 339"/>
          <p:cNvPicPr preferRelativeResize="0"/>
          <p:nvPr/>
        </p:nvPicPr>
        <p:blipFill rotWithShape="1">
          <a:blip r:embed="rId3">
            <a:alphaModFix/>
          </a:blip>
          <a:srcRect/>
          <a:stretch/>
        </p:blipFill>
        <p:spPr>
          <a:xfrm>
            <a:off x="5021262" y="0"/>
            <a:ext cx="4122736" cy="45910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 calcmode="lin" valueType="num">
                                      <p:cBhvr additive="base">
                                        <p:cTn id="7" dur="500"/>
                                        <p:tgtEl>
                                          <p:spTgt spid="33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36"/>
                                        </p:tgtEl>
                                        <p:attrNameLst>
                                          <p:attrName>style.visibility</p:attrName>
                                        </p:attrNameLst>
                                      </p:cBhvr>
                                      <p:to>
                                        <p:strVal val="visible"/>
                                      </p:to>
                                    </p:set>
                                    <p:anim calcmode="lin" valueType="num">
                                      <p:cBhvr additive="base">
                                        <p:cTn id="12" dur="500"/>
                                        <p:tgtEl>
                                          <p:spTgt spid="33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38"/>
                                        </p:tgtEl>
                                        <p:attrNameLst>
                                          <p:attrName>style.visibility</p:attrName>
                                        </p:attrNameLst>
                                      </p:cBhvr>
                                      <p:to>
                                        <p:strVal val="visible"/>
                                      </p:to>
                                    </p:set>
                                    <p:anim calcmode="lin" valueType="num">
                                      <p:cBhvr additive="base">
                                        <p:cTn id="17" dur="500"/>
                                        <p:tgtEl>
                                          <p:spTgt spid="3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3"/>
        <p:cNvGrpSpPr/>
        <p:nvPr/>
      </p:nvGrpSpPr>
      <p:grpSpPr>
        <a:xfrm>
          <a:off x="0" y="0"/>
          <a:ext cx="0" cy="0"/>
          <a:chOff x="0" y="0"/>
          <a:chExt cx="0" cy="0"/>
        </a:xfrm>
      </p:grpSpPr>
      <p:sp>
        <p:nvSpPr>
          <p:cNvPr id="344" name="Shape 344"/>
          <p:cNvSpPr txBox="1"/>
          <p:nvPr/>
        </p:nvSpPr>
        <p:spPr>
          <a:xfrm>
            <a:off x="914400" y="381000"/>
            <a:ext cx="6934199" cy="946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800" b="1" i="0" u="none">
                <a:solidFill>
                  <a:schemeClr val="lt1"/>
                </a:solidFill>
                <a:latin typeface="Times New Roman"/>
                <a:ea typeface="Times New Roman"/>
                <a:cs typeface="Times New Roman"/>
                <a:sym typeface="Times New Roman"/>
              </a:rPr>
              <a:t>Μήπως όμως με αυτή τη στάση αρνούμαστε την πρόοδο;</a:t>
            </a:r>
          </a:p>
        </p:txBody>
      </p:sp>
      <p:pic>
        <p:nvPicPr>
          <p:cNvPr id="345" name="Shape 345"/>
          <p:cNvPicPr preferRelativeResize="0"/>
          <p:nvPr/>
        </p:nvPicPr>
        <p:blipFill rotWithShape="1">
          <a:blip r:embed="rId3">
            <a:alphaModFix/>
          </a:blip>
          <a:srcRect/>
          <a:stretch/>
        </p:blipFill>
        <p:spPr>
          <a:xfrm>
            <a:off x="-76200" y="1693861"/>
            <a:ext cx="9220200" cy="51641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990000"/>
            </a:gs>
            <a:gs pos="100000">
              <a:schemeClr val="dk1"/>
            </a:gs>
          </a:gsLst>
          <a:lin ang="10800000" scaled="0"/>
        </a:gradFill>
        <a:effectLst/>
      </p:bgPr>
    </p:bg>
    <p:spTree>
      <p:nvGrpSpPr>
        <p:cNvPr id="1" name="Shape 349"/>
        <p:cNvGrpSpPr/>
        <p:nvPr/>
      </p:nvGrpSpPr>
      <p:grpSpPr>
        <a:xfrm>
          <a:off x="0" y="0"/>
          <a:ext cx="0" cy="0"/>
          <a:chOff x="0" y="0"/>
          <a:chExt cx="0" cy="0"/>
        </a:xfrm>
      </p:grpSpPr>
      <p:sp>
        <p:nvSpPr>
          <p:cNvPr id="350" name="Shape 350"/>
          <p:cNvSpPr txBox="1">
            <a:spLocks noGrp="1"/>
          </p:cNvSpPr>
          <p:nvPr>
            <p:ph type="title" idx="4294967295"/>
          </p:nvPr>
        </p:nvSpPr>
        <p:spPr>
          <a:xfrm>
            <a:off x="4267200" y="1295400"/>
            <a:ext cx="4572000" cy="838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2000" b="1" i="0" u="none">
                <a:solidFill>
                  <a:schemeClr val="lt1"/>
                </a:solidFill>
                <a:latin typeface="Times New Roman"/>
                <a:ea typeface="Times New Roman"/>
                <a:cs typeface="Times New Roman"/>
                <a:sym typeface="Times New Roman"/>
              </a:rPr>
              <a:t>	1)Διατροφή με γάλα αγελάδος</a:t>
            </a:r>
            <a:br>
              <a:rPr lang="en-US" sz="2000" b="1" i="0" u="none">
                <a:solidFill>
                  <a:schemeClr val="lt1"/>
                </a:solidFill>
                <a:latin typeface="Times New Roman"/>
                <a:ea typeface="Times New Roman"/>
                <a:cs typeface="Times New Roman"/>
                <a:sym typeface="Times New Roman"/>
              </a:rPr>
            </a:br>
            <a:r>
              <a:rPr lang="en-US" sz="2000" b="1" i="0" u="none">
                <a:solidFill>
                  <a:schemeClr val="lt1"/>
                </a:solidFill>
                <a:latin typeface="Times New Roman"/>
                <a:ea typeface="Times New Roman"/>
                <a:cs typeface="Times New Roman"/>
                <a:sym typeface="Times New Roman"/>
              </a:rPr>
              <a:t/>
            </a:r>
            <a:br>
              <a:rPr lang="en-US" sz="2000" b="1" i="0" u="none">
                <a:solidFill>
                  <a:schemeClr val="lt1"/>
                </a:solidFill>
                <a:latin typeface="Times New Roman"/>
                <a:ea typeface="Times New Roman"/>
                <a:cs typeface="Times New Roman"/>
                <a:sym typeface="Times New Roman"/>
              </a:rPr>
            </a:br>
            <a:r>
              <a:rPr lang="en-US" sz="2000" b="1" i="0" u="none">
                <a:solidFill>
                  <a:schemeClr val="lt1"/>
                </a:solidFill>
                <a:latin typeface="Times New Roman"/>
                <a:ea typeface="Times New Roman"/>
                <a:cs typeface="Times New Roman"/>
                <a:sym typeface="Times New Roman"/>
              </a:rPr>
              <a:t>2) Παραγωγή ανθρώπινου γάλακτος από </a:t>
            </a:r>
            <a:r>
              <a:rPr lang="en-US" sz="2000" b="1" i="0" u="none">
                <a:solidFill>
                  <a:srgbClr val="FFCC00"/>
                </a:solidFill>
                <a:latin typeface="Times New Roman"/>
                <a:ea typeface="Times New Roman"/>
                <a:cs typeface="Times New Roman"/>
                <a:sym typeface="Times New Roman"/>
              </a:rPr>
              <a:t>γενετικά τροποποιημένες</a:t>
            </a:r>
            <a:r>
              <a:rPr lang="en-US" sz="2000" b="1" i="0" u="none">
                <a:solidFill>
                  <a:schemeClr val="lt1"/>
                </a:solidFill>
                <a:latin typeface="Times New Roman"/>
                <a:ea typeface="Times New Roman"/>
                <a:cs typeface="Times New Roman"/>
                <a:sym typeface="Times New Roman"/>
              </a:rPr>
              <a:t> αγελάδες</a:t>
            </a:r>
          </a:p>
        </p:txBody>
      </p:sp>
      <p:grpSp>
        <p:nvGrpSpPr>
          <p:cNvPr id="351" name="Shape 351"/>
          <p:cNvGrpSpPr/>
          <p:nvPr/>
        </p:nvGrpSpPr>
        <p:grpSpPr>
          <a:xfrm>
            <a:off x="0" y="2285999"/>
            <a:ext cx="9143999" cy="4894262"/>
            <a:chOff x="0" y="1963736"/>
            <a:chExt cx="9905999" cy="4894262"/>
          </a:xfrm>
        </p:grpSpPr>
        <p:pic>
          <p:nvPicPr>
            <p:cNvPr id="352" name="Shape 352"/>
            <p:cNvPicPr preferRelativeResize="0"/>
            <p:nvPr/>
          </p:nvPicPr>
          <p:blipFill rotWithShape="1">
            <a:blip r:embed="rId3">
              <a:alphaModFix/>
            </a:blip>
            <a:srcRect/>
            <a:stretch/>
          </p:blipFill>
          <p:spPr>
            <a:xfrm>
              <a:off x="0" y="1963736"/>
              <a:ext cx="5029199" cy="3106736"/>
            </a:xfrm>
            <a:prstGeom prst="rect">
              <a:avLst/>
            </a:prstGeom>
            <a:noFill/>
            <a:ln>
              <a:noFill/>
            </a:ln>
          </p:spPr>
        </p:pic>
        <p:pic>
          <p:nvPicPr>
            <p:cNvPr id="353" name="Shape 353"/>
            <p:cNvPicPr preferRelativeResize="0"/>
            <p:nvPr/>
          </p:nvPicPr>
          <p:blipFill rotWithShape="1">
            <a:blip r:embed="rId4">
              <a:alphaModFix/>
            </a:blip>
            <a:srcRect/>
            <a:stretch/>
          </p:blipFill>
          <p:spPr>
            <a:xfrm>
              <a:off x="5030787" y="3844925"/>
              <a:ext cx="4875212" cy="3013074"/>
            </a:xfrm>
            <a:prstGeom prst="rect">
              <a:avLst/>
            </a:prstGeom>
            <a:noFill/>
            <a:ln>
              <a:noFill/>
            </a:ln>
          </p:spPr>
        </p:pic>
      </p:grpSp>
      <p:sp>
        <p:nvSpPr>
          <p:cNvPr id="354" name="Shape 354"/>
          <p:cNvSpPr txBox="1"/>
          <p:nvPr/>
        </p:nvSpPr>
        <p:spPr>
          <a:xfrm>
            <a:off x="0" y="0"/>
            <a:ext cx="8582025" cy="838199"/>
          </a:xfrm>
          <a:prstGeom prst="rect">
            <a:avLst/>
          </a:prstGeom>
          <a:noFill/>
          <a:ln>
            <a:noFill/>
          </a:ln>
        </p:spPr>
        <p:txBody>
          <a:bodyPr lIns="91425" tIns="45700" rIns="91425" bIns="45700" anchor="ctr" anchorCtr="0">
            <a:noAutofit/>
          </a:bodyPr>
          <a:lstStyle/>
          <a:p>
            <a:pPr marL="838200" marR="0" lvl="0" indent="-838200" algn="l" rtl="0">
              <a:lnSpc>
                <a:spcPct val="100000"/>
              </a:lnSpc>
              <a:spcBef>
                <a:spcPts val="0"/>
              </a:spcBef>
              <a:spcAft>
                <a:spcPts val="0"/>
              </a:spcAft>
              <a:buClr>
                <a:srgbClr val="FFFFCC"/>
              </a:buClr>
              <a:buSzPct val="25000"/>
              <a:buFont typeface="Times New Roman"/>
              <a:buNone/>
            </a:pPr>
            <a:r>
              <a:rPr lang="en-US" sz="3200" b="1" i="0" u="none">
                <a:solidFill>
                  <a:srgbClr val="FFFFCC"/>
                </a:solidFill>
                <a:latin typeface="Times New Roman"/>
                <a:ea typeface="Times New Roman"/>
                <a:cs typeface="Times New Roman"/>
                <a:sym typeface="Times New Roman"/>
              </a:rPr>
              <a:t>	Πρόοδος είναι η κατάργηση του θηλασμού;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3200" b="1" i="0" u="none" strike="noStrike" cap="none">
                <a:solidFill>
                  <a:schemeClr val="lt1"/>
                </a:solidFill>
                <a:latin typeface="Times New Roman"/>
                <a:ea typeface="Times New Roman"/>
                <a:cs typeface="Times New Roman"/>
                <a:sym typeface="Times New Roman"/>
              </a:rPr>
              <a:t>Η αξία όμως του θηλασμού δεν είναι μόνον διατροφική</a:t>
            </a:r>
            <a:br>
              <a:rPr lang="en-US" sz="3200" b="1" i="0" u="none" strike="noStrike" cap="none">
                <a:solidFill>
                  <a:schemeClr val="lt1"/>
                </a:solidFill>
                <a:latin typeface="Times New Roman"/>
                <a:ea typeface="Times New Roman"/>
                <a:cs typeface="Times New Roman"/>
                <a:sym typeface="Times New Roman"/>
              </a:rPr>
            </a:br>
            <a:endParaRPr lang="en-US" sz="3200" b="1" i="0" u="none" strike="noStrike" cap="none">
              <a:solidFill>
                <a:schemeClr val="lt1"/>
              </a:solidFill>
              <a:latin typeface="Times New Roman"/>
              <a:ea typeface="Times New Roman"/>
              <a:cs typeface="Times New Roman"/>
              <a:sym typeface="Times New Roman"/>
            </a:endParaRPr>
          </a:p>
        </p:txBody>
      </p:sp>
      <p:pic>
        <p:nvPicPr>
          <p:cNvPr id="360" name="Shape 360"/>
          <p:cNvPicPr preferRelativeResize="0"/>
          <p:nvPr/>
        </p:nvPicPr>
        <p:blipFill rotWithShape="1">
          <a:blip r:embed="rId3">
            <a:alphaModFix/>
          </a:blip>
          <a:srcRect/>
          <a:stretch/>
        </p:blipFill>
        <p:spPr>
          <a:xfrm>
            <a:off x="914400" y="1752600"/>
            <a:ext cx="7619999" cy="5105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990000"/>
            </a:gs>
            <a:gs pos="100000">
              <a:schemeClr val="dk1"/>
            </a:gs>
          </a:gsLst>
          <a:lin ang="10800000" scaled="0"/>
        </a:gradFill>
        <a:effectLst/>
      </p:bgPr>
    </p:bg>
    <p:spTree>
      <p:nvGrpSpPr>
        <p:cNvPr id="1" name="Shape 364"/>
        <p:cNvGrpSpPr/>
        <p:nvPr/>
      </p:nvGrpSpPr>
      <p:grpSpPr>
        <a:xfrm>
          <a:off x="0" y="0"/>
          <a:ext cx="0" cy="0"/>
          <a:chOff x="0" y="0"/>
          <a:chExt cx="0" cy="0"/>
        </a:xfrm>
      </p:grpSpPr>
      <p:pic>
        <p:nvPicPr>
          <p:cNvPr id="365" name="Shape 365"/>
          <p:cNvPicPr preferRelativeResize="0"/>
          <p:nvPr/>
        </p:nvPicPr>
        <p:blipFill rotWithShape="1">
          <a:blip r:embed="rId3">
            <a:alphaModFix/>
          </a:blip>
          <a:srcRect/>
          <a:stretch/>
        </p:blipFill>
        <p:spPr>
          <a:xfrm>
            <a:off x="3808412" y="0"/>
            <a:ext cx="5335587" cy="6934199"/>
          </a:xfrm>
          <a:prstGeom prst="rect">
            <a:avLst/>
          </a:prstGeom>
          <a:noFill/>
          <a:ln>
            <a:noFill/>
          </a:ln>
        </p:spPr>
      </p:pic>
      <p:sp>
        <p:nvSpPr>
          <p:cNvPr id="366" name="Shape 366"/>
          <p:cNvSpPr txBox="1"/>
          <p:nvPr/>
        </p:nvSpPr>
        <p:spPr>
          <a:xfrm>
            <a:off x="304800" y="1524000"/>
            <a:ext cx="3124199" cy="30162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99"/>
              </a:buClr>
              <a:buSzPct val="25000"/>
              <a:buFont typeface="Times New Roman"/>
              <a:buNone/>
            </a:pPr>
            <a:r>
              <a:rPr lang="en-US" sz="3200" b="1" i="0" u="none">
                <a:solidFill>
                  <a:srgbClr val="FFFF99"/>
                </a:solidFill>
                <a:latin typeface="Times New Roman"/>
                <a:ea typeface="Times New Roman"/>
                <a:cs typeface="Times New Roman"/>
                <a:sym typeface="Times New Roman"/>
              </a:rPr>
              <a:t>Πρωτίστως είναι η ανάπτυξη </a:t>
            </a:r>
            <a:r>
              <a:rPr lang="en-US" sz="3200" b="1" i="1" u="none">
                <a:solidFill>
                  <a:schemeClr val="lt1"/>
                </a:solidFill>
                <a:latin typeface="Times New Roman"/>
                <a:ea typeface="Times New Roman"/>
                <a:cs typeface="Times New Roman"/>
                <a:sym typeface="Times New Roman"/>
              </a:rPr>
              <a:t>ψυχοσωματικού δεσμού </a:t>
            </a:r>
            <a:r>
              <a:rPr lang="en-US" sz="3200" b="1" i="0" u="none">
                <a:solidFill>
                  <a:srgbClr val="FFFF99"/>
                </a:solidFill>
                <a:latin typeface="Times New Roman"/>
                <a:ea typeface="Times New Roman"/>
                <a:cs typeface="Times New Roman"/>
                <a:sym typeface="Times New Roman"/>
              </a:rPr>
              <a:t> ανάμεσα στη μάνα και το παιδί</a:t>
            </a:r>
          </a:p>
        </p:txBody>
      </p:sp>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763</Words>
  <Application>Microsoft Macintosh PowerPoint</Application>
  <PresentationFormat>On-screen Show (4:3)</PresentationFormat>
  <Paragraphs>87</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Noto Sans Symbols</vt:lpstr>
      <vt:lpstr>Tahoma</vt:lpstr>
      <vt:lpstr>Times New Roman</vt:lpstr>
      <vt:lpstr>Default Design</vt:lpstr>
      <vt:lpstr>PowerPoint Presentation</vt:lpstr>
      <vt:lpstr>Να θυμίσουμε ότι o Παγκόσμιος Οργανισμός Εμπορίου είναι ένας από τους θεσμούς του υπερεθνικού κράτους που δημιούργησε η χρηματιστική παγκοσμιοποίηση</vt:lpstr>
      <vt:lpstr>PowerPoint Presentation</vt:lpstr>
      <vt:lpstr>PowerPoint Presentation</vt:lpstr>
      <vt:lpstr>PowerPoint Presentation</vt:lpstr>
      <vt:lpstr>PowerPoint Presentation</vt:lpstr>
      <vt:lpstr> 1)Διατροφή με γάλα αγελάδος  2) Παραγωγή ανθρώπινου γάλακτος από γενετικά τροποποιημένες αγελάδες</vt:lpstr>
      <vt:lpstr>Η αξία όμως του θηλασμού δεν είναι μόνον διατροφική </vt:lpstr>
      <vt:lpstr>PowerPoint Presentation</vt:lpstr>
      <vt:lpstr>Υπάρχουν λύσεις;</vt:lpstr>
      <vt:lpstr>PowerPoint Presentation</vt:lpstr>
      <vt:lpstr>PowerPoint Presentation</vt:lpstr>
      <vt:lpstr>PowerPoint Presentation</vt:lpstr>
      <vt:lpstr>PowerPoint Presentation</vt:lpstr>
      <vt:lpstr>PowerPoint Presentation</vt:lpstr>
      <vt:lpstr>PowerPoint Presentation</vt:lpstr>
      <vt:lpstr>Οι εφαρμογές της Γενετικής και της νέας βιοτεχνολογίας είναι τεχνολογίες μεγάλης κλίμακας  </vt:lpstr>
      <vt:lpstr>PowerPoint Presentation</vt:lpstr>
      <vt:lpstr>Μήπως τελικά πρόοδος είναι ο προσδιορισμός των ορίων που εξασφαλίζουν τη βιωσιμότητα του πλανήτη;</vt:lpstr>
      <vt:lpstr>PowerPoint Presentation</vt:lpstr>
      <vt:lpstr>Με τη συμβατική γεωργίας  υπάρχει αδιέξοδο στην εξάντληση των πόρων (νερού, εδάφους),  στη ρύπανση των εδαφών και  στα υπολείμματα των φυτοφαρμάκων στην τροφική αλυσίδα</vt:lpstr>
      <vt:lpstr>PowerPoint Presentation</vt:lpstr>
      <vt:lpstr>Η εναλλακτική λύση  είναι </vt:lpstr>
      <vt:lpstr>Ακόμη τα παραγόμενα προϊόντα και το είδος των καλλιεργειών να είναι συμβατά με: </vt:lpstr>
      <vt:lpstr>Στα συμβατικά προϊόντα δεν υπολογίζεται, στο κόστος των προϊόντων, η σπατάλη της ενέργειας, η κατανάλωση των πρώτων υλών, η επιβάρυνση της ατμόσφαιρας, των δασών και της ανθρώπινης υγείας.</vt:lpstr>
      <vt:lpstr>PowerPoint Presentation</vt:lpstr>
      <vt:lpstr>Αυτό βέβαια το διατροφικό μοντέλο, μπορεί να αναπτυχθεί σε ένα τελείως διαφορετικό πολιτικό, οικονομικό και πολιτιστικό πλαίσιο</vt:lpstr>
      <vt:lpstr>Με ποιο τρόπο μπορεί να γίνει αυτή η αλλαγή αξιών και προτεραιοτήτων;</vt:lpstr>
      <vt:lpstr>Το θέατρο</vt:lpstr>
      <vt:lpstr>PowerPoint Presentation</vt:lpstr>
      <vt:lpstr>PowerPoint Presentation</vt:lpstr>
      <vt:lpstr>PowerPoint Presentation</vt:lpstr>
      <vt:lpstr>PowerPoint Presentation</vt:lpstr>
      <vt:lpstr>PowerPoint Presentation</vt:lpstr>
      <vt:lpstr>To ζήτημα όμως των μεταλλαγμένων τροφίμων δεν έχει να κάνει μόνο με την υγεία και το περιβάλλον, αλλά και με…</vt:lpstr>
      <vt:lpstr>PowerPoint Presentation</vt:lpstr>
      <vt:lpstr>PowerPoint Presentation</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Γενετικά τροποποιημένα προϊόντα: Επιπτώσεις στη υγεία, το περιβάλλον και την κοινωνική συνείδηση </dc:title>
  <cp:lastModifiedBy>Alexios Tsimenidis</cp:lastModifiedBy>
  <cp:revision>2</cp:revision>
  <dcterms:modified xsi:type="dcterms:W3CDTF">2017-05-31T07:23:19Z</dcterms:modified>
</cp:coreProperties>
</file>