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7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/>
    <p:restoredTop sz="94666"/>
  </p:normalViewPr>
  <p:slideViewPr>
    <p:cSldViewPr snapToGrid="0" snapToObjects="1">
      <p:cViewPr varScale="1">
        <p:scale>
          <a:sx n="102" d="100"/>
          <a:sy n="102" d="100"/>
        </p:scale>
        <p:origin x="12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3" name="Shape 2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5" name="Shape 3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1" name="Shape 3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4" name="Shape 3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2" name="Shape 3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1" name="Shape 3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6" name="Shape 3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3" name="Shape 3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3" name="Shape 3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8" name="Shape 4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4" name="Shape 4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0" name="Shape 4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6" name="Shape 4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2" name="Shape 4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8" name="Shape 4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4" name="Shape 4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56" name="Shape 4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Shape 9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2" name="Shape 9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Shape 13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11" name="Shape 13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Shape 13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58" name="Shape 13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Shape 13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63" name="Shape 13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Shape 13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69" name="Shape 13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Shape 13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75" name="Shape 13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Shape 13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82" name="Shape 13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Shape 13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88" name="Shape 13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Shape 13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94" name="Shape 13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Shape 14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03" name="Shape 14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Shape 14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08" name="Shape 14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Shape 14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17" name="Shape 14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Shape 15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14" name="Shape 15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Shape 15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71" name="Shape 15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Shape 16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05" name="Shape 16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Shape 16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62" name="Shape 16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Shape 17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16" name="Shape 17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Shape 18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08" name="Shape 18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Shape 18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14" name="Shape 18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" name="Shape 18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26" name="Shape 18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Shape 18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32" name="Shape 18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Shape 18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40" name="Shape 18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Shape 18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46" name="Shape 18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Shape 18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54" name="Shape 18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4" name="Shape 18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65" name="Shape 18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5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5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0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1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7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2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ct val="75000"/>
              <a:buFont typeface="Noto Sans Symbols"/>
              <a:buChar char="●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33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ct val="75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33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33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429000" marR="0" lvl="6" indent="-133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00600" marR="0" lvl="7" indent="-133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629400" marR="0" lvl="8" indent="-133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5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5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0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, text on left, text on righ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5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5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0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1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5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5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0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lt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Shape 43"/>
          <p:cNvGrpSpPr/>
          <p:nvPr/>
        </p:nvGrpSpPr>
        <p:grpSpPr>
          <a:xfrm>
            <a:off x="0" y="3902075"/>
            <a:ext cx="3400424" cy="2949575"/>
            <a:chOff x="0" y="3902075"/>
            <a:chExt cx="3400424" cy="2949575"/>
          </a:xfrm>
        </p:grpSpPr>
        <p:sp>
          <p:nvSpPr>
            <p:cNvPr id="44" name="Shape 44"/>
            <p:cNvSpPr/>
            <p:nvPr/>
          </p:nvSpPr>
          <p:spPr>
            <a:xfrm>
              <a:off x="0" y="3981450"/>
              <a:ext cx="3400424" cy="28638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8491" y="4390"/>
                  </a:moveTo>
                  <a:lnTo>
                    <a:pt x="9049" y="1995"/>
                  </a:lnTo>
                  <a:lnTo>
                    <a:pt x="0" y="0"/>
                  </a:lnTo>
                  <a:lnTo>
                    <a:pt x="0" y="798"/>
                  </a:lnTo>
                  <a:lnTo>
                    <a:pt x="9049" y="2793"/>
                  </a:lnTo>
                  <a:lnTo>
                    <a:pt x="18154" y="5188"/>
                  </a:lnTo>
                  <a:lnTo>
                    <a:pt x="31250" y="9977"/>
                  </a:lnTo>
                  <a:lnTo>
                    <a:pt x="43672" y="16297"/>
                  </a:lnTo>
                  <a:lnTo>
                    <a:pt x="55812" y="24279"/>
                  </a:lnTo>
                  <a:lnTo>
                    <a:pt x="67222" y="33458"/>
                  </a:lnTo>
                  <a:lnTo>
                    <a:pt x="77620" y="43436"/>
                  </a:lnTo>
                  <a:lnTo>
                    <a:pt x="87400" y="55011"/>
                  </a:lnTo>
                  <a:lnTo>
                    <a:pt x="96112" y="67782"/>
                  </a:lnTo>
                  <a:lnTo>
                    <a:pt x="104206" y="81751"/>
                  </a:lnTo>
                  <a:lnTo>
                    <a:pt x="108871" y="90864"/>
                  </a:lnTo>
                  <a:lnTo>
                    <a:pt x="112918" y="100443"/>
                  </a:lnTo>
                  <a:lnTo>
                    <a:pt x="116290" y="110022"/>
                  </a:lnTo>
                  <a:lnTo>
                    <a:pt x="119325" y="120000"/>
                  </a:lnTo>
                  <a:lnTo>
                    <a:pt x="120000" y="120000"/>
                  </a:lnTo>
                  <a:lnTo>
                    <a:pt x="116964" y="110022"/>
                  </a:lnTo>
                  <a:lnTo>
                    <a:pt x="113592" y="100443"/>
                  </a:lnTo>
                  <a:lnTo>
                    <a:pt x="109545" y="90864"/>
                  </a:lnTo>
                  <a:lnTo>
                    <a:pt x="104880" y="81352"/>
                  </a:lnTo>
                  <a:lnTo>
                    <a:pt x="96786" y="67383"/>
                  </a:lnTo>
                  <a:lnTo>
                    <a:pt x="87737" y="54611"/>
                  </a:lnTo>
                  <a:lnTo>
                    <a:pt x="77957" y="43037"/>
                  </a:lnTo>
                  <a:lnTo>
                    <a:pt x="67559" y="32660"/>
                  </a:lnTo>
                  <a:lnTo>
                    <a:pt x="56149" y="23481"/>
                  </a:lnTo>
                  <a:lnTo>
                    <a:pt x="44009" y="15898"/>
                  </a:lnTo>
                  <a:lnTo>
                    <a:pt x="31587" y="9179"/>
                  </a:lnTo>
                  <a:lnTo>
                    <a:pt x="18491" y="4390"/>
                  </a:lnTo>
                  <a:lnTo>
                    <a:pt x="18491" y="439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50000">
                  <a:schemeClr val="lt2"/>
                </a:gs>
                <a:gs pos="100000">
                  <a:schemeClr val="lt1"/>
                </a:gs>
              </a:gsLst>
              <a:lin ang="135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Shape 45"/>
            <p:cNvSpPr/>
            <p:nvPr/>
          </p:nvSpPr>
          <p:spPr>
            <a:xfrm>
              <a:off x="0" y="3902075"/>
              <a:ext cx="2943224" cy="29495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120000"/>
                  </a:moveTo>
                  <a:lnTo>
                    <a:pt x="0" y="120000"/>
                  </a:lnTo>
                  <a:lnTo>
                    <a:pt x="0" y="0"/>
                  </a:lnTo>
                  <a:lnTo>
                    <a:pt x="119999" y="120000"/>
                  </a:lnTo>
                  <a:lnTo>
                    <a:pt x="119999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1"/>
                </a:gs>
                <a:gs pos="100000">
                  <a:schemeClr val="lt2"/>
                </a:gs>
              </a:gsLst>
              <a:lin ang="81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Shape 46"/>
            <p:cNvSpPr/>
            <p:nvPr/>
          </p:nvSpPr>
          <p:spPr>
            <a:xfrm>
              <a:off x="0" y="4341812"/>
              <a:ext cx="2770187" cy="25034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2779" y="104781"/>
                  </a:moveTo>
                  <a:lnTo>
                    <a:pt x="116355" y="112542"/>
                  </a:lnTo>
                  <a:lnTo>
                    <a:pt x="119106" y="120000"/>
                  </a:lnTo>
                  <a:lnTo>
                    <a:pt x="120000" y="120000"/>
                  </a:lnTo>
                  <a:lnTo>
                    <a:pt x="117111" y="111781"/>
                  </a:lnTo>
                  <a:lnTo>
                    <a:pt x="113398" y="104020"/>
                  </a:lnTo>
                  <a:lnTo>
                    <a:pt x="105558" y="88040"/>
                  </a:lnTo>
                  <a:lnTo>
                    <a:pt x="95931" y="72365"/>
                  </a:lnTo>
                  <a:lnTo>
                    <a:pt x="84997" y="57526"/>
                  </a:lnTo>
                  <a:lnTo>
                    <a:pt x="72962" y="44286"/>
                  </a:lnTo>
                  <a:lnTo>
                    <a:pt x="60240" y="32415"/>
                  </a:lnTo>
                  <a:lnTo>
                    <a:pt x="46212" y="22371"/>
                  </a:lnTo>
                  <a:lnTo>
                    <a:pt x="31289" y="13240"/>
                  </a:lnTo>
                  <a:lnTo>
                    <a:pt x="16091" y="5935"/>
                  </a:lnTo>
                  <a:lnTo>
                    <a:pt x="0" y="0"/>
                  </a:lnTo>
                  <a:lnTo>
                    <a:pt x="0" y="913"/>
                  </a:lnTo>
                  <a:lnTo>
                    <a:pt x="15266" y="6772"/>
                  </a:lnTo>
                  <a:lnTo>
                    <a:pt x="30670" y="14077"/>
                  </a:lnTo>
                  <a:lnTo>
                    <a:pt x="45524" y="23208"/>
                  </a:lnTo>
                  <a:lnTo>
                    <a:pt x="59553" y="33253"/>
                  </a:lnTo>
                  <a:lnTo>
                    <a:pt x="72343" y="45123"/>
                  </a:lnTo>
                  <a:lnTo>
                    <a:pt x="84309" y="58363"/>
                  </a:lnTo>
                  <a:lnTo>
                    <a:pt x="95243" y="73050"/>
                  </a:lnTo>
                  <a:lnTo>
                    <a:pt x="104939" y="88801"/>
                  </a:lnTo>
                  <a:lnTo>
                    <a:pt x="112779" y="104781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50000">
                  <a:schemeClr val="lt2"/>
                </a:gs>
                <a:gs pos="100000">
                  <a:schemeClr val="lt1"/>
                </a:gs>
              </a:gsLst>
              <a:lin ang="135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Shape 47"/>
            <p:cNvSpPr/>
            <p:nvPr/>
          </p:nvSpPr>
          <p:spPr>
            <a:xfrm>
              <a:off x="0" y="4038600"/>
              <a:ext cx="2770187" cy="28066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814"/>
                  </a:lnTo>
                  <a:lnTo>
                    <a:pt x="14441" y="5972"/>
                  </a:lnTo>
                  <a:lnTo>
                    <a:pt x="29295" y="12895"/>
                  </a:lnTo>
                  <a:lnTo>
                    <a:pt x="43323" y="20633"/>
                  </a:lnTo>
                  <a:lnTo>
                    <a:pt x="56252" y="30000"/>
                  </a:lnTo>
                  <a:lnTo>
                    <a:pt x="68630" y="40180"/>
                  </a:lnTo>
                  <a:lnTo>
                    <a:pt x="80045" y="51990"/>
                  </a:lnTo>
                  <a:lnTo>
                    <a:pt x="90085" y="63936"/>
                  </a:lnTo>
                  <a:lnTo>
                    <a:pt x="99988" y="77782"/>
                  </a:lnTo>
                  <a:lnTo>
                    <a:pt x="105627" y="88099"/>
                  </a:lnTo>
                  <a:lnTo>
                    <a:pt x="110991" y="98823"/>
                  </a:lnTo>
                  <a:lnTo>
                    <a:pt x="115667" y="109683"/>
                  </a:lnTo>
                  <a:lnTo>
                    <a:pt x="119174" y="120000"/>
                  </a:lnTo>
                  <a:lnTo>
                    <a:pt x="120000" y="120000"/>
                  </a:lnTo>
                  <a:lnTo>
                    <a:pt x="116286" y="109004"/>
                  </a:lnTo>
                  <a:lnTo>
                    <a:pt x="111610" y="98076"/>
                  </a:lnTo>
                  <a:lnTo>
                    <a:pt x="106383" y="87420"/>
                  </a:lnTo>
                  <a:lnTo>
                    <a:pt x="100607" y="77104"/>
                  </a:lnTo>
                  <a:lnTo>
                    <a:pt x="90773" y="63257"/>
                  </a:lnTo>
                  <a:lnTo>
                    <a:pt x="80664" y="51244"/>
                  </a:lnTo>
                  <a:lnTo>
                    <a:pt x="69318" y="39434"/>
                  </a:lnTo>
                  <a:lnTo>
                    <a:pt x="56871" y="29253"/>
                  </a:lnTo>
                  <a:lnTo>
                    <a:pt x="44148" y="19886"/>
                  </a:lnTo>
                  <a:lnTo>
                    <a:pt x="30051" y="12149"/>
                  </a:lnTo>
                  <a:lnTo>
                    <a:pt x="15266" y="529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50000">
                  <a:schemeClr val="lt2"/>
                </a:gs>
                <a:gs pos="100000">
                  <a:schemeClr val="lt1"/>
                </a:gs>
              </a:gsLst>
              <a:lin ang="135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Shape 48"/>
            <p:cNvSpPr/>
            <p:nvPr/>
          </p:nvSpPr>
          <p:spPr>
            <a:xfrm>
              <a:off x="331787" y="4419600"/>
              <a:ext cx="136524" cy="136524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81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Shape 49"/>
            <p:cNvSpPr/>
            <p:nvPr/>
          </p:nvSpPr>
          <p:spPr>
            <a:xfrm>
              <a:off x="2438400" y="6165850"/>
              <a:ext cx="146050" cy="1460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135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Shape 50"/>
            <p:cNvSpPr/>
            <p:nvPr/>
          </p:nvSpPr>
          <p:spPr>
            <a:xfrm>
              <a:off x="1255712" y="4322762"/>
              <a:ext cx="192087" cy="192087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81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" name="Shape 51"/>
          <p:cNvSpPr txBox="1">
            <a:spLocks noGrp="1"/>
          </p:cNvSpPr>
          <p:nvPr>
            <p:ph type="ctrTitle"/>
          </p:nvPr>
        </p:nvSpPr>
        <p:spPr>
          <a:xfrm>
            <a:off x="685800" y="1873250"/>
            <a:ext cx="7772400" cy="15557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1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  <a:defRPr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2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ct val="75000"/>
              <a:buFont typeface="Noto Sans Symbols"/>
              <a:buChar char="●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33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ct val="75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33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33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429000" marR="0" lvl="6" indent="-133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00600" marR="0" lvl="7" indent="-133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629400" marR="0" lvl="8" indent="-133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5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5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0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0" y="3902075"/>
            <a:ext cx="3400424" cy="2949575"/>
            <a:chOff x="0" y="3902075"/>
            <a:chExt cx="3400424" cy="2949575"/>
          </a:xfrm>
        </p:grpSpPr>
        <p:sp>
          <p:nvSpPr>
            <p:cNvPr id="11" name="Shape 11"/>
            <p:cNvSpPr/>
            <p:nvPr/>
          </p:nvSpPr>
          <p:spPr>
            <a:xfrm>
              <a:off x="0" y="3981450"/>
              <a:ext cx="3400424" cy="28638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8491" y="4390"/>
                  </a:moveTo>
                  <a:lnTo>
                    <a:pt x="9049" y="1995"/>
                  </a:lnTo>
                  <a:lnTo>
                    <a:pt x="0" y="0"/>
                  </a:lnTo>
                  <a:lnTo>
                    <a:pt x="0" y="798"/>
                  </a:lnTo>
                  <a:lnTo>
                    <a:pt x="9049" y="2793"/>
                  </a:lnTo>
                  <a:lnTo>
                    <a:pt x="18154" y="5188"/>
                  </a:lnTo>
                  <a:lnTo>
                    <a:pt x="31250" y="9977"/>
                  </a:lnTo>
                  <a:lnTo>
                    <a:pt x="43672" y="16297"/>
                  </a:lnTo>
                  <a:lnTo>
                    <a:pt x="55812" y="24279"/>
                  </a:lnTo>
                  <a:lnTo>
                    <a:pt x="67222" y="33458"/>
                  </a:lnTo>
                  <a:lnTo>
                    <a:pt x="77620" y="43436"/>
                  </a:lnTo>
                  <a:lnTo>
                    <a:pt x="87400" y="55011"/>
                  </a:lnTo>
                  <a:lnTo>
                    <a:pt x="96112" y="67782"/>
                  </a:lnTo>
                  <a:lnTo>
                    <a:pt x="104206" y="81751"/>
                  </a:lnTo>
                  <a:lnTo>
                    <a:pt x="108871" y="90864"/>
                  </a:lnTo>
                  <a:lnTo>
                    <a:pt x="112918" y="100443"/>
                  </a:lnTo>
                  <a:lnTo>
                    <a:pt x="116290" y="110022"/>
                  </a:lnTo>
                  <a:lnTo>
                    <a:pt x="119325" y="120000"/>
                  </a:lnTo>
                  <a:lnTo>
                    <a:pt x="120000" y="120000"/>
                  </a:lnTo>
                  <a:lnTo>
                    <a:pt x="116964" y="110022"/>
                  </a:lnTo>
                  <a:lnTo>
                    <a:pt x="113592" y="100443"/>
                  </a:lnTo>
                  <a:lnTo>
                    <a:pt x="109545" y="90864"/>
                  </a:lnTo>
                  <a:lnTo>
                    <a:pt x="104880" y="81352"/>
                  </a:lnTo>
                  <a:lnTo>
                    <a:pt x="96786" y="67383"/>
                  </a:lnTo>
                  <a:lnTo>
                    <a:pt x="87737" y="54611"/>
                  </a:lnTo>
                  <a:lnTo>
                    <a:pt x="77957" y="43037"/>
                  </a:lnTo>
                  <a:lnTo>
                    <a:pt x="67559" y="32660"/>
                  </a:lnTo>
                  <a:lnTo>
                    <a:pt x="56149" y="23481"/>
                  </a:lnTo>
                  <a:lnTo>
                    <a:pt x="44009" y="15898"/>
                  </a:lnTo>
                  <a:lnTo>
                    <a:pt x="31587" y="9179"/>
                  </a:lnTo>
                  <a:lnTo>
                    <a:pt x="18491" y="4390"/>
                  </a:lnTo>
                  <a:lnTo>
                    <a:pt x="18491" y="439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50000">
                  <a:schemeClr val="lt2"/>
                </a:gs>
                <a:gs pos="100000">
                  <a:schemeClr val="lt1"/>
                </a:gs>
              </a:gsLst>
              <a:lin ang="135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Shape 12"/>
            <p:cNvSpPr/>
            <p:nvPr/>
          </p:nvSpPr>
          <p:spPr>
            <a:xfrm>
              <a:off x="0" y="3902075"/>
              <a:ext cx="2943224" cy="29495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120000"/>
                  </a:moveTo>
                  <a:lnTo>
                    <a:pt x="0" y="120000"/>
                  </a:lnTo>
                  <a:lnTo>
                    <a:pt x="0" y="0"/>
                  </a:lnTo>
                  <a:lnTo>
                    <a:pt x="119999" y="120000"/>
                  </a:lnTo>
                  <a:lnTo>
                    <a:pt x="119999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1"/>
                </a:gs>
                <a:gs pos="100000">
                  <a:schemeClr val="lt2"/>
                </a:gs>
              </a:gsLst>
              <a:lin ang="81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Shape 13"/>
            <p:cNvSpPr/>
            <p:nvPr/>
          </p:nvSpPr>
          <p:spPr>
            <a:xfrm>
              <a:off x="0" y="4341812"/>
              <a:ext cx="2770187" cy="25034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2779" y="104781"/>
                  </a:moveTo>
                  <a:lnTo>
                    <a:pt x="116355" y="112542"/>
                  </a:lnTo>
                  <a:lnTo>
                    <a:pt x="119106" y="120000"/>
                  </a:lnTo>
                  <a:lnTo>
                    <a:pt x="120000" y="120000"/>
                  </a:lnTo>
                  <a:lnTo>
                    <a:pt x="117111" y="111781"/>
                  </a:lnTo>
                  <a:lnTo>
                    <a:pt x="113398" y="104020"/>
                  </a:lnTo>
                  <a:lnTo>
                    <a:pt x="105558" y="88040"/>
                  </a:lnTo>
                  <a:lnTo>
                    <a:pt x="95931" y="72365"/>
                  </a:lnTo>
                  <a:lnTo>
                    <a:pt x="84997" y="57526"/>
                  </a:lnTo>
                  <a:lnTo>
                    <a:pt x="72962" y="44286"/>
                  </a:lnTo>
                  <a:lnTo>
                    <a:pt x="60240" y="32415"/>
                  </a:lnTo>
                  <a:lnTo>
                    <a:pt x="46212" y="22371"/>
                  </a:lnTo>
                  <a:lnTo>
                    <a:pt x="31289" y="13240"/>
                  </a:lnTo>
                  <a:lnTo>
                    <a:pt x="16091" y="5935"/>
                  </a:lnTo>
                  <a:lnTo>
                    <a:pt x="0" y="0"/>
                  </a:lnTo>
                  <a:lnTo>
                    <a:pt x="0" y="913"/>
                  </a:lnTo>
                  <a:lnTo>
                    <a:pt x="15266" y="6772"/>
                  </a:lnTo>
                  <a:lnTo>
                    <a:pt x="30670" y="14077"/>
                  </a:lnTo>
                  <a:lnTo>
                    <a:pt x="45524" y="23208"/>
                  </a:lnTo>
                  <a:lnTo>
                    <a:pt x="59553" y="33253"/>
                  </a:lnTo>
                  <a:lnTo>
                    <a:pt x="72343" y="45123"/>
                  </a:lnTo>
                  <a:lnTo>
                    <a:pt x="84309" y="58363"/>
                  </a:lnTo>
                  <a:lnTo>
                    <a:pt x="95243" y="73050"/>
                  </a:lnTo>
                  <a:lnTo>
                    <a:pt x="104939" y="88801"/>
                  </a:lnTo>
                  <a:lnTo>
                    <a:pt x="112779" y="104781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50000">
                  <a:schemeClr val="lt2"/>
                </a:gs>
                <a:gs pos="100000">
                  <a:schemeClr val="lt1"/>
                </a:gs>
              </a:gsLst>
              <a:lin ang="135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Shape 14"/>
            <p:cNvSpPr/>
            <p:nvPr/>
          </p:nvSpPr>
          <p:spPr>
            <a:xfrm>
              <a:off x="0" y="4038600"/>
              <a:ext cx="2770187" cy="28066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814"/>
                  </a:lnTo>
                  <a:lnTo>
                    <a:pt x="14441" y="5972"/>
                  </a:lnTo>
                  <a:lnTo>
                    <a:pt x="29295" y="12895"/>
                  </a:lnTo>
                  <a:lnTo>
                    <a:pt x="43323" y="20633"/>
                  </a:lnTo>
                  <a:lnTo>
                    <a:pt x="56252" y="30000"/>
                  </a:lnTo>
                  <a:lnTo>
                    <a:pt x="68630" y="40180"/>
                  </a:lnTo>
                  <a:lnTo>
                    <a:pt x="80045" y="51990"/>
                  </a:lnTo>
                  <a:lnTo>
                    <a:pt x="90085" y="63936"/>
                  </a:lnTo>
                  <a:lnTo>
                    <a:pt x="99988" y="77782"/>
                  </a:lnTo>
                  <a:lnTo>
                    <a:pt x="105627" y="88099"/>
                  </a:lnTo>
                  <a:lnTo>
                    <a:pt x="110991" y="98823"/>
                  </a:lnTo>
                  <a:lnTo>
                    <a:pt x="115667" y="109683"/>
                  </a:lnTo>
                  <a:lnTo>
                    <a:pt x="119174" y="120000"/>
                  </a:lnTo>
                  <a:lnTo>
                    <a:pt x="120000" y="120000"/>
                  </a:lnTo>
                  <a:lnTo>
                    <a:pt x="116286" y="109004"/>
                  </a:lnTo>
                  <a:lnTo>
                    <a:pt x="111610" y="98076"/>
                  </a:lnTo>
                  <a:lnTo>
                    <a:pt x="106383" y="87420"/>
                  </a:lnTo>
                  <a:lnTo>
                    <a:pt x="100607" y="77104"/>
                  </a:lnTo>
                  <a:lnTo>
                    <a:pt x="90773" y="63257"/>
                  </a:lnTo>
                  <a:lnTo>
                    <a:pt x="80664" y="51244"/>
                  </a:lnTo>
                  <a:lnTo>
                    <a:pt x="69318" y="39434"/>
                  </a:lnTo>
                  <a:lnTo>
                    <a:pt x="56871" y="29253"/>
                  </a:lnTo>
                  <a:lnTo>
                    <a:pt x="44148" y="19886"/>
                  </a:lnTo>
                  <a:lnTo>
                    <a:pt x="30051" y="12149"/>
                  </a:lnTo>
                  <a:lnTo>
                    <a:pt x="15266" y="529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50000">
                  <a:schemeClr val="lt2"/>
                </a:gs>
                <a:gs pos="100000">
                  <a:schemeClr val="lt1"/>
                </a:gs>
              </a:gsLst>
              <a:lin ang="135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Shape 15"/>
            <p:cNvSpPr/>
            <p:nvPr/>
          </p:nvSpPr>
          <p:spPr>
            <a:xfrm>
              <a:off x="331787" y="4419600"/>
              <a:ext cx="136524" cy="136524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81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16"/>
            <p:cNvSpPr/>
            <p:nvPr/>
          </p:nvSpPr>
          <p:spPr>
            <a:xfrm>
              <a:off x="2438400" y="6165850"/>
              <a:ext cx="146050" cy="1460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135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Shape 17"/>
            <p:cNvSpPr/>
            <p:nvPr/>
          </p:nvSpPr>
          <p:spPr>
            <a:xfrm>
              <a:off x="1255712" y="4322762"/>
              <a:ext cx="192087" cy="192087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81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1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7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2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ct val="75000"/>
              <a:buFont typeface="Noto Sans Symbols"/>
              <a:buChar char="●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33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ct val="75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33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33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429000" marR="0" lvl="6" indent="-133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00600" marR="0" lvl="7" indent="-133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629400" marR="0" lvl="8" indent="-133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5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5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0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3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4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5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6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7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9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1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22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/>
        </p:nvSpPr>
        <p:spPr>
          <a:xfrm>
            <a:off x="603250" y="328612"/>
            <a:ext cx="7721599" cy="762000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Times New Roman"/>
              <a:buNone/>
            </a:pPr>
            <a:r>
              <a:rPr lang="en-US" sz="3200" b="1" i="0" u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ΕΠΙΠΟΛΑΣΜΟΣ ΓΟΠΝ ΑΝΑΛΟΓΑ </a:t>
            </a: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Times New Roman"/>
              <a:buNone/>
            </a:pPr>
            <a:r>
              <a:rPr lang="en-US" sz="3200" b="1" i="0" u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ΜΕ ΗΛΙΚΙΑ</a:t>
            </a:r>
          </a:p>
        </p:txBody>
      </p:sp>
      <p:sp>
        <p:nvSpPr>
          <p:cNvPr id="125" name="Shape 125"/>
          <p:cNvSpPr/>
          <p:nvPr/>
        </p:nvSpPr>
        <p:spPr>
          <a:xfrm>
            <a:off x="1595437" y="1460500"/>
            <a:ext cx="7045324" cy="39989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6" name="Shape 126"/>
          <p:cNvCxnSpPr/>
          <p:nvPr/>
        </p:nvCxnSpPr>
        <p:spPr>
          <a:xfrm>
            <a:off x="1595437" y="4659312"/>
            <a:ext cx="7045324" cy="1587"/>
          </a:xfrm>
          <a:prstGeom prst="straightConnector1">
            <a:avLst/>
          </a:prstGeom>
          <a:solidFill>
            <a:srgbClr val="FFFFFF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27" name="Shape 127"/>
          <p:cNvCxnSpPr/>
          <p:nvPr/>
        </p:nvCxnSpPr>
        <p:spPr>
          <a:xfrm>
            <a:off x="1595437" y="3860800"/>
            <a:ext cx="7045324" cy="1587"/>
          </a:xfrm>
          <a:prstGeom prst="straightConnector1">
            <a:avLst/>
          </a:prstGeom>
          <a:solidFill>
            <a:srgbClr val="FFFFFF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28" name="Shape 128"/>
          <p:cNvCxnSpPr/>
          <p:nvPr/>
        </p:nvCxnSpPr>
        <p:spPr>
          <a:xfrm>
            <a:off x="1595437" y="3060700"/>
            <a:ext cx="7045324" cy="1587"/>
          </a:xfrm>
          <a:prstGeom prst="straightConnector1">
            <a:avLst/>
          </a:prstGeom>
          <a:solidFill>
            <a:srgbClr val="FFFFFF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29" name="Shape 129"/>
          <p:cNvCxnSpPr/>
          <p:nvPr/>
        </p:nvCxnSpPr>
        <p:spPr>
          <a:xfrm>
            <a:off x="1595437" y="2260600"/>
            <a:ext cx="7045324" cy="1587"/>
          </a:xfrm>
          <a:prstGeom prst="straightConnector1">
            <a:avLst/>
          </a:prstGeom>
          <a:solidFill>
            <a:srgbClr val="FFFFFF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30" name="Shape 130"/>
          <p:cNvCxnSpPr/>
          <p:nvPr/>
        </p:nvCxnSpPr>
        <p:spPr>
          <a:xfrm>
            <a:off x="1595437" y="1460500"/>
            <a:ext cx="7045324" cy="1587"/>
          </a:xfrm>
          <a:prstGeom prst="straightConnector1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31" name="Shape 131"/>
          <p:cNvSpPr/>
          <p:nvPr/>
        </p:nvSpPr>
        <p:spPr>
          <a:xfrm>
            <a:off x="1595437" y="1460500"/>
            <a:ext cx="7045324" cy="3998911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Shape 132"/>
          <p:cNvSpPr/>
          <p:nvPr/>
        </p:nvSpPr>
        <p:spPr>
          <a:xfrm>
            <a:off x="1893886" y="4178300"/>
            <a:ext cx="395287" cy="1281111"/>
          </a:xfrm>
          <a:prstGeom prst="rect">
            <a:avLst/>
          </a:prstGeom>
          <a:solidFill>
            <a:srgbClr val="5F088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Shape 133"/>
          <p:cNvSpPr/>
          <p:nvPr/>
        </p:nvSpPr>
        <p:spPr>
          <a:xfrm>
            <a:off x="2894011" y="3465512"/>
            <a:ext cx="407987" cy="1993900"/>
          </a:xfrm>
          <a:prstGeom prst="rect">
            <a:avLst/>
          </a:prstGeom>
          <a:solidFill>
            <a:srgbClr val="5F088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Shape 134"/>
          <p:cNvSpPr/>
          <p:nvPr/>
        </p:nvSpPr>
        <p:spPr>
          <a:xfrm>
            <a:off x="3906837" y="2984500"/>
            <a:ext cx="396874" cy="2474911"/>
          </a:xfrm>
          <a:prstGeom prst="rect">
            <a:avLst/>
          </a:prstGeom>
          <a:solidFill>
            <a:srgbClr val="5F088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Shape 135"/>
          <p:cNvSpPr/>
          <p:nvPr/>
        </p:nvSpPr>
        <p:spPr>
          <a:xfrm>
            <a:off x="4908550" y="2743200"/>
            <a:ext cx="406399" cy="2716211"/>
          </a:xfrm>
          <a:prstGeom prst="rect">
            <a:avLst/>
          </a:prstGeom>
          <a:solidFill>
            <a:srgbClr val="5F088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Shape 136"/>
          <p:cNvSpPr/>
          <p:nvPr/>
        </p:nvSpPr>
        <p:spPr>
          <a:xfrm>
            <a:off x="5921375" y="2819400"/>
            <a:ext cx="396874" cy="2640011"/>
          </a:xfrm>
          <a:prstGeom prst="rect">
            <a:avLst/>
          </a:prstGeom>
          <a:solidFill>
            <a:srgbClr val="5F088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Shape 137"/>
          <p:cNvSpPr/>
          <p:nvPr/>
        </p:nvSpPr>
        <p:spPr>
          <a:xfrm>
            <a:off x="6923086" y="2097086"/>
            <a:ext cx="407987" cy="3362324"/>
          </a:xfrm>
          <a:prstGeom prst="rect">
            <a:avLst/>
          </a:prstGeom>
          <a:solidFill>
            <a:srgbClr val="5F088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Shape 138"/>
          <p:cNvSpPr/>
          <p:nvPr/>
        </p:nvSpPr>
        <p:spPr>
          <a:xfrm>
            <a:off x="7935911" y="1625600"/>
            <a:ext cx="396874" cy="3833811"/>
          </a:xfrm>
          <a:prstGeom prst="rect">
            <a:avLst/>
          </a:prstGeom>
          <a:solidFill>
            <a:srgbClr val="5F088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9" name="Shape 139"/>
          <p:cNvCxnSpPr/>
          <p:nvPr/>
        </p:nvCxnSpPr>
        <p:spPr>
          <a:xfrm>
            <a:off x="1595437" y="1460500"/>
            <a:ext cx="1587" cy="3998911"/>
          </a:xfrm>
          <a:prstGeom prst="straightConnector1">
            <a:avLst/>
          </a:prstGeom>
          <a:solidFill>
            <a:srgbClr val="FFFFFF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0" name="Shape 140"/>
          <p:cNvCxnSpPr/>
          <p:nvPr/>
        </p:nvCxnSpPr>
        <p:spPr>
          <a:xfrm>
            <a:off x="1508125" y="5459412"/>
            <a:ext cx="87311" cy="1587"/>
          </a:xfrm>
          <a:prstGeom prst="straightConnector1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1" name="Shape 141"/>
          <p:cNvCxnSpPr/>
          <p:nvPr/>
        </p:nvCxnSpPr>
        <p:spPr>
          <a:xfrm>
            <a:off x="1508125" y="4659312"/>
            <a:ext cx="87311" cy="1587"/>
          </a:xfrm>
          <a:prstGeom prst="straightConnector1">
            <a:avLst/>
          </a:prstGeom>
          <a:solidFill>
            <a:srgbClr val="FFFFFF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2" name="Shape 142"/>
          <p:cNvCxnSpPr/>
          <p:nvPr/>
        </p:nvCxnSpPr>
        <p:spPr>
          <a:xfrm>
            <a:off x="1508125" y="3860800"/>
            <a:ext cx="87311" cy="1587"/>
          </a:xfrm>
          <a:prstGeom prst="straightConnector1">
            <a:avLst/>
          </a:prstGeom>
          <a:solidFill>
            <a:srgbClr val="FFFFFF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3" name="Shape 143"/>
          <p:cNvCxnSpPr/>
          <p:nvPr/>
        </p:nvCxnSpPr>
        <p:spPr>
          <a:xfrm>
            <a:off x="1508125" y="3060700"/>
            <a:ext cx="87311" cy="1587"/>
          </a:xfrm>
          <a:prstGeom prst="straightConnector1">
            <a:avLst/>
          </a:prstGeom>
          <a:solidFill>
            <a:srgbClr val="FFFFFF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4" name="Shape 144"/>
          <p:cNvCxnSpPr/>
          <p:nvPr/>
        </p:nvCxnSpPr>
        <p:spPr>
          <a:xfrm>
            <a:off x="1508125" y="2260600"/>
            <a:ext cx="87311" cy="1587"/>
          </a:xfrm>
          <a:prstGeom prst="straightConnector1">
            <a:avLst/>
          </a:prstGeom>
          <a:solidFill>
            <a:srgbClr val="FFFFFF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5" name="Shape 145"/>
          <p:cNvCxnSpPr/>
          <p:nvPr/>
        </p:nvCxnSpPr>
        <p:spPr>
          <a:xfrm>
            <a:off x="1508125" y="1460500"/>
            <a:ext cx="87311" cy="1587"/>
          </a:xfrm>
          <a:prstGeom prst="straightConnector1">
            <a:avLst/>
          </a:prstGeom>
          <a:solidFill>
            <a:srgbClr val="FFFFFF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6" name="Shape 146"/>
          <p:cNvCxnSpPr/>
          <p:nvPr/>
        </p:nvCxnSpPr>
        <p:spPr>
          <a:xfrm>
            <a:off x="1595437" y="5459412"/>
            <a:ext cx="7045324" cy="1587"/>
          </a:xfrm>
          <a:prstGeom prst="straightConnector1">
            <a:avLst/>
          </a:prstGeom>
          <a:solidFill>
            <a:srgbClr val="FFFFFF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47" name="Shape 147"/>
          <p:cNvSpPr txBox="1"/>
          <p:nvPr/>
        </p:nvSpPr>
        <p:spPr>
          <a:xfrm>
            <a:off x="1233487" y="5305425"/>
            <a:ext cx="147636" cy="3206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2100" b="1" i="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148" name="Shape 148"/>
          <p:cNvSpPr txBox="1"/>
          <p:nvPr/>
        </p:nvSpPr>
        <p:spPr>
          <a:xfrm>
            <a:off x="1089025" y="4506912"/>
            <a:ext cx="295275" cy="3206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2100" b="1" i="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</a:p>
        </p:txBody>
      </p:sp>
      <p:sp>
        <p:nvSpPr>
          <p:cNvPr id="149" name="Shape 149"/>
          <p:cNvSpPr txBox="1"/>
          <p:nvPr/>
        </p:nvSpPr>
        <p:spPr>
          <a:xfrm>
            <a:off x="1089025" y="3706812"/>
            <a:ext cx="295275" cy="3206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2100" b="1" i="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</a:p>
        </p:txBody>
      </p:sp>
      <p:sp>
        <p:nvSpPr>
          <p:cNvPr id="150" name="Shape 150"/>
          <p:cNvSpPr txBox="1"/>
          <p:nvPr/>
        </p:nvSpPr>
        <p:spPr>
          <a:xfrm>
            <a:off x="1089025" y="2906711"/>
            <a:ext cx="295275" cy="3206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2100" b="1" i="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30</a:t>
            </a:r>
          </a:p>
        </p:txBody>
      </p:sp>
      <p:sp>
        <p:nvSpPr>
          <p:cNvPr id="151" name="Shape 151"/>
          <p:cNvSpPr txBox="1"/>
          <p:nvPr/>
        </p:nvSpPr>
        <p:spPr>
          <a:xfrm>
            <a:off x="1089025" y="2108200"/>
            <a:ext cx="295275" cy="3206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2100" b="1" i="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40</a:t>
            </a:r>
          </a:p>
        </p:txBody>
      </p:sp>
      <p:sp>
        <p:nvSpPr>
          <p:cNvPr id="152" name="Shape 152"/>
          <p:cNvSpPr txBox="1"/>
          <p:nvPr/>
        </p:nvSpPr>
        <p:spPr>
          <a:xfrm>
            <a:off x="1089025" y="1308100"/>
            <a:ext cx="295275" cy="3206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2100" b="1" i="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50</a:t>
            </a:r>
          </a:p>
        </p:txBody>
      </p:sp>
      <p:sp>
        <p:nvSpPr>
          <p:cNvPr id="153" name="Shape 153"/>
          <p:cNvSpPr txBox="1"/>
          <p:nvPr/>
        </p:nvSpPr>
        <p:spPr>
          <a:xfrm>
            <a:off x="1760536" y="5722937"/>
            <a:ext cx="803275" cy="304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25000"/>
              <a:buFont typeface="Arial"/>
              <a:buNone/>
            </a:pPr>
            <a:r>
              <a:rPr lang="en-US" sz="2000" b="1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&lt;=20</a:t>
            </a:r>
          </a:p>
        </p:txBody>
      </p:sp>
      <p:sp>
        <p:nvSpPr>
          <p:cNvPr id="154" name="Shape 154"/>
          <p:cNvSpPr txBox="1"/>
          <p:nvPr/>
        </p:nvSpPr>
        <p:spPr>
          <a:xfrm>
            <a:off x="2728911" y="5722937"/>
            <a:ext cx="846136" cy="304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25000"/>
              <a:buFont typeface="Arial"/>
              <a:buNone/>
            </a:pPr>
            <a:r>
              <a:rPr lang="en-US" sz="2000" b="1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21-30</a:t>
            </a:r>
          </a:p>
        </p:txBody>
      </p:sp>
      <p:sp>
        <p:nvSpPr>
          <p:cNvPr id="155" name="Shape 155"/>
          <p:cNvSpPr txBox="1"/>
          <p:nvPr/>
        </p:nvSpPr>
        <p:spPr>
          <a:xfrm>
            <a:off x="3741737" y="5722937"/>
            <a:ext cx="846136" cy="304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25000"/>
              <a:buFont typeface="Arial"/>
              <a:buNone/>
            </a:pPr>
            <a:r>
              <a:rPr lang="en-US" sz="2000" b="1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31-40</a:t>
            </a:r>
          </a:p>
        </p:txBody>
      </p:sp>
      <p:sp>
        <p:nvSpPr>
          <p:cNvPr id="156" name="Shape 156"/>
          <p:cNvSpPr txBox="1"/>
          <p:nvPr/>
        </p:nvSpPr>
        <p:spPr>
          <a:xfrm>
            <a:off x="4743450" y="5722937"/>
            <a:ext cx="846136" cy="304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25000"/>
              <a:buFont typeface="Arial"/>
              <a:buNone/>
            </a:pPr>
            <a:r>
              <a:rPr lang="en-US" sz="2000" b="1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41-50</a:t>
            </a:r>
          </a:p>
        </p:txBody>
      </p:sp>
      <p:sp>
        <p:nvSpPr>
          <p:cNvPr id="157" name="Shape 157"/>
          <p:cNvSpPr txBox="1"/>
          <p:nvPr/>
        </p:nvSpPr>
        <p:spPr>
          <a:xfrm>
            <a:off x="5746750" y="5722937"/>
            <a:ext cx="846136" cy="304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25000"/>
              <a:buFont typeface="Arial"/>
              <a:buNone/>
            </a:pPr>
            <a:r>
              <a:rPr lang="en-US" sz="2000" b="1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51-60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x="6757986" y="5722937"/>
            <a:ext cx="846136" cy="304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25000"/>
              <a:buFont typeface="Arial"/>
              <a:buNone/>
            </a:pPr>
            <a:r>
              <a:rPr lang="en-US" sz="2000" b="1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61-70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x="7880350" y="5722937"/>
            <a:ext cx="582612" cy="304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25000"/>
              <a:buFont typeface="Arial"/>
              <a:buNone/>
            </a:pPr>
            <a:r>
              <a:rPr lang="en-US" sz="2000" b="1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&gt;70</a:t>
            </a:r>
          </a:p>
        </p:txBody>
      </p:sp>
      <p:sp>
        <p:nvSpPr>
          <p:cNvPr id="160" name="Shape 160"/>
          <p:cNvSpPr txBox="1"/>
          <p:nvPr/>
        </p:nvSpPr>
        <p:spPr>
          <a:xfrm rot="-5400000">
            <a:off x="-788192" y="3161506"/>
            <a:ext cx="3278186" cy="457200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2400" b="1" i="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Ασθενείς με ΓΟΠΝ, %</a:t>
            </a:r>
          </a:p>
        </p:txBody>
      </p:sp>
      <p:sp>
        <p:nvSpPr>
          <p:cNvPr id="161" name="Shape 161"/>
          <p:cNvSpPr txBox="1"/>
          <p:nvPr/>
        </p:nvSpPr>
        <p:spPr>
          <a:xfrm>
            <a:off x="4470400" y="6172200"/>
            <a:ext cx="766762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25000"/>
              <a:buFont typeface="Arial"/>
              <a:buNone/>
            </a:pPr>
            <a:r>
              <a:rPr lang="en-US" sz="2400" b="1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Έτη</a:t>
            </a:r>
          </a:p>
        </p:txBody>
      </p:sp>
      <p:pic>
        <p:nvPicPr>
          <p:cNvPr id="162" name="Shape 1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28000" y="0"/>
            <a:ext cx="1016000" cy="99059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Shape 163"/>
          <p:cNvSpPr txBox="1">
            <a:spLocks noGrp="1"/>
          </p:cNvSpPr>
          <p:nvPr>
            <p:ph type="body" idx="4294967295"/>
          </p:nvPr>
        </p:nvSpPr>
        <p:spPr>
          <a:xfrm>
            <a:off x="0" y="1412875"/>
            <a:ext cx="9144000" cy="544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2800" b="1" i="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None/>
            </a:pPr>
            <a:endParaRPr sz="2800" b="1" i="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Shape 168"/>
          <p:cNvPicPr preferRelativeResize="0">
            <a:picLocks noGrp="1"/>
          </p:cNvPicPr>
          <p:nvPr>
            <p:ph type="chart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412875"/>
            <a:ext cx="9144000" cy="4537074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327025" y="0"/>
            <a:ext cx="8526462" cy="1268411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ΓΟΠΝ ΚΑΙ ΥΠΗΡΕΣΙΕΣ ΥΓΕΙΑΣ</a:t>
            </a:r>
          </a:p>
        </p:txBody>
      </p:sp>
      <p:grpSp>
        <p:nvGrpSpPr>
          <p:cNvPr id="170" name="Shape 170"/>
          <p:cNvGrpSpPr/>
          <p:nvPr/>
        </p:nvGrpSpPr>
        <p:grpSpPr>
          <a:xfrm>
            <a:off x="5011737" y="3619500"/>
            <a:ext cx="3227387" cy="1589087"/>
            <a:chOff x="5638800" y="4114800"/>
            <a:chExt cx="3630611" cy="1589087"/>
          </a:xfrm>
        </p:grpSpPr>
        <p:sp>
          <p:nvSpPr>
            <p:cNvPr id="171" name="Shape 171"/>
            <p:cNvSpPr txBox="1"/>
            <p:nvPr/>
          </p:nvSpPr>
          <p:spPr>
            <a:xfrm>
              <a:off x="5638800" y="4114800"/>
              <a:ext cx="795337" cy="457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2400" b="1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52%</a:t>
              </a:r>
            </a:p>
          </p:txBody>
        </p:sp>
        <p:sp>
          <p:nvSpPr>
            <p:cNvPr id="172" name="Shape 172"/>
            <p:cNvSpPr txBox="1"/>
            <p:nvPr/>
          </p:nvSpPr>
          <p:spPr>
            <a:xfrm>
              <a:off x="6324600" y="5246687"/>
              <a:ext cx="2944811" cy="457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2400" b="1" i="1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Μη ιατρική εξέταση</a:t>
              </a:r>
            </a:p>
          </p:txBody>
        </p:sp>
      </p:grpSp>
      <p:grpSp>
        <p:nvGrpSpPr>
          <p:cNvPr id="173" name="Shape 173"/>
          <p:cNvGrpSpPr/>
          <p:nvPr/>
        </p:nvGrpSpPr>
        <p:grpSpPr>
          <a:xfrm>
            <a:off x="831849" y="4338636"/>
            <a:ext cx="3403599" cy="1100137"/>
            <a:chOff x="457200" y="4572000"/>
            <a:chExt cx="4137024" cy="1528762"/>
          </a:xfrm>
        </p:grpSpPr>
        <p:sp>
          <p:nvSpPr>
            <p:cNvPr id="174" name="Shape 174"/>
            <p:cNvSpPr txBox="1"/>
            <p:nvPr/>
          </p:nvSpPr>
          <p:spPr>
            <a:xfrm>
              <a:off x="3735387" y="4572000"/>
              <a:ext cx="858836" cy="635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2400" b="1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27%</a:t>
              </a:r>
            </a:p>
          </p:txBody>
        </p:sp>
        <p:sp>
          <p:nvSpPr>
            <p:cNvPr id="175" name="Shape 175"/>
            <p:cNvSpPr txBox="1"/>
            <p:nvPr/>
          </p:nvSpPr>
          <p:spPr>
            <a:xfrm>
              <a:off x="457200" y="5465762"/>
              <a:ext cx="3132137" cy="635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2400" b="1" i="1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Γαστρεντερολόγος</a:t>
              </a:r>
            </a:p>
          </p:txBody>
        </p:sp>
      </p:grpSp>
      <p:grpSp>
        <p:nvGrpSpPr>
          <p:cNvPr id="176" name="Shape 176"/>
          <p:cNvGrpSpPr/>
          <p:nvPr/>
        </p:nvGrpSpPr>
        <p:grpSpPr>
          <a:xfrm>
            <a:off x="836612" y="1993900"/>
            <a:ext cx="3624262" cy="1168400"/>
            <a:chOff x="941387" y="2489200"/>
            <a:chExt cx="4078287" cy="1168400"/>
          </a:xfrm>
        </p:grpSpPr>
        <p:sp>
          <p:nvSpPr>
            <p:cNvPr id="177" name="Shape 177"/>
            <p:cNvSpPr txBox="1"/>
            <p:nvPr/>
          </p:nvSpPr>
          <p:spPr>
            <a:xfrm>
              <a:off x="3886200" y="3200400"/>
              <a:ext cx="1133474" cy="457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ct val="25000"/>
                <a:buFont typeface="Arial"/>
                <a:buNone/>
              </a:pPr>
              <a:r>
                <a:rPr lang="en-US" sz="2400" b="1" i="0" u="none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18%</a:t>
              </a:r>
            </a:p>
          </p:txBody>
        </p:sp>
        <p:sp>
          <p:nvSpPr>
            <p:cNvPr id="178" name="Shape 178"/>
            <p:cNvSpPr txBox="1"/>
            <p:nvPr/>
          </p:nvSpPr>
          <p:spPr>
            <a:xfrm>
              <a:off x="941387" y="2489200"/>
              <a:ext cx="2303461" cy="82232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2400" b="1" i="1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Παθολόγος-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2400" b="1" i="1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Γενικός ιατρός</a:t>
              </a:r>
            </a:p>
          </p:txBody>
        </p:sp>
      </p:grpSp>
      <p:grpSp>
        <p:nvGrpSpPr>
          <p:cNvPr id="179" name="Shape 179"/>
          <p:cNvGrpSpPr/>
          <p:nvPr/>
        </p:nvGrpSpPr>
        <p:grpSpPr>
          <a:xfrm>
            <a:off x="4198937" y="1456647"/>
            <a:ext cx="3300412" cy="1027789"/>
            <a:chOff x="4724400" y="1951947"/>
            <a:chExt cx="3711574" cy="1027789"/>
          </a:xfrm>
        </p:grpSpPr>
        <p:sp>
          <p:nvSpPr>
            <p:cNvPr id="180" name="Shape 180"/>
            <p:cNvSpPr txBox="1"/>
            <p:nvPr/>
          </p:nvSpPr>
          <p:spPr>
            <a:xfrm>
              <a:off x="4724400" y="2514600"/>
              <a:ext cx="625475" cy="457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2400" b="1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3%</a:t>
              </a:r>
            </a:p>
          </p:txBody>
        </p:sp>
        <p:sp>
          <p:nvSpPr>
            <p:cNvPr id="181" name="Shape 181"/>
            <p:cNvSpPr txBox="1"/>
            <p:nvPr/>
          </p:nvSpPr>
          <p:spPr>
            <a:xfrm>
              <a:off x="6362700" y="2157411"/>
              <a:ext cx="2073274" cy="82232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2400" b="1" i="1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Ιατρός άλλης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2400" b="1" i="1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ειδικότητας</a:t>
              </a:r>
            </a:p>
          </p:txBody>
        </p:sp>
        <p:cxnSp>
          <p:nvCxnSpPr>
            <p:cNvPr id="182" name="Shape 182"/>
            <p:cNvCxnSpPr/>
            <p:nvPr/>
          </p:nvCxnSpPr>
          <p:spPr>
            <a:xfrm rot="-960000">
              <a:off x="4953000" y="2133599"/>
              <a:ext cx="1371600" cy="381000"/>
            </a:xfrm>
            <a:prstGeom prst="straightConnector1">
              <a:avLst/>
            </a:prstGeom>
            <a:noFill/>
            <a:ln w="1267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83" name="Shape 183"/>
            <p:cNvCxnSpPr/>
            <p:nvPr/>
          </p:nvCxnSpPr>
          <p:spPr>
            <a:xfrm>
              <a:off x="4924425" y="2328861"/>
              <a:ext cx="0" cy="152399"/>
            </a:xfrm>
            <a:prstGeom prst="straightConnector1">
              <a:avLst/>
            </a:prstGeom>
            <a:noFill/>
            <a:ln w="1267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</p:grpSp>
      <p:pic>
        <p:nvPicPr>
          <p:cNvPr id="184" name="Shape 1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28000" y="5867400"/>
            <a:ext cx="1016000" cy="990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hape 1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12875"/>
            <a:ext cx="9144000" cy="4608512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Shape 190"/>
          <p:cNvSpPr txBox="1"/>
          <p:nvPr/>
        </p:nvSpPr>
        <p:spPr>
          <a:xfrm>
            <a:off x="723900" y="188911"/>
            <a:ext cx="7772400" cy="1079499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Times New Roman"/>
              <a:buNone/>
            </a:pPr>
            <a:r>
              <a:rPr lang="en-US" sz="3600" b="1" i="0" u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ΓΟΠΝ ΚΑΙ ΙΑΤΡΙΚΗ ΔΙΑΓΝΩΣΗ</a:t>
            </a:r>
          </a:p>
        </p:txBody>
      </p:sp>
      <p:grpSp>
        <p:nvGrpSpPr>
          <p:cNvPr id="191" name="Shape 191"/>
          <p:cNvGrpSpPr/>
          <p:nvPr/>
        </p:nvGrpSpPr>
        <p:grpSpPr>
          <a:xfrm>
            <a:off x="5011736" y="3795712"/>
            <a:ext cx="3433761" cy="841374"/>
            <a:chOff x="5638800" y="4114800"/>
            <a:chExt cx="3862386" cy="841374"/>
          </a:xfrm>
        </p:grpSpPr>
        <p:sp>
          <p:nvSpPr>
            <p:cNvPr id="192" name="Shape 192"/>
            <p:cNvSpPr txBox="1"/>
            <p:nvPr/>
          </p:nvSpPr>
          <p:spPr>
            <a:xfrm>
              <a:off x="5638800" y="4114800"/>
              <a:ext cx="795337" cy="457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2400" b="1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59%</a:t>
              </a:r>
            </a:p>
          </p:txBody>
        </p:sp>
        <p:sp>
          <p:nvSpPr>
            <p:cNvPr id="193" name="Shape 193"/>
            <p:cNvSpPr txBox="1"/>
            <p:nvPr/>
          </p:nvSpPr>
          <p:spPr>
            <a:xfrm>
              <a:off x="7237411" y="4133850"/>
              <a:ext cx="2263774" cy="82232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2400" b="1" i="1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Χωρίς ιατρική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2400" b="1" i="1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διάγνωση</a:t>
              </a:r>
            </a:p>
          </p:txBody>
        </p:sp>
      </p:grpSp>
      <p:grpSp>
        <p:nvGrpSpPr>
          <p:cNvPr id="194" name="Shape 194"/>
          <p:cNvGrpSpPr/>
          <p:nvPr/>
        </p:nvGrpSpPr>
        <p:grpSpPr>
          <a:xfrm>
            <a:off x="0" y="3716337"/>
            <a:ext cx="4241800" cy="468312"/>
            <a:chOff x="304800" y="4560887"/>
            <a:chExt cx="4495799" cy="468312"/>
          </a:xfrm>
        </p:grpSpPr>
        <p:sp>
          <p:nvSpPr>
            <p:cNvPr id="195" name="Shape 195"/>
            <p:cNvSpPr txBox="1"/>
            <p:nvPr/>
          </p:nvSpPr>
          <p:spPr>
            <a:xfrm>
              <a:off x="3733800" y="4572000"/>
              <a:ext cx="1066799" cy="457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2400" b="1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24%</a:t>
              </a:r>
            </a:p>
          </p:txBody>
        </p:sp>
        <p:sp>
          <p:nvSpPr>
            <p:cNvPr id="196" name="Shape 196"/>
            <p:cNvSpPr txBox="1"/>
            <p:nvPr/>
          </p:nvSpPr>
          <p:spPr>
            <a:xfrm>
              <a:off x="304800" y="4560887"/>
              <a:ext cx="3679824" cy="457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2400" b="1" i="1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Πάθηση στομάχου</a:t>
              </a:r>
            </a:p>
          </p:txBody>
        </p:sp>
      </p:grpSp>
      <p:grpSp>
        <p:nvGrpSpPr>
          <p:cNvPr id="197" name="Shape 197"/>
          <p:cNvGrpSpPr/>
          <p:nvPr/>
        </p:nvGrpSpPr>
        <p:grpSpPr>
          <a:xfrm>
            <a:off x="2012949" y="2060574"/>
            <a:ext cx="2165349" cy="925513"/>
            <a:chOff x="2336800" y="2732086"/>
            <a:chExt cx="2436811" cy="925513"/>
          </a:xfrm>
        </p:grpSpPr>
        <p:sp>
          <p:nvSpPr>
            <p:cNvPr id="198" name="Shape 198"/>
            <p:cNvSpPr txBox="1"/>
            <p:nvPr/>
          </p:nvSpPr>
          <p:spPr>
            <a:xfrm>
              <a:off x="3886200" y="3200400"/>
              <a:ext cx="887411" cy="457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ct val="25000"/>
                <a:buFont typeface="Arial"/>
                <a:buNone/>
              </a:pPr>
              <a:r>
                <a:rPr lang="en-US" sz="2400" b="1" i="0" u="none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9%</a:t>
              </a:r>
            </a:p>
          </p:txBody>
        </p:sp>
        <p:sp>
          <p:nvSpPr>
            <p:cNvPr id="199" name="Shape 199"/>
            <p:cNvSpPr txBox="1"/>
            <p:nvPr/>
          </p:nvSpPr>
          <p:spPr>
            <a:xfrm>
              <a:off x="2336800" y="2732086"/>
              <a:ext cx="12954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2400" b="1" i="1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ΓΟΠΝ</a:t>
              </a:r>
            </a:p>
          </p:txBody>
        </p:sp>
      </p:grpSp>
      <p:grpSp>
        <p:nvGrpSpPr>
          <p:cNvPr id="200" name="Shape 200"/>
          <p:cNvGrpSpPr/>
          <p:nvPr/>
        </p:nvGrpSpPr>
        <p:grpSpPr>
          <a:xfrm>
            <a:off x="3995736" y="1302659"/>
            <a:ext cx="4373561" cy="1248452"/>
            <a:chOff x="4572000" y="1951947"/>
            <a:chExt cx="4919662" cy="1248452"/>
          </a:xfrm>
        </p:grpSpPr>
        <p:sp>
          <p:nvSpPr>
            <p:cNvPr id="201" name="Shape 201"/>
            <p:cNvSpPr txBox="1"/>
            <p:nvPr/>
          </p:nvSpPr>
          <p:spPr>
            <a:xfrm>
              <a:off x="4572000" y="2743200"/>
              <a:ext cx="887411" cy="457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2400" b="1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8%</a:t>
              </a:r>
            </a:p>
          </p:txBody>
        </p:sp>
        <p:sp>
          <p:nvSpPr>
            <p:cNvPr id="202" name="Shape 202"/>
            <p:cNvSpPr txBox="1"/>
            <p:nvPr/>
          </p:nvSpPr>
          <p:spPr>
            <a:xfrm>
              <a:off x="6362700" y="2157411"/>
              <a:ext cx="3128962" cy="457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2400" b="1" i="1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Άλλη διάγνωση</a:t>
              </a:r>
            </a:p>
          </p:txBody>
        </p:sp>
        <p:cxnSp>
          <p:nvCxnSpPr>
            <p:cNvPr id="203" name="Shape 203"/>
            <p:cNvCxnSpPr/>
            <p:nvPr/>
          </p:nvCxnSpPr>
          <p:spPr>
            <a:xfrm rot="-960000">
              <a:off x="4953000" y="2133599"/>
              <a:ext cx="1371600" cy="381000"/>
            </a:xfrm>
            <a:prstGeom prst="straightConnector1">
              <a:avLst/>
            </a:prstGeom>
            <a:noFill/>
            <a:ln w="1267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204" name="Shape 204"/>
            <p:cNvCxnSpPr/>
            <p:nvPr/>
          </p:nvCxnSpPr>
          <p:spPr>
            <a:xfrm>
              <a:off x="4924425" y="2328861"/>
              <a:ext cx="0" cy="152399"/>
            </a:xfrm>
            <a:prstGeom prst="straightConnector1">
              <a:avLst/>
            </a:prstGeom>
            <a:noFill/>
            <a:ln w="1267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</p:grpSp>
      <p:pic>
        <p:nvPicPr>
          <p:cNvPr id="205" name="Shape 2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28000" y="5867400"/>
            <a:ext cx="1016000" cy="990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Shape 2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25537"/>
            <a:ext cx="9144000" cy="4535487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Shape 211"/>
          <p:cNvSpPr txBox="1"/>
          <p:nvPr/>
        </p:nvSpPr>
        <p:spPr>
          <a:xfrm>
            <a:off x="334962" y="188911"/>
            <a:ext cx="8448675" cy="1079499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Times New Roman"/>
              <a:buNone/>
            </a:pPr>
            <a:r>
              <a:rPr lang="en-US" sz="3200" b="1" i="0" u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ΓΟΠΝ ΚΑΙ ΦΑΡΜΑΚΕΥΤΙΚΗ ΘΕΡΑΠΕΙΑ</a:t>
            </a:r>
          </a:p>
        </p:txBody>
      </p:sp>
      <p:grpSp>
        <p:nvGrpSpPr>
          <p:cNvPr id="212" name="Shape 212"/>
          <p:cNvGrpSpPr/>
          <p:nvPr/>
        </p:nvGrpSpPr>
        <p:grpSpPr>
          <a:xfrm>
            <a:off x="4859337" y="2781300"/>
            <a:ext cx="4240212" cy="519112"/>
            <a:chOff x="5638800" y="4083050"/>
            <a:chExt cx="4773611" cy="519112"/>
          </a:xfrm>
        </p:grpSpPr>
        <p:sp>
          <p:nvSpPr>
            <p:cNvPr id="213" name="Shape 213"/>
            <p:cNvSpPr txBox="1"/>
            <p:nvPr/>
          </p:nvSpPr>
          <p:spPr>
            <a:xfrm>
              <a:off x="5638800" y="4114800"/>
              <a:ext cx="1133474" cy="457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2400" b="1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47%</a:t>
              </a:r>
            </a:p>
          </p:txBody>
        </p:sp>
        <p:sp>
          <p:nvSpPr>
            <p:cNvPr id="214" name="Shape 214"/>
            <p:cNvSpPr txBox="1"/>
            <p:nvPr/>
          </p:nvSpPr>
          <p:spPr>
            <a:xfrm>
              <a:off x="6332537" y="4083050"/>
              <a:ext cx="4079874" cy="51911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2800" b="1" i="1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Χωρίς θεραπεία</a:t>
              </a:r>
            </a:p>
          </p:txBody>
        </p:sp>
      </p:grpSp>
      <p:grpSp>
        <p:nvGrpSpPr>
          <p:cNvPr id="215" name="Shape 215"/>
          <p:cNvGrpSpPr/>
          <p:nvPr/>
        </p:nvGrpSpPr>
        <p:grpSpPr>
          <a:xfrm>
            <a:off x="971550" y="4437062"/>
            <a:ext cx="3600450" cy="1524000"/>
            <a:chOff x="1154112" y="5029200"/>
            <a:chExt cx="4051300" cy="1524000"/>
          </a:xfrm>
        </p:grpSpPr>
        <p:sp>
          <p:nvSpPr>
            <p:cNvPr id="216" name="Shape 216"/>
            <p:cNvSpPr txBox="1"/>
            <p:nvPr/>
          </p:nvSpPr>
          <p:spPr>
            <a:xfrm>
              <a:off x="4310062" y="5029200"/>
              <a:ext cx="895349" cy="457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2400" b="1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17%</a:t>
              </a:r>
            </a:p>
          </p:txBody>
        </p:sp>
        <p:sp>
          <p:nvSpPr>
            <p:cNvPr id="217" name="Shape 217"/>
            <p:cNvSpPr txBox="1"/>
            <p:nvPr/>
          </p:nvSpPr>
          <p:spPr>
            <a:xfrm>
              <a:off x="1154112" y="5607050"/>
              <a:ext cx="3297237" cy="94615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2800" b="1" i="1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Αποτελεσματική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2800" b="1" i="1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θεραπεία</a:t>
              </a:r>
            </a:p>
          </p:txBody>
        </p:sp>
      </p:grpSp>
      <p:grpSp>
        <p:nvGrpSpPr>
          <p:cNvPr id="218" name="Shape 218"/>
          <p:cNvGrpSpPr/>
          <p:nvPr/>
        </p:nvGrpSpPr>
        <p:grpSpPr>
          <a:xfrm>
            <a:off x="323850" y="2781300"/>
            <a:ext cx="3889375" cy="519112"/>
            <a:chOff x="533400" y="3443287"/>
            <a:chExt cx="4376737" cy="519112"/>
          </a:xfrm>
        </p:grpSpPr>
        <p:sp>
          <p:nvSpPr>
            <p:cNvPr id="219" name="Shape 219"/>
            <p:cNvSpPr txBox="1"/>
            <p:nvPr/>
          </p:nvSpPr>
          <p:spPr>
            <a:xfrm>
              <a:off x="3776662" y="3505200"/>
              <a:ext cx="1133474" cy="457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ct val="25000"/>
                <a:buFont typeface="Arial"/>
                <a:buNone/>
              </a:pPr>
              <a:r>
                <a:rPr lang="en-US" sz="2400" b="1" i="0" u="none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36%</a:t>
              </a:r>
            </a:p>
          </p:txBody>
        </p:sp>
        <p:sp>
          <p:nvSpPr>
            <p:cNvPr id="220" name="Shape 220"/>
            <p:cNvSpPr txBox="1"/>
            <p:nvPr/>
          </p:nvSpPr>
          <p:spPr>
            <a:xfrm>
              <a:off x="533400" y="3443287"/>
              <a:ext cx="2741612" cy="51911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2800" b="1" i="1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Υποθεραπεία</a:t>
              </a:r>
            </a:p>
          </p:txBody>
        </p:sp>
      </p:grpSp>
      <p:pic>
        <p:nvPicPr>
          <p:cNvPr id="221" name="Shape 2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28000" y="5867400"/>
            <a:ext cx="1016000" cy="990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323850" y="1412875"/>
            <a:ext cx="8640762" cy="45370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lang="en-US" sz="2400" b="0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ΕΠΙΠΟΛΑΣΜΟΣ ΓΟΠΝ ΣΤΗΝ ΕΛΛΑΔΑ: </a:t>
            </a:r>
          </a:p>
          <a:p>
            <a:pPr marL="342900" marR="0" lvl="0" indent="-34290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400" b="0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    ΙΔΙΑΙΤΕΡΑ ΥΨΗΛΟΣ </a:t>
            </a:r>
          </a:p>
          <a:p>
            <a:pPr marL="342900" marR="0" lvl="0" indent="-342900" algn="just" rtl="0">
              <a:lnSpc>
                <a:spcPct val="4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2400" b="0" i="0" u="none">
              <a:solidFill>
                <a:srgbClr val="FFCC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4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2400" b="0" i="0" u="none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Συμπτώματα ΓΟΠΝ: 38%  </a:t>
            </a:r>
          </a:p>
          <a:p>
            <a:pPr marL="342900" marR="0" lvl="0" indent="-342900" algn="l" rtl="0">
              <a:lnSpc>
                <a:spcPct val="12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Διάγνωση ΓΟΠΝ με διεθνή κριτήρια</a:t>
            </a:r>
            <a:r>
              <a:rPr lang="en-US" sz="2800" b="0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περίπου 1/3 του ελληνικού γενικού πληθυσμού</a:t>
            </a:r>
          </a:p>
          <a:p>
            <a:pPr marL="342900" marR="0" lvl="0" indent="-342900" algn="l" rtl="0">
              <a:lnSpc>
                <a:spcPct val="12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Η μεγάλη ηλικία αποτελεί το σημαντικότερο παράγοντα για ανάπτυξη ΓΟΠΝ </a:t>
            </a:r>
          </a:p>
        </p:txBody>
      </p:sp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xfrm>
            <a:off x="336550" y="188911"/>
            <a:ext cx="8389936" cy="863599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ΣΥΜΠΕΡΑΣΜΑΤΑ- Ι</a:t>
            </a:r>
          </a:p>
        </p:txBody>
      </p:sp>
      <p:pic>
        <p:nvPicPr>
          <p:cNvPr id="228" name="Shape 2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28000" y="5867400"/>
            <a:ext cx="1016000" cy="990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587375" y="0"/>
            <a:ext cx="8128000" cy="12684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ΣΥΜΠΕΡΑΣΜΑΤΑ- ΙΙ</a:t>
            </a:r>
          </a:p>
        </p:txBody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0" y="1557337"/>
            <a:ext cx="9144000" cy="45354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lang="en-US" sz="2800" b="0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ΓΟΠΝ: ΣΥΧΝΑ ΥΠΟΔΙΑΓΝΩΣΗ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2400" b="0" i="0" u="none">
              <a:solidFill>
                <a:srgbClr val="FFCC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2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</a:p>
          <a:p>
            <a:pPr marL="342900" marR="0" lvl="0" indent="-342900" algn="l" rtl="0">
              <a:lnSpc>
                <a:spcPct val="12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Πολύ μικρό ποσοστό (&lt;10%) των ασθενών με ΓΟΠΝ γνωρίζει ότι πάσχει από αυτή, παρά τις επισκέψεις σε ιατρούς, συχνά γαστρεντερολόγους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None/>
            </a:pPr>
            <a:endParaRPr sz="2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" name="Shape 2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28000" y="5867400"/>
            <a:ext cx="1016000" cy="990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/>
          <p:nvPr/>
        </p:nvSpPr>
        <p:spPr>
          <a:xfrm>
            <a:off x="250825" y="260350"/>
            <a:ext cx="8555037" cy="865187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ΣΥΜΠΕΡΑΣΜΑΤΑ- ΙΙΙ</a:t>
            </a:r>
          </a:p>
        </p:txBody>
      </p:sp>
      <p:sp>
        <p:nvSpPr>
          <p:cNvPr id="241" name="Shape 241"/>
          <p:cNvSpPr txBox="1"/>
          <p:nvPr/>
        </p:nvSpPr>
        <p:spPr>
          <a:xfrm>
            <a:off x="0" y="1412875"/>
            <a:ext cx="9144000" cy="5445124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t" anchorCtr="0">
            <a:noAutofit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2800" b="0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ΓΟΠΝ: ΣΥΧΝΑ ΑΚΑΤΑΛΛΗΛΗ ΘΕΡΑΠΕΙΑ </a:t>
            </a:r>
          </a:p>
          <a:p>
            <a:pPr marL="342900" marR="0" lvl="0" indent="-342900" algn="l" rtl="0">
              <a:lnSpc>
                <a:spcPct val="3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</a:p>
          <a:p>
            <a:pPr marL="342900" marR="0" lvl="0" indent="-342900" algn="l" rtl="0">
              <a:lnSpc>
                <a:spcPct val="14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</a:p>
          <a:p>
            <a:pPr marL="342900" marR="0" lvl="0" indent="-342900" algn="l" rtl="0">
              <a:lnSpc>
                <a:spcPct val="14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Παρά τη συχνά λαμβανόμενη φαρμακευτική θεραπεία, πολλοί ασθενείς με ΓΟΠΝ εξακολουθούν  να έχουν έντονα και συχνά συμπτώματα και αρνητικά επηρεασμένη ποιότητα ζωής</a:t>
            </a: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242" name="Shape 2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28000" y="5867400"/>
            <a:ext cx="1016000" cy="990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Shape 24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4400" b="0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ΓΑΣΤΡΟ-ΟΙΣΟΓΑΓΙΚΗ ΠΑΛΙΝΔΡΟΜΙΚΗ ΝΟΣΟΣ</a:t>
            </a:r>
          </a:p>
        </p:txBody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7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4000" b="0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Αιτιολογικοί παράγοντες</a:t>
            </a:r>
          </a:p>
          <a:p>
            <a:pPr marL="342900" marR="0" lvl="0" indent="-3429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4000" b="0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Παθογενετικοί μηχανισμοί</a:t>
            </a:r>
          </a:p>
        </p:txBody>
      </p:sp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4843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3200" b="1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ΓΟΠ Νόσος</a:t>
            </a:r>
            <a:r>
              <a:rPr lang="en-US"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400" b="0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Αιτιολογία –Παθογένεια</a:t>
            </a:r>
            <a:r>
              <a:rPr lang="en-US"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</a:p>
        </p:txBody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0" y="1700211"/>
            <a:ext cx="9144000" cy="51577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Οι βλάβες του οισοφαγικού βλεννογόνου είναι αποτέλεσμα του </a:t>
            </a:r>
            <a:r>
              <a:rPr lang="en-US" sz="2800" b="1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χρόνου</a:t>
            </a: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που αυτός εκτίθεται στο όξινο υγρό καθώς και της </a:t>
            </a:r>
            <a:r>
              <a:rPr lang="en-US" sz="2800" b="1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βλαπτικής ισχύος</a:t>
            </a: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του παλινδρομούντος υγρού.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16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3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3200" b="0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Η ΓΟΠ Νόσος είναι λοιπόν συνάρτηση: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της παλινδρόμησης γαστρικού περιεχομένου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του χρόνου επαφής του υγρού με τον οισοφαγικό βλεννογόνο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της βλαπτικής ισχύος του υγρού</a:t>
            </a: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0" y="228600"/>
            <a:ext cx="9144000" cy="269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4400" b="0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ΓΑΣΤΡΟ-ΟΙΣΟΦΑΓΙΚΗ ΠΑΛΙΝΔΡΟΜΙΚΗ ΝΟΣΟΣ</a:t>
            </a:r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457200" y="2498725"/>
            <a:ext cx="8229600" cy="3632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</a:t>
            </a:r>
            <a:r>
              <a:rPr lang="en-US" sz="3200" b="0" i="0" u="none" strike="noStrike" cap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ΤΣΙΩΝΗΣ Γ. ΘΕΟΧΑΡΗΣ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 strike="noStrike" cap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               ΓΑΣΤΡΕΝΤΕΡΟΛΟΓΟΣ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 strike="noStrike" cap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                            ΣΕΡΡΕΣ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 strike="noStrike" cap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              E-mail: tsionisx@otenet.gr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2800" b="0" i="0" u="none" strike="noStrike" cap="none">
              <a:solidFill>
                <a:srgbClr val="FFCC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r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ΧΑΛΚΙΔΙΚΗ ΜΑΪΟΣ’ 2008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None/>
            </a:pPr>
            <a:endParaRPr sz="2800" b="0" i="0" u="none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xfrm>
            <a:off x="250825" y="0"/>
            <a:ext cx="8664575" cy="12684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3200" b="1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ΓΟΠ Νόσος</a:t>
            </a:r>
            <a:br>
              <a:rPr lang="en-US" sz="3200" b="1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400" b="0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Αιτιολογία –Παθογένεια</a:t>
            </a:r>
            <a:r>
              <a:rPr lang="en-US"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</a:p>
        </p:txBody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0" y="1268412"/>
            <a:ext cx="9144000" cy="55895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3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Οι κυριότεροι παράγοντες που ευθύνονται για την ΓΟΠ Νόσο: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Ι.</a:t>
            </a:r>
            <a:r>
              <a:rPr lang="en-US" sz="2800" b="0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2800" b="0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Ανεπάρκεια του αντιπαλινδρομικού φραγμού της γαστροοισοφαγικής συμβολής &gt;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ΙΙ.  Σύσταση του παλινδρομούντος υγρού καθώς και ο όγκος του.  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ΙΙΙ. Ελάττωση της οισοφαγικής κάθαρσης.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IV. Μειωμένη αντίσταση του οισοφαγικού βλεννογόνου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3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Συμβάλλοντες παράγοντες: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-- χρόνος γαστρικής κένωσης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-- 12/δακτυλο-γαστρική παλινδρόμηση</a:t>
            </a:r>
          </a:p>
        </p:txBody>
      </p:sp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title"/>
          </p:nvPr>
        </p:nvSpPr>
        <p:spPr>
          <a:xfrm>
            <a:off x="250825" y="0"/>
            <a:ext cx="8664575" cy="13414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Times New Roman"/>
              <a:buNone/>
            </a:pPr>
            <a:r>
              <a:rPr lang="en-US" sz="3200" b="1" i="0" u="none" strike="noStrike" cap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ΓΟΠ Νόσος</a:t>
            </a:r>
            <a:br>
              <a:rPr lang="en-US" sz="3200" b="1" i="0" u="none" strike="noStrike" cap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4400" b="1" i="0" u="none" strike="noStrike" cap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Αντιπαλινδρομικός φραγμός (1)</a:t>
            </a:r>
          </a:p>
        </p:txBody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179386" y="1447800"/>
            <a:ext cx="8736011" cy="5105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32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Ανατομικά σύνθετη ζώνη που η λειτουργική της ακεραιότητα εξαρτάται από: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32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την ενδογενή πίεση του </a:t>
            </a:r>
            <a:r>
              <a:rPr lang="en-US" sz="3200" b="0" i="0" u="none">
                <a:solidFill>
                  <a:srgbClr val="FFCC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ΚΟΣ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32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την εξωγενή (εξωτερική) πίεση που ασκείται στον </a:t>
            </a:r>
            <a:r>
              <a:rPr lang="en-US" sz="3200" b="0" i="0" u="none">
                <a:solidFill>
                  <a:srgbClr val="FFCC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ΚΟΣ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32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την ενδοκοιλιακή θέση του </a:t>
            </a:r>
            <a:r>
              <a:rPr lang="en-US" sz="3200" b="0" i="0" u="none">
                <a:solidFill>
                  <a:srgbClr val="FFCC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ΚΟΣ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32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την ακεραιότητα του οισοφαγοφρενικού συνδέσμου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32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την διατήρηση της οξείας γωνίας του His </a:t>
            </a:r>
          </a:p>
        </p:txBody>
      </p:sp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Times New Roman"/>
              <a:buNone/>
            </a:pPr>
            <a:r>
              <a:rPr lang="en-US" sz="3200" b="1" i="0" u="none" strike="noStrike" cap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ΓΟΠ Νόσος</a:t>
            </a:r>
            <a:br>
              <a:rPr lang="en-US" sz="3200" b="1" i="0" u="none" strike="noStrike" cap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4400" b="1" i="0" u="none" strike="noStrike" cap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Αντιπαλινδρομικός φραγμός (2)</a:t>
            </a:r>
          </a:p>
        </p:txBody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0" y="1295400"/>
            <a:ext cx="9144000" cy="556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lang="en-US" sz="2800" b="1" i="0" u="none">
                <a:solidFill>
                  <a:srgbClr val="FFCC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ΚΑΤΩΤΕΡΟΣ ΟΙΣΟΦΑΓΙΚΟΣ ΣΦΙΚΤΗΡΑΣ (ΚΟΣ)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2800" b="1" i="0" u="none">
              <a:solidFill>
                <a:srgbClr val="FFCC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32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Είναι μια λειτουργική ζώνη υψηλής πίεσης μήκους 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32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3-4 cm στο κάτω τελικό τμήμα του οισοφάγου με ένα ενδοθωρακικό και ένα ενδοκοιλιακό τμήμα.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32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Πίεση ηρεμίας 10-30 mmHg λόγω τονικής σύσπασης που εμποδίζει την παλινδρόμηση  υγρού από τον στόμαχο στον οισοφάγο.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32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Παρουσιάζει χάλαση κατά την κατάποση.</a:t>
            </a:r>
          </a:p>
        </p:txBody>
      </p:sp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323850" y="260350"/>
            <a:ext cx="8351836" cy="882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Times New Roman"/>
              <a:buNone/>
            </a:pPr>
            <a:r>
              <a:rPr lang="en-US" sz="3200" b="0" i="0" u="none" strike="noStrike" cap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ΓΟΠ Νόσος</a:t>
            </a:r>
            <a:br>
              <a:rPr lang="en-US" sz="3200" b="0" i="0" u="none" strike="noStrike" cap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4400" b="0" i="0" u="none" strike="noStrike" cap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Αντιπαλινδρομικός φραγμός (3)</a:t>
            </a:r>
          </a:p>
        </p:txBody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179386" y="1628775"/>
            <a:ext cx="8736011" cy="49688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en-US" sz="2400" b="1" i="0" u="none">
                <a:solidFill>
                  <a:srgbClr val="FFCC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ΚΑΤΩΤΕΡΟΣ ΟΙΣΟΦΑΓΙΚΟΣ ΣΦΙΚΤΗΡΑΣ (ΚΟΣ)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Η πίεση ηρεμίας είναι μεταβαλλόμενη: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AutoNum type="arabicPeriod"/>
            </a:pPr>
            <a:r>
              <a:rPr lang="en-US"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Μέσω πιθ. χολινεργικών αντανακλαστικών κατά τις διάφορες μεταβολές της ενδοκοιλιακής πίεσης που συμβαίνουν στην ημερήσια φυσιολογική δραστηριότητα.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AutoNum type="arabicPeriod"/>
            </a:pPr>
            <a:r>
              <a:rPr lang="en-US"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Μέσω των γαστρεντερικών ορμονών: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γαστρίνη – μοτιλίνη  (αύξηση)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σεκρετίνη – CCK – γλυκαγόνη  (μείωση)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AutoNum type="arabicPeriod" startAt="3"/>
            </a:pPr>
            <a:r>
              <a:rPr lang="en-US"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Μέσω κεντρικής νευρικής ρύθμισης (X).  </a:t>
            </a:r>
          </a:p>
        </p:txBody>
      </p:sp>
      <p:sp>
        <p:nvSpPr>
          <p:cNvPr id="284" name="Shape 284"/>
          <p:cNvSpPr/>
          <p:nvPr/>
        </p:nvSpPr>
        <p:spPr>
          <a:xfrm>
            <a:off x="8763000" y="6248400"/>
            <a:ext cx="76199" cy="76199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79386" y="0"/>
            <a:ext cx="8736011" cy="1371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Times New Roman"/>
              <a:buNone/>
            </a:pPr>
            <a:r>
              <a:rPr lang="en-US" sz="3200" b="1" i="0" u="none" strike="noStrike" cap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ΓΟΠ Νόσος</a:t>
            </a:r>
            <a:br>
              <a:rPr lang="en-US" sz="3200" b="1" i="0" u="none" strike="noStrike" cap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4400" b="1" i="0" u="none" strike="noStrike" cap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Αντιπαλινδρομικός φραγμός (4)</a:t>
            </a:r>
          </a:p>
        </p:txBody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179386" y="1412875"/>
            <a:ext cx="8736011" cy="544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400" b="1" i="0" u="none">
                <a:solidFill>
                  <a:srgbClr val="FFCC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ΠΑΘΟΛΟΓΙΚΟΙ ΜΗΧΑΝΙΣΜΟΙ ΠΟΥ ΠΡΟΚΑΛΟΥΝ ΔΥΣΛΕΙΤΟΥΡΓΙΑ ΤΟΥ ΚΟΣ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AutoNum type="arabicPeriod"/>
            </a:pPr>
            <a:r>
              <a:rPr lang="en-US" sz="2800" b="1" i="0" u="none">
                <a:solidFill>
                  <a:srgbClr val="FFCC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Ολισθαίνουσα διαφραγματοκήλη &gt;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AutoNum type="arabicPeriod"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Πρωτοπαθής ανεπάρκεια του ΚΟΣ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--</a:t>
            </a:r>
            <a:r>
              <a:rPr lang="en-US" sz="2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παροδικές άστοχες χαλάσεις διάρκειας 5-35 sec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--</a:t>
            </a:r>
            <a:r>
              <a:rPr lang="en-US" sz="2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μόνιμα υποτονικός ΚΟΣ με ελαττωμένη βασική πίεση ηρεμίας (&lt; 5 mmHg)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AutoNum type="arabicPeriod" startAt="3"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Δευτεροπαθής ανεπάρκεια του ΚΟΣ</a:t>
            </a:r>
            <a:r>
              <a:rPr lang="en-US" sz="2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εμετοί, διασωλήνωση, ρινογαστρικός καθετήρας, αναισθησία, παρατεταμένος λόξυγγας, κωματώδεις καταστάσεις.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AutoNum type="arabicPeriod" startAt="3"/>
            </a:pPr>
            <a:r>
              <a:rPr lang="en-US" sz="32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Διάφοροι:</a:t>
            </a:r>
            <a:r>
              <a:rPr lang="en-US" sz="2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χειρουργική αφαίρεση ή καταστροφή του ΚΟΣ, σκληροδερμία, νεοπλάσματα, καυστικά εγκαύμα- τα, κιρσοί οισοφάγου, συγγενής βραχυοισοφάγος.</a:t>
            </a:r>
          </a:p>
        </p:txBody>
      </p:sp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/>
          <p:nvPr/>
        </p:nvSpPr>
        <p:spPr>
          <a:xfrm>
            <a:off x="355600" y="741362"/>
            <a:ext cx="8534399" cy="114300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3200" b="1" i="0" u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Διαφραγματοκήλη </a:t>
            </a:r>
          </a:p>
        </p:txBody>
      </p:sp>
      <p:pic>
        <p:nvPicPr>
          <p:cNvPr id="296" name="Shape 2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9500" y="1370012"/>
            <a:ext cx="4445000" cy="53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Shape 297"/>
          <p:cNvSpPr txBox="1"/>
          <p:nvPr/>
        </p:nvSpPr>
        <p:spPr>
          <a:xfrm>
            <a:off x="3116261" y="2868611"/>
            <a:ext cx="1285874" cy="317500"/>
          </a:xfrm>
          <a:prstGeom prst="rect">
            <a:avLst/>
          </a:prstGeom>
          <a:solidFill>
            <a:srgbClr val="1A05FF"/>
          </a:solidFill>
          <a:ln w="12700" cap="flat" cmpd="sng">
            <a:solidFill>
              <a:srgbClr val="5F0882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1600" b="1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οισοφάγος</a:t>
            </a:r>
          </a:p>
        </p:txBody>
      </p:sp>
      <p:sp>
        <p:nvSpPr>
          <p:cNvPr id="298" name="Shape 298"/>
          <p:cNvSpPr txBox="1"/>
          <p:nvPr/>
        </p:nvSpPr>
        <p:spPr>
          <a:xfrm>
            <a:off x="5734050" y="4040187"/>
            <a:ext cx="1039811" cy="317500"/>
          </a:xfrm>
          <a:prstGeom prst="rect">
            <a:avLst/>
          </a:prstGeom>
          <a:solidFill>
            <a:srgbClr val="1A05FF"/>
          </a:solidFill>
          <a:ln w="12700" cap="flat" cmpd="sng">
            <a:solidFill>
              <a:srgbClr val="5F0882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1600" b="1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στομάχι</a:t>
            </a:r>
          </a:p>
        </p:txBody>
      </p:sp>
      <p:sp>
        <p:nvSpPr>
          <p:cNvPr id="299" name="Shape 299"/>
          <p:cNvSpPr txBox="1"/>
          <p:nvPr/>
        </p:nvSpPr>
        <p:spPr>
          <a:xfrm>
            <a:off x="2652711" y="3516312"/>
            <a:ext cx="1287462" cy="317500"/>
          </a:xfrm>
          <a:prstGeom prst="rect">
            <a:avLst/>
          </a:prstGeom>
          <a:solidFill>
            <a:srgbClr val="1A05FF"/>
          </a:solidFill>
          <a:ln w="12700" cap="flat" cmpd="sng">
            <a:solidFill>
              <a:srgbClr val="5F0882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1600" b="1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διάφραγμα</a:t>
            </a:r>
          </a:p>
        </p:txBody>
      </p:sp>
      <p:sp>
        <p:nvSpPr>
          <p:cNvPr id="300" name="Shape 300"/>
          <p:cNvSpPr txBox="1"/>
          <p:nvPr/>
        </p:nvSpPr>
        <p:spPr>
          <a:xfrm>
            <a:off x="5076825" y="2997200"/>
            <a:ext cx="2292349" cy="431799"/>
          </a:xfrm>
          <a:prstGeom prst="rect">
            <a:avLst/>
          </a:prstGeom>
          <a:solidFill>
            <a:srgbClr val="1A05FF"/>
          </a:solidFill>
          <a:ln w="12700" cap="flat" cmpd="sng">
            <a:solidFill>
              <a:srgbClr val="5F0882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2000" b="1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Διαφραγματοκήλη</a:t>
            </a:r>
          </a:p>
        </p:txBody>
      </p:sp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Shape 3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59111" y="1773236"/>
            <a:ext cx="3600450" cy="3455986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Shape 306"/>
          <p:cNvSpPr txBox="1"/>
          <p:nvPr/>
        </p:nvSpPr>
        <p:spPr>
          <a:xfrm>
            <a:off x="827087" y="6021387"/>
            <a:ext cx="7416800" cy="6413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Ολισθαίνουσα διαφραγματοκήλη. Ο διαφραγματικός σάκος όπως φαίνεται κατεβαίνοντας με το ενδοσκόπιο μέσα από τον οισοφάγο</a:t>
            </a:r>
          </a:p>
        </p:txBody>
      </p:sp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Shape 3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87675" y="1628775"/>
            <a:ext cx="3671886" cy="338455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Shape 312"/>
          <p:cNvSpPr txBox="1"/>
          <p:nvPr/>
        </p:nvSpPr>
        <p:spPr>
          <a:xfrm>
            <a:off x="971550" y="5949950"/>
            <a:ext cx="6769100" cy="6413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Ολισθαίνουσα διαφραγματοκήλη όπως φαίνεται μέσα από τον στόμαχο με αναστροφή του ενδοσκοπίου</a:t>
            </a:r>
          </a:p>
        </p:txBody>
      </p:sp>
    </p:spTree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Shape 3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59111" y="1557337"/>
            <a:ext cx="3600450" cy="338455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Shape 318"/>
          <p:cNvSpPr txBox="1"/>
          <p:nvPr/>
        </p:nvSpPr>
        <p:spPr>
          <a:xfrm>
            <a:off x="1258887" y="6021387"/>
            <a:ext cx="6192837" cy="6413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Ολισθαίνουσα διαφραγματοκήλη όπως φαίνεται μέσα από τον στόμαχο με αναστροφή του ενδοσκοπίου</a:t>
            </a:r>
          </a:p>
        </p:txBody>
      </p:sp>
    </p:spTree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>
            <a:spLocks noGrp="1"/>
          </p:cNvSpPr>
          <p:nvPr>
            <p:ph type="title"/>
          </p:nvPr>
        </p:nvSpPr>
        <p:spPr>
          <a:xfrm rot="10800000" flipH="1">
            <a:off x="1152525" y="290512"/>
            <a:ext cx="142875" cy="730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Ολισθαίνουσα διαφραγματοκήλη όπως φαίνεται μέσα από τον στόμαχο με αναστροφή του ενδοσκοπίου</a:t>
            </a:r>
          </a:p>
        </p:txBody>
      </p:sp>
      <p:pic>
        <p:nvPicPr>
          <p:cNvPr id="324" name="Shape 3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00112" y="765175"/>
            <a:ext cx="7056437" cy="5472111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Shape 325"/>
          <p:cNvSpPr txBox="1"/>
          <p:nvPr/>
        </p:nvSpPr>
        <p:spPr>
          <a:xfrm>
            <a:off x="1116012" y="1052512"/>
            <a:ext cx="1800225" cy="36671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Shape 326"/>
          <p:cNvSpPr txBox="1"/>
          <p:nvPr/>
        </p:nvSpPr>
        <p:spPr>
          <a:xfrm>
            <a:off x="1403350" y="6021387"/>
            <a:ext cx="5976936" cy="6413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Ολισθαίνουσα διαφραγματοκήλη όπως φαίνεται μέσα από τον στόμαχο με αναστροφή του ενδοσκοπίου</a:t>
            </a:r>
          </a:p>
        </p:txBody>
      </p:sp>
      <p:sp>
        <p:nvSpPr>
          <p:cNvPr id="327" name="Shape 327"/>
          <p:cNvSpPr txBox="1"/>
          <p:nvPr/>
        </p:nvSpPr>
        <p:spPr>
          <a:xfrm>
            <a:off x="0" y="5734050"/>
            <a:ext cx="2700336" cy="3667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Dr.Tsionis Charis</a:t>
            </a:r>
          </a:p>
        </p:txBody>
      </p:sp>
      <p:cxnSp>
        <p:nvCxnSpPr>
          <p:cNvPr id="328" name="Shape 328"/>
          <p:cNvCxnSpPr/>
          <p:nvPr/>
        </p:nvCxnSpPr>
        <p:spPr>
          <a:xfrm flipH="1">
            <a:off x="3419475" y="2420936"/>
            <a:ext cx="720724" cy="7143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329" name="Shape 329"/>
          <p:cNvCxnSpPr/>
          <p:nvPr/>
        </p:nvCxnSpPr>
        <p:spPr>
          <a:xfrm rot="10800000">
            <a:off x="3203575" y="2852736"/>
            <a:ext cx="576262" cy="21589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330" name="Shape 330"/>
          <p:cNvCxnSpPr/>
          <p:nvPr/>
        </p:nvCxnSpPr>
        <p:spPr>
          <a:xfrm rot="10800000">
            <a:off x="2916236" y="3068636"/>
            <a:ext cx="142875" cy="36036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331" name="Shape 331"/>
          <p:cNvCxnSpPr/>
          <p:nvPr/>
        </p:nvCxnSpPr>
        <p:spPr>
          <a:xfrm rot="10800000" flipH="1">
            <a:off x="2195511" y="3284537"/>
            <a:ext cx="144462" cy="28892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250825" y="0"/>
            <a:ext cx="8664575" cy="11255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4800" b="0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ΟΡΙΣΜΟΙ</a:t>
            </a:r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0" y="1341437"/>
            <a:ext cx="9144000" cy="5400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2800" b="1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Γαστροοισοφαγική παλινδρόμηση (ΓΟΠ)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είναι η είσοδος γαστρικού ή/και 12/δακτυλικού περιεχομένου στον οισοφάγο μέσα από τον ΚΟΣ.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2800" b="1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Γαστροοισοφαγική Παλινδρομική Νόσος (ΓΟΠΝ)</a:t>
            </a: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είναι το αποτέλεσμα της παθολογικής παλινδρόμησης που εκδηλώνεται (κυρίως) με συμπτώματα οπισθοστερνικού καύσους και ανάρροιας ή/και με ιστοπαθολογικές μακροσκοπικές και μικροσκοπικές βλάβες του οισοφάγου.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2800" b="1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ΓΟΠ Οισοφαγίτιδα ή πεπτική οισοφαγίτιδα</a:t>
            </a: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είναι η ιστοπαθολογικά βεβαιωμένη φλεγμονή του οισοφαγικού βλεννογόνου.</a:t>
            </a:r>
          </a:p>
        </p:txBody>
      </p:sp>
    </p:spTree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158750"/>
            <a:ext cx="8218487" cy="698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Ολισθαίνουσα διαφραγματοκήλη.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Με το ενδοσκόπιο μέσα στον  διαφραγματικό σάκο</a:t>
            </a:r>
          </a:p>
        </p:txBody>
      </p:sp>
      <p:pic>
        <p:nvPicPr>
          <p:cNvPr id="337" name="Shape 33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16012" y="692150"/>
            <a:ext cx="7056437" cy="5472111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Shape 338"/>
          <p:cNvSpPr txBox="1"/>
          <p:nvPr/>
        </p:nvSpPr>
        <p:spPr>
          <a:xfrm>
            <a:off x="1258887" y="1052512"/>
            <a:ext cx="1800225" cy="36671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Shape 339"/>
          <p:cNvSpPr txBox="1"/>
          <p:nvPr/>
        </p:nvSpPr>
        <p:spPr>
          <a:xfrm>
            <a:off x="900112" y="6021387"/>
            <a:ext cx="7488236" cy="7794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Ολισθαίνουσα διαφραγματοκήλη.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Με το ενδοσκόπιο μέσα στον  διαφραγματικό σάκο</a:t>
            </a:r>
          </a:p>
        </p:txBody>
      </p:sp>
      <p:sp>
        <p:nvSpPr>
          <p:cNvPr id="340" name="Shape 340"/>
          <p:cNvSpPr txBox="1"/>
          <p:nvPr/>
        </p:nvSpPr>
        <p:spPr>
          <a:xfrm>
            <a:off x="0" y="6021387"/>
            <a:ext cx="2303461" cy="3667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Dr. Tsionis Charis</a:t>
            </a:r>
          </a:p>
        </p:txBody>
      </p:sp>
    </p:spTree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158750"/>
            <a:ext cx="8291512" cy="698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Βαρειά οισοφαγίτιδα ΙΙΙου βαθμού σε έδαφος ολισθ. διαφραγματοκήλης</a:t>
            </a:r>
          </a:p>
        </p:txBody>
      </p:sp>
      <p:pic>
        <p:nvPicPr>
          <p:cNvPr id="346" name="Shape 34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00112" y="260350"/>
            <a:ext cx="7200900" cy="5835649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Shape 347"/>
          <p:cNvSpPr txBox="1"/>
          <p:nvPr/>
        </p:nvSpPr>
        <p:spPr>
          <a:xfrm>
            <a:off x="1042987" y="549275"/>
            <a:ext cx="1800225" cy="36671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Shape 348"/>
          <p:cNvSpPr txBox="1"/>
          <p:nvPr/>
        </p:nvSpPr>
        <p:spPr>
          <a:xfrm>
            <a:off x="1258887" y="5661025"/>
            <a:ext cx="4175125" cy="5175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Βαρειά οισοφαγίτιδα ΙΙΙου βαθμού σε έδαφος ολισθ. διαφραγματοκήλης</a:t>
            </a:r>
          </a:p>
        </p:txBody>
      </p:sp>
      <p:sp>
        <p:nvSpPr>
          <p:cNvPr id="349" name="Shape 349"/>
          <p:cNvSpPr txBox="1"/>
          <p:nvPr/>
        </p:nvSpPr>
        <p:spPr>
          <a:xfrm>
            <a:off x="2339975" y="5157787"/>
            <a:ext cx="2808286" cy="3667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Dr. Tsionis Charis</a:t>
            </a:r>
          </a:p>
        </p:txBody>
      </p:sp>
    </p:spTree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>
            <a:spLocks noGrp="1"/>
          </p:cNvSpPr>
          <p:nvPr>
            <p:ph type="title"/>
          </p:nvPr>
        </p:nvSpPr>
        <p:spPr>
          <a:xfrm rot="10800000" flipH="1">
            <a:off x="457200" y="158750"/>
            <a:ext cx="8218487" cy="698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Dr.Tsionis Charis</a:t>
            </a:r>
          </a:p>
        </p:txBody>
      </p:sp>
      <p:pic>
        <p:nvPicPr>
          <p:cNvPr id="355" name="Shape 35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42987" y="692150"/>
            <a:ext cx="7129461" cy="5761036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Shape 356"/>
          <p:cNvSpPr txBox="1"/>
          <p:nvPr/>
        </p:nvSpPr>
        <p:spPr>
          <a:xfrm>
            <a:off x="1187450" y="908050"/>
            <a:ext cx="1800225" cy="36671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Shape 357"/>
          <p:cNvSpPr txBox="1"/>
          <p:nvPr/>
        </p:nvSpPr>
        <p:spPr>
          <a:xfrm>
            <a:off x="2484436" y="5516562"/>
            <a:ext cx="4017961" cy="3667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Dr.Tsionis Charis</a:t>
            </a:r>
          </a:p>
        </p:txBody>
      </p:sp>
      <p:sp>
        <p:nvSpPr>
          <p:cNvPr id="358" name="Shape 358"/>
          <p:cNvSpPr txBox="1"/>
          <p:nvPr/>
        </p:nvSpPr>
        <p:spPr>
          <a:xfrm>
            <a:off x="1403350" y="6021387"/>
            <a:ext cx="4537074" cy="5175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Βαρειά οισοφαγίτιδα ΙΙΙου βαθμού σε έδαφος ολισθ..διαφραγματοκήλης</a:t>
            </a:r>
          </a:p>
        </p:txBody>
      </p:sp>
    </p:spTree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/>
          <p:nvPr/>
        </p:nvSpPr>
        <p:spPr>
          <a:xfrm>
            <a:off x="250825" y="0"/>
            <a:ext cx="8713786" cy="66103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imes New Roman"/>
              <a:buNone/>
            </a:pPr>
            <a:r>
              <a:rPr lang="en-US" sz="3200" b="0" i="0" u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</a:t>
            </a:r>
            <a:r>
              <a:rPr lang="en-US" sz="3200" b="1" i="0" u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ΓΟΠ Νόσος</a:t>
            </a:r>
            <a:r>
              <a:rPr lang="en-US" sz="2400" b="1" i="0" u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2400" b="1" i="0" u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4000" b="1" i="0" u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Αντιπαλινδρομικός φραγμός (4)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1" i="0" u="none">
              <a:solidFill>
                <a:srgbClr val="FF66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2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ΠΑΘΟΛΟΓΙΚΟΙ ΜΗΧΑΝΙΣΜΟΙ ΠΟΥ ΠΡΟΚΑΛΟΥΝ            		ΔΥΣΛΕΙΤΟΥΡΓΙΑ ΤΟΥ ΚΟΣ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 Ολισθαίνουσα διαφραγματοκήλη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 </a:t>
            </a:r>
            <a:r>
              <a:rPr lang="en-US" sz="2800" b="1" i="0" u="none">
                <a:solidFill>
                  <a:srgbClr val="FFCC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Πρωτοπαθής ανεπάρκεια του ΚΟΣ &gt;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2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--</a:t>
            </a:r>
            <a:r>
              <a:rPr lang="en-US" sz="2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παροδικές άστοχες χαλάσεις διάρκειας 5-35 sec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--</a:t>
            </a:r>
            <a:r>
              <a:rPr lang="en-US" sz="2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μόνιμα υποτονικός ΚΟΣ με ελαττωμένη βασική  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πίεση ηρεμίας (&lt; 5 mmHg)                                  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AutoNum type="arabicPeriod" startAt="3"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Δευτεροπαθής ανεπάρκεια του ΚΟΣ:</a:t>
            </a:r>
            <a:r>
              <a:rPr lang="en-US" sz="2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εμετοί,         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διασωλήνωση, ρινογαστρικός καθετήρας, αναισθησία, 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παρατεταμένος λόξυγγας, κωματώδεις καταστάσεις.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AutoNum type="arabicPeriod" startAt="4"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Διάφοροι:</a:t>
            </a:r>
            <a:r>
              <a:rPr lang="en-US" sz="2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χειρουργική αφαίρεση ή καταστροφή του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ΚΟΣ, σκληροδερμία, νεοπλάσματα, καυστικά εγκαύμα-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τα, κιρσοί οισοφάγου, συγγενής βραχυοισοφάγος.</a:t>
            </a:r>
          </a:p>
        </p:txBody>
      </p:sp>
    </p:spTree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>
            <a:spLocks noGrp="1"/>
          </p:cNvSpPr>
          <p:nvPr>
            <p:ph type="title" idx="4294967295"/>
          </p:nvPr>
        </p:nvSpPr>
        <p:spPr>
          <a:xfrm>
            <a:off x="0" y="188911"/>
            <a:ext cx="9144000" cy="13414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Times New Roman"/>
              <a:buNone/>
            </a:pPr>
            <a:r>
              <a:rPr lang="en-US" sz="3200" b="1" i="0" u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ΓΟΠ Νόσος</a:t>
            </a:r>
            <a:br>
              <a:rPr lang="en-US" sz="3200" b="1" i="0" u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4400" b="1" i="0" u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Αντιπαλινδρομικός φραγμός (5)</a:t>
            </a:r>
            <a:br>
              <a:rPr lang="en-US" sz="4400" b="1" i="0" u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000" b="1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ΠΙΝΑΚΑΣ ΟΥΣΙΩΝ ΠΟΥ ΕΠΗΡΕΑΖΟΥΝ ΤΟΝ ΤΟΝΟ ΤΟΥ ΚΟΣ</a:t>
            </a:r>
            <a:br>
              <a:rPr lang="en-US" sz="2000" b="1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000" b="1" i="0" u="none">
              <a:solidFill>
                <a:srgbClr val="FFCC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Shape 369"/>
          <p:cNvSpPr txBox="1">
            <a:spLocks noGrp="1"/>
          </p:cNvSpPr>
          <p:nvPr>
            <p:ph type="body" idx="4294967295"/>
          </p:nvPr>
        </p:nvSpPr>
        <p:spPr>
          <a:xfrm>
            <a:off x="539750" y="1746250"/>
            <a:ext cx="3887786" cy="51117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ΑΥΞΗΣΗ  ΤΟΝΟΥ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Γαστρίνη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Μοτιλίνη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Ουσία Ρ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20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Χολινεργικοί διεγέρτες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20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Πρωτεΐνες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20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Ισταμίνη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Αντιόξινα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Μετοκλοπραμίδη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Δομπεριδόνη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Προσταγλανδίνη F</a:t>
            </a:r>
            <a:r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2α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Σιζαπρίδη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None/>
            </a:pPr>
            <a:endParaRPr sz="20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Shape 370"/>
          <p:cNvSpPr txBox="1">
            <a:spLocks noGrp="1"/>
          </p:cNvSpPr>
          <p:nvPr>
            <p:ph type="body" idx="4294967295"/>
          </p:nvPr>
        </p:nvSpPr>
        <p:spPr>
          <a:xfrm>
            <a:off x="4787900" y="1700211"/>
            <a:ext cx="4098924" cy="48958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ΜΕΙΩΣΗ  ΤΟΝΟΥ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Σεκρετίνη, Χολοκυστοκινίνη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Γλουκαγόνη, Σωματοστατίνη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GIP, VIP, Προγεστερόνη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Χολινεργικοί ανταγωνιστές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Λίπος, Σοκολάτα, Αλκοόλ, Μέντα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Θεοφυλλίνη, Σεροτονίνη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Προσταγλανδίνες Ε</a:t>
            </a:r>
            <a:r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και Ι</a:t>
            </a:r>
            <a:r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Μεπεριδίνη, Μορφίνη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Ντοπαμίνη, Ανταγωνιστές Ca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Διαζεπάμη, Βαρβιτουρικά</a:t>
            </a:r>
          </a:p>
        </p:txBody>
      </p:sp>
    </p:spTree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/>
          <p:nvPr/>
        </p:nvSpPr>
        <p:spPr>
          <a:xfrm>
            <a:off x="0" y="0"/>
            <a:ext cx="9144000" cy="66103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imes New Roman"/>
              <a:buNone/>
            </a:pPr>
            <a:r>
              <a:rPr lang="en-US" sz="3200" b="0" i="0" u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</a:t>
            </a:r>
            <a:r>
              <a:rPr lang="en-US" sz="3200" b="1" i="0" u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ΓΟΠ Νόσος</a:t>
            </a:r>
            <a:r>
              <a:rPr lang="en-US" sz="2400" b="1" i="0" u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2400" b="1" i="0" u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4000" b="1" i="0" u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Αντιπαλινδρομικός φραγμός (4)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1" i="0" u="none">
              <a:solidFill>
                <a:srgbClr val="FF66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2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ΠΑΘΟΛΟΓΙΚΟΙ ΜΗΧΑΝΙΣΜΟΙ ΠΟΥ ΠΡΟΚΑΛΟΥΝ            		ΔΥΣΛΕΙΤΟΥΡΓΙΑ ΤΟΥ ΚΟΣ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 Ολισθαίνουσα διαφραγματοκήλη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 Πρωτοπαθής ανεπάρκεια του ΚΟΣ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2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--</a:t>
            </a:r>
            <a:r>
              <a:rPr lang="en-US" sz="2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παροδικές άστοχες χαλάσεις διάρκειας 5-35 sec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--</a:t>
            </a:r>
            <a:r>
              <a:rPr lang="en-US" sz="2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μόνιμα υποτονικός ΚΟΣ με ελαττωμένη βασική  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πίεση ηρεμίας (&lt; 5 mmHg)                                  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AutoNum type="arabicPeriod" startAt="3"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800" b="1" i="0" u="none">
                <a:solidFill>
                  <a:srgbClr val="FFCC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Δευτεροπαθής ανεπάρκεια του ΚΟΣ:</a:t>
            </a:r>
            <a:r>
              <a:rPr lang="en-US" sz="2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εμετοί,         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διασωλήνωση, ρινογαστρικός καθετήρας, αναισθησία, 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παρατεταμένος λόξυγγας, κωματώδεις καταστάσεις.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AutoNum type="arabicPeriod" startAt="4"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800" b="1" i="0" u="none">
                <a:solidFill>
                  <a:srgbClr val="FFCC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Διάφοροι:</a:t>
            </a:r>
            <a:r>
              <a:rPr lang="en-US" sz="2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χειρουργική αφαίρεση ή καταστροφή του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ΚΟΣ, σκληροδερμία, νεοπλάσματα, καυστικά εγκαύμα-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τα, κιρσοί οισοφάγου, συγγενής βραχυοισοφάγος.</a:t>
            </a:r>
          </a:p>
        </p:txBody>
      </p:sp>
    </p:spTree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/>
          <p:nvPr/>
        </p:nvSpPr>
        <p:spPr>
          <a:xfrm>
            <a:off x="0" y="0"/>
            <a:ext cx="9144000" cy="66103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imes New Roman"/>
              <a:buNone/>
            </a:pPr>
            <a:r>
              <a:rPr lang="en-US" sz="3200" b="0" i="0" u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</a:t>
            </a:r>
            <a:r>
              <a:rPr lang="en-US" sz="3200" b="1" i="0" u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ΓΟΠ Νόσος</a:t>
            </a:r>
            <a:r>
              <a:rPr lang="en-US" sz="2400" b="1" i="0" u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2400" b="1" i="0" u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4000" b="1" i="0" u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Αντιπαλινδρομικός φραγμός (4)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1" i="0" u="none">
              <a:solidFill>
                <a:srgbClr val="FF66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2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ΠΑΘΟΛΟΓΙΚΟΙ ΜΗΧΑΝΙΣΜΟΙ ΠΟΥ ΠΡΟΚΑΛΟΥΝ            		ΔΥΣΛΕΙΤΟΥΡΓΙΑ ΤΟΥ ΚΟΣ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 Ολισθαίνουσα διαφραγματοκήλη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 Πρωτοπαθής ανεπάρκεια του ΚΟΣ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2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--</a:t>
            </a:r>
            <a:r>
              <a:rPr lang="en-US" sz="2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παροδικές άστοχες χαλάσεις διάρκειας 5-35 sec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--</a:t>
            </a:r>
            <a:r>
              <a:rPr lang="en-US" sz="2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μόνιμα υποτονικός ΚΟΣ με ελαττωμένη βασική  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πίεση ηρεμίας (&lt; 5 mmHg)                                  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AutoNum type="arabicPeriod" startAt="3"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800" b="1" i="0" u="none">
                <a:solidFill>
                  <a:srgbClr val="FFCC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Δευτεροπαθής ανεπάρκεια του ΚΟΣ:</a:t>
            </a:r>
            <a:r>
              <a:rPr lang="en-US" sz="2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εμετοί,         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διασωλήνωση, ρινογαστρικός καθετήρας, αναισθησία, 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παρατεταμένος λόξυγγας, κωματώδεις καταστάσεις.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AutoNum type="arabicPeriod" startAt="4"/>
            </a:pPr>
            <a:r>
              <a:rPr lang="en-US" sz="2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800" b="1" i="0" u="none">
                <a:solidFill>
                  <a:srgbClr val="FFCC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Διάφοροι:</a:t>
            </a:r>
            <a:r>
              <a:rPr lang="en-US" sz="2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χειρουργική αφαίρεση ή καταστροφή του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ΚΟΣ, σκληροδερμία, νεοπλάσματα, καυστικά εγκαύμα-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τα, κιρσοί οισοφάγου, συγγενής βραχυοισοφάγος.</a:t>
            </a:r>
          </a:p>
        </p:txBody>
      </p:sp>
    </p:spTree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2684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ΓΟΠ Νόσος</a:t>
            </a:r>
            <a:br>
              <a:rPr lang="en-US" sz="4000" b="1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000" b="1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Αντιπαλινδρομικός φραγμός</a:t>
            </a:r>
          </a:p>
        </p:txBody>
      </p:sp>
      <p:pic>
        <p:nvPicPr>
          <p:cNvPr id="386" name="Shape 38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71550" y="1196975"/>
            <a:ext cx="6480174" cy="5184775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Shape 387"/>
          <p:cNvSpPr txBox="1"/>
          <p:nvPr/>
        </p:nvSpPr>
        <p:spPr>
          <a:xfrm>
            <a:off x="1258887" y="1557337"/>
            <a:ext cx="1152525" cy="36671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Shape 388"/>
          <p:cNvSpPr txBox="1"/>
          <p:nvPr/>
        </p:nvSpPr>
        <p:spPr>
          <a:xfrm>
            <a:off x="827087" y="6216650"/>
            <a:ext cx="6264274" cy="6413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Ανώτερη γαστρεκτομή και κατώτερη οισοφαγεκτομή λόγω στρωματικού όγκου στον κατώτερο οισοφάγο</a:t>
            </a:r>
          </a:p>
        </p:txBody>
      </p:sp>
      <p:cxnSp>
        <p:nvCxnSpPr>
          <p:cNvPr id="389" name="Shape 389"/>
          <p:cNvCxnSpPr/>
          <p:nvPr/>
        </p:nvCxnSpPr>
        <p:spPr>
          <a:xfrm>
            <a:off x="5364162" y="4724400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390" name="Shape 390"/>
          <p:cNvCxnSpPr/>
          <p:nvPr/>
        </p:nvCxnSpPr>
        <p:spPr>
          <a:xfrm flipH="1">
            <a:off x="5580061" y="4508500"/>
            <a:ext cx="360362" cy="36036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391" name="Shape 391"/>
          <p:cNvCxnSpPr/>
          <p:nvPr/>
        </p:nvCxnSpPr>
        <p:spPr>
          <a:xfrm rot="10800000">
            <a:off x="5580061" y="5300662"/>
            <a:ext cx="144462" cy="50482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392" name="Shape 392"/>
          <p:cNvCxnSpPr/>
          <p:nvPr/>
        </p:nvCxnSpPr>
        <p:spPr>
          <a:xfrm flipH="1">
            <a:off x="6011862" y="4724400"/>
            <a:ext cx="288925" cy="21748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393" name="Shape 393"/>
          <p:cNvCxnSpPr/>
          <p:nvPr/>
        </p:nvCxnSpPr>
        <p:spPr>
          <a:xfrm rot="10800000">
            <a:off x="6011862" y="5373686"/>
            <a:ext cx="73025" cy="28733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394" name="Shape 394"/>
          <p:cNvCxnSpPr/>
          <p:nvPr/>
        </p:nvCxnSpPr>
        <p:spPr>
          <a:xfrm flipH="1">
            <a:off x="5292724" y="3141661"/>
            <a:ext cx="358775" cy="21589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395" name="Shape 395"/>
          <p:cNvCxnSpPr/>
          <p:nvPr/>
        </p:nvCxnSpPr>
        <p:spPr>
          <a:xfrm flipH="1">
            <a:off x="4932361" y="2708275"/>
            <a:ext cx="144462" cy="28892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396" name="Shape 396"/>
          <p:cNvCxnSpPr/>
          <p:nvPr/>
        </p:nvCxnSpPr>
        <p:spPr>
          <a:xfrm>
            <a:off x="4427537" y="2492375"/>
            <a:ext cx="0" cy="28892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397" name="Shape 397"/>
          <p:cNvCxnSpPr/>
          <p:nvPr/>
        </p:nvCxnSpPr>
        <p:spPr>
          <a:xfrm>
            <a:off x="3708400" y="2492375"/>
            <a:ext cx="71436" cy="28892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398" name="Shape 398"/>
          <p:cNvCxnSpPr/>
          <p:nvPr/>
        </p:nvCxnSpPr>
        <p:spPr>
          <a:xfrm>
            <a:off x="3059111" y="2636836"/>
            <a:ext cx="217487" cy="36036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399" name="Shape 399"/>
          <p:cNvCxnSpPr/>
          <p:nvPr/>
        </p:nvCxnSpPr>
        <p:spPr>
          <a:xfrm>
            <a:off x="2484436" y="3213100"/>
            <a:ext cx="431799" cy="14446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400" name="Shape 400"/>
          <p:cNvCxnSpPr/>
          <p:nvPr/>
        </p:nvCxnSpPr>
        <p:spPr>
          <a:xfrm>
            <a:off x="2195511" y="4005262"/>
            <a:ext cx="504824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401" name="Shape 401"/>
          <p:cNvCxnSpPr/>
          <p:nvPr/>
        </p:nvCxnSpPr>
        <p:spPr>
          <a:xfrm rot="10800000" flipH="1">
            <a:off x="2339975" y="4581525"/>
            <a:ext cx="503236" cy="21589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402" name="Shape 402"/>
          <p:cNvCxnSpPr/>
          <p:nvPr/>
        </p:nvCxnSpPr>
        <p:spPr>
          <a:xfrm rot="10800000" flipH="1">
            <a:off x="2916236" y="5157787"/>
            <a:ext cx="287337" cy="35877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403" name="Shape 403"/>
          <p:cNvCxnSpPr/>
          <p:nvPr/>
        </p:nvCxnSpPr>
        <p:spPr>
          <a:xfrm rot="10800000">
            <a:off x="4356100" y="5661025"/>
            <a:ext cx="144462" cy="36036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404" name="Shape 404"/>
          <p:cNvCxnSpPr/>
          <p:nvPr/>
        </p:nvCxnSpPr>
        <p:spPr>
          <a:xfrm rot="10800000">
            <a:off x="5435600" y="3860800"/>
            <a:ext cx="43179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405" name="Shape 405"/>
          <p:cNvCxnSpPr/>
          <p:nvPr/>
        </p:nvCxnSpPr>
        <p:spPr>
          <a:xfrm rot="10800000" flipH="1">
            <a:off x="3563937" y="5661025"/>
            <a:ext cx="215899" cy="43179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</p:spTree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 txBox="1">
            <a:spLocks noGrp="1"/>
          </p:cNvSpPr>
          <p:nvPr>
            <p:ph type="title"/>
          </p:nvPr>
        </p:nvSpPr>
        <p:spPr>
          <a:xfrm>
            <a:off x="179386" y="0"/>
            <a:ext cx="8736011" cy="144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Times New Roman"/>
              <a:buNone/>
            </a:pPr>
            <a:r>
              <a:rPr lang="en-US" sz="3200" b="1" i="0" u="none" strike="noStrike" cap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ΓΟΠ Νόσος</a:t>
            </a:r>
            <a:br>
              <a:rPr lang="en-US" sz="3200" b="1" i="0" u="none" strike="noStrike" cap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4400" b="0" i="0" u="none" strike="noStrike" cap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Αιτιολογία –Παθογένεια</a:t>
            </a:r>
            <a:r>
              <a:rPr lang="en-US"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</a:p>
        </p:txBody>
      </p:sp>
      <p:sp>
        <p:nvSpPr>
          <p:cNvPr id="411" name="Shape 411"/>
          <p:cNvSpPr txBox="1">
            <a:spLocks noGrp="1"/>
          </p:cNvSpPr>
          <p:nvPr>
            <p:ph type="body" idx="1"/>
          </p:nvPr>
        </p:nvSpPr>
        <p:spPr>
          <a:xfrm>
            <a:off x="0" y="1295400"/>
            <a:ext cx="9144000" cy="556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3200" b="1" i="0" u="none">
                <a:solidFill>
                  <a:srgbClr val="FFCC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Οι κυριότεροι παράγοντες που ευθύνονται για την ΓΟΠ Νόσο: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28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Ι.   Ανεπάρκεια του αντιπαλινδρομικού φραγμού της γαστροοισοφαγικής συμβολής.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rgbClr val="FFCC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ΙΙ.</a:t>
            </a:r>
            <a:r>
              <a:rPr lang="en-US" sz="2800" b="0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800" b="0" i="0" u="none">
                <a:solidFill>
                  <a:srgbClr val="FFCC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Σύσταση του παλινδρομούντος υγρού καθώς και ο όγκος του.  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ΙΙΙ. Ελάττωση της οισοφαγικής κάθαρσης.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IV. Μειωμένη αντίσταση του οισοφαγικού βλεννο- γόνου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32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Συμβάλλοντες παράγοντες: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-- χρόνος γαστρικής κένωσης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-- 12/δακτυλο-γαστρική παλινδρόμηση</a:t>
            </a:r>
          </a:p>
        </p:txBody>
      </p:sp>
    </p:spTree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 txBox="1">
            <a:spLocks noGrp="1"/>
          </p:cNvSpPr>
          <p:nvPr>
            <p:ph type="title"/>
          </p:nvPr>
        </p:nvSpPr>
        <p:spPr>
          <a:xfrm>
            <a:off x="179386" y="0"/>
            <a:ext cx="8736011" cy="144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Times New Roman"/>
              <a:buNone/>
            </a:pPr>
            <a:r>
              <a:rPr lang="en-US" sz="3200" b="1" i="0" u="none" strike="noStrike" cap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ΓΟΠ Νόσος</a:t>
            </a:r>
            <a:br>
              <a:rPr lang="en-US" sz="3200" b="1" i="0" u="none" strike="noStrike" cap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4400" b="0" i="0" u="none" strike="noStrike" cap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Αιτιολογία –Παθογένεια</a:t>
            </a:r>
            <a:r>
              <a:rPr lang="en-US"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</a:p>
        </p:txBody>
      </p:sp>
      <p:sp>
        <p:nvSpPr>
          <p:cNvPr id="417" name="Shape 417"/>
          <p:cNvSpPr txBox="1">
            <a:spLocks noGrp="1"/>
          </p:cNvSpPr>
          <p:nvPr>
            <p:ph type="body" idx="1"/>
          </p:nvPr>
        </p:nvSpPr>
        <p:spPr>
          <a:xfrm>
            <a:off x="0" y="1295400"/>
            <a:ext cx="9144000" cy="556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3200" b="1" i="0" u="none">
                <a:solidFill>
                  <a:srgbClr val="FFCC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Οι κυριότεροι παράγοντες που ευθύνονται για την ΓΟΠ Νόσο: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28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Ι.   Ανεπάρκεια του αντιπαλινδρομικού φραγμού της γαστροοισοφαγικής συμβολής.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ΙΙ.  Σύσταση του παλινδρομούντος υγρού καθώς και ο όγκος του.  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rgbClr val="FFCC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ΙΙΙ. Ελάττωση της οισοφαγικής κάθαρσης &gt;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IV. Μειωμένη αντίσταση του οισοφαγικού βλεννογόνου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32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Συμβάλλοντες παράγοντες: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-- χρόνος γαστρικής κένωσης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-- 12/δακτυλο-γαστρική παλινδρόμηση</a:t>
            </a: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/>
          <p:nvPr/>
        </p:nvSpPr>
        <p:spPr>
          <a:xfrm>
            <a:off x="2051050" y="514350"/>
            <a:ext cx="5257799" cy="7016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4000" b="1" i="0" u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ΕΠΙΔΗΜΙΟΛΟΓΙΑ</a:t>
            </a:r>
          </a:p>
        </p:txBody>
      </p:sp>
      <p:pic>
        <p:nvPicPr>
          <p:cNvPr id="78" name="Shape 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1050" y="1412875"/>
            <a:ext cx="5184775" cy="4648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79386" y="0"/>
            <a:ext cx="8736011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Times New Roman"/>
              <a:buNone/>
            </a:pPr>
            <a:r>
              <a:rPr lang="en-US" sz="3200" b="1" i="0" u="none" strike="noStrike" cap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ΓΟΠ Νόσος:  </a:t>
            </a:r>
            <a:br>
              <a:rPr lang="en-US" sz="3200" b="1" i="0" u="none" strike="noStrike" cap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3600" b="0" i="0" u="none" strike="noStrike" cap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ΜΕΙΩΜΕΝΗ ΟΙΣΟΦΑΓΙΚΗ ΚΑΘΑΡΣΗ</a:t>
            </a:r>
          </a:p>
        </p:txBody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0" y="1557337"/>
            <a:ext cx="9144000" cy="53006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32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-US" sz="3200" b="0" i="0" u="none">
                <a:solidFill>
                  <a:srgbClr val="FFCC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Στην ΓΟΠ Νόσο ο χρόνος κάθαρσης είναι μειωμένος κατά 2-3 φορές.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3200" b="0" i="0" u="none">
              <a:solidFill>
                <a:srgbClr val="FFCC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32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Ελάττωση του ύψους και της έκτασης των οισοφαγικών περισταλτικών κυμάτων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32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Περιεκτικότητα του σιέλου σε HCO</a:t>
            </a:r>
            <a:r>
              <a:rPr lang="en-US" sz="20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-US" sz="32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32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Ρόλος της βαρύτητας</a:t>
            </a:r>
          </a:p>
        </p:txBody>
      </p:sp>
    </p:spTree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 txBox="1">
            <a:spLocks noGrp="1"/>
          </p:cNvSpPr>
          <p:nvPr>
            <p:ph type="title"/>
          </p:nvPr>
        </p:nvSpPr>
        <p:spPr>
          <a:xfrm>
            <a:off x="250825" y="0"/>
            <a:ext cx="8664575" cy="13414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Times New Roman"/>
              <a:buNone/>
            </a:pPr>
            <a:r>
              <a:rPr lang="en-US" sz="3200" b="0" i="0" u="none" strike="noStrike" cap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ΓΟΠ Νόσος</a:t>
            </a:r>
            <a:br>
              <a:rPr lang="en-US" sz="3200" b="0" i="0" u="none" strike="noStrike" cap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4400" b="0" i="0" u="none" strike="noStrike" cap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Αιτιολογία –Παθογένεια</a:t>
            </a:r>
            <a:r>
              <a:rPr lang="en-US"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</a:p>
        </p:txBody>
      </p:sp>
      <p:sp>
        <p:nvSpPr>
          <p:cNvPr id="429" name="Shape 429"/>
          <p:cNvSpPr txBox="1">
            <a:spLocks noGrp="1"/>
          </p:cNvSpPr>
          <p:nvPr>
            <p:ph type="body" idx="1"/>
          </p:nvPr>
        </p:nvSpPr>
        <p:spPr>
          <a:xfrm>
            <a:off x="179386" y="1295400"/>
            <a:ext cx="8736011" cy="556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3200" b="1" i="0" u="none">
                <a:solidFill>
                  <a:srgbClr val="FFCC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Οι κυριότεροι παράγοντες που ευθύνονται για την ΓΟΠ Νόσο: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Ι.   Ανεπάρκεια του αντιπαλινδρομικού φραγμού της γαστροοισοφαγικής συμβολής.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ΙΙ.  Σύσταση του παλινδρομούντος υγρού καθώς και ο όγκος του.  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ΙΙΙ. Ελάττωση της οισοφαγικής κάθαρσης.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rgbClr val="FFCC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IV. Μειωμένη αντίσταση του οισοφαγικού βλεννογόνου &gt;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32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Συμβάλλοντες παράγοντες: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-- χρόνος γαστρικής κένωσης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-- 12/δακτυλο-γαστρική παλινδρόμηση</a:t>
            </a:r>
          </a:p>
        </p:txBody>
      </p:sp>
    </p:spTree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Times New Roman"/>
              <a:buNone/>
            </a:pPr>
            <a:r>
              <a:rPr lang="en-US" sz="2800" b="1" i="0" u="none" strike="noStrike" cap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ΓΟΠ Νόσος:</a:t>
            </a:r>
            <a:br>
              <a:rPr lang="en-US" sz="2800" b="1" i="0" u="none" strike="noStrike" cap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3200" b="1" i="0" u="none" strike="noStrike" cap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ΑΝΤΙΣΤΑΣΗ ΤΟΥ ΟΙΣΟΦΑΓΙΚΟΥ ΒΛΕΝΝΟΓΟΝΟΥ</a:t>
            </a:r>
          </a:p>
        </p:txBody>
      </p:sp>
      <p:sp>
        <p:nvSpPr>
          <p:cNvPr id="435" name="Shape 435"/>
          <p:cNvSpPr txBox="1">
            <a:spLocks noGrp="1"/>
          </p:cNvSpPr>
          <p:nvPr>
            <p:ph type="body" idx="1"/>
          </p:nvPr>
        </p:nvSpPr>
        <p:spPr>
          <a:xfrm>
            <a:off x="179386" y="1700211"/>
            <a:ext cx="8763000" cy="46085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20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32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Ακεραιότητα του πολύστιβου πλακώδους επιθηλίου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32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Ικανότητα ανάπλασης του κατεστραμμένου επιθηλίου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32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Παρουσία ενδογενών PG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32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Διατήρηση της φυσιολογικής αιματικής ροής του βλεννογόνου</a:t>
            </a:r>
          </a:p>
        </p:txBody>
      </p:sp>
    </p:spTree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title"/>
          </p:nvPr>
        </p:nvSpPr>
        <p:spPr>
          <a:xfrm>
            <a:off x="179386" y="0"/>
            <a:ext cx="8736011" cy="12684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Times New Roman"/>
              <a:buNone/>
            </a:pPr>
            <a:r>
              <a:rPr lang="en-US" sz="3200" b="1" i="0" u="none" strike="noStrike" cap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ΓΟΠ Νόσος</a:t>
            </a:r>
            <a:br>
              <a:rPr lang="en-US" sz="3200" b="1" i="0" u="none" strike="noStrike" cap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4400" b="0" i="0" u="none" strike="noStrike" cap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Αιτιολογία –Παθογένεια</a:t>
            </a:r>
            <a:r>
              <a:rPr lang="en-US"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</a:p>
        </p:txBody>
      </p:sp>
      <p:sp>
        <p:nvSpPr>
          <p:cNvPr id="441" name="Shape 441"/>
          <p:cNvSpPr txBox="1">
            <a:spLocks noGrp="1"/>
          </p:cNvSpPr>
          <p:nvPr>
            <p:ph type="body" idx="1"/>
          </p:nvPr>
        </p:nvSpPr>
        <p:spPr>
          <a:xfrm>
            <a:off x="0" y="1295400"/>
            <a:ext cx="9144000" cy="556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3200" b="1" i="0" u="none">
                <a:solidFill>
                  <a:srgbClr val="FFCC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Οι κυριότεροι παράγοντες που ευθύνονται για την ΓΟΠ Νόσο: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Ι.   Ανεπάρκεια του αντιπαλινδρομικού φραγμού της γαστροοισοφαγικής συμβολής.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ΙΙ.  Σύσταση του παλινδρομούντος υγρού καθώς και ο όγκος του.  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ΙΙΙ. Ελάττωση της οισοφαγικής κάθαρσης.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IV. Μειωμένη αντίσταση του οισοφαγικού βλεννογόνου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3200" b="1" i="0" u="none">
                <a:solidFill>
                  <a:srgbClr val="FFCC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Συμβάλλοντες παράγοντες: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rgbClr val="FFCC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-- χρόνος γαστρικής κένωσης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rgbClr val="FFCC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-- 12/δακτυλο-γαστρική παλινδρόμηση</a:t>
            </a:r>
          </a:p>
        </p:txBody>
      </p:sp>
    </p:spTree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/>
          <p:nvPr/>
        </p:nvSpPr>
        <p:spPr>
          <a:xfrm>
            <a:off x="179386" y="4292600"/>
            <a:ext cx="8713786" cy="1582737"/>
          </a:xfrm>
          <a:prstGeom prst="bevel">
            <a:avLst>
              <a:gd name="adj" fmla="val 641"/>
            </a:avLst>
          </a:prstGeom>
          <a:solidFill>
            <a:srgbClr val="CC99FF"/>
          </a:solidFill>
          <a:ln w="12700" cap="flat" cmpd="sng">
            <a:solidFill>
              <a:srgbClr val="853167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Shape 447"/>
          <p:cNvSpPr/>
          <p:nvPr/>
        </p:nvSpPr>
        <p:spPr>
          <a:xfrm>
            <a:off x="179386" y="2133600"/>
            <a:ext cx="8713786" cy="1512886"/>
          </a:xfrm>
          <a:prstGeom prst="bevel">
            <a:avLst>
              <a:gd name="adj" fmla="val 641"/>
            </a:avLst>
          </a:prstGeom>
          <a:solidFill>
            <a:srgbClr val="CC99FF"/>
          </a:solidFill>
          <a:ln w="12700" cap="flat" cmpd="sng">
            <a:solidFill>
              <a:srgbClr val="853167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Shape 448"/>
          <p:cNvSpPr txBox="1">
            <a:spLocks noGrp="1"/>
          </p:cNvSpPr>
          <p:nvPr>
            <p:ph type="title"/>
          </p:nvPr>
        </p:nvSpPr>
        <p:spPr>
          <a:xfrm>
            <a:off x="323850" y="260350"/>
            <a:ext cx="8534399" cy="1546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2800" b="0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Το παλινδρομούμενο γαστρικό οξύ και η πεψίνη προκαλούν διαβρώσεις στο βλεννογόνο του οισοφάγου και είναι υπεύθυνα για τα συμπτώματα</a:t>
            </a:r>
          </a:p>
        </p:txBody>
      </p:sp>
      <p:sp>
        <p:nvSpPr>
          <p:cNvPr id="449" name="Shape 449"/>
          <p:cNvSpPr txBox="1">
            <a:spLocks noGrp="1"/>
          </p:cNvSpPr>
          <p:nvPr>
            <p:ph type="body" idx="1"/>
          </p:nvPr>
        </p:nvSpPr>
        <p:spPr>
          <a:xfrm>
            <a:off x="250825" y="2205036"/>
            <a:ext cx="8569325" cy="1439862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342900" marR="0" lvl="0" indent="-3429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400" b="0" i="0" u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“Ο κύριος μηχανισμός των συμπτωμάτων στην νόσο από παλινδρόμηση είναι η επαφή του βλεννογόνου του οισοφάγου με το οξύ και την πεψίνη ”</a:t>
            </a:r>
          </a:p>
        </p:txBody>
      </p:sp>
      <p:sp>
        <p:nvSpPr>
          <p:cNvPr id="450" name="Shape 450"/>
          <p:cNvSpPr txBox="1"/>
          <p:nvPr/>
        </p:nvSpPr>
        <p:spPr>
          <a:xfrm>
            <a:off x="4349750" y="5876925"/>
            <a:ext cx="4302124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ct val="25000"/>
              <a:buFont typeface="Arial"/>
              <a:buNone/>
            </a:pPr>
            <a:r>
              <a:rPr lang="en-US" sz="1400" b="1" i="1" u="none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Genval statement 4, accepted completely</a:t>
            </a:r>
          </a:p>
        </p:txBody>
      </p:sp>
      <p:sp>
        <p:nvSpPr>
          <p:cNvPr id="451" name="Shape 451"/>
          <p:cNvSpPr txBox="1"/>
          <p:nvPr/>
        </p:nvSpPr>
        <p:spPr>
          <a:xfrm>
            <a:off x="4427537" y="3644900"/>
            <a:ext cx="4302124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ct val="25000"/>
              <a:buFont typeface="Arial"/>
              <a:buNone/>
            </a:pPr>
            <a:r>
              <a:rPr lang="en-US" sz="1400" b="1" i="1" u="none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Genval statement 3, accepted completely</a:t>
            </a:r>
          </a:p>
        </p:txBody>
      </p:sp>
      <p:sp>
        <p:nvSpPr>
          <p:cNvPr id="452" name="Shape 452"/>
          <p:cNvSpPr txBox="1"/>
          <p:nvPr/>
        </p:nvSpPr>
        <p:spPr>
          <a:xfrm>
            <a:off x="323850" y="4292600"/>
            <a:ext cx="8569325" cy="158115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101600" marR="0" lvl="0" indent="-101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25000"/>
              <a:buFont typeface="Arial"/>
              <a:buNone/>
            </a:pPr>
            <a:r>
              <a:rPr lang="en-US" sz="2400" b="0" i="0" u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“Στην πλειοψηφία των ατόμων που πάσχουν από ‘γαστοοισοφαγική παλινδρόμηση υφίσταται παρατεταμένη έκθεση του οισοφάγου στο οξύ και την πεψίνη”</a:t>
            </a:r>
          </a:p>
        </p:txBody>
      </p:sp>
      <p:sp>
        <p:nvSpPr>
          <p:cNvPr id="453" name="Shape 453"/>
          <p:cNvSpPr txBox="1"/>
          <p:nvPr/>
        </p:nvSpPr>
        <p:spPr>
          <a:xfrm>
            <a:off x="7213600" y="6283325"/>
            <a:ext cx="1076324" cy="271461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1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Dent et al 1999</a:t>
            </a:r>
          </a:p>
        </p:txBody>
      </p:sp>
    </p:spTree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/>
          <p:nvPr/>
        </p:nvSpPr>
        <p:spPr>
          <a:xfrm>
            <a:off x="641350" y="2205036"/>
            <a:ext cx="8185149" cy="1265236"/>
          </a:xfrm>
          <a:prstGeom prst="rect">
            <a:avLst/>
          </a:prstGeom>
          <a:gradFill>
            <a:gsLst>
              <a:gs pos="0">
                <a:srgbClr val="982100"/>
              </a:gs>
              <a:gs pos="100000">
                <a:srgbClr val="E83300"/>
              </a:gs>
            </a:gsLst>
            <a:lin ang="54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Shape 459"/>
          <p:cNvSpPr/>
          <p:nvPr/>
        </p:nvSpPr>
        <p:spPr>
          <a:xfrm>
            <a:off x="1954211" y="2230436"/>
            <a:ext cx="1252536" cy="457200"/>
          </a:xfrm>
          <a:prstGeom prst="ellipse">
            <a:avLst/>
          </a:pr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Shape 460"/>
          <p:cNvSpPr/>
          <p:nvPr/>
        </p:nvSpPr>
        <p:spPr>
          <a:xfrm>
            <a:off x="3281362" y="2230436"/>
            <a:ext cx="1254125" cy="457200"/>
          </a:xfrm>
          <a:prstGeom prst="ellipse">
            <a:avLst/>
          </a:pr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Shape 461"/>
          <p:cNvSpPr/>
          <p:nvPr/>
        </p:nvSpPr>
        <p:spPr>
          <a:xfrm>
            <a:off x="4608512" y="2230436"/>
            <a:ext cx="1252536" cy="457200"/>
          </a:xfrm>
          <a:prstGeom prst="ellipse">
            <a:avLst/>
          </a:pr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Shape 462"/>
          <p:cNvSpPr/>
          <p:nvPr/>
        </p:nvSpPr>
        <p:spPr>
          <a:xfrm>
            <a:off x="5935662" y="2230436"/>
            <a:ext cx="1254125" cy="457200"/>
          </a:xfrm>
          <a:prstGeom prst="ellipse">
            <a:avLst/>
          </a:pr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Shape 463"/>
          <p:cNvSpPr/>
          <p:nvPr/>
        </p:nvSpPr>
        <p:spPr>
          <a:xfrm>
            <a:off x="7554911" y="2230436"/>
            <a:ext cx="1254125" cy="457200"/>
          </a:xfrm>
          <a:prstGeom prst="ellipse">
            <a:avLst/>
          </a:pr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Shape 464"/>
          <p:cNvSpPr/>
          <p:nvPr/>
        </p:nvSpPr>
        <p:spPr>
          <a:xfrm>
            <a:off x="638175" y="2268536"/>
            <a:ext cx="1254125" cy="457200"/>
          </a:xfrm>
          <a:prstGeom prst="ellipse">
            <a:avLst/>
          </a:pr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Shape 465"/>
          <p:cNvSpPr/>
          <p:nvPr/>
        </p:nvSpPr>
        <p:spPr>
          <a:xfrm>
            <a:off x="6775450" y="2330450"/>
            <a:ext cx="1254125" cy="455612"/>
          </a:xfrm>
          <a:prstGeom prst="ellipse">
            <a:avLst/>
          </a:pr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Shape 466"/>
          <p:cNvSpPr/>
          <p:nvPr/>
        </p:nvSpPr>
        <p:spPr>
          <a:xfrm>
            <a:off x="5400675" y="2320925"/>
            <a:ext cx="1252536" cy="455612"/>
          </a:xfrm>
          <a:prstGeom prst="ellipse">
            <a:avLst/>
          </a:pr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Shape 467"/>
          <p:cNvSpPr/>
          <p:nvPr/>
        </p:nvSpPr>
        <p:spPr>
          <a:xfrm>
            <a:off x="4032250" y="2330450"/>
            <a:ext cx="1255712" cy="455612"/>
          </a:xfrm>
          <a:prstGeom prst="ellipse">
            <a:avLst/>
          </a:pr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Shape 468"/>
          <p:cNvSpPr/>
          <p:nvPr/>
        </p:nvSpPr>
        <p:spPr>
          <a:xfrm>
            <a:off x="2659061" y="2320925"/>
            <a:ext cx="1254125" cy="455612"/>
          </a:xfrm>
          <a:prstGeom prst="ellipse">
            <a:avLst/>
          </a:pr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Shape 469"/>
          <p:cNvSpPr/>
          <p:nvPr/>
        </p:nvSpPr>
        <p:spPr>
          <a:xfrm>
            <a:off x="1243012" y="2309811"/>
            <a:ext cx="1254125" cy="455612"/>
          </a:xfrm>
          <a:prstGeom prst="ellipse">
            <a:avLst/>
          </a:pr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Shape 470"/>
          <p:cNvSpPr/>
          <p:nvPr/>
        </p:nvSpPr>
        <p:spPr>
          <a:xfrm>
            <a:off x="657225" y="2597150"/>
            <a:ext cx="1241425" cy="555625"/>
          </a:xfrm>
          <a:prstGeom prst="ellipse">
            <a:avLst/>
          </a:pr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Shape 471"/>
          <p:cNvSpPr/>
          <p:nvPr/>
        </p:nvSpPr>
        <p:spPr>
          <a:xfrm>
            <a:off x="4816475" y="2566986"/>
            <a:ext cx="1252536" cy="457200"/>
          </a:xfrm>
          <a:prstGeom prst="ellipse">
            <a:avLst/>
          </a:pr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Shape 472"/>
          <p:cNvSpPr/>
          <p:nvPr/>
        </p:nvSpPr>
        <p:spPr>
          <a:xfrm>
            <a:off x="3275011" y="2640011"/>
            <a:ext cx="1254125" cy="457200"/>
          </a:xfrm>
          <a:prstGeom prst="ellipse">
            <a:avLst/>
          </a:pr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Shape 473"/>
          <p:cNvSpPr/>
          <p:nvPr/>
        </p:nvSpPr>
        <p:spPr>
          <a:xfrm>
            <a:off x="1706561" y="2563811"/>
            <a:ext cx="1254125" cy="457200"/>
          </a:xfrm>
          <a:prstGeom prst="ellipse">
            <a:avLst/>
          </a:pr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Shape 474"/>
          <p:cNvSpPr/>
          <p:nvPr/>
        </p:nvSpPr>
        <p:spPr>
          <a:xfrm>
            <a:off x="6107112" y="2563811"/>
            <a:ext cx="1254125" cy="457200"/>
          </a:xfrm>
          <a:prstGeom prst="ellipse">
            <a:avLst/>
          </a:pr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Shape 475"/>
          <p:cNvSpPr/>
          <p:nvPr/>
        </p:nvSpPr>
        <p:spPr>
          <a:xfrm>
            <a:off x="7589836" y="2563811"/>
            <a:ext cx="1231899" cy="457200"/>
          </a:xfrm>
          <a:prstGeom prst="ellipse">
            <a:avLst/>
          </a:pr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Shape 476"/>
          <p:cNvSpPr/>
          <p:nvPr/>
        </p:nvSpPr>
        <p:spPr>
          <a:xfrm>
            <a:off x="2574925" y="2770186"/>
            <a:ext cx="1241425" cy="554037"/>
          </a:xfrm>
          <a:prstGeom prst="ellipse">
            <a:avLst/>
          </a:pr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Shape 477"/>
          <p:cNvSpPr/>
          <p:nvPr/>
        </p:nvSpPr>
        <p:spPr>
          <a:xfrm>
            <a:off x="4062412" y="2693986"/>
            <a:ext cx="1241425" cy="554037"/>
          </a:xfrm>
          <a:prstGeom prst="ellipse">
            <a:avLst/>
          </a:pr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Shape 478"/>
          <p:cNvSpPr/>
          <p:nvPr/>
        </p:nvSpPr>
        <p:spPr>
          <a:xfrm>
            <a:off x="647700" y="2921000"/>
            <a:ext cx="1241425" cy="601661"/>
          </a:xfrm>
          <a:prstGeom prst="ellipse">
            <a:avLst/>
          </a:pr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Shape 479"/>
          <p:cNvSpPr/>
          <p:nvPr/>
        </p:nvSpPr>
        <p:spPr>
          <a:xfrm>
            <a:off x="1406525" y="2828925"/>
            <a:ext cx="1241425" cy="617537"/>
          </a:xfrm>
          <a:prstGeom prst="ellipse">
            <a:avLst/>
          </a:pr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Shape 480"/>
          <p:cNvSpPr/>
          <p:nvPr/>
        </p:nvSpPr>
        <p:spPr>
          <a:xfrm>
            <a:off x="5467350" y="2735261"/>
            <a:ext cx="1254125" cy="438150"/>
          </a:xfrm>
          <a:prstGeom prst="ellipse">
            <a:avLst/>
          </a:pr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Shape 481"/>
          <p:cNvSpPr/>
          <p:nvPr/>
        </p:nvSpPr>
        <p:spPr>
          <a:xfrm>
            <a:off x="6916736" y="2720975"/>
            <a:ext cx="1262062" cy="379412"/>
          </a:xfrm>
          <a:prstGeom prst="ellipse">
            <a:avLst/>
          </a:pr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Shape 482"/>
          <p:cNvSpPr/>
          <p:nvPr/>
        </p:nvSpPr>
        <p:spPr>
          <a:xfrm>
            <a:off x="6192837" y="2987675"/>
            <a:ext cx="1230312" cy="552449"/>
          </a:xfrm>
          <a:prstGeom prst="ellipse">
            <a:avLst/>
          </a:pr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Shape 483"/>
          <p:cNvSpPr/>
          <p:nvPr/>
        </p:nvSpPr>
        <p:spPr>
          <a:xfrm>
            <a:off x="7721600" y="3005136"/>
            <a:ext cx="1084261" cy="431799"/>
          </a:xfrm>
          <a:prstGeom prst="ellipse">
            <a:avLst/>
          </a:pr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Shape 484"/>
          <p:cNvSpPr/>
          <p:nvPr/>
        </p:nvSpPr>
        <p:spPr>
          <a:xfrm>
            <a:off x="3384550" y="3073400"/>
            <a:ext cx="1165224" cy="384174"/>
          </a:xfrm>
          <a:prstGeom prst="ellipse">
            <a:avLst/>
          </a:pr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Shape 485"/>
          <p:cNvSpPr/>
          <p:nvPr/>
        </p:nvSpPr>
        <p:spPr>
          <a:xfrm>
            <a:off x="4643437" y="3043236"/>
            <a:ext cx="1398587" cy="469899"/>
          </a:xfrm>
          <a:prstGeom prst="ellipse">
            <a:avLst/>
          </a:pr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Shape 486"/>
          <p:cNvSpPr/>
          <p:nvPr/>
        </p:nvSpPr>
        <p:spPr>
          <a:xfrm>
            <a:off x="712787" y="3155950"/>
            <a:ext cx="1119187" cy="450850"/>
          </a:xfrm>
          <a:prstGeom prst="ellipse">
            <a:avLst/>
          </a:pr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Shape 487"/>
          <p:cNvSpPr/>
          <p:nvPr/>
        </p:nvSpPr>
        <p:spPr>
          <a:xfrm>
            <a:off x="638175" y="3087686"/>
            <a:ext cx="8204200" cy="34432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980" y="768"/>
                </a:moveTo>
                <a:lnTo>
                  <a:pt x="103621" y="9227"/>
                </a:lnTo>
                <a:lnTo>
                  <a:pt x="103443" y="8458"/>
                </a:lnTo>
                <a:lnTo>
                  <a:pt x="103324" y="7545"/>
                </a:lnTo>
                <a:lnTo>
                  <a:pt x="103205" y="5286"/>
                </a:lnTo>
                <a:lnTo>
                  <a:pt x="103483" y="3267"/>
                </a:lnTo>
                <a:lnTo>
                  <a:pt x="103800" y="2354"/>
                </a:lnTo>
                <a:lnTo>
                  <a:pt x="104355" y="913"/>
                </a:lnTo>
                <a:lnTo>
                  <a:pt x="104811" y="0"/>
                </a:lnTo>
                <a:lnTo>
                  <a:pt x="103879" y="576"/>
                </a:lnTo>
                <a:lnTo>
                  <a:pt x="102650" y="768"/>
                </a:lnTo>
                <a:lnTo>
                  <a:pt x="100945" y="865"/>
                </a:lnTo>
                <a:lnTo>
                  <a:pt x="97970" y="432"/>
                </a:lnTo>
                <a:lnTo>
                  <a:pt x="98783" y="2354"/>
                </a:lnTo>
                <a:lnTo>
                  <a:pt x="99339" y="6535"/>
                </a:lnTo>
                <a:lnTo>
                  <a:pt x="99120" y="7929"/>
                </a:lnTo>
                <a:lnTo>
                  <a:pt x="98922" y="9611"/>
                </a:lnTo>
                <a:lnTo>
                  <a:pt x="98466" y="10572"/>
                </a:lnTo>
                <a:lnTo>
                  <a:pt x="82009" y="9082"/>
                </a:lnTo>
                <a:lnTo>
                  <a:pt x="81255" y="7929"/>
                </a:lnTo>
                <a:lnTo>
                  <a:pt x="81097" y="6680"/>
                </a:lnTo>
                <a:lnTo>
                  <a:pt x="81097" y="5526"/>
                </a:lnTo>
                <a:lnTo>
                  <a:pt x="81255" y="4132"/>
                </a:lnTo>
                <a:lnTo>
                  <a:pt x="80680" y="4229"/>
                </a:lnTo>
                <a:lnTo>
                  <a:pt x="79828" y="4229"/>
                </a:lnTo>
                <a:lnTo>
                  <a:pt x="78717" y="3796"/>
                </a:lnTo>
                <a:lnTo>
                  <a:pt x="79253" y="5959"/>
                </a:lnTo>
                <a:lnTo>
                  <a:pt x="78955" y="8265"/>
                </a:lnTo>
                <a:lnTo>
                  <a:pt x="78202" y="11389"/>
                </a:lnTo>
                <a:lnTo>
                  <a:pt x="59068" y="11966"/>
                </a:lnTo>
                <a:lnTo>
                  <a:pt x="58968" y="11053"/>
                </a:lnTo>
                <a:lnTo>
                  <a:pt x="59167" y="10380"/>
                </a:lnTo>
                <a:lnTo>
                  <a:pt x="58869" y="9227"/>
                </a:lnTo>
                <a:lnTo>
                  <a:pt x="58294" y="7352"/>
                </a:lnTo>
                <a:lnTo>
                  <a:pt x="57263" y="7352"/>
                </a:lnTo>
                <a:lnTo>
                  <a:pt x="56926" y="8169"/>
                </a:lnTo>
                <a:lnTo>
                  <a:pt x="55915" y="9947"/>
                </a:lnTo>
                <a:lnTo>
                  <a:pt x="56589" y="10476"/>
                </a:lnTo>
                <a:lnTo>
                  <a:pt x="56668" y="12014"/>
                </a:lnTo>
                <a:lnTo>
                  <a:pt x="0" y="14032"/>
                </a:lnTo>
                <a:lnTo>
                  <a:pt x="0" y="119951"/>
                </a:lnTo>
                <a:lnTo>
                  <a:pt x="4382" y="116587"/>
                </a:lnTo>
                <a:lnTo>
                  <a:pt x="8625" y="113271"/>
                </a:lnTo>
                <a:lnTo>
                  <a:pt x="12848" y="110965"/>
                </a:lnTo>
                <a:lnTo>
                  <a:pt x="16953" y="108321"/>
                </a:lnTo>
                <a:lnTo>
                  <a:pt x="22465" y="104381"/>
                </a:lnTo>
                <a:lnTo>
                  <a:pt x="26510" y="102555"/>
                </a:lnTo>
                <a:lnTo>
                  <a:pt x="32042" y="99431"/>
                </a:lnTo>
                <a:lnTo>
                  <a:pt x="37118" y="96980"/>
                </a:lnTo>
                <a:lnTo>
                  <a:pt x="40687" y="95490"/>
                </a:lnTo>
                <a:lnTo>
                  <a:pt x="47072" y="92847"/>
                </a:lnTo>
                <a:lnTo>
                  <a:pt x="51017" y="91453"/>
                </a:lnTo>
                <a:lnTo>
                  <a:pt x="55538" y="89723"/>
                </a:lnTo>
                <a:lnTo>
                  <a:pt x="61645" y="87897"/>
                </a:lnTo>
                <a:lnTo>
                  <a:pt x="67118" y="86407"/>
                </a:lnTo>
                <a:lnTo>
                  <a:pt x="73483" y="85350"/>
                </a:lnTo>
                <a:lnTo>
                  <a:pt x="80066" y="85686"/>
                </a:lnTo>
                <a:lnTo>
                  <a:pt x="86331" y="85350"/>
                </a:lnTo>
                <a:lnTo>
                  <a:pt x="91625" y="85686"/>
                </a:lnTo>
                <a:lnTo>
                  <a:pt x="96900" y="85686"/>
                </a:lnTo>
                <a:lnTo>
                  <a:pt x="101321" y="85686"/>
                </a:lnTo>
                <a:lnTo>
                  <a:pt x="105664" y="85590"/>
                </a:lnTo>
                <a:lnTo>
                  <a:pt x="112029" y="85686"/>
                </a:lnTo>
                <a:lnTo>
                  <a:pt x="117600" y="86407"/>
                </a:lnTo>
                <a:lnTo>
                  <a:pt x="119662" y="86167"/>
                </a:lnTo>
                <a:lnTo>
                  <a:pt x="119781" y="1009"/>
                </a:lnTo>
              </a:path>
            </a:pathLst>
          </a:custGeom>
          <a:gradFill>
            <a:gsLst>
              <a:gs pos="0">
                <a:srgbClr val="385FD6"/>
              </a:gs>
              <a:gs pos="100000">
                <a:srgbClr val="4371FC"/>
              </a:gs>
            </a:gsLst>
            <a:lin ang="54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8" name="Shape 488"/>
          <p:cNvCxnSpPr/>
          <p:nvPr/>
        </p:nvCxnSpPr>
        <p:spPr>
          <a:xfrm rot="10800000" flipH="1">
            <a:off x="1824036" y="4056061"/>
            <a:ext cx="138112" cy="49211"/>
          </a:xfrm>
          <a:prstGeom prst="straightConnector1">
            <a:avLst/>
          </a:prstGeom>
          <a:noFill/>
          <a:ln w="50800" cap="flat" cmpd="sng">
            <a:solidFill>
              <a:srgbClr val="DFC70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489" name="Shape 489"/>
          <p:cNvCxnSpPr/>
          <p:nvPr/>
        </p:nvCxnSpPr>
        <p:spPr>
          <a:xfrm rot="10800000" flipH="1">
            <a:off x="1149350" y="3756025"/>
            <a:ext cx="138112" cy="50799"/>
          </a:xfrm>
          <a:prstGeom prst="straightConnector1">
            <a:avLst/>
          </a:prstGeom>
          <a:noFill/>
          <a:ln w="50800" cap="flat" cmpd="sng">
            <a:solidFill>
              <a:srgbClr val="DFC70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490" name="Shape 490"/>
          <p:cNvCxnSpPr/>
          <p:nvPr/>
        </p:nvCxnSpPr>
        <p:spPr>
          <a:xfrm rot="10800000" flipH="1">
            <a:off x="2463800" y="3770311"/>
            <a:ext cx="76199" cy="55561"/>
          </a:xfrm>
          <a:prstGeom prst="straightConnector1">
            <a:avLst/>
          </a:prstGeom>
          <a:noFill/>
          <a:ln w="50800" cap="flat" cmpd="sng">
            <a:solidFill>
              <a:srgbClr val="DFC70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491" name="Shape 491"/>
          <p:cNvCxnSpPr/>
          <p:nvPr/>
        </p:nvCxnSpPr>
        <p:spPr>
          <a:xfrm>
            <a:off x="3878262" y="3698875"/>
            <a:ext cx="152399" cy="6349"/>
          </a:xfrm>
          <a:prstGeom prst="straightConnector1">
            <a:avLst/>
          </a:prstGeom>
          <a:noFill/>
          <a:ln w="50800" cap="flat" cmpd="sng">
            <a:solidFill>
              <a:srgbClr val="DFC70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492" name="Shape 492"/>
          <p:cNvCxnSpPr/>
          <p:nvPr/>
        </p:nvCxnSpPr>
        <p:spPr>
          <a:xfrm rot="10800000" flipH="1">
            <a:off x="3209925" y="4041775"/>
            <a:ext cx="142875" cy="74611"/>
          </a:xfrm>
          <a:prstGeom prst="straightConnector1">
            <a:avLst/>
          </a:prstGeom>
          <a:noFill/>
          <a:ln w="50800" cap="flat" cmpd="sng">
            <a:solidFill>
              <a:srgbClr val="DFC70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493" name="Shape 493"/>
          <p:cNvCxnSpPr/>
          <p:nvPr/>
        </p:nvCxnSpPr>
        <p:spPr>
          <a:xfrm>
            <a:off x="4579937" y="4019550"/>
            <a:ext cx="119061" cy="4762"/>
          </a:xfrm>
          <a:prstGeom prst="straightConnector1">
            <a:avLst/>
          </a:prstGeom>
          <a:noFill/>
          <a:ln w="50800" cap="flat" cmpd="sng">
            <a:solidFill>
              <a:srgbClr val="DFC70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494" name="Shape 494"/>
          <p:cNvCxnSpPr/>
          <p:nvPr/>
        </p:nvCxnSpPr>
        <p:spPr>
          <a:xfrm rot="10800000" flipH="1">
            <a:off x="5345112" y="3695700"/>
            <a:ext cx="212724" cy="61912"/>
          </a:xfrm>
          <a:prstGeom prst="straightConnector1">
            <a:avLst/>
          </a:prstGeom>
          <a:noFill/>
          <a:ln w="50800" cap="flat" cmpd="sng">
            <a:solidFill>
              <a:srgbClr val="DFC700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495" name="Shape 495"/>
          <p:cNvSpPr/>
          <p:nvPr/>
        </p:nvSpPr>
        <p:spPr>
          <a:xfrm>
            <a:off x="7704136" y="3068636"/>
            <a:ext cx="1123950" cy="4413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72000"/>
                </a:moveTo>
                <a:lnTo>
                  <a:pt x="2316" y="57000"/>
                </a:lnTo>
                <a:lnTo>
                  <a:pt x="5790" y="43875"/>
                </a:lnTo>
                <a:lnTo>
                  <a:pt x="13606" y="28875"/>
                </a:lnTo>
                <a:lnTo>
                  <a:pt x="28082" y="13875"/>
                </a:lnTo>
                <a:lnTo>
                  <a:pt x="39662" y="6000"/>
                </a:lnTo>
                <a:lnTo>
                  <a:pt x="57032" y="0"/>
                </a:lnTo>
                <a:lnTo>
                  <a:pt x="71218" y="0"/>
                </a:lnTo>
                <a:lnTo>
                  <a:pt x="95681" y="0"/>
                </a:lnTo>
                <a:lnTo>
                  <a:pt x="114933" y="3750"/>
                </a:lnTo>
                <a:lnTo>
                  <a:pt x="119855" y="3750"/>
                </a:lnTo>
                <a:lnTo>
                  <a:pt x="119855" y="84000"/>
                </a:lnTo>
                <a:lnTo>
                  <a:pt x="104945" y="97125"/>
                </a:lnTo>
                <a:lnTo>
                  <a:pt x="80048" y="114000"/>
                </a:lnTo>
                <a:lnTo>
                  <a:pt x="64559" y="119625"/>
                </a:lnTo>
                <a:lnTo>
                  <a:pt x="51821" y="117750"/>
                </a:lnTo>
                <a:lnTo>
                  <a:pt x="34306" y="111750"/>
                </a:lnTo>
                <a:lnTo>
                  <a:pt x="18817" y="100125"/>
                </a:lnTo>
                <a:lnTo>
                  <a:pt x="8974" y="91125"/>
                </a:lnTo>
                <a:lnTo>
                  <a:pt x="3618" y="81750"/>
                </a:lnTo>
                <a:lnTo>
                  <a:pt x="1737" y="75000"/>
                </a:lnTo>
                <a:lnTo>
                  <a:pt x="0" y="72000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Shape 496"/>
          <p:cNvSpPr/>
          <p:nvPr/>
        </p:nvSpPr>
        <p:spPr>
          <a:xfrm>
            <a:off x="6203950" y="3111500"/>
            <a:ext cx="1206499" cy="3841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63453"/>
                </a:moveTo>
                <a:lnTo>
                  <a:pt x="2693" y="51366"/>
                </a:lnTo>
                <a:lnTo>
                  <a:pt x="8484" y="38848"/>
                </a:lnTo>
                <a:lnTo>
                  <a:pt x="18585" y="29784"/>
                </a:lnTo>
                <a:lnTo>
                  <a:pt x="27878" y="18129"/>
                </a:lnTo>
                <a:lnTo>
                  <a:pt x="35151" y="7769"/>
                </a:lnTo>
                <a:lnTo>
                  <a:pt x="45925" y="863"/>
                </a:lnTo>
                <a:lnTo>
                  <a:pt x="60202" y="0"/>
                </a:lnTo>
                <a:lnTo>
                  <a:pt x="73535" y="4316"/>
                </a:lnTo>
                <a:lnTo>
                  <a:pt x="90505" y="20287"/>
                </a:lnTo>
                <a:lnTo>
                  <a:pt x="101818" y="30647"/>
                </a:lnTo>
                <a:lnTo>
                  <a:pt x="111245" y="42302"/>
                </a:lnTo>
                <a:lnTo>
                  <a:pt x="116902" y="48345"/>
                </a:lnTo>
                <a:lnTo>
                  <a:pt x="118383" y="54820"/>
                </a:lnTo>
                <a:lnTo>
                  <a:pt x="119865" y="67769"/>
                </a:lnTo>
                <a:lnTo>
                  <a:pt x="119461" y="78992"/>
                </a:lnTo>
                <a:lnTo>
                  <a:pt x="115151" y="87625"/>
                </a:lnTo>
                <a:lnTo>
                  <a:pt x="103434" y="97985"/>
                </a:lnTo>
                <a:lnTo>
                  <a:pt x="88888" y="110071"/>
                </a:lnTo>
                <a:lnTo>
                  <a:pt x="79191" y="116115"/>
                </a:lnTo>
                <a:lnTo>
                  <a:pt x="64646" y="119568"/>
                </a:lnTo>
                <a:lnTo>
                  <a:pt x="54545" y="118705"/>
                </a:lnTo>
                <a:lnTo>
                  <a:pt x="42289" y="117410"/>
                </a:lnTo>
                <a:lnTo>
                  <a:pt x="31111" y="111366"/>
                </a:lnTo>
                <a:lnTo>
                  <a:pt x="22222" y="104892"/>
                </a:lnTo>
                <a:lnTo>
                  <a:pt x="12525" y="97553"/>
                </a:lnTo>
                <a:lnTo>
                  <a:pt x="7138" y="88489"/>
                </a:lnTo>
                <a:lnTo>
                  <a:pt x="3905" y="79424"/>
                </a:lnTo>
                <a:lnTo>
                  <a:pt x="0" y="63453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Shape 497"/>
          <p:cNvSpPr/>
          <p:nvPr/>
        </p:nvSpPr>
        <p:spPr>
          <a:xfrm>
            <a:off x="5556250" y="3522662"/>
            <a:ext cx="1444624" cy="3000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478" y="89032"/>
                </a:moveTo>
                <a:lnTo>
                  <a:pt x="0" y="75207"/>
                </a:lnTo>
                <a:lnTo>
                  <a:pt x="112" y="60276"/>
                </a:lnTo>
                <a:lnTo>
                  <a:pt x="2704" y="47557"/>
                </a:lnTo>
                <a:lnTo>
                  <a:pt x="9014" y="41474"/>
                </a:lnTo>
                <a:lnTo>
                  <a:pt x="21746" y="31520"/>
                </a:lnTo>
                <a:lnTo>
                  <a:pt x="30760" y="20460"/>
                </a:lnTo>
                <a:lnTo>
                  <a:pt x="41802" y="9400"/>
                </a:lnTo>
                <a:lnTo>
                  <a:pt x="51718" y="0"/>
                </a:lnTo>
                <a:lnTo>
                  <a:pt x="64338" y="0"/>
                </a:lnTo>
                <a:lnTo>
                  <a:pt x="78197" y="4976"/>
                </a:lnTo>
                <a:lnTo>
                  <a:pt x="93183" y="12165"/>
                </a:lnTo>
                <a:lnTo>
                  <a:pt x="110647" y="24884"/>
                </a:lnTo>
                <a:lnTo>
                  <a:pt x="118197" y="38709"/>
                </a:lnTo>
                <a:lnTo>
                  <a:pt x="119436" y="45898"/>
                </a:lnTo>
                <a:lnTo>
                  <a:pt x="119887" y="58064"/>
                </a:lnTo>
                <a:lnTo>
                  <a:pt x="119436" y="72442"/>
                </a:lnTo>
                <a:lnTo>
                  <a:pt x="117746" y="79631"/>
                </a:lnTo>
                <a:lnTo>
                  <a:pt x="115718" y="84608"/>
                </a:lnTo>
                <a:lnTo>
                  <a:pt x="111887" y="91797"/>
                </a:lnTo>
                <a:lnTo>
                  <a:pt x="99492" y="100645"/>
                </a:lnTo>
                <a:lnTo>
                  <a:pt x="82929" y="112258"/>
                </a:lnTo>
                <a:lnTo>
                  <a:pt x="67380" y="118341"/>
                </a:lnTo>
                <a:lnTo>
                  <a:pt x="57239" y="119447"/>
                </a:lnTo>
                <a:lnTo>
                  <a:pt x="40338" y="115023"/>
                </a:lnTo>
                <a:lnTo>
                  <a:pt x="28281" y="113917"/>
                </a:lnTo>
                <a:lnTo>
                  <a:pt x="15323" y="106175"/>
                </a:lnTo>
                <a:lnTo>
                  <a:pt x="8450" y="100092"/>
                </a:lnTo>
                <a:lnTo>
                  <a:pt x="5521" y="94562"/>
                </a:lnTo>
                <a:lnTo>
                  <a:pt x="2478" y="89032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Shape 498"/>
          <p:cNvSpPr/>
          <p:nvPr/>
        </p:nvSpPr>
        <p:spPr>
          <a:xfrm>
            <a:off x="4716462" y="3865562"/>
            <a:ext cx="1236661" cy="3222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57948"/>
                </a:moveTo>
                <a:lnTo>
                  <a:pt x="2891" y="45641"/>
                </a:lnTo>
                <a:lnTo>
                  <a:pt x="8543" y="33333"/>
                </a:lnTo>
                <a:lnTo>
                  <a:pt x="21818" y="19487"/>
                </a:lnTo>
                <a:lnTo>
                  <a:pt x="37984" y="8205"/>
                </a:lnTo>
                <a:lnTo>
                  <a:pt x="57831" y="0"/>
                </a:lnTo>
                <a:lnTo>
                  <a:pt x="76889" y="9743"/>
                </a:lnTo>
                <a:lnTo>
                  <a:pt x="90558" y="17948"/>
                </a:lnTo>
                <a:lnTo>
                  <a:pt x="102124" y="28717"/>
                </a:lnTo>
                <a:lnTo>
                  <a:pt x="115268" y="42564"/>
                </a:lnTo>
                <a:lnTo>
                  <a:pt x="118817" y="51794"/>
                </a:lnTo>
                <a:lnTo>
                  <a:pt x="119868" y="63076"/>
                </a:lnTo>
                <a:lnTo>
                  <a:pt x="119868" y="73846"/>
                </a:lnTo>
                <a:lnTo>
                  <a:pt x="118554" y="82051"/>
                </a:lnTo>
                <a:lnTo>
                  <a:pt x="115662" y="87692"/>
                </a:lnTo>
                <a:lnTo>
                  <a:pt x="111588" y="93333"/>
                </a:lnTo>
                <a:lnTo>
                  <a:pt x="99496" y="100000"/>
                </a:lnTo>
                <a:lnTo>
                  <a:pt x="79912" y="113846"/>
                </a:lnTo>
                <a:lnTo>
                  <a:pt x="53625" y="119487"/>
                </a:lnTo>
                <a:lnTo>
                  <a:pt x="34698" y="108205"/>
                </a:lnTo>
                <a:lnTo>
                  <a:pt x="15509" y="94871"/>
                </a:lnTo>
                <a:lnTo>
                  <a:pt x="8806" y="92820"/>
                </a:lnTo>
                <a:lnTo>
                  <a:pt x="3548" y="84615"/>
                </a:lnTo>
                <a:lnTo>
                  <a:pt x="1445" y="76410"/>
                </a:lnTo>
                <a:lnTo>
                  <a:pt x="0" y="57948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Shape 499"/>
          <p:cNvSpPr/>
          <p:nvPr/>
        </p:nvSpPr>
        <p:spPr>
          <a:xfrm>
            <a:off x="4689475" y="4192587"/>
            <a:ext cx="636586" cy="39846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17" y="17024"/>
                </a:moveTo>
                <a:lnTo>
                  <a:pt x="13816" y="5813"/>
                </a:lnTo>
                <a:lnTo>
                  <a:pt x="22771" y="0"/>
                </a:lnTo>
                <a:lnTo>
                  <a:pt x="35565" y="1245"/>
                </a:lnTo>
                <a:lnTo>
                  <a:pt x="49893" y="4567"/>
                </a:lnTo>
                <a:lnTo>
                  <a:pt x="62174" y="11211"/>
                </a:lnTo>
                <a:lnTo>
                  <a:pt x="82132" y="12456"/>
                </a:lnTo>
                <a:lnTo>
                  <a:pt x="96460" y="12456"/>
                </a:lnTo>
                <a:lnTo>
                  <a:pt x="105159" y="19100"/>
                </a:lnTo>
                <a:lnTo>
                  <a:pt x="114626" y="27820"/>
                </a:lnTo>
                <a:lnTo>
                  <a:pt x="118720" y="37785"/>
                </a:lnTo>
                <a:lnTo>
                  <a:pt x="119744" y="54394"/>
                </a:lnTo>
                <a:lnTo>
                  <a:pt x="117697" y="66435"/>
                </a:lnTo>
                <a:lnTo>
                  <a:pt x="112068" y="74740"/>
                </a:lnTo>
                <a:lnTo>
                  <a:pt x="99019" y="86366"/>
                </a:lnTo>
                <a:lnTo>
                  <a:pt x="76503" y="94671"/>
                </a:lnTo>
                <a:lnTo>
                  <a:pt x="59360" y="96747"/>
                </a:lnTo>
                <a:lnTo>
                  <a:pt x="49381" y="100899"/>
                </a:lnTo>
                <a:lnTo>
                  <a:pt x="38891" y="109619"/>
                </a:lnTo>
                <a:lnTo>
                  <a:pt x="29424" y="116262"/>
                </a:lnTo>
                <a:lnTo>
                  <a:pt x="17398" y="119584"/>
                </a:lnTo>
                <a:lnTo>
                  <a:pt x="6396" y="117923"/>
                </a:lnTo>
                <a:lnTo>
                  <a:pt x="2302" y="109619"/>
                </a:lnTo>
                <a:lnTo>
                  <a:pt x="0" y="88858"/>
                </a:lnTo>
                <a:lnTo>
                  <a:pt x="2302" y="44429"/>
                </a:lnTo>
                <a:lnTo>
                  <a:pt x="3582" y="26989"/>
                </a:lnTo>
                <a:lnTo>
                  <a:pt x="5117" y="17024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Shape 500"/>
          <p:cNvSpPr/>
          <p:nvPr/>
        </p:nvSpPr>
        <p:spPr>
          <a:xfrm>
            <a:off x="5348287" y="4170362"/>
            <a:ext cx="730250" cy="5984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69677"/>
                </a:moveTo>
                <a:lnTo>
                  <a:pt x="1113" y="60552"/>
                </a:lnTo>
                <a:lnTo>
                  <a:pt x="3562" y="54193"/>
                </a:lnTo>
                <a:lnTo>
                  <a:pt x="7569" y="48110"/>
                </a:lnTo>
                <a:lnTo>
                  <a:pt x="9573" y="38709"/>
                </a:lnTo>
                <a:lnTo>
                  <a:pt x="10241" y="27373"/>
                </a:lnTo>
                <a:lnTo>
                  <a:pt x="12022" y="21013"/>
                </a:lnTo>
                <a:lnTo>
                  <a:pt x="20259" y="17972"/>
                </a:lnTo>
                <a:lnTo>
                  <a:pt x="39851" y="18801"/>
                </a:lnTo>
                <a:lnTo>
                  <a:pt x="68348" y="20184"/>
                </a:lnTo>
                <a:lnTo>
                  <a:pt x="79480" y="14377"/>
                </a:lnTo>
                <a:lnTo>
                  <a:pt x="95732" y="4700"/>
                </a:lnTo>
                <a:lnTo>
                  <a:pt x="103747" y="0"/>
                </a:lnTo>
                <a:lnTo>
                  <a:pt x="114434" y="829"/>
                </a:lnTo>
                <a:lnTo>
                  <a:pt x="118218" y="6082"/>
                </a:lnTo>
                <a:lnTo>
                  <a:pt x="119777" y="14377"/>
                </a:lnTo>
                <a:lnTo>
                  <a:pt x="118664" y="17972"/>
                </a:lnTo>
                <a:lnTo>
                  <a:pt x="113543" y="32073"/>
                </a:lnTo>
                <a:lnTo>
                  <a:pt x="100408" y="49493"/>
                </a:lnTo>
                <a:lnTo>
                  <a:pt x="85491" y="69400"/>
                </a:lnTo>
                <a:lnTo>
                  <a:pt x="75250" y="80737"/>
                </a:lnTo>
                <a:lnTo>
                  <a:pt x="70575" y="91797"/>
                </a:lnTo>
                <a:lnTo>
                  <a:pt x="64786" y="102580"/>
                </a:lnTo>
                <a:lnTo>
                  <a:pt x="56549" y="115852"/>
                </a:lnTo>
                <a:lnTo>
                  <a:pt x="52096" y="118064"/>
                </a:lnTo>
                <a:lnTo>
                  <a:pt x="42745" y="119723"/>
                </a:lnTo>
                <a:lnTo>
                  <a:pt x="34285" y="118894"/>
                </a:lnTo>
                <a:lnTo>
                  <a:pt x="26270" y="113917"/>
                </a:lnTo>
                <a:lnTo>
                  <a:pt x="20927" y="103410"/>
                </a:lnTo>
                <a:lnTo>
                  <a:pt x="12912" y="88755"/>
                </a:lnTo>
                <a:lnTo>
                  <a:pt x="5788" y="79631"/>
                </a:lnTo>
                <a:lnTo>
                  <a:pt x="0" y="69677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Shape 501"/>
          <p:cNvSpPr/>
          <p:nvPr/>
        </p:nvSpPr>
        <p:spPr>
          <a:xfrm>
            <a:off x="5735637" y="4225925"/>
            <a:ext cx="854074" cy="695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809" y="117386"/>
                </a:moveTo>
                <a:lnTo>
                  <a:pt x="0" y="112396"/>
                </a:lnTo>
                <a:lnTo>
                  <a:pt x="0" y="104079"/>
                </a:lnTo>
                <a:lnTo>
                  <a:pt x="2476" y="95049"/>
                </a:lnTo>
                <a:lnTo>
                  <a:pt x="9142" y="83643"/>
                </a:lnTo>
                <a:lnTo>
                  <a:pt x="22285" y="67247"/>
                </a:lnTo>
                <a:lnTo>
                  <a:pt x="37333" y="50376"/>
                </a:lnTo>
                <a:lnTo>
                  <a:pt x="44571" y="33742"/>
                </a:lnTo>
                <a:lnTo>
                  <a:pt x="51619" y="15207"/>
                </a:lnTo>
                <a:lnTo>
                  <a:pt x="55809" y="7128"/>
                </a:lnTo>
                <a:lnTo>
                  <a:pt x="63238" y="950"/>
                </a:lnTo>
                <a:lnTo>
                  <a:pt x="80000" y="0"/>
                </a:lnTo>
                <a:lnTo>
                  <a:pt x="93333" y="2851"/>
                </a:lnTo>
                <a:lnTo>
                  <a:pt x="108000" y="10455"/>
                </a:lnTo>
                <a:lnTo>
                  <a:pt x="116571" y="19009"/>
                </a:lnTo>
                <a:lnTo>
                  <a:pt x="119809" y="37069"/>
                </a:lnTo>
                <a:lnTo>
                  <a:pt x="118666" y="52752"/>
                </a:lnTo>
                <a:lnTo>
                  <a:pt x="114666" y="67960"/>
                </a:lnTo>
                <a:lnTo>
                  <a:pt x="105904" y="83643"/>
                </a:lnTo>
                <a:lnTo>
                  <a:pt x="89714" y="93386"/>
                </a:lnTo>
                <a:lnTo>
                  <a:pt x="67047" y="91485"/>
                </a:lnTo>
                <a:lnTo>
                  <a:pt x="50095" y="92198"/>
                </a:lnTo>
                <a:lnTo>
                  <a:pt x="38857" y="93861"/>
                </a:lnTo>
                <a:lnTo>
                  <a:pt x="29904" y="104792"/>
                </a:lnTo>
                <a:lnTo>
                  <a:pt x="23619" y="111207"/>
                </a:lnTo>
                <a:lnTo>
                  <a:pt x="16761" y="116673"/>
                </a:lnTo>
                <a:lnTo>
                  <a:pt x="8571" y="119762"/>
                </a:lnTo>
                <a:lnTo>
                  <a:pt x="3809" y="117386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Shape 502"/>
          <p:cNvSpPr/>
          <p:nvPr/>
        </p:nvSpPr>
        <p:spPr>
          <a:xfrm>
            <a:off x="7124700" y="3530600"/>
            <a:ext cx="1200150" cy="428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41" y="59807"/>
                </a:moveTo>
                <a:lnTo>
                  <a:pt x="0" y="47459"/>
                </a:lnTo>
                <a:lnTo>
                  <a:pt x="4875" y="34340"/>
                </a:lnTo>
                <a:lnTo>
                  <a:pt x="15440" y="19678"/>
                </a:lnTo>
                <a:lnTo>
                  <a:pt x="33589" y="4244"/>
                </a:lnTo>
                <a:lnTo>
                  <a:pt x="50925" y="0"/>
                </a:lnTo>
                <a:lnTo>
                  <a:pt x="72189" y="6559"/>
                </a:lnTo>
                <a:lnTo>
                  <a:pt x="98465" y="24694"/>
                </a:lnTo>
                <a:lnTo>
                  <a:pt x="114311" y="42443"/>
                </a:lnTo>
                <a:lnTo>
                  <a:pt x="119187" y="56720"/>
                </a:lnTo>
                <a:lnTo>
                  <a:pt x="119864" y="65980"/>
                </a:lnTo>
                <a:lnTo>
                  <a:pt x="117562" y="80257"/>
                </a:lnTo>
                <a:lnTo>
                  <a:pt x="106455" y="92990"/>
                </a:lnTo>
                <a:lnTo>
                  <a:pt x="89525" y="112282"/>
                </a:lnTo>
                <a:lnTo>
                  <a:pt x="71106" y="119614"/>
                </a:lnTo>
                <a:lnTo>
                  <a:pt x="47674" y="117684"/>
                </a:lnTo>
                <a:lnTo>
                  <a:pt x="28171" y="104180"/>
                </a:lnTo>
                <a:lnTo>
                  <a:pt x="9345" y="81800"/>
                </a:lnTo>
                <a:lnTo>
                  <a:pt x="1760" y="66366"/>
                </a:lnTo>
                <a:lnTo>
                  <a:pt x="541" y="59807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Shape 503"/>
          <p:cNvSpPr/>
          <p:nvPr/>
        </p:nvSpPr>
        <p:spPr>
          <a:xfrm>
            <a:off x="8224836" y="4314825"/>
            <a:ext cx="592136" cy="6302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678" y="117636"/>
                </a:moveTo>
                <a:lnTo>
                  <a:pt x="2201" y="111072"/>
                </a:lnTo>
                <a:lnTo>
                  <a:pt x="0" y="104245"/>
                </a:lnTo>
                <a:lnTo>
                  <a:pt x="3027" y="93741"/>
                </a:lnTo>
                <a:lnTo>
                  <a:pt x="9633" y="86126"/>
                </a:lnTo>
                <a:lnTo>
                  <a:pt x="15688" y="72210"/>
                </a:lnTo>
                <a:lnTo>
                  <a:pt x="22018" y="60919"/>
                </a:lnTo>
                <a:lnTo>
                  <a:pt x="31100" y="38599"/>
                </a:lnTo>
                <a:lnTo>
                  <a:pt x="46513" y="21006"/>
                </a:lnTo>
                <a:lnTo>
                  <a:pt x="62752" y="11816"/>
                </a:lnTo>
                <a:lnTo>
                  <a:pt x="85321" y="2888"/>
                </a:lnTo>
                <a:lnTo>
                  <a:pt x="104311" y="0"/>
                </a:lnTo>
                <a:lnTo>
                  <a:pt x="119724" y="787"/>
                </a:lnTo>
                <a:lnTo>
                  <a:pt x="119724" y="71947"/>
                </a:lnTo>
                <a:lnTo>
                  <a:pt x="105963" y="71947"/>
                </a:lnTo>
                <a:lnTo>
                  <a:pt x="95779" y="74048"/>
                </a:lnTo>
                <a:lnTo>
                  <a:pt x="86697" y="80612"/>
                </a:lnTo>
                <a:lnTo>
                  <a:pt x="77889" y="90065"/>
                </a:lnTo>
                <a:lnTo>
                  <a:pt x="64128" y="105820"/>
                </a:lnTo>
                <a:lnTo>
                  <a:pt x="51467" y="113435"/>
                </a:lnTo>
                <a:lnTo>
                  <a:pt x="36055" y="117636"/>
                </a:lnTo>
                <a:lnTo>
                  <a:pt x="24495" y="119737"/>
                </a:lnTo>
                <a:lnTo>
                  <a:pt x="12110" y="119737"/>
                </a:lnTo>
                <a:lnTo>
                  <a:pt x="8807" y="117636"/>
                </a:lnTo>
                <a:lnTo>
                  <a:pt x="4678" y="117636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Shape 504"/>
          <p:cNvSpPr/>
          <p:nvPr/>
        </p:nvSpPr>
        <p:spPr>
          <a:xfrm>
            <a:off x="7604125" y="4398962"/>
            <a:ext cx="619125" cy="5222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3894" y="47493"/>
                </a:moveTo>
                <a:lnTo>
                  <a:pt x="36236" y="26279"/>
                </a:lnTo>
                <a:lnTo>
                  <a:pt x="52516" y="9182"/>
                </a:lnTo>
                <a:lnTo>
                  <a:pt x="60131" y="2532"/>
                </a:lnTo>
                <a:lnTo>
                  <a:pt x="67221" y="0"/>
                </a:lnTo>
                <a:lnTo>
                  <a:pt x="77199" y="0"/>
                </a:lnTo>
                <a:lnTo>
                  <a:pt x="92954" y="6965"/>
                </a:lnTo>
                <a:lnTo>
                  <a:pt x="110021" y="21846"/>
                </a:lnTo>
                <a:lnTo>
                  <a:pt x="114223" y="30395"/>
                </a:lnTo>
                <a:lnTo>
                  <a:pt x="118161" y="38627"/>
                </a:lnTo>
                <a:lnTo>
                  <a:pt x="119737" y="50659"/>
                </a:lnTo>
                <a:lnTo>
                  <a:pt x="119737" y="62691"/>
                </a:lnTo>
                <a:lnTo>
                  <a:pt x="115010" y="75356"/>
                </a:lnTo>
                <a:lnTo>
                  <a:pt x="105032" y="88021"/>
                </a:lnTo>
                <a:lnTo>
                  <a:pt x="93216" y="100686"/>
                </a:lnTo>
                <a:lnTo>
                  <a:pt x="79824" y="110501"/>
                </a:lnTo>
                <a:lnTo>
                  <a:pt x="66433" y="116517"/>
                </a:lnTo>
                <a:lnTo>
                  <a:pt x="50940" y="119683"/>
                </a:lnTo>
                <a:lnTo>
                  <a:pt x="32822" y="119683"/>
                </a:lnTo>
                <a:lnTo>
                  <a:pt x="16017" y="117150"/>
                </a:lnTo>
                <a:lnTo>
                  <a:pt x="8402" y="111451"/>
                </a:lnTo>
                <a:lnTo>
                  <a:pt x="2888" y="104485"/>
                </a:lnTo>
                <a:lnTo>
                  <a:pt x="0" y="92137"/>
                </a:lnTo>
                <a:lnTo>
                  <a:pt x="2888" y="82955"/>
                </a:lnTo>
                <a:lnTo>
                  <a:pt x="11816" y="71873"/>
                </a:lnTo>
                <a:lnTo>
                  <a:pt x="23894" y="47493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Shape 505"/>
          <p:cNvSpPr/>
          <p:nvPr/>
        </p:nvSpPr>
        <p:spPr>
          <a:xfrm>
            <a:off x="7192961" y="4192587"/>
            <a:ext cx="622299" cy="4905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30000"/>
                </a:moveTo>
                <a:lnTo>
                  <a:pt x="4967" y="22921"/>
                </a:lnTo>
                <a:lnTo>
                  <a:pt x="14117" y="18876"/>
                </a:lnTo>
                <a:lnTo>
                  <a:pt x="24313" y="11123"/>
                </a:lnTo>
                <a:lnTo>
                  <a:pt x="36078" y="4719"/>
                </a:lnTo>
                <a:lnTo>
                  <a:pt x="49411" y="1348"/>
                </a:lnTo>
                <a:lnTo>
                  <a:pt x="59346" y="0"/>
                </a:lnTo>
                <a:lnTo>
                  <a:pt x="76601" y="5730"/>
                </a:lnTo>
                <a:lnTo>
                  <a:pt x="90718" y="15505"/>
                </a:lnTo>
                <a:lnTo>
                  <a:pt x="104052" y="24269"/>
                </a:lnTo>
                <a:lnTo>
                  <a:pt x="112156" y="30674"/>
                </a:lnTo>
                <a:lnTo>
                  <a:pt x="117647" y="37752"/>
                </a:lnTo>
                <a:lnTo>
                  <a:pt x="119738" y="50561"/>
                </a:lnTo>
                <a:lnTo>
                  <a:pt x="114509" y="60674"/>
                </a:lnTo>
                <a:lnTo>
                  <a:pt x="105098" y="70112"/>
                </a:lnTo>
                <a:lnTo>
                  <a:pt x="99869" y="82921"/>
                </a:lnTo>
                <a:lnTo>
                  <a:pt x="91503" y="100112"/>
                </a:lnTo>
                <a:lnTo>
                  <a:pt x="80784" y="113595"/>
                </a:lnTo>
                <a:lnTo>
                  <a:pt x="69803" y="118651"/>
                </a:lnTo>
                <a:lnTo>
                  <a:pt x="59869" y="119662"/>
                </a:lnTo>
                <a:lnTo>
                  <a:pt x="49411" y="114606"/>
                </a:lnTo>
                <a:lnTo>
                  <a:pt x="32679" y="89325"/>
                </a:lnTo>
                <a:lnTo>
                  <a:pt x="18823" y="66067"/>
                </a:lnTo>
                <a:lnTo>
                  <a:pt x="11764" y="57640"/>
                </a:lnTo>
                <a:lnTo>
                  <a:pt x="7581" y="49887"/>
                </a:lnTo>
                <a:lnTo>
                  <a:pt x="2091" y="43483"/>
                </a:lnTo>
                <a:lnTo>
                  <a:pt x="784" y="37078"/>
                </a:lnTo>
                <a:lnTo>
                  <a:pt x="0" y="30000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Shape 506"/>
          <p:cNvSpPr/>
          <p:nvPr/>
        </p:nvSpPr>
        <p:spPr>
          <a:xfrm>
            <a:off x="8385175" y="4981575"/>
            <a:ext cx="433386" cy="5175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761" y="109468"/>
                </a:moveTo>
                <a:lnTo>
                  <a:pt x="0" y="93510"/>
                </a:lnTo>
                <a:lnTo>
                  <a:pt x="0" y="72127"/>
                </a:lnTo>
                <a:lnTo>
                  <a:pt x="3761" y="47234"/>
                </a:lnTo>
                <a:lnTo>
                  <a:pt x="3009" y="31276"/>
                </a:lnTo>
                <a:lnTo>
                  <a:pt x="9780" y="15957"/>
                </a:lnTo>
                <a:lnTo>
                  <a:pt x="16927" y="5744"/>
                </a:lnTo>
                <a:lnTo>
                  <a:pt x="36112" y="638"/>
                </a:lnTo>
                <a:lnTo>
                  <a:pt x="66959" y="0"/>
                </a:lnTo>
                <a:lnTo>
                  <a:pt x="98557" y="1595"/>
                </a:lnTo>
                <a:lnTo>
                  <a:pt x="119623" y="4787"/>
                </a:lnTo>
                <a:lnTo>
                  <a:pt x="119623" y="118085"/>
                </a:lnTo>
                <a:lnTo>
                  <a:pt x="92539" y="119680"/>
                </a:lnTo>
                <a:lnTo>
                  <a:pt x="60188" y="116489"/>
                </a:lnTo>
                <a:lnTo>
                  <a:pt x="36112" y="113936"/>
                </a:lnTo>
                <a:lnTo>
                  <a:pt x="21065" y="112978"/>
                </a:lnTo>
                <a:lnTo>
                  <a:pt x="9028" y="109468"/>
                </a:lnTo>
                <a:lnTo>
                  <a:pt x="3761" y="109468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Shape 507"/>
          <p:cNvSpPr/>
          <p:nvPr/>
        </p:nvSpPr>
        <p:spPr>
          <a:xfrm>
            <a:off x="7813675" y="4979987"/>
            <a:ext cx="508000" cy="4825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920" y="115199"/>
                </a:moveTo>
                <a:lnTo>
                  <a:pt x="0" y="102514"/>
                </a:lnTo>
                <a:lnTo>
                  <a:pt x="1280" y="86057"/>
                </a:lnTo>
                <a:lnTo>
                  <a:pt x="3840" y="70628"/>
                </a:lnTo>
                <a:lnTo>
                  <a:pt x="4480" y="53142"/>
                </a:lnTo>
                <a:lnTo>
                  <a:pt x="2880" y="33257"/>
                </a:lnTo>
                <a:lnTo>
                  <a:pt x="3520" y="16457"/>
                </a:lnTo>
                <a:lnTo>
                  <a:pt x="8000" y="6514"/>
                </a:lnTo>
                <a:lnTo>
                  <a:pt x="17920" y="1028"/>
                </a:lnTo>
                <a:lnTo>
                  <a:pt x="34240" y="0"/>
                </a:lnTo>
                <a:lnTo>
                  <a:pt x="53760" y="3085"/>
                </a:lnTo>
                <a:lnTo>
                  <a:pt x="77760" y="4457"/>
                </a:lnTo>
                <a:lnTo>
                  <a:pt x="97280" y="6514"/>
                </a:lnTo>
                <a:lnTo>
                  <a:pt x="110400" y="13028"/>
                </a:lnTo>
                <a:lnTo>
                  <a:pt x="117120" y="30514"/>
                </a:lnTo>
                <a:lnTo>
                  <a:pt x="119680" y="60342"/>
                </a:lnTo>
                <a:lnTo>
                  <a:pt x="116480" y="97714"/>
                </a:lnTo>
                <a:lnTo>
                  <a:pt x="116160" y="112457"/>
                </a:lnTo>
                <a:lnTo>
                  <a:pt x="108480" y="119657"/>
                </a:lnTo>
                <a:lnTo>
                  <a:pt x="94080" y="119657"/>
                </a:lnTo>
                <a:lnTo>
                  <a:pt x="74560" y="116228"/>
                </a:lnTo>
                <a:lnTo>
                  <a:pt x="49920" y="116228"/>
                </a:lnTo>
                <a:lnTo>
                  <a:pt x="28480" y="118285"/>
                </a:lnTo>
                <a:lnTo>
                  <a:pt x="11200" y="118285"/>
                </a:lnTo>
                <a:lnTo>
                  <a:pt x="1920" y="115199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Shape 508"/>
          <p:cNvSpPr/>
          <p:nvPr/>
        </p:nvSpPr>
        <p:spPr>
          <a:xfrm>
            <a:off x="7239000" y="4941887"/>
            <a:ext cx="512762" cy="4952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08300"/>
                </a:moveTo>
                <a:lnTo>
                  <a:pt x="1904" y="69526"/>
                </a:lnTo>
                <a:lnTo>
                  <a:pt x="952" y="35766"/>
                </a:lnTo>
                <a:lnTo>
                  <a:pt x="1904" y="17381"/>
                </a:lnTo>
                <a:lnTo>
                  <a:pt x="7619" y="6685"/>
                </a:lnTo>
                <a:lnTo>
                  <a:pt x="17777" y="2005"/>
                </a:lnTo>
                <a:lnTo>
                  <a:pt x="33015" y="0"/>
                </a:lnTo>
                <a:lnTo>
                  <a:pt x="73968" y="1002"/>
                </a:lnTo>
                <a:lnTo>
                  <a:pt x="92698" y="3676"/>
                </a:lnTo>
                <a:lnTo>
                  <a:pt x="108571" y="10027"/>
                </a:lnTo>
                <a:lnTo>
                  <a:pt x="117142" y="18050"/>
                </a:lnTo>
                <a:lnTo>
                  <a:pt x="119682" y="38440"/>
                </a:lnTo>
                <a:lnTo>
                  <a:pt x="118730" y="69526"/>
                </a:lnTo>
                <a:lnTo>
                  <a:pt x="117777" y="87576"/>
                </a:lnTo>
                <a:lnTo>
                  <a:pt x="114603" y="101949"/>
                </a:lnTo>
                <a:lnTo>
                  <a:pt x="106666" y="115988"/>
                </a:lnTo>
                <a:lnTo>
                  <a:pt x="88888" y="119665"/>
                </a:lnTo>
                <a:lnTo>
                  <a:pt x="38412" y="118997"/>
                </a:lnTo>
                <a:lnTo>
                  <a:pt x="17142" y="117660"/>
                </a:lnTo>
                <a:lnTo>
                  <a:pt x="4444" y="113314"/>
                </a:lnTo>
                <a:lnTo>
                  <a:pt x="0" y="108300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Shape 509"/>
          <p:cNvSpPr/>
          <p:nvPr/>
        </p:nvSpPr>
        <p:spPr>
          <a:xfrm>
            <a:off x="6738936" y="4471987"/>
            <a:ext cx="665161" cy="3921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44" y="97183"/>
                </a:moveTo>
                <a:lnTo>
                  <a:pt x="0" y="84507"/>
                </a:lnTo>
                <a:lnTo>
                  <a:pt x="2693" y="73521"/>
                </a:lnTo>
                <a:lnTo>
                  <a:pt x="8081" y="64225"/>
                </a:lnTo>
                <a:lnTo>
                  <a:pt x="16653" y="55352"/>
                </a:lnTo>
                <a:lnTo>
                  <a:pt x="30122" y="40985"/>
                </a:lnTo>
                <a:lnTo>
                  <a:pt x="44081" y="27042"/>
                </a:lnTo>
                <a:lnTo>
                  <a:pt x="54857" y="13943"/>
                </a:lnTo>
                <a:lnTo>
                  <a:pt x="61469" y="5915"/>
                </a:lnTo>
                <a:lnTo>
                  <a:pt x="66612" y="1267"/>
                </a:lnTo>
                <a:lnTo>
                  <a:pt x="73469" y="0"/>
                </a:lnTo>
                <a:lnTo>
                  <a:pt x="80326" y="3802"/>
                </a:lnTo>
                <a:lnTo>
                  <a:pt x="86938" y="12676"/>
                </a:lnTo>
                <a:lnTo>
                  <a:pt x="97469" y="36338"/>
                </a:lnTo>
                <a:lnTo>
                  <a:pt x="105306" y="49859"/>
                </a:lnTo>
                <a:lnTo>
                  <a:pt x="113142" y="61267"/>
                </a:lnTo>
                <a:lnTo>
                  <a:pt x="118285" y="73521"/>
                </a:lnTo>
                <a:lnTo>
                  <a:pt x="119755" y="83661"/>
                </a:lnTo>
                <a:lnTo>
                  <a:pt x="119755" y="95070"/>
                </a:lnTo>
                <a:lnTo>
                  <a:pt x="114612" y="106901"/>
                </a:lnTo>
                <a:lnTo>
                  <a:pt x="106530" y="115352"/>
                </a:lnTo>
                <a:lnTo>
                  <a:pt x="96979" y="119577"/>
                </a:lnTo>
                <a:lnTo>
                  <a:pt x="87183" y="119577"/>
                </a:lnTo>
                <a:lnTo>
                  <a:pt x="80326" y="117464"/>
                </a:lnTo>
                <a:lnTo>
                  <a:pt x="70040" y="111971"/>
                </a:lnTo>
                <a:lnTo>
                  <a:pt x="62204" y="111971"/>
                </a:lnTo>
                <a:lnTo>
                  <a:pt x="51673" y="114929"/>
                </a:lnTo>
                <a:lnTo>
                  <a:pt x="37224" y="117042"/>
                </a:lnTo>
                <a:lnTo>
                  <a:pt x="24489" y="117464"/>
                </a:lnTo>
                <a:lnTo>
                  <a:pt x="15918" y="114084"/>
                </a:lnTo>
                <a:lnTo>
                  <a:pt x="8816" y="108591"/>
                </a:lnTo>
                <a:lnTo>
                  <a:pt x="3428" y="101830"/>
                </a:lnTo>
                <a:lnTo>
                  <a:pt x="244" y="97183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Shape 510"/>
          <p:cNvSpPr/>
          <p:nvPr/>
        </p:nvSpPr>
        <p:spPr>
          <a:xfrm>
            <a:off x="6635750" y="4959350"/>
            <a:ext cx="495299" cy="5048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301" y="104590"/>
                </a:moveTo>
                <a:lnTo>
                  <a:pt x="0" y="59344"/>
                </a:lnTo>
                <a:lnTo>
                  <a:pt x="3287" y="32131"/>
                </a:lnTo>
                <a:lnTo>
                  <a:pt x="7890" y="16393"/>
                </a:lnTo>
                <a:lnTo>
                  <a:pt x="13808" y="5245"/>
                </a:lnTo>
                <a:lnTo>
                  <a:pt x="27945" y="0"/>
                </a:lnTo>
                <a:lnTo>
                  <a:pt x="70684" y="0"/>
                </a:lnTo>
                <a:lnTo>
                  <a:pt x="92712" y="655"/>
                </a:lnTo>
                <a:lnTo>
                  <a:pt x="105863" y="5245"/>
                </a:lnTo>
                <a:lnTo>
                  <a:pt x="114410" y="14426"/>
                </a:lnTo>
                <a:lnTo>
                  <a:pt x="119671" y="33770"/>
                </a:lnTo>
                <a:lnTo>
                  <a:pt x="119013" y="64590"/>
                </a:lnTo>
                <a:lnTo>
                  <a:pt x="119671" y="85573"/>
                </a:lnTo>
                <a:lnTo>
                  <a:pt x="113095" y="107213"/>
                </a:lnTo>
                <a:lnTo>
                  <a:pt x="110136" y="114098"/>
                </a:lnTo>
                <a:lnTo>
                  <a:pt x="94356" y="118032"/>
                </a:lnTo>
                <a:lnTo>
                  <a:pt x="47013" y="119672"/>
                </a:lnTo>
                <a:lnTo>
                  <a:pt x="24986" y="117049"/>
                </a:lnTo>
                <a:lnTo>
                  <a:pt x="12164" y="113442"/>
                </a:lnTo>
                <a:lnTo>
                  <a:pt x="5260" y="110163"/>
                </a:lnTo>
                <a:lnTo>
                  <a:pt x="2301" y="104590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Shape 511"/>
          <p:cNvSpPr/>
          <p:nvPr/>
        </p:nvSpPr>
        <p:spPr>
          <a:xfrm>
            <a:off x="6053137" y="4948237"/>
            <a:ext cx="531811" cy="527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969" y="106806"/>
                </a:moveTo>
                <a:lnTo>
                  <a:pt x="0" y="82617"/>
                </a:lnTo>
                <a:lnTo>
                  <a:pt x="2442" y="50890"/>
                </a:lnTo>
                <a:lnTo>
                  <a:pt x="7328" y="27329"/>
                </a:lnTo>
                <a:lnTo>
                  <a:pt x="15267" y="10680"/>
                </a:lnTo>
                <a:lnTo>
                  <a:pt x="31755" y="4083"/>
                </a:lnTo>
                <a:lnTo>
                  <a:pt x="56793" y="0"/>
                </a:lnTo>
                <a:lnTo>
                  <a:pt x="85496" y="2513"/>
                </a:lnTo>
                <a:lnTo>
                  <a:pt x="105954" y="9109"/>
                </a:lnTo>
                <a:lnTo>
                  <a:pt x="116641" y="24188"/>
                </a:lnTo>
                <a:lnTo>
                  <a:pt x="118778" y="49947"/>
                </a:lnTo>
                <a:lnTo>
                  <a:pt x="119694" y="82617"/>
                </a:lnTo>
                <a:lnTo>
                  <a:pt x="117251" y="101151"/>
                </a:lnTo>
                <a:lnTo>
                  <a:pt x="114198" y="110261"/>
                </a:lnTo>
                <a:lnTo>
                  <a:pt x="105038" y="114659"/>
                </a:lnTo>
                <a:lnTo>
                  <a:pt x="79083" y="118743"/>
                </a:lnTo>
                <a:lnTo>
                  <a:pt x="48244" y="119371"/>
                </a:lnTo>
                <a:lnTo>
                  <a:pt x="25038" y="119685"/>
                </a:lnTo>
                <a:lnTo>
                  <a:pt x="12824" y="116230"/>
                </a:lnTo>
                <a:lnTo>
                  <a:pt x="3969" y="106806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Shape 512"/>
          <p:cNvSpPr/>
          <p:nvPr/>
        </p:nvSpPr>
        <p:spPr>
          <a:xfrm>
            <a:off x="5413375" y="5008562"/>
            <a:ext cx="576262" cy="4984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411" y="89085"/>
                </a:moveTo>
                <a:lnTo>
                  <a:pt x="2823" y="32908"/>
                </a:lnTo>
                <a:lnTo>
                  <a:pt x="5364" y="17285"/>
                </a:lnTo>
                <a:lnTo>
                  <a:pt x="6776" y="9307"/>
                </a:lnTo>
                <a:lnTo>
                  <a:pt x="10447" y="4653"/>
                </a:lnTo>
                <a:lnTo>
                  <a:pt x="24847" y="0"/>
                </a:lnTo>
                <a:lnTo>
                  <a:pt x="88941" y="997"/>
                </a:lnTo>
                <a:lnTo>
                  <a:pt x="104470" y="332"/>
                </a:lnTo>
                <a:lnTo>
                  <a:pt x="111529" y="3656"/>
                </a:lnTo>
                <a:lnTo>
                  <a:pt x="116894" y="15955"/>
                </a:lnTo>
                <a:lnTo>
                  <a:pt x="119152" y="34570"/>
                </a:lnTo>
                <a:lnTo>
                  <a:pt x="119717" y="77451"/>
                </a:lnTo>
                <a:lnTo>
                  <a:pt x="118023" y="89085"/>
                </a:lnTo>
                <a:lnTo>
                  <a:pt x="115764" y="102049"/>
                </a:lnTo>
                <a:lnTo>
                  <a:pt x="111247" y="111689"/>
                </a:lnTo>
                <a:lnTo>
                  <a:pt x="99388" y="116343"/>
                </a:lnTo>
                <a:lnTo>
                  <a:pt x="59576" y="119667"/>
                </a:lnTo>
                <a:lnTo>
                  <a:pt x="18635" y="119667"/>
                </a:lnTo>
                <a:lnTo>
                  <a:pt x="8470" y="117340"/>
                </a:lnTo>
                <a:lnTo>
                  <a:pt x="6776" y="115678"/>
                </a:lnTo>
                <a:lnTo>
                  <a:pt x="1694" y="110027"/>
                </a:lnTo>
                <a:lnTo>
                  <a:pt x="0" y="93407"/>
                </a:lnTo>
                <a:lnTo>
                  <a:pt x="1411" y="89085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Shape 513"/>
          <p:cNvSpPr/>
          <p:nvPr/>
        </p:nvSpPr>
        <p:spPr>
          <a:xfrm>
            <a:off x="4799012" y="5008562"/>
            <a:ext cx="525462" cy="5127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852" y="118709"/>
                </a:moveTo>
                <a:lnTo>
                  <a:pt x="4651" y="110322"/>
                </a:lnTo>
                <a:lnTo>
                  <a:pt x="2170" y="95806"/>
                </a:lnTo>
                <a:lnTo>
                  <a:pt x="0" y="63225"/>
                </a:lnTo>
                <a:lnTo>
                  <a:pt x="1550" y="35483"/>
                </a:lnTo>
                <a:lnTo>
                  <a:pt x="4961" y="13870"/>
                </a:lnTo>
                <a:lnTo>
                  <a:pt x="16434" y="7096"/>
                </a:lnTo>
                <a:lnTo>
                  <a:pt x="40310" y="3548"/>
                </a:lnTo>
                <a:lnTo>
                  <a:pt x="71007" y="0"/>
                </a:lnTo>
                <a:lnTo>
                  <a:pt x="96744" y="1290"/>
                </a:lnTo>
                <a:lnTo>
                  <a:pt x="109767" y="6451"/>
                </a:lnTo>
                <a:lnTo>
                  <a:pt x="116279" y="18387"/>
                </a:lnTo>
                <a:lnTo>
                  <a:pt x="119069" y="37419"/>
                </a:lnTo>
                <a:lnTo>
                  <a:pt x="119689" y="65483"/>
                </a:lnTo>
                <a:lnTo>
                  <a:pt x="118759" y="84516"/>
                </a:lnTo>
                <a:lnTo>
                  <a:pt x="111627" y="106129"/>
                </a:lnTo>
                <a:lnTo>
                  <a:pt x="107596" y="112258"/>
                </a:lnTo>
                <a:lnTo>
                  <a:pt x="99844" y="117419"/>
                </a:lnTo>
                <a:lnTo>
                  <a:pt x="79069" y="119677"/>
                </a:lnTo>
                <a:lnTo>
                  <a:pt x="36899" y="119677"/>
                </a:lnTo>
                <a:lnTo>
                  <a:pt x="23255" y="119032"/>
                </a:lnTo>
                <a:lnTo>
                  <a:pt x="14573" y="119032"/>
                </a:lnTo>
                <a:lnTo>
                  <a:pt x="10852" y="118709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Shape 514"/>
          <p:cNvSpPr/>
          <p:nvPr/>
        </p:nvSpPr>
        <p:spPr>
          <a:xfrm>
            <a:off x="4476750" y="4591050"/>
            <a:ext cx="895349" cy="4079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91621"/>
                </a:moveTo>
                <a:lnTo>
                  <a:pt x="0" y="72162"/>
                </a:lnTo>
                <a:lnTo>
                  <a:pt x="2545" y="59594"/>
                </a:lnTo>
                <a:lnTo>
                  <a:pt x="7818" y="49864"/>
                </a:lnTo>
                <a:lnTo>
                  <a:pt x="14000" y="40945"/>
                </a:lnTo>
                <a:lnTo>
                  <a:pt x="18909" y="30405"/>
                </a:lnTo>
                <a:lnTo>
                  <a:pt x="24363" y="17027"/>
                </a:lnTo>
                <a:lnTo>
                  <a:pt x="29636" y="12567"/>
                </a:lnTo>
                <a:lnTo>
                  <a:pt x="42727" y="10945"/>
                </a:lnTo>
                <a:lnTo>
                  <a:pt x="67454" y="7702"/>
                </a:lnTo>
                <a:lnTo>
                  <a:pt x="80909" y="0"/>
                </a:lnTo>
                <a:lnTo>
                  <a:pt x="94727" y="0"/>
                </a:lnTo>
                <a:lnTo>
                  <a:pt x="102727" y="0"/>
                </a:lnTo>
                <a:lnTo>
                  <a:pt x="110727" y="7297"/>
                </a:lnTo>
                <a:lnTo>
                  <a:pt x="116000" y="22702"/>
                </a:lnTo>
                <a:lnTo>
                  <a:pt x="119818" y="42972"/>
                </a:lnTo>
                <a:lnTo>
                  <a:pt x="119454" y="61621"/>
                </a:lnTo>
                <a:lnTo>
                  <a:pt x="117454" y="77837"/>
                </a:lnTo>
                <a:lnTo>
                  <a:pt x="112545" y="100135"/>
                </a:lnTo>
                <a:lnTo>
                  <a:pt x="110545" y="103378"/>
                </a:lnTo>
                <a:lnTo>
                  <a:pt x="104727" y="105810"/>
                </a:lnTo>
                <a:lnTo>
                  <a:pt x="87272" y="107027"/>
                </a:lnTo>
                <a:lnTo>
                  <a:pt x="54909" y="106621"/>
                </a:lnTo>
                <a:lnTo>
                  <a:pt x="37454" y="107837"/>
                </a:lnTo>
                <a:lnTo>
                  <a:pt x="26727" y="112297"/>
                </a:lnTo>
                <a:lnTo>
                  <a:pt x="17454" y="118783"/>
                </a:lnTo>
                <a:lnTo>
                  <a:pt x="8363" y="119594"/>
                </a:lnTo>
                <a:lnTo>
                  <a:pt x="4000" y="114324"/>
                </a:lnTo>
                <a:lnTo>
                  <a:pt x="909" y="106621"/>
                </a:lnTo>
                <a:lnTo>
                  <a:pt x="0" y="91621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Shape 515"/>
          <p:cNvSpPr/>
          <p:nvPr/>
        </p:nvSpPr>
        <p:spPr>
          <a:xfrm>
            <a:off x="3752850" y="4721225"/>
            <a:ext cx="642936" cy="3127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10" y="73805"/>
                </a:moveTo>
                <a:lnTo>
                  <a:pt x="7326" y="55752"/>
                </a:lnTo>
                <a:lnTo>
                  <a:pt x="19452" y="34513"/>
                </a:lnTo>
                <a:lnTo>
                  <a:pt x="35368" y="18584"/>
                </a:lnTo>
                <a:lnTo>
                  <a:pt x="50526" y="8495"/>
                </a:lnTo>
                <a:lnTo>
                  <a:pt x="64673" y="0"/>
                </a:lnTo>
                <a:lnTo>
                  <a:pt x="76042" y="0"/>
                </a:lnTo>
                <a:lnTo>
                  <a:pt x="88673" y="0"/>
                </a:lnTo>
                <a:lnTo>
                  <a:pt x="98778" y="7433"/>
                </a:lnTo>
                <a:lnTo>
                  <a:pt x="108884" y="20176"/>
                </a:lnTo>
                <a:lnTo>
                  <a:pt x="115200" y="36106"/>
                </a:lnTo>
                <a:lnTo>
                  <a:pt x="118231" y="52566"/>
                </a:lnTo>
                <a:lnTo>
                  <a:pt x="119747" y="69557"/>
                </a:lnTo>
                <a:lnTo>
                  <a:pt x="117726" y="89203"/>
                </a:lnTo>
                <a:lnTo>
                  <a:pt x="111157" y="103539"/>
                </a:lnTo>
                <a:lnTo>
                  <a:pt x="102821" y="110442"/>
                </a:lnTo>
                <a:lnTo>
                  <a:pt x="89431" y="113628"/>
                </a:lnTo>
                <a:lnTo>
                  <a:pt x="57094" y="110442"/>
                </a:lnTo>
                <a:lnTo>
                  <a:pt x="46484" y="112035"/>
                </a:lnTo>
                <a:lnTo>
                  <a:pt x="37389" y="116814"/>
                </a:lnTo>
                <a:lnTo>
                  <a:pt x="22231" y="119469"/>
                </a:lnTo>
                <a:lnTo>
                  <a:pt x="12126" y="116283"/>
                </a:lnTo>
                <a:lnTo>
                  <a:pt x="5305" y="110973"/>
                </a:lnTo>
                <a:lnTo>
                  <a:pt x="1010" y="99292"/>
                </a:lnTo>
                <a:lnTo>
                  <a:pt x="0" y="86548"/>
                </a:lnTo>
                <a:lnTo>
                  <a:pt x="1010" y="73805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Shape 516"/>
          <p:cNvSpPr/>
          <p:nvPr/>
        </p:nvSpPr>
        <p:spPr>
          <a:xfrm>
            <a:off x="4211637" y="5065712"/>
            <a:ext cx="515936" cy="5111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473" y="111913"/>
                </a:moveTo>
                <a:lnTo>
                  <a:pt x="4421" y="80215"/>
                </a:lnTo>
                <a:lnTo>
                  <a:pt x="0" y="32021"/>
                </a:lnTo>
                <a:lnTo>
                  <a:pt x="1894" y="18760"/>
                </a:lnTo>
                <a:lnTo>
                  <a:pt x="6000" y="11320"/>
                </a:lnTo>
                <a:lnTo>
                  <a:pt x="13894" y="8733"/>
                </a:lnTo>
                <a:lnTo>
                  <a:pt x="61894" y="2264"/>
                </a:lnTo>
                <a:lnTo>
                  <a:pt x="90947" y="0"/>
                </a:lnTo>
                <a:lnTo>
                  <a:pt x="105473" y="2264"/>
                </a:lnTo>
                <a:lnTo>
                  <a:pt x="114000" y="7762"/>
                </a:lnTo>
                <a:lnTo>
                  <a:pt x="117157" y="19083"/>
                </a:lnTo>
                <a:lnTo>
                  <a:pt x="119684" y="60161"/>
                </a:lnTo>
                <a:lnTo>
                  <a:pt x="119684" y="87978"/>
                </a:lnTo>
                <a:lnTo>
                  <a:pt x="119684" y="97358"/>
                </a:lnTo>
                <a:lnTo>
                  <a:pt x="113684" y="107708"/>
                </a:lnTo>
                <a:lnTo>
                  <a:pt x="88736" y="114824"/>
                </a:lnTo>
                <a:lnTo>
                  <a:pt x="49263" y="118059"/>
                </a:lnTo>
                <a:lnTo>
                  <a:pt x="26210" y="119676"/>
                </a:lnTo>
                <a:lnTo>
                  <a:pt x="16421" y="117088"/>
                </a:lnTo>
                <a:lnTo>
                  <a:pt x="9473" y="111913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Shape 517"/>
          <p:cNvSpPr/>
          <p:nvPr/>
        </p:nvSpPr>
        <p:spPr>
          <a:xfrm>
            <a:off x="3641725" y="5157787"/>
            <a:ext cx="487361" cy="5222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022" y="112084"/>
                </a:moveTo>
                <a:lnTo>
                  <a:pt x="4345" y="74722"/>
                </a:lnTo>
                <a:lnTo>
                  <a:pt x="1002" y="46226"/>
                </a:lnTo>
                <a:lnTo>
                  <a:pt x="0" y="17730"/>
                </a:lnTo>
                <a:lnTo>
                  <a:pt x="1002" y="11715"/>
                </a:lnTo>
                <a:lnTo>
                  <a:pt x="7019" y="7598"/>
                </a:lnTo>
                <a:lnTo>
                  <a:pt x="17047" y="3166"/>
                </a:lnTo>
                <a:lnTo>
                  <a:pt x="72200" y="1583"/>
                </a:lnTo>
                <a:lnTo>
                  <a:pt x="103286" y="0"/>
                </a:lnTo>
                <a:lnTo>
                  <a:pt x="108969" y="3166"/>
                </a:lnTo>
                <a:lnTo>
                  <a:pt x="115320" y="8865"/>
                </a:lnTo>
                <a:lnTo>
                  <a:pt x="118662" y="32928"/>
                </a:lnTo>
                <a:lnTo>
                  <a:pt x="119665" y="83588"/>
                </a:lnTo>
                <a:lnTo>
                  <a:pt x="117994" y="95936"/>
                </a:lnTo>
                <a:lnTo>
                  <a:pt x="113314" y="105118"/>
                </a:lnTo>
                <a:lnTo>
                  <a:pt x="102618" y="110501"/>
                </a:lnTo>
                <a:lnTo>
                  <a:pt x="73871" y="113667"/>
                </a:lnTo>
                <a:lnTo>
                  <a:pt x="22395" y="119683"/>
                </a:lnTo>
                <a:lnTo>
                  <a:pt x="15376" y="119683"/>
                </a:lnTo>
                <a:lnTo>
                  <a:pt x="9693" y="117783"/>
                </a:lnTo>
                <a:lnTo>
                  <a:pt x="8022" y="112084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Shape 518"/>
          <p:cNvSpPr/>
          <p:nvPr/>
        </p:nvSpPr>
        <p:spPr>
          <a:xfrm>
            <a:off x="1427162" y="4214812"/>
            <a:ext cx="738187" cy="5032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49120"/>
                </a:moveTo>
                <a:lnTo>
                  <a:pt x="2862" y="40549"/>
                </a:lnTo>
                <a:lnTo>
                  <a:pt x="7045" y="34285"/>
                </a:lnTo>
                <a:lnTo>
                  <a:pt x="14532" y="27362"/>
                </a:lnTo>
                <a:lnTo>
                  <a:pt x="30605" y="19450"/>
                </a:lnTo>
                <a:lnTo>
                  <a:pt x="40293" y="14175"/>
                </a:lnTo>
                <a:lnTo>
                  <a:pt x="58568" y="6923"/>
                </a:lnTo>
                <a:lnTo>
                  <a:pt x="72000" y="0"/>
                </a:lnTo>
                <a:lnTo>
                  <a:pt x="84330" y="0"/>
                </a:lnTo>
                <a:lnTo>
                  <a:pt x="97541" y="3296"/>
                </a:lnTo>
                <a:lnTo>
                  <a:pt x="106348" y="8571"/>
                </a:lnTo>
                <a:lnTo>
                  <a:pt x="112513" y="15494"/>
                </a:lnTo>
                <a:lnTo>
                  <a:pt x="117798" y="24725"/>
                </a:lnTo>
                <a:lnTo>
                  <a:pt x="119779" y="35934"/>
                </a:lnTo>
                <a:lnTo>
                  <a:pt x="119779" y="48131"/>
                </a:lnTo>
                <a:lnTo>
                  <a:pt x="118678" y="56373"/>
                </a:lnTo>
                <a:lnTo>
                  <a:pt x="116036" y="72857"/>
                </a:lnTo>
                <a:lnTo>
                  <a:pt x="107889" y="89340"/>
                </a:lnTo>
                <a:lnTo>
                  <a:pt x="101504" y="100219"/>
                </a:lnTo>
                <a:lnTo>
                  <a:pt x="93798" y="108791"/>
                </a:lnTo>
                <a:lnTo>
                  <a:pt x="82128" y="116703"/>
                </a:lnTo>
                <a:lnTo>
                  <a:pt x="70238" y="119670"/>
                </a:lnTo>
                <a:lnTo>
                  <a:pt x="59889" y="117032"/>
                </a:lnTo>
                <a:lnTo>
                  <a:pt x="42055" y="110439"/>
                </a:lnTo>
                <a:lnTo>
                  <a:pt x="26201" y="99890"/>
                </a:lnTo>
                <a:lnTo>
                  <a:pt x="8587" y="85384"/>
                </a:lnTo>
                <a:lnTo>
                  <a:pt x="3302" y="76153"/>
                </a:lnTo>
                <a:lnTo>
                  <a:pt x="0" y="64285"/>
                </a:lnTo>
                <a:lnTo>
                  <a:pt x="0" y="49120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Shape 519"/>
          <p:cNvSpPr/>
          <p:nvPr/>
        </p:nvSpPr>
        <p:spPr>
          <a:xfrm>
            <a:off x="4087812" y="4130675"/>
            <a:ext cx="561975" cy="5683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898" y="36496"/>
                </a:moveTo>
                <a:lnTo>
                  <a:pt x="2898" y="29197"/>
                </a:lnTo>
                <a:lnTo>
                  <a:pt x="7536" y="22481"/>
                </a:lnTo>
                <a:lnTo>
                  <a:pt x="17681" y="18686"/>
                </a:lnTo>
                <a:lnTo>
                  <a:pt x="30724" y="16934"/>
                </a:lnTo>
                <a:lnTo>
                  <a:pt x="45507" y="14014"/>
                </a:lnTo>
                <a:lnTo>
                  <a:pt x="60289" y="7591"/>
                </a:lnTo>
                <a:lnTo>
                  <a:pt x="74202" y="3795"/>
                </a:lnTo>
                <a:lnTo>
                  <a:pt x="86376" y="2043"/>
                </a:lnTo>
                <a:lnTo>
                  <a:pt x="96521" y="0"/>
                </a:lnTo>
                <a:lnTo>
                  <a:pt x="104927" y="3795"/>
                </a:lnTo>
                <a:lnTo>
                  <a:pt x="115072" y="13138"/>
                </a:lnTo>
                <a:lnTo>
                  <a:pt x="119710" y="31824"/>
                </a:lnTo>
                <a:lnTo>
                  <a:pt x="119710" y="54306"/>
                </a:lnTo>
                <a:lnTo>
                  <a:pt x="115072" y="72992"/>
                </a:lnTo>
                <a:lnTo>
                  <a:pt x="106666" y="95474"/>
                </a:lnTo>
                <a:lnTo>
                  <a:pt x="101159" y="107445"/>
                </a:lnTo>
                <a:lnTo>
                  <a:pt x="90144" y="115912"/>
                </a:lnTo>
                <a:lnTo>
                  <a:pt x="82608" y="118832"/>
                </a:lnTo>
                <a:lnTo>
                  <a:pt x="74202" y="119708"/>
                </a:lnTo>
                <a:lnTo>
                  <a:pt x="60289" y="115036"/>
                </a:lnTo>
                <a:lnTo>
                  <a:pt x="45507" y="109489"/>
                </a:lnTo>
                <a:lnTo>
                  <a:pt x="34492" y="108613"/>
                </a:lnTo>
                <a:lnTo>
                  <a:pt x="19710" y="105693"/>
                </a:lnTo>
                <a:lnTo>
                  <a:pt x="8405" y="101021"/>
                </a:lnTo>
                <a:lnTo>
                  <a:pt x="4637" y="96350"/>
                </a:lnTo>
                <a:lnTo>
                  <a:pt x="1159" y="88759"/>
                </a:lnTo>
                <a:lnTo>
                  <a:pt x="0" y="80583"/>
                </a:lnTo>
                <a:lnTo>
                  <a:pt x="2028" y="74744"/>
                </a:lnTo>
                <a:lnTo>
                  <a:pt x="3768" y="70072"/>
                </a:lnTo>
                <a:lnTo>
                  <a:pt x="3768" y="65401"/>
                </a:lnTo>
                <a:lnTo>
                  <a:pt x="6666" y="57226"/>
                </a:lnTo>
                <a:lnTo>
                  <a:pt x="6666" y="48759"/>
                </a:lnTo>
                <a:lnTo>
                  <a:pt x="2898" y="36496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Shape 520"/>
          <p:cNvSpPr/>
          <p:nvPr/>
        </p:nvSpPr>
        <p:spPr>
          <a:xfrm>
            <a:off x="3328987" y="3844925"/>
            <a:ext cx="1223961" cy="30956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29" y="68266"/>
                </a:moveTo>
                <a:lnTo>
                  <a:pt x="4247" y="56533"/>
                </a:lnTo>
                <a:lnTo>
                  <a:pt x="12345" y="41066"/>
                </a:lnTo>
                <a:lnTo>
                  <a:pt x="22566" y="27733"/>
                </a:lnTo>
                <a:lnTo>
                  <a:pt x="29734" y="17066"/>
                </a:lnTo>
                <a:lnTo>
                  <a:pt x="38230" y="8533"/>
                </a:lnTo>
                <a:lnTo>
                  <a:pt x="48849" y="2133"/>
                </a:lnTo>
                <a:lnTo>
                  <a:pt x="56150" y="0"/>
                </a:lnTo>
                <a:lnTo>
                  <a:pt x="64646" y="0"/>
                </a:lnTo>
                <a:lnTo>
                  <a:pt x="74336" y="3733"/>
                </a:lnTo>
                <a:lnTo>
                  <a:pt x="82035" y="13866"/>
                </a:lnTo>
                <a:lnTo>
                  <a:pt x="89734" y="17066"/>
                </a:lnTo>
                <a:lnTo>
                  <a:pt x="96106" y="24000"/>
                </a:lnTo>
                <a:lnTo>
                  <a:pt x="103672" y="30933"/>
                </a:lnTo>
                <a:lnTo>
                  <a:pt x="110044" y="32533"/>
                </a:lnTo>
                <a:lnTo>
                  <a:pt x="113495" y="37866"/>
                </a:lnTo>
                <a:lnTo>
                  <a:pt x="118938" y="53333"/>
                </a:lnTo>
                <a:lnTo>
                  <a:pt x="119867" y="63466"/>
                </a:lnTo>
                <a:lnTo>
                  <a:pt x="119867" y="70400"/>
                </a:lnTo>
                <a:lnTo>
                  <a:pt x="117743" y="83733"/>
                </a:lnTo>
                <a:lnTo>
                  <a:pt x="113097" y="89066"/>
                </a:lnTo>
                <a:lnTo>
                  <a:pt x="103672" y="97600"/>
                </a:lnTo>
                <a:lnTo>
                  <a:pt x="92256" y="104533"/>
                </a:lnTo>
                <a:lnTo>
                  <a:pt x="82831" y="109333"/>
                </a:lnTo>
                <a:lnTo>
                  <a:pt x="69292" y="119466"/>
                </a:lnTo>
                <a:lnTo>
                  <a:pt x="58274" y="119466"/>
                </a:lnTo>
                <a:lnTo>
                  <a:pt x="46725" y="114666"/>
                </a:lnTo>
                <a:lnTo>
                  <a:pt x="37831" y="109333"/>
                </a:lnTo>
                <a:lnTo>
                  <a:pt x="32389" y="104533"/>
                </a:lnTo>
                <a:lnTo>
                  <a:pt x="22566" y="100800"/>
                </a:lnTo>
                <a:lnTo>
                  <a:pt x="15398" y="100800"/>
                </a:lnTo>
                <a:lnTo>
                  <a:pt x="9424" y="100800"/>
                </a:lnTo>
                <a:lnTo>
                  <a:pt x="5575" y="97600"/>
                </a:lnTo>
                <a:lnTo>
                  <a:pt x="3451" y="93866"/>
                </a:lnTo>
                <a:lnTo>
                  <a:pt x="2123" y="92266"/>
                </a:lnTo>
                <a:lnTo>
                  <a:pt x="0" y="82133"/>
                </a:lnTo>
                <a:lnTo>
                  <a:pt x="929" y="68266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Shape 521"/>
          <p:cNvSpPr/>
          <p:nvPr/>
        </p:nvSpPr>
        <p:spPr>
          <a:xfrm>
            <a:off x="2152650" y="4314825"/>
            <a:ext cx="812799" cy="4714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1963" y="8421"/>
                </a:moveTo>
                <a:lnTo>
                  <a:pt x="27753" y="0"/>
                </a:lnTo>
                <a:lnTo>
                  <a:pt x="35341" y="0"/>
                </a:lnTo>
                <a:lnTo>
                  <a:pt x="47920" y="1754"/>
                </a:lnTo>
                <a:lnTo>
                  <a:pt x="59301" y="10175"/>
                </a:lnTo>
                <a:lnTo>
                  <a:pt x="72678" y="15087"/>
                </a:lnTo>
                <a:lnTo>
                  <a:pt x="86256" y="16842"/>
                </a:lnTo>
                <a:lnTo>
                  <a:pt x="95840" y="20350"/>
                </a:lnTo>
                <a:lnTo>
                  <a:pt x="104425" y="23508"/>
                </a:lnTo>
                <a:lnTo>
                  <a:pt x="114009" y="33684"/>
                </a:lnTo>
                <a:lnTo>
                  <a:pt x="119800" y="47368"/>
                </a:lnTo>
                <a:lnTo>
                  <a:pt x="119800" y="60701"/>
                </a:lnTo>
                <a:lnTo>
                  <a:pt x="118801" y="74035"/>
                </a:lnTo>
                <a:lnTo>
                  <a:pt x="114009" y="85964"/>
                </a:lnTo>
                <a:lnTo>
                  <a:pt x="106222" y="96140"/>
                </a:lnTo>
                <a:lnTo>
                  <a:pt x="98635" y="102807"/>
                </a:lnTo>
                <a:lnTo>
                  <a:pt x="91048" y="106315"/>
                </a:lnTo>
                <a:lnTo>
                  <a:pt x="81464" y="106315"/>
                </a:lnTo>
                <a:lnTo>
                  <a:pt x="73677" y="106315"/>
                </a:lnTo>
                <a:lnTo>
                  <a:pt x="64093" y="106315"/>
                </a:lnTo>
                <a:lnTo>
                  <a:pt x="51713" y="109473"/>
                </a:lnTo>
                <a:lnTo>
                  <a:pt x="41131" y="116140"/>
                </a:lnTo>
                <a:lnTo>
                  <a:pt x="27753" y="119649"/>
                </a:lnTo>
                <a:lnTo>
                  <a:pt x="13377" y="112982"/>
                </a:lnTo>
                <a:lnTo>
                  <a:pt x="5590" y="107719"/>
                </a:lnTo>
                <a:lnTo>
                  <a:pt x="0" y="94385"/>
                </a:lnTo>
                <a:lnTo>
                  <a:pt x="0" y="82456"/>
                </a:lnTo>
                <a:lnTo>
                  <a:pt x="3793" y="70877"/>
                </a:lnTo>
                <a:lnTo>
                  <a:pt x="9584" y="54035"/>
                </a:lnTo>
                <a:lnTo>
                  <a:pt x="13377" y="38947"/>
                </a:lnTo>
                <a:lnTo>
                  <a:pt x="21963" y="8421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Shape 522"/>
          <p:cNvSpPr/>
          <p:nvPr/>
        </p:nvSpPr>
        <p:spPr>
          <a:xfrm>
            <a:off x="1936750" y="3924300"/>
            <a:ext cx="1270000" cy="3254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40" y="78305"/>
                </a:moveTo>
                <a:lnTo>
                  <a:pt x="0" y="61016"/>
                </a:lnTo>
                <a:lnTo>
                  <a:pt x="2433" y="43728"/>
                </a:lnTo>
                <a:lnTo>
                  <a:pt x="9861" y="34067"/>
                </a:lnTo>
                <a:lnTo>
                  <a:pt x="22155" y="24406"/>
                </a:lnTo>
                <a:lnTo>
                  <a:pt x="36883" y="14745"/>
                </a:lnTo>
                <a:lnTo>
                  <a:pt x="51099" y="9661"/>
                </a:lnTo>
                <a:lnTo>
                  <a:pt x="62113" y="0"/>
                </a:lnTo>
                <a:lnTo>
                  <a:pt x="71334" y="5084"/>
                </a:lnTo>
                <a:lnTo>
                  <a:pt x="86702" y="21864"/>
                </a:lnTo>
                <a:lnTo>
                  <a:pt x="98996" y="26949"/>
                </a:lnTo>
                <a:lnTo>
                  <a:pt x="109498" y="36610"/>
                </a:lnTo>
                <a:lnTo>
                  <a:pt x="115645" y="43728"/>
                </a:lnTo>
                <a:lnTo>
                  <a:pt x="119231" y="55932"/>
                </a:lnTo>
                <a:lnTo>
                  <a:pt x="119871" y="75762"/>
                </a:lnTo>
                <a:lnTo>
                  <a:pt x="116157" y="85423"/>
                </a:lnTo>
                <a:lnTo>
                  <a:pt x="100277" y="97627"/>
                </a:lnTo>
                <a:lnTo>
                  <a:pt x="75048" y="112372"/>
                </a:lnTo>
                <a:lnTo>
                  <a:pt x="60832" y="119491"/>
                </a:lnTo>
                <a:lnTo>
                  <a:pt x="52892" y="114915"/>
                </a:lnTo>
                <a:lnTo>
                  <a:pt x="50458" y="114915"/>
                </a:lnTo>
                <a:lnTo>
                  <a:pt x="48537" y="114915"/>
                </a:lnTo>
                <a:lnTo>
                  <a:pt x="46744" y="114915"/>
                </a:lnTo>
                <a:lnTo>
                  <a:pt x="43030" y="109830"/>
                </a:lnTo>
                <a:lnTo>
                  <a:pt x="32017" y="104745"/>
                </a:lnTo>
                <a:lnTo>
                  <a:pt x="22796" y="100169"/>
                </a:lnTo>
                <a:lnTo>
                  <a:pt x="16008" y="92542"/>
                </a:lnTo>
                <a:lnTo>
                  <a:pt x="8068" y="87966"/>
                </a:lnTo>
                <a:lnTo>
                  <a:pt x="640" y="78305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Shape 523"/>
          <p:cNvSpPr/>
          <p:nvPr/>
        </p:nvSpPr>
        <p:spPr>
          <a:xfrm>
            <a:off x="1277937" y="3619500"/>
            <a:ext cx="1179511" cy="3206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71896"/>
                </a:moveTo>
                <a:lnTo>
                  <a:pt x="2068" y="54827"/>
                </a:lnTo>
                <a:lnTo>
                  <a:pt x="5379" y="45000"/>
                </a:lnTo>
                <a:lnTo>
                  <a:pt x="17931" y="34655"/>
                </a:lnTo>
                <a:lnTo>
                  <a:pt x="28551" y="20172"/>
                </a:lnTo>
                <a:lnTo>
                  <a:pt x="35862" y="12413"/>
                </a:lnTo>
                <a:lnTo>
                  <a:pt x="49655" y="7758"/>
                </a:lnTo>
                <a:lnTo>
                  <a:pt x="59586" y="0"/>
                </a:lnTo>
                <a:lnTo>
                  <a:pt x="70896" y="2586"/>
                </a:lnTo>
                <a:lnTo>
                  <a:pt x="76137" y="7758"/>
                </a:lnTo>
                <a:lnTo>
                  <a:pt x="84827" y="17586"/>
                </a:lnTo>
                <a:lnTo>
                  <a:pt x="98068" y="32586"/>
                </a:lnTo>
                <a:lnTo>
                  <a:pt x="108000" y="42413"/>
                </a:lnTo>
                <a:lnTo>
                  <a:pt x="113931" y="47068"/>
                </a:lnTo>
                <a:lnTo>
                  <a:pt x="119172" y="54827"/>
                </a:lnTo>
                <a:lnTo>
                  <a:pt x="119862" y="64655"/>
                </a:lnTo>
                <a:lnTo>
                  <a:pt x="119172" y="82241"/>
                </a:lnTo>
                <a:lnTo>
                  <a:pt x="116827" y="86896"/>
                </a:lnTo>
                <a:lnTo>
                  <a:pt x="113931" y="89482"/>
                </a:lnTo>
                <a:lnTo>
                  <a:pt x="94758" y="96724"/>
                </a:lnTo>
                <a:lnTo>
                  <a:pt x="82758" y="109137"/>
                </a:lnTo>
                <a:lnTo>
                  <a:pt x="78896" y="111724"/>
                </a:lnTo>
                <a:lnTo>
                  <a:pt x="76827" y="114310"/>
                </a:lnTo>
                <a:lnTo>
                  <a:pt x="74896" y="116896"/>
                </a:lnTo>
                <a:lnTo>
                  <a:pt x="66896" y="119482"/>
                </a:lnTo>
                <a:lnTo>
                  <a:pt x="55724" y="116896"/>
                </a:lnTo>
                <a:lnTo>
                  <a:pt x="39172" y="109137"/>
                </a:lnTo>
                <a:lnTo>
                  <a:pt x="22620" y="101896"/>
                </a:lnTo>
                <a:lnTo>
                  <a:pt x="13931" y="99310"/>
                </a:lnTo>
                <a:lnTo>
                  <a:pt x="7310" y="96724"/>
                </a:lnTo>
                <a:lnTo>
                  <a:pt x="2758" y="92068"/>
                </a:lnTo>
                <a:lnTo>
                  <a:pt x="0" y="71896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Shape 524"/>
          <p:cNvSpPr/>
          <p:nvPr/>
        </p:nvSpPr>
        <p:spPr>
          <a:xfrm>
            <a:off x="649287" y="3905250"/>
            <a:ext cx="1184275" cy="3317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59751"/>
                </a:moveTo>
                <a:lnTo>
                  <a:pt x="5903" y="42821"/>
                </a:lnTo>
                <a:lnTo>
                  <a:pt x="13867" y="40331"/>
                </a:lnTo>
                <a:lnTo>
                  <a:pt x="27048" y="25892"/>
                </a:lnTo>
                <a:lnTo>
                  <a:pt x="32951" y="16431"/>
                </a:lnTo>
                <a:lnTo>
                  <a:pt x="38169" y="4481"/>
                </a:lnTo>
                <a:lnTo>
                  <a:pt x="46132" y="0"/>
                </a:lnTo>
                <a:lnTo>
                  <a:pt x="60549" y="0"/>
                </a:lnTo>
                <a:lnTo>
                  <a:pt x="70434" y="6970"/>
                </a:lnTo>
                <a:lnTo>
                  <a:pt x="83615" y="11950"/>
                </a:lnTo>
                <a:lnTo>
                  <a:pt x="94874" y="28381"/>
                </a:lnTo>
                <a:lnTo>
                  <a:pt x="104073" y="35850"/>
                </a:lnTo>
                <a:lnTo>
                  <a:pt x="112723" y="45311"/>
                </a:lnTo>
                <a:lnTo>
                  <a:pt x="118627" y="57261"/>
                </a:lnTo>
                <a:lnTo>
                  <a:pt x="119862" y="71701"/>
                </a:lnTo>
                <a:lnTo>
                  <a:pt x="117940" y="81161"/>
                </a:lnTo>
                <a:lnTo>
                  <a:pt x="112723" y="90622"/>
                </a:lnTo>
                <a:lnTo>
                  <a:pt x="102151" y="93112"/>
                </a:lnTo>
                <a:lnTo>
                  <a:pt x="96247" y="97593"/>
                </a:lnTo>
                <a:lnTo>
                  <a:pt x="87597" y="102572"/>
                </a:lnTo>
                <a:lnTo>
                  <a:pt x="78398" y="114522"/>
                </a:lnTo>
                <a:lnTo>
                  <a:pt x="69199" y="117012"/>
                </a:lnTo>
                <a:lnTo>
                  <a:pt x="61235" y="119502"/>
                </a:lnTo>
                <a:lnTo>
                  <a:pt x="47368" y="114522"/>
                </a:lnTo>
                <a:lnTo>
                  <a:pt x="28970" y="100082"/>
                </a:lnTo>
                <a:lnTo>
                  <a:pt x="21006" y="95601"/>
                </a:lnTo>
                <a:lnTo>
                  <a:pt x="11807" y="95601"/>
                </a:lnTo>
                <a:lnTo>
                  <a:pt x="5903" y="93112"/>
                </a:lnTo>
                <a:lnTo>
                  <a:pt x="1235" y="83651"/>
                </a:lnTo>
                <a:lnTo>
                  <a:pt x="0" y="59751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Shape 525"/>
          <p:cNvSpPr/>
          <p:nvPr/>
        </p:nvSpPr>
        <p:spPr>
          <a:xfrm>
            <a:off x="649287" y="3633787"/>
            <a:ext cx="522286" cy="3254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24623" y="7118"/>
                </a:lnTo>
                <a:lnTo>
                  <a:pt x="51740" y="12203"/>
                </a:lnTo>
                <a:lnTo>
                  <a:pt x="69194" y="16779"/>
                </a:lnTo>
                <a:lnTo>
                  <a:pt x="89454" y="24406"/>
                </a:lnTo>
                <a:lnTo>
                  <a:pt x="100675" y="28983"/>
                </a:lnTo>
                <a:lnTo>
                  <a:pt x="114077" y="39152"/>
                </a:lnTo>
                <a:lnTo>
                  <a:pt x="119688" y="55932"/>
                </a:lnTo>
                <a:lnTo>
                  <a:pt x="115324" y="75762"/>
                </a:lnTo>
                <a:lnTo>
                  <a:pt x="110961" y="80338"/>
                </a:lnTo>
                <a:lnTo>
                  <a:pt x="105350" y="85423"/>
                </a:lnTo>
                <a:lnTo>
                  <a:pt x="99740" y="85423"/>
                </a:lnTo>
                <a:lnTo>
                  <a:pt x="76363" y="95084"/>
                </a:lnTo>
                <a:lnTo>
                  <a:pt x="51740" y="100169"/>
                </a:lnTo>
                <a:lnTo>
                  <a:pt x="34909" y="104745"/>
                </a:lnTo>
                <a:lnTo>
                  <a:pt x="10285" y="116949"/>
                </a:lnTo>
                <a:lnTo>
                  <a:pt x="0" y="119491"/>
                </a:lnTo>
                <a:lnTo>
                  <a:pt x="0" y="0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Shape 526"/>
          <p:cNvSpPr/>
          <p:nvPr/>
        </p:nvSpPr>
        <p:spPr>
          <a:xfrm>
            <a:off x="2913061" y="4427537"/>
            <a:ext cx="784224" cy="7969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388" y="61351"/>
                </a:moveTo>
                <a:lnTo>
                  <a:pt x="16373" y="45961"/>
                </a:lnTo>
                <a:lnTo>
                  <a:pt x="25906" y="34939"/>
                </a:lnTo>
                <a:lnTo>
                  <a:pt x="31295" y="27452"/>
                </a:lnTo>
                <a:lnTo>
                  <a:pt x="37305" y="20381"/>
                </a:lnTo>
                <a:lnTo>
                  <a:pt x="49326" y="11022"/>
                </a:lnTo>
                <a:lnTo>
                  <a:pt x="61139" y="1455"/>
                </a:lnTo>
                <a:lnTo>
                  <a:pt x="71709" y="0"/>
                </a:lnTo>
                <a:lnTo>
                  <a:pt x="81658" y="4991"/>
                </a:lnTo>
                <a:lnTo>
                  <a:pt x="87461" y="9982"/>
                </a:lnTo>
                <a:lnTo>
                  <a:pt x="97409" y="16429"/>
                </a:lnTo>
                <a:lnTo>
                  <a:pt x="103419" y="18925"/>
                </a:lnTo>
                <a:lnTo>
                  <a:pt x="111917" y="25996"/>
                </a:lnTo>
                <a:lnTo>
                  <a:pt x="115854" y="32027"/>
                </a:lnTo>
                <a:lnTo>
                  <a:pt x="118963" y="43882"/>
                </a:lnTo>
                <a:lnTo>
                  <a:pt x="119792" y="52409"/>
                </a:lnTo>
                <a:lnTo>
                  <a:pt x="116891" y="62391"/>
                </a:lnTo>
                <a:lnTo>
                  <a:pt x="107979" y="70294"/>
                </a:lnTo>
                <a:lnTo>
                  <a:pt x="98445" y="72790"/>
                </a:lnTo>
                <a:lnTo>
                  <a:pt x="89533" y="73830"/>
                </a:lnTo>
                <a:lnTo>
                  <a:pt x="79585" y="75285"/>
                </a:lnTo>
                <a:lnTo>
                  <a:pt x="71709" y="82772"/>
                </a:lnTo>
                <a:lnTo>
                  <a:pt x="53678" y="99410"/>
                </a:lnTo>
                <a:lnTo>
                  <a:pt x="42279" y="108353"/>
                </a:lnTo>
                <a:lnTo>
                  <a:pt x="33367" y="113760"/>
                </a:lnTo>
                <a:lnTo>
                  <a:pt x="20932" y="119792"/>
                </a:lnTo>
                <a:lnTo>
                  <a:pt x="8911" y="116256"/>
                </a:lnTo>
                <a:lnTo>
                  <a:pt x="1450" y="106897"/>
                </a:lnTo>
                <a:lnTo>
                  <a:pt x="0" y="96291"/>
                </a:lnTo>
                <a:lnTo>
                  <a:pt x="1036" y="71334"/>
                </a:lnTo>
                <a:lnTo>
                  <a:pt x="6010" y="61975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Shape 527"/>
          <p:cNvSpPr/>
          <p:nvPr/>
        </p:nvSpPr>
        <p:spPr>
          <a:xfrm>
            <a:off x="3416300" y="4165600"/>
            <a:ext cx="603249" cy="555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168" y="2985"/>
                </a:moveTo>
                <a:lnTo>
                  <a:pt x="14831" y="895"/>
                </a:lnTo>
                <a:lnTo>
                  <a:pt x="30471" y="0"/>
                </a:lnTo>
                <a:lnTo>
                  <a:pt x="48000" y="2985"/>
                </a:lnTo>
                <a:lnTo>
                  <a:pt x="67955" y="8656"/>
                </a:lnTo>
                <a:lnTo>
                  <a:pt x="84134" y="14328"/>
                </a:lnTo>
                <a:lnTo>
                  <a:pt x="97078" y="24477"/>
                </a:lnTo>
                <a:lnTo>
                  <a:pt x="107325" y="31641"/>
                </a:lnTo>
                <a:lnTo>
                  <a:pt x="117033" y="44477"/>
                </a:lnTo>
                <a:lnTo>
                  <a:pt x="119730" y="58208"/>
                </a:lnTo>
                <a:lnTo>
                  <a:pt x="119730" y="71044"/>
                </a:lnTo>
                <a:lnTo>
                  <a:pt x="116494" y="85373"/>
                </a:lnTo>
                <a:lnTo>
                  <a:pt x="112719" y="94029"/>
                </a:lnTo>
                <a:lnTo>
                  <a:pt x="103550" y="106268"/>
                </a:lnTo>
                <a:lnTo>
                  <a:pt x="100853" y="112537"/>
                </a:lnTo>
                <a:lnTo>
                  <a:pt x="95730" y="117611"/>
                </a:lnTo>
                <a:lnTo>
                  <a:pt x="90606" y="119701"/>
                </a:lnTo>
                <a:lnTo>
                  <a:pt x="84674" y="119701"/>
                </a:lnTo>
                <a:lnTo>
                  <a:pt x="77662" y="117611"/>
                </a:lnTo>
                <a:lnTo>
                  <a:pt x="73078" y="111940"/>
                </a:lnTo>
                <a:lnTo>
                  <a:pt x="66606" y="101194"/>
                </a:lnTo>
                <a:lnTo>
                  <a:pt x="63370" y="85373"/>
                </a:lnTo>
                <a:lnTo>
                  <a:pt x="55550" y="74029"/>
                </a:lnTo>
                <a:lnTo>
                  <a:pt x="42606" y="63283"/>
                </a:lnTo>
                <a:lnTo>
                  <a:pt x="25887" y="53731"/>
                </a:lnTo>
                <a:lnTo>
                  <a:pt x="12943" y="45970"/>
                </a:lnTo>
                <a:lnTo>
                  <a:pt x="6471" y="38805"/>
                </a:lnTo>
                <a:lnTo>
                  <a:pt x="2696" y="32238"/>
                </a:lnTo>
                <a:lnTo>
                  <a:pt x="0" y="22388"/>
                </a:lnTo>
                <a:lnTo>
                  <a:pt x="1348" y="11641"/>
                </a:lnTo>
                <a:lnTo>
                  <a:pt x="9168" y="2985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Shape 528"/>
          <p:cNvSpPr/>
          <p:nvPr/>
        </p:nvSpPr>
        <p:spPr>
          <a:xfrm>
            <a:off x="2954336" y="5214937"/>
            <a:ext cx="639762" cy="59531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6016" y="119721"/>
                </a:moveTo>
                <a:lnTo>
                  <a:pt x="10932" y="109698"/>
                </a:lnTo>
                <a:lnTo>
                  <a:pt x="6101" y="94941"/>
                </a:lnTo>
                <a:lnTo>
                  <a:pt x="3813" y="79628"/>
                </a:lnTo>
                <a:lnTo>
                  <a:pt x="1271" y="66264"/>
                </a:lnTo>
                <a:lnTo>
                  <a:pt x="0" y="49559"/>
                </a:lnTo>
                <a:lnTo>
                  <a:pt x="762" y="38143"/>
                </a:lnTo>
                <a:lnTo>
                  <a:pt x="3813" y="33410"/>
                </a:lnTo>
                <a:lnTo>
                  <a:pt x="10932" y="26728"/>
                </a:lnTo>
                <a:lnTo>
                  <a:pt x="33559" y="16148"/>
                </a:lnTo>
                <a:lnTo>
                  <a:pt x="56694" y="6125"/>
                </a:lnTo>
                <a:lnTo>
                  <a:pt x="72711" y="2784"/>
                </a:lnTo>
                <a:lnTo>
                  <a:pt x="87966" y="0"/>
                </a:lnTo>
                <a:lnTo>
                  <a:pt x="103728" y="0"/>
                </a:lnTo>
                <a:lnTo>
                  <a:pt x="109322" y="5290"/>
                </a:lnTo>
                <a:lnTo>
                  <a:pt x="115423" y="18654"/>
                </a:lnTo>
                <a:lnTo>
                  <a:pt x="119745" y="42877"/>
                </a:lnTo>
                <a:lnTo>
                  <a:pt x="119745" y="60974"/>
                </a:lnTo>
                <a:lnTo>
                  <a:pt x="118474" y="86867"/>
                </a:lnTo>
                <a:lnTo>
                  <a:pt x="116694" y="94385"/>
                </a:lnTo>
                <a:lnTo>
                  <a:pt x="107542" y="98839"/>
                </a:lnTo>
                <a:lnTo>
                  <a:pt x="91525" y="101067"/>
                </a:lnTo>
                <a:lnTo>
                  <a:pt x="67118" y="106357"/>
                </a:lnTo>
                <a:lnTo>
                  <a:pt x="56186" y="113039"/>
                </a:lnTo>
                <a:lnTo>
                  <a:pt x="39661" y="116937"/>
                </a:lnTo>
                <a:lnTo>
                  <a:pt x="30000" y="119721"/>
                </a:lnTo>
                <a:lnTo>
                  <a:pt x="16016" y="119721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Shape 529"/>
          <p:cNvSpPr/>
          <p:nvPr/>
        </p:nvSpPr>
        <p:spPr>
          <a:xfrm>
            <a:off x="1022350" y="4667250"/>
            <a:ext cx="668337" cy="62071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466" y="25600"/>
                </a:moveTo>
                <a:lnTo>
                  <a:pt x="28965" y="22933"/>
                </a:lnTo>
                <a:lnTo>
                  <a:pt x="42596" y="18400"/>
                </a:lnTo>
                <a:lnTo>
                  <a:pt x="55983" y="7733"/>
                </a:lnTo>
                <a:lnTo>
                  <a:pt x="65233" y="2400"/>
                </a:lnTo>
                <a:lnTo>
                  <a:pt x="75943" y="0"/>
                </a:lnTo>
                <a:lnTo>
                  <a:pt x="85679" y="5066"/>
                </a:lnTo>
                <a:lnTo>
                  <a:pt x="101501" y="15200"/>
                </a:lnTo>
                <a:lnTo>
                  <a:pt x="111967" y="27466"/>
                </a:lnTo>
                <a:lnTo>
                  <a:pt x="119026" y="38933"/>
                </a:lnTo>
                <a:lnTo>
                  <a:pt x="119756" y="59466"/>
                </a:lnTo>
                <a:lnTo>
                  <a:pt x="117809" y="85600"/>
                </a:lnTo>
                <a:lnTo>
                  <a:pt x="107342" y="106133"/>
                </a:lnTo>
                <a:lnTo>
                  <a:pt x="97363" y="117066"/>
                </a:lnTo>
                <a:lnTo>
                  <a:pt x="83975" y="119733"/>
                </a:lnTo>
                <a:lnTo>
                  <a:pt x="71075" y="116533"/>
                </a:lnTo>
                <a:lnTo>
                  <a:pt x="61825" y="110133"/>
                </a:lnTo>
                <a:lnTo>
                  <a:pt x="49411" y="98666"/>
                </a:lnTo>
                <a:lnTo>
                  <a:pt x="32129" y="83733"/>
                </a:lnTo>
                <a:lnTo>
                  <a:pt x="23853" y="75466"/>
                </a:lnTo>
                <a:lnTo>
                  <a:pt x="12170" y="66400"/>
                </a:lnTo>
                <a:lnTo>
                  <a:pt x="0" y="54400"/>
                </a:lnTo>
                <a:lnTo>
                  <a:pt x="0" y="43466"/>
                </a:lnTo>
                <a:lnTo>
                  <a:pt x="1703" y="33866"/>
                </a:lnTo>
                <a:lnTo>
                  <a:pt x="10466" y="25600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Shape 530"/>
          <p:cNvSpPr/>
          <p:nvPr/>
        </p:nvSpPr>
        <p:spPr>
          <a:xfrm rot="-540000" flipH="1">
            <a:off x="1322387" y="4867274"/>
            <a:ext cx="122237" cy="1270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Shape 531"/>
          <p:cNvSpPr/>
          <p:nvPr/>
        </p:nvSpPr>
        <p:spPr>
          <a:xfrm>
            <a:off x="4033837" y="3552825"/>
            <a:ext cx="1314449" cy="3254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71" y="49322"/>
                </a:moveTo>
                <a:lnTo>
                  <a:pt x="3591" y="38135"/>
                </a:lnTo>
                <a:lnTo>
                  <a:pt x="13126" y="24915"/>
                </a:lnTo>
                <a:lnTo>
                  <a:pt x="24024" y="15762"/>
                </a:lnTo>
                <a:lnTo>
                  <a:pt x="33560" y="11186"/>
                </a:lnTo>
                <a:lnTo>
                  <a:pt x="50773" y="0"/>
                </a:lnTo>
                <a:lnTo>
                  <a:pt x="68359" y="7118"/>
                </a:lnTo>
                <a:lnTo>
                  <a:pt x="80000" y="13220"/>
                </a:lnTo>
                <a:lnTo>
                  <a:pt x="88049" y="20847"/>
                </a:lnTo>
                <a:lnTo>
                  <a:pt x="108854" y="34067"/>
                </a:lnTo>
                <a:lnTo>
                  <a:pt x="117151" y="43728"/>
                </a:lnTo>
                <a:lnTo>
                  <a:pt x="119876" y="58474"/>
                </a:lnTo>
                <a:lnTo>
                  <a:pt x="119504" y="69661"/>
                </a:lnTo>
                <a:lnTo>
                  <a:pt x="115046" y="82881"/>
                </a:lnTo>
                <a:lnTo>
                  <a:pt x="101795" y="94067"/>
                </a:lnTo>
                <a:lnTo>
                  <a:pt x="91888" y="101186"/>
                </a:lnTo>
                <a:lnTo>
                  <a:pt x="78761" y="107288"/>
                </a:lnTo>
                <a:lnTo>
                  <a:pt x="71331" y="115932"/>
                </a:lnTo>
                <a:lnTo>
                  <a:pt x="60681" y="119491"/>
                </a:lnTo>
                <a:lnTo>
                  <a:pt x="48173" y="116949"/>
                </a:lnTo>
                <a:lnTo>
                  <a:pt x="35665" y="106271"/>
                </a:lnTo>
                <a:lnTo>
                  <a:pt x="25510" y="98644"/>
                </a:lnTo>
                <a:lnTo>
                  <a:pt x="14860" y="87966"/>
                </a:lnTo>
                <a:lnTo>
                  <a:pt x="7430" y="84406"/>
                </a:lnTo>
                <a:lnTo>
                  <a:pt x="3839" y="80338"/>
                </a:lnTo>
                <a:lnTo>
                  <a:pt x="0" y="62033"/>
                </a:lnTo>
                <a:lnTo>
                  <a:pt x="371" y="49322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Shape 532"/>
          <p:cNvSpPr/>
          <p:nvPr/>
        </p:nvSpPr>
        <p:spPr>
          <a:xfrm>
            <a:off x="666750" y="5730875"/>
            <a:ext cx="558799" cy="7016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28762"/>
                </a:moveTo>
                <a:lnTo>
                  <a:pt x="7864" y="18624"/>
                </a:lnTo>
                <a:lnTo>
                  <a:pt x="16310" y="12259"/>
                </a:lnTo>
                <a:lnTo>
                  <a:pt x="32912" y="6601"/>
                </a:lnTo>
                <a:lnTo>
                  <a:pt x="54757" y="2121"/>
                </a:lnTo>
                <a:lnTo>
                  <a:pt x="69320" y="1650"/>
                </a:lnTo>
                <a:lnTo>
                  <a:pt x="86213" y="0"/>
                </a:lnTo>
                <a:lnTo>
                  <a:pt x="91747" y="943"/>
                </a:lnTo>
                <a:lnTo>
                  <a:pt x="100194" y="10609"/>
                </a:lnTo>
                <a:lnTo>
                  <a:pt x="107184" y="28290"/>
                </a:lnTo>
                <a:lnTo>
                  <a:pt x="112718" y="49744"/>
                </a:lnTo>
                <a:lnTo>
                  <a:pt x="116213" y="72848"/>
                </a:lnTo>
                <a:lnTo>
                  <a:pt x="119708" y="92180"/>
                </a:lnTo>
                <a:lnTo>
                  <a:pt x="117669" y="93831"/>
                </a:lnTo>
                <a:lnTo>
                  <a:pt x="107766" y="99960"/>
                </a:lnTo>
                <a:lnTo>
                  <a:pt x="81844" y="106797"/>
                </a:lnTo>
                <a:lnTo>
                  <a:pt x="58252" y="114813"/>
                </a:lnTo>
                <a:lnTo>
                  <a:pt x="38446" y="119764"/>
                </a:lnTo>
                <a:lnTo>
                  <a:pt x="32912" y="119764"/>
                </a:lnTo>
                <a:lnTo>
                  <a:pt x="27961" y="118821"/>
                </a:lnTo>
                <a:lnTo>
                  <a:pt x="24466" y="116935"/>
                </a:lnTo>
                <a:lnTo>
                  <a:pt x="23300" y="110805"/>
                </a:lnTo>
                <a:lnTo>
                  <a:pt x="6407" y="48094"/>
                </a:lnTo>
                <a:lnTo>
                  <a:pt x="0" y="28762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Shape 533"/>
          <p:cNvSpPr/>
          <p:nvPr/>
        </p:nvSpPr>
        <p:spPr>
          <a:xfrm>
            <a:off x="641350" y="4973637"/>
            <a:ext cx="606425" cy="647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006" y="4349"/>
                </a:moveTo>
                <a:lnTo>
                  <a:pt x="24966" y="0"/>
                </a:lnTo>
                <a:lnTo>
                  <a:pt x="39194" y="511"/>
                </a:lnTo>
                <a:lnTo>
                  <a:pt x="52080" y="4349"/>
                </a:lnTo>
                <a:lnTo>
                  <a:pt x="64429" y="12025"/>
                </a:lnTo>
                <a:lnTo>
                  <a:pt x="77852" y="21492"/>
                </a:lnTo>
                <a:lnTo>
                  <a:pt x="86442" y="26865"/>
                </a:lnTo>
                <a:lnTo>
                  <a:pt x="94765" y="35053"/>
                </a:lnTo>
                <a:lnTo>
                  <a:pt x="107651" y="44264"/>
                </a:lnTo>
                <a:lnTo>
                  <a:pt x="115167" y="52196"/>
                </a:lnTo>
                <a:lnTo>
                  <a:pt x="119731" y="60895"/>
                </a:lnTo>
                <a:lnTo>
                  <a:pt x="119731" y="72409"/>
                </a:lnTo>
                <a:lnTo>
                  <a:pt x="110067" y="93390"/>
                </a:lnTo>
                <a:lnTo>
                  <a:pt x="103087" y="98763"/>
                </a:lnTo>
                <a:lnTo>
                  <a:pt x="93959" y="103113"/>
                </a:lnTo>
                <a:lnTo>
                  <a:pt x="79194" y="106950"/>
                </a:lnTo>
                <a:lnTo>
                  <a:pt x="62550" y="107462"/>
                </a:lnTo>
                <a:lnTo>
                  <a:pt x="45637" y="111812"/>
                </a:lnTo>
                <a:lnTo>
                  <a:pt x="32214" y="115394"/>
                </a:lnTo>
                <a:lnTo>
                  <a:pt x="8859" y="119744"/>
                </a:lnTo>
                <a:lnTo>
                  <a:pt x="0" y="117953"/>
                </a:lnTo>
                <a:lnTo>
                  <a:pt x="0" y="12793"/>
                </a:lnTo>
                <a:lnTo>
                  <a:pt x="11006" y="4349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Shape 534"/>
          <p:cNvSpPr/>
          <p:nvPr/>
        </p:nvSpPr>
        <p:spPr>
          <a:xfrm>
            <a:off x="1733550" y="4765675"/>
            <a:ext cx="434974" cy="5175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625" y="16960"/>
                </a:moveTo>
                <a:lnTo>
                  <a:pt x="21750" y="13760"/>
                </a:lnTo>
                <a:lnTo>
                  <a:pt x="34125" y="13760"/>
                </a:lnTo>
                <a:lnTo>
                  <a:pt x="46875" y="12160"/>
                </a:lnTo>
                <a:lnTo>
                  <a:pt x="60375" y="5440"/>
                </a:lnTo>
                <a:lnTo>
                  <a:pt x="71250" y="0"/>
                </a:lnTo>
                <a:lnTo>
                  <a:pt x="83625" y="640"/>
                </a:lnTo>
                <a:lnTo>
                  <a:pt x="95625" y="9280"/>
                </a:lnTo>
                <a:lnTo>
                  <a:pt x="107250" y="19200"/>
                </a:lnTo>
                <a:lnTo>
                  <a:pt x="113625" y="25920"/>
                </a:lnTo>
                <a:lnTo>
                  <a:pt x="117000" y="32960"/>
                </a:lnTo>
                <a:lnTo>
                  <a:pt x="119625" y="41280"/>
                </a:lnTo>
                <a:lnTo>
                  <a:pt x="115125" y="48960"/>
                </a:lnTo>
                <a:lnTo>
                  <a:pt x="108000" y="57600"/>
                </a:lnTo>
                <a:lnTo>
                  <a:pt x="96375" y="67520"/>
                </a:lnTo>
                <a:lnTo>
                  <a:pt x="81000" y="79040"/>
                </a:lnTo>
                <a:lnTo>
                  <a:pt x="69375" y="90560"/>
                </a:lnTo>
                <a:lnTo>
                  <a:pt x="51375" y="106560"/>
                </a:lnTo>
                <a:lnTo>
                  <a:pt x="36000" y="115840"/>
                </a:lnTo>
                <a:lnTo>
                  <a:pt x="17250" y="119680"/>
                </a:lnTo>
                <a:lnTo>
                  <a:pt x="4500" y="117440"/>
                </a:lnTo>
                <a:lnTo>
                  <a:pt x="1125" y="108800"/>
                </a:lnTo>
                <a:lnTo>
                  <a:pt x="0" y="103680"/>
                </a:lnTo>
                <a:lnTo>
                  <a:pt x="1125" y="93440"/>
                </a:lnTo>
                <a:lnTo>
                  <a:pt x="3750" y="81280"/>
                </a:lnTo>
                <a:lnTo>
                  <a:pt x="5625" y="63040"/>
                </a:lnTo>
                <a:lnTo>
                  <a:pt x="9000" y="52800"/>
                </a:lnTo>
                <a:lnTo>
                  <a:pt x="10125" y="42240"/>
                </a:lnTo>
                <a:lnTo>
                  <a:pt x="7125" y="26880"/>
                </a:lnTo>
                <a:lnTo>
                  <a:pt x="11625" y="16960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Shape 535"/>
          <p:cNvSpPr/>
          <p:nvPr/>
        </p:nvSpPr>
        <p:spPr>
          <a:xfrm>
            <a:off x="2538411" y="3579812"/>
            <a:ext cx="1331912" cy="3460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1007" y="32031"/>
                </a:moveTo>
                <a:lnTo>
                  <a:pt x="36866" y="25338"/>
                </a:lnTo>
                <a:lnTo>
                  <a:pt x="42482" y="10996"/>
                </a:lnTo>
                <a:lnTo>
                  <a:pt x="48097" y="6693"/>
                </a:lnTo>
                <a:lnTo>
                  <a:pt x="56276" y="5258"/>
                </a:lnTo>
                <a:lnTo>
                  <a:pt x="69094" y="0"/>
                </a:lnTo>
                <a:lnTo>
                  <a:pt x="79104" y="1434"/>
                </a:lnTo>
                <a:lnTo>
                  <a:pt x="89969" y="3346"/>
                </a:lnTo>
                <a:lnTo>
                  <a:pt x="105473" y="11474"/>
                </a:lnTo>
                <a:lnTo>
                  <a:pt x="110478" y="13864"/>
                </a:lnTo>
                <a:lnTo>
                  <a:pt x="114750" y="17689"/>
                </a:lnTo>
                <a:lnTo>
                  <a:pt x="117924" y="25338"/>
                </a:lnTo>
                <a:lnTo>
                  <a:pt x="119877" y="32031"/>
                </a:lnTo>
                <a:lnTo>
                  <a:pt x="119877" y="41593"/>
                </a:lnTo>
                <a:lnTo>
                  <a:pt x="119267" y="44940"/>
                </a:lnTo>
                <a:lnTo>
                  <a:pt x="118046" y="53067"/>
                </a:lnTo>
                <a:lnTo>
                  <a:pt x="115483" y="60717"/>
                </a:lnTo>
                <a:lnTo>
                  <a:pt x="106083" y="70278"/>
                </a:lnTo>
                <a:lnTo>
                  <a:pt x="95462" y="80318"/>
                </a:lnTo>
                <a:lnTo>
                  <a:pt x="84964" y="94183"/>
                </a:lnTo>
                <a:lnTo>
                  <a:pt x="74710" y="112350"/>
                </a:lnTo>
                <a:lnTo>
                  <a:pt x="64211" y="119521"/>
                </a:lnTo>
                <a:lnTo>
                  <a:pt x="41871" y="113784"/>
                </a:lnTo>
                <a:lnTo>
                  <a:pt x="7568" y="96573"/>
                </a:lnTo>
                <a:lnTo>
                  <a:pt x="4150" y="90836"/>
                </a:lnTo>
                <a:lnTo>
                  <a:pt x="1464" y="80318"/>
                </a:lnTo>
                <a:lnTo>
                  <a:pt x="0" y="67888"/>
                </a:lnTo>
                <a:lnTo>
                  <a:pt x="3173" y="54980"/>
                </a:lnTo>
                <a:lnTo>
                  <a:pt x="5615" y="49243"/>
                </a:lnTo>
                <a:lnTo>
                  <a:pt x="19287" y="37768"/>
                </a:lnTo>
                <a:lnTo>
                  <a:pt x="26368" y="36812"/>
                </a:lnTo>
                <a:lnTo>
                  <a:pt x="31007" y="32031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Shape 536"/>
          <p:cNvSpPr/>
          <p:nvPr/>
        </p:nvSpPr>
        <p:spPr>
          <a:xfrm rot="-120000">
            <a:off x="2538411" y="5588000"/>
            <a:ext cx="120650" cy="128587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Shape 537"/>
          <p:cNvSpPr/>
          <p:nvPr/>
        </p:nvSpPr>
        <p:spPr>
          <a:xfrm rot="600000">
            <a:off x="3324224" y="5368924"/>
            <a:ext cx="134937" cy="115887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Shape 538"/>
          <p:cNvSpPr/>
          <p:nvPr/>
        </p:nvSpPr>
        <p:spPr>
          <a:xfrm rot="1320000">
            <a:off x="3863975" y="5375275"/>
            <a:ext cx="133350" cy="149225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Shape 539"/>
          <p:cNvSpPr/>
          <p:nvPr/>
        </p:nvSpPr>
        <p:spPr>
          <a:xfrm rot="1200000" flipH="1">
            <a:off x="3259137" y="4614862"/>
            <a:ext cx="134937" cy="1270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Shape 540"/>
          <p:cNvSpPr/>
          <p:nvPr/>
        </p:nvSpPr>
        <p:spPr>
          <a:xfrm rot="1200000" flipH="1">
            <a:off x="4098925" y="4791075"/>
            <a:ext cx="111125" cy="1270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Shape 541"/>
          <p:cNvSpPr/>
          <p:nvPr/>
        </p:nvSpPr>
        <p:spPr>
          <a:xfrm rot="1200000" flipH="1">
            <a:off x="6246811" y="4451350"/>
            <a:ext cx="111125" cy="112711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Shape 542"/>
          <p:cNvSpPr/>
          <p:nvPr/>
        </p:nvSpPr>
        <p:spPr>
          <a:xfrm rot="1920000" flipH="1">
            <a:off x="3760786" y="3940175"/>
            <a:ext cx="115886" cy="109537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Shape 543"/>
          <p:cNvSpPr/>
          <p:nvPr/>
        </p:nvSpPr>
        <p:spPr>
          <a:xfrm rot="1200000" flipH="1">
            <a:off x="2320924" y="4527550"/>
            <a:ext cx="144461" cy="111125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Shape 544"/>
          <p:cNvSpPr/>
          <p:nvPr/>
        </p:nvSpPr>
        <p:spPr>
          <a:xfrm rot="-540000" flipH="1">
            <a:off x="1636712" y="4383086"/>
            <a:ext cx="141287" cy="1270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Shape 545"/>
          <p:cNvSpPr/>
          <p:nvPr/>
        </p:nvSpPr>
        <p:spPr>
          <a:xfrm rot="-540000" flipH="1">
            <a:off x="852486" y="5249861"/>
            <a:ext cx="176212" cy="141287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Shape 546"/>
          <p:cNvSpPr/>
          <p:nvPr/>
        </p:nvSpPr>
        <p:spPr>
          <a:xfrm rot="-540000" flipH="1">
            <a:off x="1230312" y="4032249"/>
            <a:ext cx="112711" cy="10795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Shape 547"/>
          <p:cNvSpPr/>
          <p:nvPr/>
        </p:nvSpPr>
        <p:spPr>
          <a:xfrm rot="1200000" flipH="1">
            <a:off x="6221411" y="3602036"/>
            <a:ext cx="104774" cy="115886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Shape 548"/>
          <p:cNvSpPr/>
          <p:nvPr/>
        </p:nvSpPr>
        <p:spPr>
          <a:xfrm rot="1200000" flipH="1">
            <a:off x="7085011" y="4602162"/>
            <a:ext cx="109537" cy="1143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Shape 549"/>
          <p:cNvSpPr/>
          <p:nvPr/>
        </p:nvSpPr>
        <p:spPr>
          <a:xfrm>
            <a:off x="1560512" y="5446712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Shape 550"/>
          <p:cNvSpPr/>
          <p:nvPr/>
        </p:nvSpPr>
        <p:spPr>
          <a:xfrm>
            <a:off x="1644650" y="5499100"/>
            <a:ext cx="38099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Shape 551"/>
          <p:cNvSpPr/>
          <p:nvPr/>
        </p:nvSpPr>
        <p:spPr>
          <a:xfrm>
            <a:off x="1711325" y="5573712"/>
            <a:ext cx="39687" cy="41275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Shape 552"/>
          <p:cNvSpPr/>
          <p:nvPr/>
        </p:nvSpPr>
        <p:spPr>
          <a:xfrm>
            <a:off x="1652586" y="5283200"/>
            <a:ext cx="38099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Shape 553"/>
          <p:cNvSpPr/>
          <p:nvPr/>
        </p:nvSpPr>
        <p:spPr>
          <a:xfrm>
            <a:off x="1663700" y="5181600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Shape 554"/>
          <p:cNvSpPr/>
          <p:nvPr/>
        </p:nvSpPr>
        <p:spPr>
          <a:xfrm>
            <a:off x="1276350" y="5343525"/>
            <a:ext cx="38099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Shape 555"/>
          <p:cNvSpPr/>
          <p:nvPr/>
        </p:nvSpPr>
        <p:spPr>
          <a:xfrm>
            <a:off x="1198562" y="5935662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Shape 556"/>
          <p:cNvSpPr/>
          <p:nvPr/>
        </p:nvSpPr>
        <p:spPr>
          <a:xfrm>
            <a:off x="1193800" y="5846762"/>
            <a:ext cx="39687" cy="41275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Shape 557"/>
          <p:cNvSpPr/>
          <p:nvPr/>
        </p:nvSpPr>
        <p:spPr>
          <a:xfrm>
            <a:off x="1189037" y="5759450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Shape 558"/>
          <p:cNvSpPr/>
          <p:nvPr/>
        </p:nvSpPr>
        <p:spPr>
          <a:xfrm>
            <a:off x="1184275" y="5678487"/>
            <a:ext cx="39687" cy="41275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Shape 559"/>
          <p:cNvSpPr/>
          <p:nvPr/>
        </p:nvSpPr>
        <p:spPr>
          <a:xfrm>
            <a:off x="1252537" y="5519737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Shape 560"/>
          <p:cNvSpPr/>
          <p:nvPr/>
        </p:nvSpPr>
        <p:spPr>
          <a:xfrm>
            <a:off x="1290637" y="5427662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Shape 561"/>
          <p:cNvSpPr/>
          <p:nvPr/>
        </p:nvSpPr>
        <p:spPr>
          <a:xfrm>
            <a:off x="1377950" y="5364162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Shape 562"/>
          <p:cNvSpPr/>
          <p:nvPr/>
        </p:nvSpPr>
        <p:spPr>
          <a:xfrm>
            <a:off x="1079500" y="5057775"/>
            <a:ext cx="39687" cy="41275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Shape 563"/>
          <p:cNvSpPr/>
          <p:nvPr/>
        </p:nvSpPr>
        <p:spPr>
          <a:xfrm>
            <a:off x="925512" y="4900612"/>
            <a:ext cx="39687" cy="41275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Shape 564"/>
          <p:cNvSpPr/>
          <p:nvPr/>
        </p:nvSpPr>
        <p:spPr>
          <a:xfrm>
            <a:off x="942975" y="4794250"/>
            <a:ext cx="39687" cy="41275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Shape 565"/>
          <p:cNvSpPr/>
          <p:nvPr/>
        </p:nvSpPr>
        <p:spPr>
          <a:xfrm>
            <a:off x="1054100" y="4745037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Shape 566"/>
          <p:cNvSpPr/>
          <p:nvPr/>
        </p:nvSpPr>
        <p:spPr>
          <a:xfrm>
            <a:off x="1222375" y="4252912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Shape 567"/>
          <p:cNvSpPr/>
          <p:nvPr/>
        </p:nvSpPr>
        <p:spPr>
          <a:xfrm>
            <a:off x="1873250" y="5348287"/>
            <a:ext cx="38099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Shape 568"/>
          <p:cNvSpPr/>
          <p:nvPr/>
        </p:nvSpPr>
        <p:spPr>
          <a:xfrm>
            <a:off x="1566862" y="4232275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Shape 569"/>
          <p:cNvSpPr/>
          <p:nvPr/>
        </p:nvSpPr>
        <p:spPr>
          <a:xfrm>
            <a:off x="1000125" y="4098925"/>
            <a:ext cx="38099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Shape 570"/>
          <p:cNvSpPr/>
          <p:nvPr/>
        </p:nvSpPr>
        <p:spPr>
          <a:xfrm>
            <a:off x="996950" y="3973512"/>
            <a:ext cx="38099" cy="41275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Shape 571"/>
          <p:cNvSpPr/>
          <p:nvPr/>
        </p:nvSpPr>
        <p:spPr>
          <a:xfrm>
            <a:off x="1158875" y="5122862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Shape 572"/>
          <p:cNvSpPr/>
          <p:nvPr/>
        </p:nvSpPr>
        <p:spPr>
          <a:xfrm>
            <a:off x="1074737" y="3910012"/>
            <a:ext cx="39687" cy="41275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Shape 573"/>
          <p:cNvSpPr/>
          <p:nvPr/>
        </p:nvSpPr>
        <p:spPr>
          <a:xfrm>
            <a:off x="677862" y="4286250"/>
            <a:ext cx="641350" cy="5302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5569" y="7168"/>
                </a:moveTo>
                <a:lnTo>
                  <a:pt x="82531" y="8727"/>
                </a:lnTo>
                <a:lnTo>
                  <a:pt x="94177" y="9350"/>
                </a:lnTo>
                <a:lnTo>
                  <a:pt x="106329" y="12155"/>
                </a:lnTo>
                <a:lnTo>
                  <a:pt x="113670" y="18077"/>
                </a:lnTo>
                <a:lnTo>
                  <a:pt x="117721" y="27740"/>
                </a:lnTo>
                <a:lnTo>
                  <a:pt x="119746" y="41142"/>
                </a:lnTo>
                <a:lnTo>
                  <a:pt x="119746" y="53922"/>
                </a:lnTo>
                <a:lnTo>
                  <a:pt x="114177" y="69506"/>
                </a:lnTo>
                <a:lnTo>
                  <a:pt x="105063" y="82285"/>
                </a:lnTo>
                <a:lnTo>
                  <a:pt x="94177" y="89766"/>
                </a:lnTo>
                <a:lnTo>
                  <a:pt x="83797" y="95064"/>
                </a:lnTo>
                <a:lnTo>
                  <a:pt x="69367" y="97870"/>
                </a:lnTo>
                <a:lnTo>
                  <a:pt x="52911" y="99428"/>
                </a:lnTo>
                <a:lnTo>
                  <a:pt x="43797" y="106909"/>
                </a:lnTo>
                <a:lnTo>
                  <a:pt x="32911" y="115948"/>
                </a:lnTo>
                <a:lnTo>
                  <a:pt x="21265" y="119688"/>
                </a:lnTo>
                <a:lnTo>
                  <a:pt x="12911" y="112831"/>
                </a:lnTo>
                <a:lnTo>
                  <a:pt x="4810" y="98805"/>
                </a:lnTo>
                <a:lnTo>
                  <a:pt x="1265" y="79168"/>
                </a:lnTo>
                <a:lnTo>
                  <a:pt x="0" y="61402"/>
                </a:lnTo>
                <a:lnTo>
                  <a:pt x="0" y="48000"/>
                </a:lnTo>
                <a:lnTo>
                  <a:pt x="0" y="29922"/>
                </a:lnTo>
                <a:lnTo>
                  <a:pt x="3037" y="17766"/>
                </a:lnTo>
                <a:lnTo>
                  <a:pt x="7848" y="7480"/>
                </a:lnTo>
                <a:lnTo>
                  <a:pt x="18987" y="623"/>
                </a:lnTo>
                <a:lnTo>
                  <a:pt x="30379" y="0"/>
                </a:lnTo>
                <a:lnTo>
                  <a:pt x="43797" y="623"/>
                </a:lnTo>
                <a:lnTo>
                  <a:pt x="55443" y="3740"/>
                </a:lnTo>
                <a:lnTo>
                  <a:pt x="65569" y="7168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Shape 574"/>
          <p:cNvSpPr/>
          <p:nvPr/>
        </p:nvSpPr>
        <p:spPr>
          <a:xfrm rot="-540000" flipH="1">
            <a:off x="1063625" y="4449762"/>
            <a:ext cx="119061" cy="128587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Shape 575"/>
          <p:cNvSpPr/>
          <p:nvPr/>
        </p:nvSpPr>
        <p:spPr>
          <a:xfrm>
            <a:off x="1731961" y="5676900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Shape 576"/>
          <p:cNvSpPr/>
          <p:nvPr/>
        </p:nvSpPr>
        <p:spPr>
          <a:xfrm>
            <a:off x="1787525" y="5903912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Shape 577"/>
          <p:cNvSpPr/>
          <p:nvPr/>
        </p:nvSpPr>
        <p:spPr>
          <a:xfrm>
            <a:off x="1793875" y="5994400"/>
            <a:ext cx="39687" cy="41275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Shape 578"/>
          <p:cNvSpPr/>
          <p:nvPr/>
        </p:nvSpPr>
        <p:spPr>
          <a:xfrm>
            <a:off x="1768475" y="5794375"/>
            <a:ext cx="39687" cy="41275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Shape 579"/>
          <p:cNvSpPr/>
          <p:nvPr/>
        </p:nvSpPr>
        <p:spPr>
          <a:xfrm>
            <a:off x="1819275" y="5427662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Shape 580"/>
          <p:cNvSpPr/>
          <p:nvPr/>
        </p:nvSpPr>
        <p:spPr>
          <a:xfrm rot="-540000" flipH="1">
            <a:off x="1868486" y="4935537"/>
            <a:ext cx="122237" cy="1270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Shape 581"/>
          <p:cNvSpPr/>
          <p:nvPr/>
        </p:nvSpPr>
        <p:spPr>
          <a:xfrm>
            <a:off x="1300162" y="4595812"/>
            <a:ext cx="1085850" cy="144621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8802" y="119885"/>
                </a:moveTo>
                <a:lnTo>
                  <a:pt x="119850" y="104427"/>
                </a:lnTo>
                <a:lnTo>
                  <a:pt x="118054" y="91603"/>
                </a:lnTo>
                <a:lnTo>
                  <a:pt x="115960" y="82786"/>
                </a:lnTo>
                <a:lnTo>
                  <a:pt x="114164" y="75343"/>
                </a:lnTo>
                <a:lnTo>
                  <a:pt x="111321" y="71793"/>
                </a:lnTo>
                <a:lnTo>
                  <a:pt x="105486" y="69045"/>
                </a:lnTo>
                <a:lnTo>
                  <a:pt x="97256" y="65725"/>
                </a:lnTo>
                <a:lnTo>
                  <a:pt x="90374" y="63778"/>
                </a:lnTo>
                <a:lnTo>
                  <a:pt x="86483" y="61030"/>
                </a:lnTo>
                <a:lnTo>
                  <a:pt x="84688" y="58282"/>
                </a:lnTo>
                <a:lnTo>
                  <a:pt x="83192" y="53587"/>
                </a:lnTo>
                <a:lnTo>
                  <a:pt x="83940" y="49809"/>
                </a:lnTo>
                <a:lnTo>
                  <a:pt x="84389" y="46488"/>
                </a:lnTo>
                <a:lnTo>
                  <a:pt x="90074" y="40763"/>
                </a:lnTo>
                <a:lnTo>
                  <a:pt x="97556" y="30572"/>
                </a:lnTo>
                <a:lnTo>
                  <a:pt x="100099" y="27480"/>
                </a:lnTo>
                <a:lnTo>
                  <a:pt x="100847" y="22557"/>
                </a:lnTo>
                <a:lnTo>
                  <a:pt x="98304" y="19580"/>
                </a:lnTo>
                <a:lnTo>
                  <a:pt x="93665" y="16259"/>
                </a:lnTo>
                <a:lnTo>
                  <a:pt x="90074" y="12366"/>
                </a:lnTo>
                <a:lnTo>
                  <a:pt x="84987" y="9618"/>
                </a:lnTo>
                <a:lnTo>
                  <a:pt x="77805" y="9618"/>
                </a:lnTo>
                <a:lnTo>
                  <a:pt x="74663" y="11335"/>
                </a:lnTo>
                <a:lnTo>
                  <a:pt x="68827" y="13282"/>
                </a:lnTo>
                <a:lnTo>
                  <a:pt x="62094" y="14656"/>
                </a:lnTo>
                <a:lnTo>
                  <a:pt x="57456" y="14312"/>
                </a:lnTo>
                <a:lnTo>
                  <a:pt x="46982" y="11908"/>
                </a:lnTo>
                <a:lnTo>
                  <a:pt x="36209" y="8244"/>
                </a:lnTo>
                <a:lnTo>
                  <a:pt x="17955" y="2290"/>
                </a:lnTo>
                <a:lnTo>
                  <a:pt x="9576" y="0"/>
                </a:lnTo>
                <a:lnTo>
                  <a:pt x="6433" y="916"/>
                </a:lnTo>
                <a:lnTo>
                  <a:pt x="3142" y="3320"/>
                </a:lnTo>
                <a:lnTo>
                  <a:pt x="1047" y="6068"/>
                </a:lnTo>
                <a:lnTo>
                  <a:pt x="0" y="8015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Shape 582"/>
          <p:cNvSpPr/>
          <p:nvPr/>
        </p:nvSpPr>
        <p:spPr>
          <a:xfrm>
            <a:off x="1377950" y="4421187"/>
            <a:ext cx="6349" cy="1666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0000" y="0"/>
                </a:moveTo>
                <a:lnTo>
                  <a:pt x="0" y="38677"/>
                </a:lnTo>
                <a:lnTo>
                  <a:pt x="0" y="71404"/>
                </a:lnTo>
                <a:lnTo>
                  <a:pt x="0" y="100165"/>
                </a:lnTo>
                <a:lnTo>
                  <a:pt x="60000" y="119008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Shape 583"/>
          <p:cNvSpPr/>
          <p:nvPr/>
        </p:nvSpPr>
        <p:spPr>
          <a:xfrm>
            <a:off x="1295400" y="4606925"/>
            <a:ext cx="63500" cy="238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12941"/>
                </a:moveTo>
                <a:lnTo>
                  <a:pt x="71489" y="49411"/>
                </a:lnTo>
                <a:lnTo>
                  <a:pt x="117446" y="0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Shape 584"/>
          <p:cNvSpPr/>
          <p:nvPr/>
        </p:nvSpPr>
        <p:spPr>
          <a:xfrm>
            <a:off x="1239837" y="4662487"/>
            <a:ext cx="73025" cy="349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15200"/>
                </a:moveTo>
                <a:lnTo>
                  <a:pt x="44444" y="81600"/>
                </a:lnTo>
                <a:lnTo>
                  <a:pt x="91111" y="38400"/>
                </a:lnTo>
                <a:lnTo>
                  <a:pt x="117777" y="0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Shape 585"/>
          <p:cNvSpPr/>
          <p:nvPr/>
        </p:nvSpPr>
        <p:spPr>
          <a:xfrm>
            <a:off x="1397000" y="4527550"/>
            <a:ext cx="44450" cy="650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6250" y="0"/>
                </a:moveTo>
                <a:lnTo>
                  <a:pt x="82500" y="30638"/>
                </a:lnTo>
                <a:lnTo>
                  <a:pt x="15000" y="79148"/>
                </a:lnTo>
                <a:lnTo>
                  <a:pt x="0" y="117446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Shape 586"/>
          <p:cNvSpPr/>
          <p:nvPr/>
        </p:nvSpPr>
        <p:spPr>
          <a:xfrm>
            <a:off x="2930525" y="5683250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Shape 587"/>
          <p:cNvSpPr/>
          <p:nvPr/>
        </p:nvSpPr>
        <p:spPr>
          <a:xfrm>
            <a:off x="3551237" y="5100637"/>
            <a:ext cx="39687" cy="41275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Shape 588"/>
          <p:cNvSpPr/>
          <p:nvPr/>
        </p:nvSpPr>
        <p:spPr>
          <a:xfrm>
            <a:off x="2947986" y="5842000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Shape 589"/>
          <p:cNvSpPr/>
          <p:nvPr/>
        </p:nvSpPr>
        <p:spPr>
          <a:xfrm>
            <a:off x="2905125" y="5551487"/>
            <a:ext cx="39687" cy="41275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Shape 590"/>
          <p:cNvSpPr/>
          <p:nvPr/>
        </p:nvSpPr>
        <p:spPr>
          <a:xfrm>
            <a:off x="2879725" y="5437187"/>
            <a:ext cx="39687" cy="41275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Shape 591"/>
          <p:cNvSpPr/>
          <p:nvPr/>
        </p:nvSpPr>
        <p:spPr>
          <a:xfrm>
            <a:off x="2860675" y="5360987"/>
            <a:ext cx="38099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Shape 592"/>
          <p:cNvSpPr/>
          <p:nvPr/>
        </p:nvSpPr>
        <p:spPr>
          <a:xfrm>
            <a:off x="2901950" y="5291137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Shape 593"/>
          <p:cNvSpPr/>
          <p:nvPr/>
        </p:nvSpPr>
        <p:spPr>
          <a:xfrm>
            <a:off x="2995611" y="5262562"/>
            <a:ext cx="38099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Shape 594"/>
          <p:cNvSpPr/>
          <p:nvPr/>
        </p:nvSpPr>
        <p:spPr>
          <a:xfrm>
            <a:off x="2863850" y="5224462"/>
            <a:ext cx="38099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Shape 595"/>
          <p:cNvSpPr/>
          <p:nvPr/>
        </p:nvSpPr>
        <p:spPr>
          <a:xfrm>
            <a:off x="2108200" y="4832350"/>
            <a:ext cx="711200" cy="560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534" y="56748"/>
                </a:moveTo>
                <a:lnTo>
                  <a:pt x="24274" y="33990"/>
                </a:lnTo>
                <a:lnTo>
                  <a:pt x="32519" y="21871"/>
                </a:lnTo>
                <a:lnTo>
                  <a:pt x="40763" y="13300"/>
                </a:lnTo>
                <a:lnTo>
                  <a:pt x="54961" y="8571"/>
                </a:lnTo>
                <a:lnTo>
                  <a:pt x="72595" y="3546"/>
                </a:lnTo>
                <a:lnTo>
                  <a:pt x="89541" y="1477"/>
                </a:lnTo>
                <a:lnTo>
                  <a:pt x="106717" y="0"/>
                </a:lnTo>
                <a:lnTo>
                  <a:pt x="114274" y="2068"/>
                </a:lnTo>
                <a:lnTo>
                  <a:pt x="117022" y="12118"/>
                </a:lnTo>
                <a:lnTo>
                  <a:pt x="117022" y="36059"/>
                </a:lnTo>
                <a:lnTo>
                  <a:pt x="117709" y="62955"/>
                </a:lnTo>
                <a:lnTo>
                  <a:pt x="119770" y="80689"/>
                </a:lnTo>
                <a:lnTo>
                  <a:pt x="113816" y="94876"/>
                </a:lnTo>
                <a:lnTo>
                  <a:pt x="101221" y="101970"/>
                </a:lnTo>
                <a:lnTo>
                  <a:pt x="84732" y="105517"/>
                </a:lnTo>
                <a:lnTo>
                  <a:pt x="69847" y="112610"/>
                </a:lnTo>
                <a:lnTo>
                  <a:pt x="58854" y="117044"/>
                </a:lnTo>
                <a:lnTo>
                  <a:pt x="42824" y="119704"/>
                </a:lnTo>
                <a:lnTo>
                  <a:pt x="30229" y="117635"/>
                </a:lnTo>
                <a:lnTo>
                  <a:pt x="14885" y="109064"/>
                </a:lnTo>
                <a:lnTo>
                  <a:pt x="3893" y="104926"/>
                </a:lnTo>
                <a:lnTo>
                  <a:pt x="0" y="94285"/>
                </a:lnTo>
                <a:lnTo>
                  <a:pt x="0" y="80689"/>
                </a:lnTo>
                <a:lnTo>
                  <a:pt x="4351" y="67389"/>
                </a:lnTo>
                <a:lnTo>
                  <a:pt x="10534" y="56748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Shape 596"/>
          <p:cNvSpPr/>
          <p:nvPr/>
        </p:nvSpPr>
        <p:spPr>
          <a:xfrm rot="-540000" flipH="1">
            <a:off x="2279650" y="5087937"/>
            <a:ext cx="122237" cy="1270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Shape 597"/>
          <p:cNvSpPr/>
          <p:nvPr/>
        </p:nvSpPr>
        <p:spPr>
          <a:xfrm>
            <a:off x="3611562" y="5695950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Shape 598"/>
          <p:cNvSpPr/>
          <p:nvPr/>
        </p:nvSpPr>
        <p:spPr>
          <a:xfrm>
            <a:off x="3570287" y="5175250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Shape 599"/>
          <p:cNvSpPr/>
          <p:nvPr/>
        </p:nvSpPr>
        <p:spPr>
          <a:xfrm>
            <a:off x="3155950" y="4381500"/>
            <a:ext cx="38099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Shape 600"/>
          <p:cNvSpPr/>
          <p:nvPr/>
        </p:nvSpPr>
        <p:spPr>
          <a:xfrm>
            <a:off x="3135311" y="4318000"/>
            <a:ext cx="38099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Shape 601"/>
          <p:cNvSpPr/>
          <p:nvPr/>
        </p:nvSpPr>
        <p:spPr>
          <a:xfrm>
            <a:off x="3251200" y="4357687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Shape 602"/>
          <p:cNvSpPr/>
          <p:nvPr/>
        </p:nvSpPr>
        <p:spPr>
          <a:xfrm>
            <a:off x="3360737" y="4341812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Shape 603"/>
          <p:cNvSpPr/>
          <p:nvPr/>
        </p:nvSpPr>
        <p:spPr>
          <a:xfrm>
            <a:off x="3333750" y="4257675"/>
            <a:ext cx="39687" cy="41275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Shape 604"/>
          <p:cNvSpPr/>
          <p:nvPr/>
        </p:nvSpPr>
        <p:spPr>
          <a:xfrm>
            <a:off x="3240086" y="4238625"/>
            <a:ext cx="38099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Shape 605"/>
          <p:cNvSpPr/>
          <p:nvPr/>
        </p:nvSpPr>
        <p:spPr>
          <a:xfrm>
            <a:off x="3130550" y="4232275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Shape 606"/>
          <p:cNvSpPr/>
          <p:nvPr/>
        </p:nvSpPr>
        <p:spPr>
          <a:xfrm>
            <a:off x="2073275" y="4225925"/>
            <a:ext cx="165100" cy="4778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4545" y="0"/>
                </a:moveTo>
                <a:lnTo>
                  <a:pt x="71404" y="4855"/>
                </a:lnTo>
                <a:lnTo>
                  <a:pt x="100165" y="9017"/>
                </a:lnTo>
                <a:lnTo>
                  <a:pt x="116033" y="14913"/>
                </a:lnTo>
                <a:lnTo>
                  <a:pt x="119008" y="28092"/>
                </a:lnTo>
                <a:lnTo>
                  <a:pt x="119008" y="44046"/>
                </a:lnTo>
                <a:lnTo>
                  <a:pt x="97190" y="60693"/>
                </a:lnTo>
                <a:lnTo>
                  <a:pt x="73388" y="78034"/>
                </a:lnTo>
                <a:lnTo>
                  <a:pt x="44628" y="95722"/>
                </a:lnTo>
                <a:lnTo>
                  <a:pt x="16859" y="104739"/>
                </a:lnTo>
                <a:lnTo>
                  <a:pt x="0" y="113063"/>
                </a:lnTo>
                <a:lnTo>
                  <a:pt x="0" y="119653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Shape 607"/>
          <p:cNvSpPr/>
          <p:nvPr/>
        </p:nvSpPr>
        <p:spPr>
          <a:xfrm>
            <a:off x="2239961" y="4276725"/>
            <a:ext cx="211136" cy="126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235" y="0"/>
                </a:moveTo>
                <a:lnTo>
                  <a:pt x="99363" y="84000"/>
                </a:lnTo>
                <a:lnTo>
                  <a:pt x="58853" y="108000"/>
                </a:lnTo>
                <a:lnTo>
                  <a:pt x="27515" y="84000"/>
                </a:lnTo>
                <a:lnTo>
                  <a:pt x="0" y="84000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Shape 608"/>
          <p:cNvSpPr/>
          <p:nvPr/>
        </p:nvSpPr>
        <p:spPr>
          <a:xfrm>
            <a:off x="2239961" y="4252912"/>
            <a:ext cx="123824" cy="3016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8695" y="0"/>
                </a:moveTo>
                <a:lnTo>
                  <a:pt x="78260" y="0"/>
                </a:lnTo>
                <a:lnTo>
                  <a:pt x="69130" y="49090"/>
                </a:lnTo>
                <a:lnTo>
                  <a:pt x="53478" y="76363"/>
                </a:lnTo>
                <a:lnTo>
                  <a:pt x="35217" y="114545"/>
                </a:lnTo>
                <a:lnTo>
                  <a:pt x="15652" y="114545"/>
                </a:lnTo>
                <a:lnTo>
                  <a:pt x="6521" y="114545"/>
                </a:lnTo>
                <a:lnTo>
                  <a:pt x="0" y="92727"/>
                </a:lnTo>
                <a:lnTo>
                  <a:pt x="0" y="49090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Shape 609"/>
          <p:cNvSpPr/>
          <p:nvPr/>
        </p:nvSpPr>
        <p:spPr>
          <a:xfrm>
            <a:off x="2209800" y="4616450"/>
            <a:ext cx="758825" cy="3127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785" y="0"/>
                </a:moveTo>
                <a:lnTo>
                  <a:pt x="115071" y="22831"/>
                </a:lnTo>
                <a:lnTo>
                  <a:pt x="110571" y="34513"/>
                </a:lnTo>
                <a:lnTo>
                  <a:pt x="102857" y="47256"/>
                </a:lnTo>
                <a:lnTo>
                  <a:pt x="90000" y="54690"/>
                </a:lnTo>
                <a:lnTo>
                  <a:pt x="70928" y="60000"/>
                </a:lnTo>
                <a:lnTo>
                  <a:pt x="53357" y="62123"/>
                </a:lnTo>
                <a:lnTo>
                  <a:pt x="36857" y="67433"/>
                </a:lnTo>
                <a:lnTo>
                  <a:pt x="23142" y="77522"/>
                </a:lnTo>
                <a:lnTo>
                  <a:pt x="9642" y="91858"/>
                </a:lnTo>
                <a:lnTo>
                  <a:pt x="5142" y="99292"/>
                </a:lnTo>
                <a:lnTo>
                  <a:pt x="2571" y="108318"/>
                </a:lnTo>
                <a:lnTo>
                  <a:pt x="0" y="119469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Shape 610"/>
          <p:cNvSpPr/>
          <p:nvPr/>
        </p:nvSpPr>
        <p:spPr>
          <a:xfrm>
            <a:off x="2805111" y="4629150"/>
            <a:ext cx="252412" cy="3159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354" y="0"/>
                </a:moveTo>
                <a:lnTo>
                  <a:pt x="111612" y="14148"/>
                </a:lnTo>
                <a:lnTo>
                  <a:pt x="100645" y="24104"/>
                </a:lnTo>
                <a:lnTo>
                  <a:pt x="89677" y="26724"/>
                </a:lnTo>
                <a:lnTo>
                  <a:pt x="72903" y="34061"/>
                </a:lnTo>
                <a:lnTo>
                  <a:pt x="65161" y="37729"/>
                </a:lnTo>
                <a:lnTo>
                  <a:pt x="44516" y="42969"/>
                </a:lnTo>
                <a:lnTo>
                  <a:pt x="32258" y="44017"/>
                </a:lnTo>
                <a:lnTo>
                  <a:pt x="13548" y="44017"/>
                </a:lnTo>
                <a:lnTo>
                  <a:pt x="0" y="45589"/>
                </a:lnTo>
                <a:lnTo>
                  <a:pt x="10967" y="58165"/>
                </a:lnTo>
                <a:lnTo>
                  <a:pt x="20000" y="67074"/>
                </a:lnTo>
                <a:lnTo>
                  <a:pt x="24516" y="83318"/>
                </a:lnTo>
                <a:lnTo>
                  <a:pt x="27741" y="99563"/>
                </a:lnTo>
                <a:lnTo>
                  <a:pt x="27741" y="108471"/>
                </a:lnTo>
                <a:lnTo>
                  <a:pt x="29032" y="119475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Shape 611"/>
          <p:cNvSpPr/>
          <p:nvPr/>
        </p:nvSpPr>
        <p:spPr>
          <a:xfrm>
            <a:off x="2959100" y="4616450"/>
            <a:ext cx="33336" cy="1047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5200" y="0"/>
                </a:moveTo>
                <a:lnTo>
                  <a:pt x="115200" y="65600"/>
                </a:lnTo>
                <a:lnTo>
                  <a:pt x="91200" y="96000"/>
                </a:lnTo>
                <a:lnTo>
                  <a:pt x="0" y="118400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Shape 612"/>
          <p:cNvSpPr/>
          <p:nvPr/>
        </p:nvSpPr>
        <p:spPr>
          <a:xfrm>
            <a:off x="2905125" y="4741862"/>
            <a:ext cx="19049" cy="841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0769" y="118032"/>
                </a:moveTo>
                <a:lnTo>
                  <a:pt x="92307" y="90491"/>
                </a:lnTo>
                <a:lnTo>
                  <a:pt x="92307" y="47213"/>
                </a:lnTo>
                <a:lnTo>
                  <a:pt x="64615" y="19672"/>
                </a:lnTo>
                <a:lnTo>
                  <a:pt x="27692" y="9836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Shape 613"/>
          <p:cNvSpPr/>
          <p:nvPr/>
        </p:nvSpPr>
        <p:spPr>
          <a:xfrm>
            <a:off x="2389186" y="5411787"/>
            <a:ext cx="525462" cy="5333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682" y="119069"/>
                </a:moveTo>
                <a:lnTo>
                  <a:pt x="9612" y="114418"/>
                </a:lnTo>
                <a:lnTo>
                  <a:pt x="9612" y="98914"/>
                </a:lnTo>
                <a:lnTo>
                  <a:pt x="9612" y="80930"/>
                </a:lnTo>
                <a:lnTo>
                  <a:pt x="7441" y="66976"/>
                </a:lnTo>
                <a:lnTo>
                  <a:pt x="4341" y="53643"/>
                </a:lnTo>
                <a:lnTo>
                  <a:pt x="2170" y="40930"/>
                </a:lnTo>
                <a:lnTo>
                  <a:pt x="0" y="28837"/>
                </a:lnTo>
                <a:lnTo>
                  <a:pt x="2790" y="18604"/>
                </a:lnTo>
                <a:lnTo>
                  <a:pt x="14883" y="7441"/>
                </a:lnTo>
                <a:lnTo>
                  <a:pt x="34108" y="6511"/>
                </a:lnTo>
                <a:lnTo>
                  <a:pt x="60775" y="3720"/>
                </a:lnTo>
                <a:lnTo>
                  <a:pt x="79379" y="0"/>
                </a:lnTo>
                <a:lnTo>
                  <a:pt x="89922" y="1550"/>
                </a:lnTo>
                <a:lnTo>
                  <a:pt x="97984" y="5271"/>
                </a:lnTo>
                <a:lnTo>
                  <a:pt x="103255" y="11782"/>
                </a:lnTo>
                <a:lnTo>
                  <a:pt x="110697" y="28217"/>
                </a:lnTo>
                <a:lnTo>
                  <a:pt x="114418" y="46201"/>
                </a:lnTo>
                <a:lnTo>
                  <a:pt x="119069" y="69147"/>
                </a:lnTo>
                <a:lnTo>
                  <a:pt x="119689" y="89922"/>
                </a:lnTo>
                <a:lnTo>
                  <a:pt x="117519" y="97364"/>
                </a:lnTo>
                <a:lnTo>
                  <a:pt x="112248" y="98914"/>
                </a:lnTo>
                <a:lnTo>
                  <a:pt x="89922" y="99534"/>
                </a:lnTo>
                <a:lnTo>
                  <a:pt x="71317" y="105736"/>
                </a:lnTo>
                <a:lnTo>
                  <a:pt x="50542" y="109457"/>
                </a:lnTo>
                <a:lnTo>
                  <a:pt x="37209" y="114418"/>
                </a:lnTo>
                <a:lnTo>
                  <a:pt x="21395" y="117519"/>
                </a:lnTo>
                <a:lnTo>
                  <a:pt x="15503" y="119689"/>
                </a:lnTo>
                <a:lnTo>
                  <a:pt x="8682" y="119069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Shape 614"/>
          <p:cNvSpPr/>
          <p:nvPr/>
        </p:nvSpPr>
        <p:spPr>
          <a:xfrm rot="-540000" flipH="1">
            <a:off x="2520950" y="5653087"/>
            <a:ext cx="122237" cy="1270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Shape 615"/>
          <p:cNvSpPr/>
          <p:nvPr/>
        </p:nvSpPr>
        <p:spPr>
          <a:xfrm>
            <a:off x="1263650" y="5603875"/>
            <a:ext cx="504824" cy="6762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860" y="99226"/>
                </a:moveTo>
                <a:lnTo>
                  <a:pt x="4825" y="83340"/>
                </a:lnTo>
                <a:lnTo>
                  <a:pt x="4825" y="65743"/>
                </a:lnTo>
                <a:lnTo>
                  <a:pt x="1608" y="51568"/>
                </a:lnTo>
                <a:lnTo>
                  <a:pt x="0" y="39348"/>
                </a:lnTo>
                <a:lnTo>
                  <a:pt x="1608" y="26883"/>
                </a:lnTo>
                <a:lnTo>
                  <a:pt x="8686" y="18085"/>
                </a:lnTo>
                <a:lnTo>
                  <a:pt x="21554" y="11731"/>
                </a:lnTo>
                <a:lnTo>
                  <a:pt x="46327" y="6354"/>
                </a:lnTo>
                <a:lnTo>
                  <a:pt x="68847" y="2443"/>
                </a:lnTo>
                <a:lnTo>
                  <a:pt x="89758" y="0"/>
                </a:lnTo>
                <a:lnTo>
                  <a:pt x="100375" y="5376"/>
                </a:lnTo>
                <a:lnTo>
                  <a:pt x="108096" y="15152"/>
                </a:lnTo>
                <a:lnTo>
                  <a:pt x="113565" y="32260"/>
                </a:lnTo>
                <a:lnTo>
                  <a:pt x="118069" y="65010"/>
                </a:lnTo>
                <a:lnTo>
                  <a:pt x="119678" y="90427"/>
                </a:lnTo>
                <a:lnTo>
                  <a:pt x="115174" y="103136"/>
                </a:lnTo>
                <a:lnTo>
                  <a:pt x="87184" y="108024"/>
                </a:lnTo>
                <a:lnTo>
                  <a:pt x="51796" y="113890"/>
                </a:lnTo>
                <a:lnTo>
                  <a:pt x="19302" y="119755"/>
                </a:lnTo>
                <a:lnTo>
                  <a:pt x="9329" y="114378"/>
                </a:lnTo>
                <a:lnTo>
                  <a:pt x="7077" y="104358"/>
                </a:lnTo>
                <a:lnTo>
                  <a:pt x="3860" y="99226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Shape 616"/>
          <p:cNvSpPr/>
          <p:nvPr/>
        </p:nvSpPr>
        <p:spPr>
          <a:xfrm>
            <a:off x="1779586" y="5500687"/>
            <a:ext cx="39687" cy="41275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Shape 617"/>
          <p:cNvSpPr/>
          <p:nvPr/>
        </p:nvSpPr>
        <p:spPr>
          <a:xfrm>
            <a:off x="1825625" y="5494337"/>
            <a:ext cx="504824" cy="59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546" y="114457"/>
                </a:moveTo>
                <a:lnTo>
                  <a:pt x="12546" y="99769"/>
                </a:lnTo>
                <a:lnTo>
                  <a:pt x="9329" y="85080"/>
                </a:lnTo>
                <a:lnTo>
                  <a:pt x="8686" y="68452"/>
                </a:lnTo>
                <a:lnTo>
                  <a:pt x="3860" y="50438"/>
                </a:lnTo>
                <a:lnTo>
                  <a:pt x="965" y="37136"/>
                </a:lnTo>
                <a:lnTo>
                  <a:pt x="0" y="25773"/>
                </a:lnTo>
                <a:lnTo>
                  <a:pt x="6434" y="15796"/>
                </a:lnTo>
                <a:lnTo>
                  <a:pt x="11581" y="11362"/>
                </a:lnTo>
                <a:lnTo>
                  <a:pt x="25737" y="5819"/>
                </a:lnTo>
                <a:lnTo>
                  <a:pt x="51152" y="2494"/>
                </a:lnTo>
                <a:lnTo>
                  <a:pt x="76568" y="1939"/>
                </a:lnTo>
                <a:lnTo>
                  <a:pt x="89758" y="0"/>
                </a:lnTo>
                <a:lnTo>
                  <a:pt x="101983" y="1385"/>
                </a:lnTo>
                <a:lnTo>
                  <a:pt x="111313" y="13302"/>
                </a:lnTo>
                <a:lnTo>
                  <a:pt x="113565" y="34642"/>
                </a:lnTo>
                <a:lnTo>
                  <a:pt x="115817" y="57090"/>
                </a:lnTo>
                <a:lnTo>
                  <a:pt x="119678" y="73718"/>
                </a:lnTo>
                <a:lnTo>
                  <a:pt x="117426" y="88960"/>
                </a:lnTo>
                <a:lnTo>
                  <a:pt x="107453" y="95612"/>
                </a:lnTo>
                <a:lnTo>
                  <a:pt x="82680" y="101154"/>
                </a:lnTo>
                <a:lnTo>
                  <a:pt x="62734" y="105588"/>
                </a:lnTo>
                <a:lnTo>
                  <a:pt x="48900" y="111685"/>
                </a:lnTo>
                <a:lnTo>
                  <a:pt x="30884" y="117782"/>
                </a:lnTo>
                <a:lnTo>
                  <a:pt x="14155" y="119722"/>
                </a:lnTo>
                <a:lnTo>
                  <a:pt x="12546" y="114457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Shape 618"/>
          <p:cNvSpPr/>
          <p:nvPr/>
        </p:nvSpPr>
        <p:spPr>
          <a:xfrm rot="-540000" flipH="1">
            <a:off x="1966911" y="5689599"/>
            <a:ext cx="122237" cy="1270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Shape 619"/>
          <p:cNvSpPr/>
          <p:nvPr/>
        </p:nvSpPr>
        <p:spPr>
          <a:xfrm rot="-540000" flipH="1">
            <a:off x="1581149" y="5878512"/>
            <a:ext cx="120650" cy="1270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Shape 620"/>
          <p:cNvSpPr/>
          <p:nvPr/>
        </p:nvSpPr>
        <p:spPr>
          <a:xfrm>
            <a:off x="1482725" y="5395912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Shape 621"/>
          <p:cNvSpPr/>
          <p:nvPr/>
        </p:nvSpPr>
        <p:spPr>
          <a:xfrm>
            <a:off x="3525837" y="5021262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Shape 622"/>
          <p:cNvSpPr/>
          <p:nvPr/>
        </p:nvSpPr>
        <p:spPr>
          <a:xfrm>
            <a:off x="3630612" y="5045075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Shape 623"/>
          <p:cNvSpPr/>
          <p:nvPr/>
        </p:nvSpPr>
        <p:spPr>
          <a:xfrm>
            <a:off x="3673475" y="4889500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Shape 624"/>
          <p:cNvSpPr/>
          <p:nvPr/>
        </p:nvSpPr>
        <p:spPr>
          <a:xfrm>
            <a:off x="4754562" y="5256212"/>
            <a:ext cx="38099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Shape 625"/>
          <p:cNvSpPr/>
          <p:nvPr/>
        </p:nvSpPr>
        <p:spPr>
          <a:xfrm rot="1320000">
            <a:off x="4432299" y="5194300"/>
            <a:ext cx="131762" cy="125412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Shape 626"/>
          <p:cNvSpPr/>
          <p:nvPr/>
        </p:nvSpPr>
        <p:spPr>
          <a:xfrm rot="1320000">
            <a:off x="5037136" y="5184774"/>
            <a:ext cx="133350" cy="125412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Shape 627"/>
          <p:cNvSpPr/>
          <p:nvPr/>
        </p:nvSpPr>
        <p:spPr>
          <a:xfrm>
            <a:off x="3621087" y="4948237"/>
            <a:ext cx="558799" cy="7492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708" y="119779"/>
                </a:moveTo>
                <a:lnTo>
                  <a:pt x="116796" y="62541"/>
                </a:lnTo>
                <a:lnTo>
                  <a:pt x="115339" y="36022"/>
                </a:lnTo>
                <a:lnTo>
                  <a:pt x="114757" y="26519"/>
                </a:lnTo>
                <a:lnTo>
                  <a:pt x="111262" y="23204"/>
                </a:lnTo>
                <a:lnTo>
                  <a:pt x="101359" y="21657"/>
                </a:lnTo>
                <a:lnTo>
                  <a:pt x="83300" y="22762"/>
                </a:lnTo>
                <a:lnTo>
                  <a:pt x="65825" y="24972"/>
                </a:lnTo>
                <a:lnTo>
                  <a:pt x="50388" y="25856"/>
                </a:lnTo>
                <a:lnTo>
                  <a:pt x="33495" y="24972"/>
                </a:lnTo>
                <a:lnTo>
                  <a:pt x="23883" y="20110"/>
                </a:lnTo>
                <a:lnTo>
                  <a:pt x="18349" y="16353"/>
                </a:lnTo>
                <a:lnTo>
                  <a:pt x="16019" y="11712"/>
                </a:lnTo>
                <a:lnTo>
                  <a:pt x="11941" y="4640"/>
                </a:lnTo>
                <a:lnTo>
                  <a:pt x="6990" y="1104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Shape 628"/>
          <p:cNvSpPr/>
          <p:nvPr/>
        </p:nvSpPr>
        <p:spPr>
          <a:xfrm>
            <a:off x="3679825" y="4943475"/>
            <a:ext cx="44450" cy="39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6363" y="0"/>
                </a:moveTo>
                <a:lnTo>
                  <a:pt x="83636" y="59999"/>
                </a:lnTo>
                <a:lnTo>
                  <a:pt x="0" y="115714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Shape 629"/>
          <p:cNvSpPr/>
          <p:nvPr/>
        </p:nvSpPr>
        <p:spPr>
          <a:xfrm rot="1200000" flipH="1">
            <a:off x="3790949" y="4346574"/>
            <a:ext cx="133349" cy="1270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Shape 630"/>
          <p:cNvSpPr/>
          <p:nvPr/>
        </p:nvSpPr>
        <p:spPr>
          <a:xfrm>
            <a:off x="3832225" y="4203700"/>
            <a:ext cx="596900" cy="9239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5454" y="119820"/>
                </a:moveTo>
                <a:lnTo>
                  <a:pt x="68727" y="116417"/>
                </a:lnTo>
                <a:lnTo>
                  <a:pt x="73909" y="113910"/>
                </a:lnTo>
                <a:lnTo>
                  <a:pt x="91090" y="110865"/>
                </a:lnTo>
                <a:lnTo>
                  <a:pt x="103363" y="109611"/>
                </a:lnTo>
                <a:lnTo>
                  <a:pt x="114000" y="106567"/>
                </a:lnTo>
                <a:lnTo>
                  <a:pt x="118636" y="97611"/>
                </a:lnTo>
                <a:lnTo>
                  <a:pt x="119727" y="87582"/>
                </a:lnTo>
                <a:lnTo>
                  <a:pt x="115909" y="82029"/>
                </a:lnTo>
                <a:lnTo>
                  <a:pt x="109363" y="72179"/>
                </a:lnTo>
                <a:lnTo>
                  <a:pt x="99545" y="68776"/>
                </a:lnTo>
                <a:lnTo>
                  <a:pt x="91090" y="65731"/>
                </a:lnTo>
                <a:lnTo>
                  <a:pt x="81818" y="63940"/>
                </a:lnTo>
                <a:lnTo>
                  <a:pt x="72818" y="63223"/>
                </a:lnTo>
                <a:lnTo>
                  <a:pt x="64090" y="61791"/>
                </a:lnTo>
                <a:lnTo>
                  <a:pt x="57545" y="60537"/>
                </a:lnTo>
                <a:lnTo>
                  <a:pt x="51000" y="58925"/>
                </a:lnTo>
                <a:lnTo>
                  <a:pt x="46636" y="55880"/>
                </a:lnTo>
                <a:lnTo>
                  <a:pt x="42545" y="47283"/>
                </a:lnTo>
                <a:lnTo>
                  <a:pt x="42000" y="39940"/>
                </a:lnTo>
                <a:lnTo>
                  <a:pt x="45272" y="35283"/>
                </a:lnTo>
                <a:lnTo>
                  <a:pt x="46636" y="29552"/>
                </a:lnTo>
                <a:lnTo>
                  <a:pt x="45272" y="21850"/>
                </a:lnTo>
                <a:lnTo>
                  <a:pt x="45272" y="15402"/>
                </a:lnTo>
                <a:lnTo>
                  <a:pt x="42000" y="9850"/>
                </a:lnTo>
                <a:lnTo>
                  <a:pt x="36818" y="4656"/>
                </a:lnTo>
                <a:lnTo>
                  <a:pt x="29454" y="2507"/>
                </a:lnTo>
                <a:lnTo>
                  <a:pt x="21545" y="2328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Shape 631"/>
          <p:cNvSpPr/>
          <p:nvPr/>
        </p:nvSpPr>
        <p:spPr>
          <a:xfrm>
            <a:off x="4005262" y="4684712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Shape 632"/>
          <p:cNvSpPr/>
          <p:nvPr/>
        </p:nvSpPr>
        <p:spPr>
          <a:xfrm rot="1920000" flipH="1">
            <a:off x="2944811" y="3717925"/>
            <a:ext cx="115886" cy="109537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Shape 633"/>
          <p:cNvSpPr/>
          <p:nvPr/>
        </p:nvSpPr>
        <p:spPr>
          <a:xfrm rot="1920000" flipH="1">
            <a:off x="2519361" y="4037011"/>
            <a:ext cx="115886" cy="109537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Shape 634"/>
          <p:cNvSpPr/>
          <p:nvPr/>
        </p:nvSpPr>
        <p:spPr>
          <a:xfrm>
            <a:off x="3357562" y="4110037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Shape 635"/>
          <p:cNvSpPr/>
          <p:nvPr/>
        </p:nvSpPr>
        <p:spPr>
          <a:xfrm>
            <a:off x="3371850" y="4198937"/>
            <a:ext cx="38099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Shape 636"/>
          <p:cNvSpPr/>
          <p:nvPr/>
        </p:nvSpPr>
        <p:spPr>
          <a:xfrm>
            <a:off x="3681412" y="4570412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Shape 637"/>
          <p:cNvSpPr/>
          <p:nvPr/>
        </p:nvSpPr>
        <p:spPr>
          <a:xfrm rot="1920000" flipH="1">
            <a:off x="4435475" y="4292599"/>
            <a:ext cx="115886" cy="111125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Shape 638"/>
          <p:cNvSpPr/>
          <p:nvPr/>
        </p:nvSpPr>
        <p:spPr>
          <a:xfrm rot="1920000" flipH="1">
            <a:off x="4864100" y="4732336"/>
            <a:ext cx="115886" cy="111125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Shape 639"/>
          <p:cNvSpPr/>
          <p:nvPr/>
        </p:nvSpPr>
        <p:spPr>
          <a:xfrm>
            <a:off x="4606925" y="3930650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Shape 640"/>
          <p:cNvSpPr/>
          <p:nvPr/>
        </p:nvSpPr>
        <p:spPr>
          <a:xfrm rot="1920000" flipH="1">
            <a:off x="5033961" y="4338636"/>
            <a:ext cx="115886" cy="109537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Shape 641"/>
          <p:cNvSpPr/>
          <p:nvPr/>
        </p:nvSpPr>
        <p:spPr>
          <a:xfrm rot="1920000" flipH="1">
            <a:off x="5124449" y="3959224"/>
            <a:ext cx="114299" cy="109537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Shape 642"/>
          <p:cNvSpPr/>
          <p:nvPr/>
        </p:nvSpPr>
        <p:spPr>
          <a:xfrm rot="1920000" flipH="1">
            <a:off x="4421186" y="3662361"/>
            <a:ext cx="115886" cy="111125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Shape 643"/>
          <p:cNvSpPr/>
          <p:nvPr/>
        </p:nvSpPr>
        <p:spPr>
          <a:xfrm>
            <a:off x="4414837" y="4248150"/>
            <a:ext cx="276224" cy="5778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408" y="0"/>
                </a:moveTo>
                <a:lnTo>
                  <a:pt x="110541" y="41241"/>
                </a:lnTo>
                <a:lnTo>
                  <a:pt x="102266" y="63293"/>
                </a:lnTo>
                <a:lnTo>
                  <a:pt x="96354" y="77040"/>
                </a:lnTo>
                <a:lnTo>
                  <a:pt x="76847" y="86778"/>
                </a:lnTo>
                <a:lnTo>
                  <a:pt x="62660" y="96229"/>
                </a:lnTo>
                <a:lnTo>
                  <a:pt x="25418" y="107398"/>
                </a:lnTo>
                <a:lnTo>
                  <a:pt x="8275" y="109976"/>
                </a:lnTo>
                <a:lnTo>
                  <a:pt x="2955" y="114272"/>
                </a:lnTo>
                <a:lnTo>
                  <a:pt x="0" y="119713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Shape 644"/>
          <p:cNvSpPr/>
          <p:nvPr/>
        </p:nvSpPr>
        <p:spPr>
          <a:xfrm>
            <a:off x="4402137" y="4751387"/>
            <a:ext cx="1023936" cy="2809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19408"/>
                </a:moveTo>
                <a:lnTo>
                  <a:pt x="24476" y="119408"/>
                </a:lnTo>
                <a:lnTo>
                  <a:pt x="64847" y="107586"/>
                </a:lnTo>
                <a:lnTo>
                  <a:pt x="83920" y="99310"/>
                </a:lnTo>
                <a:lnTo>
                  <a:pt x="99973" y="99310"/>
                </a:lnTo>
                <a:lnTo>
                  <a:pt x="114437" y="93399"/>
                </a:lnTo>
                <a:lnTo>
                  <a:pt x="116821" y="82167"/>
                </a:lnTo>
                <a:lnTo>
                  <a:pt x="119841" y="59704"/>
                </a:lnTo>
                <a:lnTo>
                  <a:pt x="119841" y="31330"/>
                </a:lnTo>
                <a:lnTo>
                  <a:pt x="118251" y="0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Shape 645"/>
          <p:cNvSpPr/>
          <p:nvPr/>
        </p:nvSpPr>
        <p:spPr>
          <a:xfrm rot="1920000" flipH="1">
            <a:off x="1962149" y="3724275"/>
            <a:ext cx="114299" cy="111125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Shape 646"/>
          <p:cNvSpPr/>
          <p:nvPr/>
        </p:nvSpPr>
        <p:spPr>
          <a:xfrm rot="1920000" flipH="1">
            <a:off x="701675" y="3730625"/>
            <a:ext cx="115886" cy="109537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Shape 647"/>
          <p:cNvSpPr/>
          <p:nvPr/>
        </p:nvSpPr>
        <p:spPr>
          <a:xfrm rot="1320000">
            <a:off x="5518149" y="5197474"/>
            <a:ext cx="133350" cy="123824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Shape 648"/>
          <p:cNvSpPr/>
          <p:nvPr/>
        </p:nvSpPr>
        <p:spPr>
          <a:xfrm rot="1320000">
            <a:off x="6176961" y="5060950"/>
            <a:ext cx="131762" cy="123824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Shape 649"/>
          <p:cNvSpPr/>
          <p:nvPr/>
        </p:nvSpPr>
        <p:spPr>
          <a:xfrm rot="1320000">
            <a:off x="6873874" y="5173661"/>
            <a:ext cx="130174" cy="123824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Shape 650"/>
          <p:cNvSpPr/>
          <p:nvPr/>
        </p:nvSpPr>
        <p:spPr>
          <a:xfrm rot="1320000">
            <a:off x="7405687" y="5156200"/>
            <a:ext cx="131762" cy="123824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Shape 651"/>
          <p:cNvSpPr/>
          <p:nvPr/>
        </p:nvSpPr>
        <p:spPr>
          <a:xfrm rot="1320000">
            <a:off x="8094661" y="5100636"/>
            <a:ext cx="130174" cy="125412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Shape 652"/>
          <p:cNvSpPr/>
          <p:nvPr/>
        </p:nvSpPr>
        <p:spPr>
          <a:xfrm rot="1320000">
            <a:off x="8645524" y="5245100"/>
            <a:ext cx="131762" cy="123824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Shape 653"/>
          <p:cNvSpPr/>
          <p:nvPr/>
        </p:nvSpPr>
        <p:spPr>
          <a:xfrm rot="1320000">
            <a:off x="8631237" y="4456111"/>
            <a:ext cx="131762" cy="123824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Shape 654"/>
          <p:cNvSpPr/>
          <p:nvPr/>
        </p:nvSpPr>
        <p:spPr>
          <a:xfrm rot="1200000" flipH="1">
            <a:off x="5568950" y="4486275"/>
            <a:ext cx="111125" cy="112711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Shape 655"/>
          <p:cNvSpPr/>
          <p:nvPr/>
        </p:nvSpPr>
        <p:spPr>
          <a:xfrm rot="1200000" flipH="1">
            <a:off x="7553325" y="3675061"/>
            <a:ext cx="111125" cy="112711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Shape 656"/>
          <p:cNvSpPr/>
          <p:nvPr/>
        </p:nvSpPr>
        <p:spPr>
          <a:xfrm rot="1320000">
            <a:off x="7961312" y="4597400"/>
            <a:ext cx="131762" cy="123824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Shape 657"/>
          <p:cNvSpPr/>
          <p:nvPr/>
        </p:nvSpPr>
        <p:spPr>
          <a:xfrm>
            <a:off x="5424487" y="4759325"/>
            <a:ext cx="44450" cy="1158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6363" y="0"/>
                </a:moveTo>
                <a:lnTo>
                  <a:pt x="69090" y="22857"/>
                </a:lnTo>
                <a:lnTo>
                  <a:pt x="10909" y="54285"/>
                </a:lnTo>
                <a:lnTo>
                  <a:pt x="0" y="81428"/>
                </a:lnTo>
                <a:lnTo>
                  <a:pt x="0" y="118571"/>
                </a:lnTo>
                <a:lnTo>
                  <a:pt x="58181" y="95714"/>
                </a:lnTo>
                <a:lnTo>
                  <a:pt x="94545" y="81428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Shape 658"/>
          <p:cNvSpPr/>
          <p:nvPr/>
        </p:nvSpPr>
        <p:spPr>
          <a:xfrm>
            <a:off x="5407025" y="4948237"/>
            <a:ext cx="252412" cy="238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4759" y="0"/>
                </a:lnTo>
                <a:lnTo>
                  <a:pt x="35294" y="0"/>
                </a:lnTo>
                <a:lnTo>
                  <a:pt x="59679" y="70588"/>
                </a:lnTo>
                <a:lnTo>
                  <a:pt x="71871" y="91764"/>
                </a:lnTo>
                <a:lnTo>
                  <a:pt x="92406" y="112941"/>
                </a:lnTo>
                <a:lnTo>
                  <a:pt x="111016" y="112941"/>
                </a:lnTo>
                <a:lnTo>
                  <a:pt x="119358" y="112941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Shape 659"/>
          <p:cNvSpPr/>
          <p:nvPr/>
        </p:nvSpPr>
        <p:spPr>
          <a:xfrm>
            <a:off x="5497512" y="4811712"/>
            <a:ext cx="28575" cy="142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4285" y="0"/>
                </a:moveTo>
                <a:lnTo>
                  <a:pt x="74285" y="38076"/>
                </a:lnTo>
                <a:lnTo>
                  <a:pt x="40000" y="66923"/>
                </a:lnTo>
                <a:lnTo>
                  <a:pt x="0" y="101538"/>
                </a:lnTo>
                <a:lnTo>
                  <a:pt x="0" y="118846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Shape 660"/>
          <p:cNvSpPr/>
          <p:nvPr/>
        </p:nvSpPr>
        <p:spPr>
          <a:xfrm>
            <a:off x="5503862" y="4851400"/>
            <a:ext cx="52387" cy="587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6923" y="0"/>
                </a:moveTo>
                <a:lnTo>
                  <a:pt x="15384" y="58604"/>
                </a:lnTo>
                <a:lnTo>
                  <a:pt x="0" y="117209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Shape 661"/>
          <p:cNvSpPr/>
          <p:nvPr/>
        </p:nvSpPr>
        <p:spPr>
          <a:xfrm>
            <a:off x="5549900" y="4826000"/>
            <a:ext cx="34924" cy="1396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1538" y="0"/>
                </a:moveTo>
                <a:lnTo>
                  <a:pt x="101538" y="34117"/>
                </a:lnTo>
                <a:lnTo>
                  <a:pt x="115384" y="60000"/>
                </a:lnTo>
                <a:lnTo>
                  <a:pt x="115384" y="82352"/>
                </a:lnTo>
                <a:lnTo>
                  <a:pt x="115384" y="94117"/>
                </a:lnTo>
                <a:lnTo>
                  <a:pt x="0" y="118823"/>
                </a:lnTo>
                <a:lnTo>
                  <a:pt x="27692" y="109411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Shape 662"/>
          <p:cNvSpPr/>
          <p:nvPr/>
        </p:nvSpPr>
        <p:spPr>
          <a:xfrm>
            <a:off x="5584825" y="4918075"/>
            <a:ext cx="61912" cy="238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7391" y="21176"/>
                </a:moveTo>
                <a:lnTo>
                  <a:pt x="75652" y="0"/>
                </a:lnTo>
                <a:lnTo>
                  <a:pt x="41739" y="0"/>
                </a:lnTo>
                <a:lnTo>
                  <a:pt x="26086" y="70588"/>
                </a:lnTo>
                <a:lnTo>
                  <a:pt x="0" y="112941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Shape 663"/>
          <p:cNvSpPr/>
          <p:nvPr/>
        </p:nvSpPr>
        <p:spPr>
          <a:xfrm>
            <a:off x="7159625" y="4273550"/>
            <a:ext cx="731837" cy="12636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19868"/>
                </a:moveTo>
                <a:lnTo>
                  <a:pt x="5788" y="105196"/>
                </a:lnTo>
                <a:lnTo>
                  <a:pt x="7792" y="95109"/>
                </a:lnTo>
                <a:lnTo>
                  <a:pt x="7792" y="79257"/>
                </a:lnTo>
                <a:lnTo>
                  <a:pt x="10018" y="66681"/>
                </a:lnTo>
                <a:lnTo>
                  <a:pt x="11354" y="62489"/>
                </a:lnTo>
                <a:lnTo>
                  <a:pt x="14248" y="60786"/>
                </a:lnTo>
                <a:lnTo>
                  <a:pt x="22040" y="59082"/>
                </a:lnTo>
                <a:lnTo>
                  <a:pt x="40519" y="56986"/>
                </a:lnTo>
                <a:lnTo>
                  <a:pt x="54100" y="52794"/>
                </a:lnTo>
                <a:lnTo>
                  <a:pt x="59220" y="48995"/>
                </a:lnTo>
                <a:lnTo>
                  <a:pt x="61892" y="47816"/>
                </a:lnTo>
                <a:lnTo>
                  <a:pt x="71910" y="45196"/>
                </a:lnTo>
                <a:lnTo>
                  <a:pt x="83265" y="38515"/>
                </a:lnTo>
                <a:lnTo>
                  <a:pt x="93283" y="26855"/>
                </a:lnTo>
                <a:lnTo>
                  <a:pt x="106196" y="18864"/>
                </a:lnTo>
                <a:lnTo>
                  <a:pt x="119777" y="11266"/>
                </a:lnTo>
                <a:lnTo>
                  <a:pt x="119777" y="6288"/>
                </a:lnTo>
                <a:lnTo>
                  <a:pt x="117551" y="4978"/>
                </a:lnTo>
                <a:lnTo>
                  <a:pt x="112653" y="2489"/>
                </a:lnTo>
                <a:lnTo>
                  <a:pt x="107532" y="0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Shape 664"/>
          <p:cNvSpPr/>
          <p:nvPr/>
        </p:nvSpPr>
        <p:spPr>
          <a:xfrm>
            <a:off x="6661150" y="4829175"/>
            <a:ext cx="557211" cy="12064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708" y="118620"/>
                </a:moveTo>
                <a:lnTo>
                  <a:pt x="111240" y="92413"/>
                </a:lnTo>
                <a:lnTo>
                  <a:pt x="96350" y="52413"/>
                </a:lnTo>
                <a:lnTo>
                  <a:pt x="79416" y="48275"/>
                </a:lnTo>
                <a:lnTo>
                  <a:pt x="56058" y="44137"/>
                </a:lnTo>
                <a:lnTo>
                  <a:pt x="38248" y="35862"/>
                </a:lnTo>
                <a:lnTo>
                  <a:pt x="32700" y="35862"/>
                </a:lnTo>
                <a:lnTo>
                  <a:pt x="28905" y="35862"/>
                </a:lnTo>
                <a:lnTo>
                  <a:pt x="25109" y="35862"/>
                </a:lnTo>
                <a:lnTo>
                  <a:pt x="20437" y="35862"/>
                </a:lnTo>
                <a:lnTo>
                  <a:pt x="11094" y="26206"/>
                </a:lnTo>
                <a:lnTo>
                  <a:pt x="4671" y="13793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Shape 665"/>
          <p:cNvSpPr/>
          <p:nvPr/>
        </p:nvSpPr>
        <p:spPr>
          <a:xfrm>
            <a:off x="6599236" y="4678362"/>
            <a:ext cx="111125" cy="2444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19322"/>
                </a:moveTo>
                <a:lnTo>
                  <a:pt x="28148" y="115254"/>
                </a:lnTo>
                <a:lnTo>
                  <a:pt x="66666" y="110508"/>
                </a:lnTo>
                <a:lnTo>
                  <a:pt x="85925" y="106440"/>
                </a:lnTo>
                <a:lnTo>
                  <a:pt x="105185" y="97627"/>
                </a:lnTo>
                <a:lnTo>
                  <a:pt x="118518" y="82711"/>
                </a:lnTo>
                <a:lnTo>
                  <a:pt x="114074" y="65084"/>
                </a:lnTo>
                <a:lnTo>
                  <a:pt x="105185" y="52203"/>
                </a:lnTo>
                <a:lnTo>
                  <a:pt x="94814" y="26440"/>
                </a:lnTo>
                <a:lnTo>
                  <a:pt x="81481" y="0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Shape 666"/>
          <p:cNvSpPr/>
          <p:nvPr/>
        </p:nvSpPr>
        <p:spPr>
          <a:xfrm>
            <a:off x="6635750" y="4773612"/>
            <a:ext cx="61912" cy="95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00000"/>
                </a:moveTo>
                <a:lnTo>
                  <a:pt x="41739" y="40000"/>
                </a:lnTo>
                <a:lnTo>
                  <a:pt x="117391" y="0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Shape 667"/>
          <p:cNvSpPr/>
          <p:nvPr/>
        </p:nvSpPr>
        <p:spPr>
          <a:xfrm>
            <a:off x="6621461" y="4911725"/>
            <a:ext cx="31750" cy="73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17735"/>
                </a:moveTo>
                <a:lnTo>
                  <a:pt x="46956" y="67924"/>
                </a:lnTo>
                <a:lnTo>
                  <a:pt x="114782" y="0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Shape 668"/>
          <p:cNvSpPr/>
          <p:nvPr/>
        </p:nvSpPr>
        <p:spPr>
          <a:xfrm>
            <a:off x="7046911" y="4410075"/>
            <a:ext cx="468311" cy="3952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24335"/>
                </a:moveTo>
                <a:lnTo>
                  <a:pt x="17687" y="7972"/>
                </a:lnTo>
                <a:lnTo>
                  <a:pt x="29826" y="0"/>
                </a:lnTo>
                <a:lnTo>
                  <a:pt x="40924" y="5454"/>
                </a:lnTo>
                <a:lnTo>
                  <a:pt x="57572" y="26853"/>
                </a:lnTo>
                <a:lnTo>
                  <a:pt x="69710" y="49510"/>
                </a:lnTo>
                <a:lnTo>
                  <a:pt x="85317" y="69650"/>
                </a:lnTo>
                <a:lnTo>
                  <a:pt x="107514" y="89790"/>
                </a:lnTo>
                <a:lnTo>
                  <a:pt x="114104" y="98181"/>
                </a:lnTo>
                <a:lnTo>
                  <a:pt x="118612" y="107412"/>
                </a:lnTo>
                <a:lnTo>
                  <a:pt x="119653" y="115384"/>
                </a:lnTo>
                <a:lnTo>
                  <a:pt x="119653" y="119580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Shape 669"/>
          <p:cNvSpPr/>
          <p:nvPr/>
        </p:nvSpPr>
        <p:spPr>
          <a:xfrm>
            <a:off x="7889875" y="4330700"/>
            <a:ext cx="134936" cy="253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8800" y="101052"/>
                </a:moveTo>
                <a:lnTo>
                  <a:pt x="110400" y="44210"/>
                </a:lnTo>
                <a:lnTo>
                  <a:pt x="68400" y="25263"/>
                </a:lnTo>
                <a:lnTo>
                  <a:pt x="45600" y="0"/>
                </a:lnTo>
                <a:lnTo>
                  <a:pt x="14400" y="0"/>
                </a:lnTo>
                <a:lnTo>
                  <a:pt x="0" y="113684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Shape 670"/>
          <p:cNvSpPr/>
          <p:nvPr/>
        </p:nvSpPr>
        <p:spPr>
          <a:xfrm>
            <a:off x="7870825" y="4268787"/>
            <a:ext cx="9524" cy="539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0" y="49230"/>
                </a:lnTo>
                <a:lnTo>
                  <a:pt x="100000" y="116923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Shape 671"/>
          <p:cNvSpPr/>
          <p:nvPr/>
        </p:nvSpPr>
        <p:spPr>
          <a:xfrm>
            <a:off x="7137400" y="4259262"/>
            <a:ext cx="38099" cy="1523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2857" y="0"/>
                </a:moveTo>
                <a:lnTo>
                  <a:pt x="0" y="28363"/>
                </a:lnTo>
                <a:lnTo>
                  <a:pt x="0" y="49090"/>
                </a:lnTo>
                <a:lnTo>
                  <a:pt x="42857" y="80727"/>
                </a:lnTo>
                <a:lnTo>
                  <a:pt x="115714" y="118909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Shape 672"/>
          <p:cNvSpPr/>
          <p:nvPr/>
        </p:nvSpPr>
        <p:spPr>
          <a:xfrm>
            <a:off x="3941762" y="4211637"/>
            <a:ext cx="160337" cy="95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51428"/>
                </a:moveTo>
                <a:lnTo>
                  <a:pt x="38319" y="0"/>
                </a:lnTo>
                <a:lnTo>
                  <a:pt x="67563" y="0"/>
                </a:lnTo>
                <a:lnTo>
                  <a:pt x="118991" y="102857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Shape 673"/>
          <p:cNvSpPr/>
          <p:nvPr/>
        </p:nvSpPr>
        <p:spPr>
          <a:xfrm>
            <a:off x="3892550" y="4159250"/>
            <a:ext cx="19049" cy="460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85714" y="69090"/>
                </a:lnTo>
                <a:lnTo>
                  <a:pt x="111428" y="116363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Shape 674"/>
          <p:cNvSpPr/>
          <p:nvPr/>
        </p:nvSpPr>
        <p:spPr>
          <a:xfrm>
            <a:off x="4049712" y="4159250"/>
            <a:ext cx="96836" cy="57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3239" y="0"/>
                </a:moveTo>
                <a:lnTo>
                  <a:pt x="96338" y="34285"/>
                </a:lnTo>
                <a:lnTo>
                  <a:pt x="81126" y="62857"/>
                </a:lnTo>
                <a:lnTo>
                  <a:pt x="47323" y="80000"/>
                </a:lnTo>
                <a:lnTo>
                  <a:pt x="20281" y="80000"/>
                </a:lnTo>
                <a:lnTo>
                  <a:pt x="0" y="117142"/>
                </a:lnTo>
                <a:lnTo>
                  <a:pt x="91267" y="100000"/>
                </a:lnTo>
                <a:lnTo>
                  <a:pt x="118309" y="100000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Shape 675"/>
          <p:cNvSpPr/>
          <p:nvPr/>
        </p:nvSpPr>
        <p:spPr>
          <a:xfrm>
            <a:off x="4645025" y="4151312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Shape 676"/>
          <p:cNvSpPr/>
          <p:nvPr/>
        </p:nvSpPr>
        <p:spPr>
          <a:xfrm>
            <a:off x="4579937" y="4073525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Shape 677"/>
          <p:cNvSpPr/>
          <p:nvPr/>
        </p:nvSpPr>
        <p:spPr>
          <a:xfrm>
            <a:off x="5470525" y="3821112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Shape 678"/>
          <p:cNvSpPr/>
          <p:nvPr/>
        </p:nvSpPr>
        <p:spPr>
          <a:xfrm>
            <a:off x="6445250" y="4198937"/>
            <a:ext cx="38099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Shape 679"/>
          <p:cNvSpPr/>
          <p:nvPr/>
        </p:nvSpPr>
        <p:spPr>
          <a:xfrm>
            <a:off x="5346700" y="4229100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Shape 680"/>
          <p:cNvSpPr/>
          <p:nvPr/>
        </p:nvSpPr>
        <p:spPr>
          <a:xfrm>
            <a:off x="5345112" y="4329112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Shape 681"/>
          <p:cNvSpPr/>
          <p:nvPr/>
        </p:nvSpPr>
        <p:spPr>
          <a:xfrm>
            <a:off x="5316537" y="4403725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Shape 682"/>
          <p:cNvSpPr/>
          <p:nvPr/>
        </p:nvSpPr>
        <p:spPr>
          <a:xfrm>
            <a:off x="5257800" y="4487862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Shape 683"/>
          <p:cNvSpPr/>
          <p:nvPr/>
        </p:nvSpPr>
        <p:spPr>
          <a:xfrm>
            <a:off x="5316537" y="4549775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Shape 684"/>
          <p:cNvSpPr/>
          <p:nvPr/>
        </p:nvSpPr>
        <p:spPr>
          <a:xfrm>
            <a:off x="5365750" y="4633912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Shape 685"/>
          <p:cNvSpPr/>
          <p:nvPr/>
        </p:nvSpPr>
        <p:spPr>
          <a:xfrm>
            <a:off x="4267200" y="3538537"/>
            <a:ext cx="42861" cy="44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Shape 686"/>
          <p:cNvSpPr/>
          <p:nvPr/>
        </p:nvSpPr>
        <p:spPr>
          <a:xfrm>
            <a:off x="4667250" y="3494087"/>
            <a:ext cx="44450" cy="44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Shape 687"/>
          <p:cNvSpPr/>
          <p:nvPr/>
        </p:nvSpPr>
        <p:spPr>
          <a:xfrm>
            <a:off x="5127625" y="3562350"/>
            <a:ext cx="42861" cy="42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Shape 688"/>
          <p:cNvSpPr/>
          <p:nvPr/>
        </p:nvSpPr>
        <p:spPr>
          <a:xfrm>
            <a:off x="5253037" y="3578225"/>
            <a:ext cx="44450" cy="44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Shape 689"/>
          <p:cNvSpPr/>
          <p:nvPr/>
        </p:nvSpPr>
        <p:spPr>
          <a:xfrm>
            <a:off x="5684837" y="3833812"/>
            <a:ext cx="42861" cy="44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Shape 690"/>
          <p:cNvSpPr/>
          <p:nvPr/>
        </p:nvSpPr>
        <p:spPr>
          <a:xfrm>
            <a:off x="5994400" y="4057650"/>
            <a:ext cx="42861" cy="42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Shape 691"/>
          <p:cNvSpPr/>
          <p:nvPr/>
        </p:nvSpPr>
        <p:spPr>
          <a:xfrm>
            <a:off x="5903912" y="3465512"/>
            <a:ext cx="44450" cy="44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Shape 692"/>
          <p:cNvSpPr/>
          <p:nvPr/>
        </p:nvSpPr>
        <p:spPr>
          <a:xfrm>
            <a:off x="5626100" y="3132136"/>
            <a:ext cx="44450" cy="42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Shape 693"/>
          <p:cNvSpPr/>
          <p:nvPr/>
        </p:nvSpPr>
        <p:spPr>
          <a:xfrm>
            <a:off x="5222875" y="3028950"/>
            <a:ext cx="42861" cy="44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Shape 694"/>
          <p:cNvSpPr/>
          <p:nvPr/>
        </p:nvSpPr>
        <p:spPr>
          <a:xfrm>
            <a:off x="4733925" y="2955925"/>
            <a:ext cx="44450" cy="44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Shape 695"/>
          <p:cNvSpPr/>
          <p:nvPr/>
        </p:nvSpPr>
        <p:spPr>
          <a:xfrm>
            <a:off x="4208462" y="2874961"/>
            <a:ext cx="42861" cy="44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Shape 696"/>
          <p:cNvSpPr/>
          <p:nvPr/>
        </p:nvSpPr>
        <p:spPr>
          <a:xfrm>
            <a:off x="4665662" y="3190875"/>
            <a:ext cx="42861" cy="44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Shape 697"/>
          <p:cNvSpPr/>
          <p:nvPr/>
        </p:nvSpPr>
        <p:spPr>
          <a:xfrm>
            <a:off x="4981575" y="3113086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Shape 698"/>
          <p:cNvSpPr/>
          <p:nvPr/>
        </p:nvSpPr>
        <p:spPr>
          <a:xfrm>
            <a:off x="5354637" y="2297111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Shape 699"/>
          <p:cNvSpPr/>
          <p:nvPr/>
        </p:nvSpPr>
        <p:spPr>
          <a:xfrm>
            <a:off x="4540250" y="2930525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Shape 700"/>
          <p:cNvSpPr/>
          <p:nvPr/>
        </p:nvSpPr>
        <p:spPr>
          <a:xfrm>
            <a:off x="5614987" y="2843211"/>
            <a:ext cx="38099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Shape 701"/>
          <p:cNvSpPr/>
          <p:nvPr/>
        </p:nvSpPr>
        <p:spPr>
          <a:xfrm>
            <a:off x="5691187" y="2998786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Shape 702"/>
          <p:cNvSpPr/>
          <p:nvPr/>
        </p:nvSpPr>
        <p:spPr>
          <a:xfrm>
            <a:off x="5999162" y="3409950"/>
            <a:ext cx="41275" cy="44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Shape 703"/>
          <p:cNvSpPr/>
          <p:nvPr/>
        </p:nvSpPr>
        <p:spPr>
          <a:xfrm>
            <a:off x="6040437" y="2820986"/>
            <a:ext cx="44450" cy="44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Shape 704"/>
          <p:cNvSpPr/>
          <p:nvPr/>
        </p:nvSpPr>
        <p:spPr>
          <a:xfrm>
            <a:off x="5308600" y="2732086"/>
            <a:ext cx="42861" cy="42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Shape 705"/>
          <p:cNvSpPr/>
          <p:nvPr/>
        </p:nvSpPr>
        <p:spPr>
          <a:xfrm>
            <a:off x="4538662" y="2657475"/>
            <a:ext cx="42861" cy="44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Shape 706"/>
          <p:cNvSpPr/>
          <p:nvPr/>
        </p:nvSpPr>
        <p:spPr>
          <a:xfrm rot="1920000" flipH="1">
            <a:off x="6565899" y="3251199"/>
            <a:ext cx="115886" cy="111125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Shape 707"/>
          <p:cNvSpPr/>
          <p:nvPr/>
        </p:nvSpPr>
        <p:spPr>
          <a:xfrm>
            <a:off x="3830637" y="2609850"/>
            <a:ext cx="44450" cy="44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Shape 708"/>
          <p:cNvSpPr/>
          <p:nvPr/>
        </p:nvSpPr>
        <p:spPr>
          <a:xfrm>
            <a:off x="3349625" y="2838450"/>
            <a:ext cx="44450" cy="44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Shape 709"/>
          <p:cNvSpPr/>
          <p:nvPr/>
        </p:nvSpPr>
        <p:spPr>
          <a:xfrm>
            <a:off x="3851275" y="3089275"/>
            <a:ext cx="42861" cy="42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Shape 710"/>
          <p:cNvSpPr/>
          <p:nvPr/>
        </p:nvSpPr>
        <p:spPr>
          <a:xfrm>
            <a:off x="3879850" y="2955925"/>
            <a:ext cx="101599" cy="650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8400" y="117446"/>
                </a:moveTo>
                <a:lnTo>
                  <a:pt x="44800" y="0"/>
                </a:lnTo>
                <a:lnTo>
                  <a:pt x="0" y="117446"/>
                </a:lnTo>
                <a:lnTo>
                  <a:pt x="118400" y="117446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Shape 711"/>
          <p:cNvSpPr/>
          <p:nvPr/>
        </p:nvSpPr>
        <p:spPr>
          <a:xfrm>
            <a:off x="4119562" y="3014661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Shape 712"/>
          <p:cNvSpPr/>
          <p:nvPr/>
        </p:nvSpPr>
        <p:spPr>
          <a:xfrm>
            <a:off x="2922586" y="3065461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Shape 713"/>
          <p:cNvSpPr/>
          <p:nvPr/>
        </p:nvSpPr>
        <p:spPr>
          <a:xfrm>
            <a:off x="2913061" y="3200400"/>
            <a:ext cx="42861" cy="44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Shape 714"/>
          <p:cNvSpPr/>
          <p:nvPr/>
        </p:nvSpPr>
        <p:spPr>
          <a:xfrm>
            <a:off x="2698750" y="3013075"/>
            <a:ext cx="44450" cy="44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Shape 715"/>
          <p:cNvSpPr/>
          <p:nvPr/>
        </p:nvSpPr>
        <p:spPr>
          <a:xfrm>
            <a:off x="1819275" y="3071811"/>
            <a:ext cx="41275" cy="44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Shape 716"/>
          <p:cNvSpPr/>
          <p:nvPr/>
        </p:nvSpPr>
        <p:spPr>
          <a:xfrm>
            <a:off x="1619250" y="3014661"/>
            <a:ext cx="44450" cy="42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Shape 717"/>
          <p:cNvSpPr/>
          <p:nvPr/>
        </p:nvSpPr>
        <p:spPr>
          <a:xfrm>
            <a:off x="2432050" y="2984500"/>
            <a:ext cx="38099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Shape 718"/>
          <p:cNvSpPr/>
          <p:nvPr/>
        </p:nvSpPr>
        <p:spPr>
          <a:xfrm>
            <a:off x="2330450" y="3011486"/>
            <a:ext cx="38099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Shape 719"/>
          <p:cNvSpPr/>
          <p:nvPr/>
        </p:nvSpPr>
        <p:spPr>
          <a:xfrm>
            <a:off x="2184400" y="3205161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Shape 720"/>
          <p:cNvSpPr/>
          <p:nvPr/>
        </p:nvSpPr>
        <p:spPr>
          <a:xfrm>
            <a:off x="2116136" y="3090861"/>
            <a:ext cx="39687" cy="41275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Shape 721"/>
          <p:cNvSpPr/>
          <p:nvPr/>
        </p:nvSpPr>
        <p:spPr>
          <a:xfrm>
            <a:off x="2068511" y="3194050"/>
            <a:ext cx="39687" cy="41275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Shape 722"/>
          <p:cNvSpPr/>
          <p:nvPr/>
        </p:nvSpPr>
        <p:spPr>
          <a:xfrm>
            <a:off x="2028825" y="3265486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Shape 723"/>
          <p:cNvSpPr/>
          <p:nvPr/>
        </p:nvSpPr>
        <p:spPr>
          <a:xfrm>
            <a:off x="1970086" y="3321050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Shape 724"/>
          <p:cNvSpPr/>
          <p:nvPr/>
        </p:nvSpPr>
        <p:spPr>
          <a:xfrm>
            <a:off x="1905000" y="3560762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Shape 725"/>
          <p:cNvSpPr/>
          <p:nvPr/>
        </p:nvSpPr>
        <p:spPr>
          <a:xfrm>
            <a:off x="2162175" y="3613150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Shape 726"/>
          <p:cNvSpPr/>
          <p:nvPr/>
        </p:nvSpPr>
        <p:spPr>
          <a:xfrm>
            <a:off x="2260600" y="3641725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Shape 727"/>
          <p:cNvSpPr/>
          <p:nvPr/>
        </p:nvSpPr>
        <p:spPr>
          <a:xfrm>
            <a:off x="2503486" y="3686175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Shape 728"/>
          <p:cNvSpPr/>
          <p:nvPr/>
        </p:nvSpPr>
        <p:spPr>
          <a:xfrm>
            <a:off x="1360487" y="3065461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Shape 729"/>
          <p:cNvSpPr/>
          <p:nvPr/>
        </p:nvSpPr>
        <p:spPr>
          <a:xfrm>
            <a:off x="911225" y="2867025"/>
            <a:ext cx="44450" cy="42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Shape 730"/>
          <p:cNvSpPr/>
          <p:nvPr/>
        </p:nvSpPr>
        <p:spPr>
          <a:xfrm>
            <a:off x="1646236" y="3133725"/>
            <a:ext cx="96836" cy="13334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8309" y="118750"/>
                </a:moveTo>
                <a:lnTo>
                  <a:pt x="108169" y="0"/>
                </a:lnTo>
                <a:lnTo>
                  <a:pt x="0" y="50000"/>
                </a:lnTo>
                <a:lnTo>
                  <a:pt x="118309" y="11875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Shape 731"/>
          <p:cNvSpPr/>
          <p:nvPr/>
        </p:nvSpPr>
        <p:spPr>
          <a:xfrm>
            <a:off x="1441450" y="4270375"/>
            <a:ext cx="38099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Shape 732"/>
          <p:cNvSpPr/>
          <p:nvPr/>
        </p:nvSpPr>
        <p:spPr>
          <a:xfrm>
            <a:off x="1352550" y="4321175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Shape 733"/>
          <p:cNvSpPr/>
          <p:nvPr/>
        </p:nvSpPr>
        <p:spPr>
          <a:xfrm>
            <a:off x="1778000" y="4170362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Shape 734"/>
          <p:cNvSpPr/>
          <p:nvPr/>
        </p:nvSpPr>
        <p:spPr>
          <a:xfrm>
            <a:off x="1773236" y="3952875"/>
            <a:ext cx="39687" cy="41275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Shape 735"/>
          <p:cNvSpPr/>
          <p:nvPr/>
        </p:nvSpPr>
        <p:spPr>
          <a:xfrm>
            <a:off x="1882775" y="3994150"/>
            <a:ext cx="39687" cy="41275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Shape 736"/>
          <p:cNvSpPr/>
          <p:nvPr/>
        </p:nvSpPr>
        <p:spPr>
          <a:xfrm>
            <a:off x="2152650" y="3921125"/>
            <a:ext cx="38099" cy="41275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Shape 737"/>
          <p:cNvSpPr/>
          <p:nvPr/>
        </p:nvSpPr>
        <p:spPr>
          <a:xfrm>
            <a:off x="2274886" y="3898900"/>
            <a:ext cx="38099" cy="41275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Shape 738"/>
          <p:cNvSpPr/>
          <p:nvPr/>
        </p:nvSpPr>
        <p:spPr>
          <a:xfrm>
            <a:off x="5365750" y="5010150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Shape 739"/>
          <p:cNvSpPr/>
          <p:nvPr/>
        </p:nvSpPr>
        <p:spPr>
          <a:xfrm>
            <a:off x="5365750" y="5113337"/>
            <a:ext cx="38099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Shape 740"/>
          <p:cNvSpPr/>
          <p:nvPr/>
        </p:nvSpPr>
        <p:spPr>
          <a:xfrm>
            <a:off x="5353050" y="5199062"/>
            <a:ext cx="38099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Shape 741"/>
          <p:cNvSpPr/>
          <p:nvPr/>
        </p:nvSpPr>
        <p:spPr>
          <a:xfrm>
            <a:off x="5346700" y="5307012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Shape 742"/>
          <p:cNvSpPr/>
          <p:nvPr/>
        </p:nvSpPr>
        <p:spPr>
          <a:xfrm>
            <a:off x="5340350" y="5405437"/>
            <a:ext cx="38099" cy="41275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Shape 743"/>
          <p:cNvSpPr/>
          <p:nvPr/>
        </p:nvSpPr>
        <p:spPr>
          <a:xfrm>
            <a:off x="5319712" y="5510212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Shape 744"/>
          <p:cNvSpPr/>
          <p:nvPr/>
        </p:nvSpPr>
        <p:spPr>
          <a:xfrm>
            <a:off x="5307012" y="5629275"/>
            <a:ext cx="38099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Shape 745"/>
          <p:cNvSpPr/>
          <p:nvPr/>
        </p:nvSpPr>
        <p:spPr>
          <a:xfrm>
            <a:off x="5302250" y="5730875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6" name="Shape 746"/>
          <p:cNvSpPr/>
          <p:nvPr/>
        </p:nvSpPr>
        <p:spPr>
          <a:xfrm>
            <a:off x="6534150" y="4738687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Shape 747"/>
          <p:cNvSpPr/>
          <p:nvPr/>
        </p:nvSpPr>
        <p:spPr>
          <a:xfrm>
            <a:off x="6584950" y="4797425"/>
            <a:ext cx="38099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Shape 748"/>
          <p:cNvSpPr/>
          <p:nvPr/>
        </p:nvSpPr>
        <p:spPr>
          <a:xfrm rot="1200000" flipH="1">
            <a:off x="7464424" y="4387849"/>
            <a:ext cx="111125" cy="1143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Shape 749"/>
          <p:cNvSpPr/>
          <p:nvPr/>
        </p:nvSpPr>
        <p:spPr>
          <a:xfrm>
            <a:off x="7759700" y="4989512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Shape 750"/>
          <p:cNvSpPr/>
          <p:nvPr/>
        </p:nvSpPr>
        <p:spPr>
          <a:xfrm>
            <a:off x="7758111" y="5221287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Shape 751"/>
          <p:cNvSpPr/>
          <p:nvPr/>
        </p:nvSpPr>
        <p:spPr>
          <a:xfrm>
            <a:off x="7740650" y="5345112"/>
            <a:ext cx="38099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Shape 752"/>
          <p:cNvSpPr/>
          <p:nvPr/>
        </p:nvSpPr>
        <p:spPr>
          <a:xfrm>
            <a:off x="7740650" y="5434012"/>
            <a:ext cx="38099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Shape 753"/>
          <p:cNvSpPr/>
          <p:nvPr/>
        </p:nvSpPr>
        <p:spPr>
          <a:xfrm>
            <a:off x="7716836" y="5591175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Shape 754"/>
          <p:cNvSpPr/>
          <p:nvPr/>
        </p:nvSpPr>
        <p:spPr>
          <a:xfrm>
            <a:off x="8010525" y="4918075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Shape 755"/>
          <p:cNvSpPr/>
          <p:nvPr/>
        </p:nvSpPr>
        <p:spPr>
          <a:xfrm>
            <a:off x="8153400" y="4845050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Shape 756"/>
          <p:cNvSpPr/>
          <p:nvPr/>
        </p:nvSpPr>
        <p:spPr>
          <a:xfrm>
            <a:off x="8337550" y="5018087"/>
            <a:ext cx="38099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Shape 757"/>
          <p:cNvSpPr/>
          <p:nvPr/>
        </p:nvSpPr>
        <p:spPr>
          <a:xfrm>
            <a:off x="8262936" y="4584700"/>
            <a:ext cx="39687" cy="41275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Shape 758"/>
          <p:cNvSpPr/>
          <p:nvPr/>
        </p:nvSpPr>
        <p:spPr>
          <a:xfrm>
            <a:off x="8196261" y="4433887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Shape 759"/>
          <p:cNvSpPr/>
          <p:nvPr/>
        </p:nvSpPr>
        <p:spPr>
          <a:xfrm>
            <a:off x="8110536" y="4379912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Shape 760"/>
          <p:cNvSpPr/>
          <p:nvPr/>
        </p:nvSpPr>
        <p:spPr>
          <a:xfrm>
            <a:off x="7766050" y="3990975"/>
            <a:ext cx="38099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Shape 761"/>
          <p:cNvSpPr/>
          <p:nvPr/>
        </p:nvSpPr>
        <p:spPr>
          <a:xfrm>
            <a:off x="7204075" y="3871912"/>
            <a:ext cx="38099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Shape 762"/>
          <p:cNvSpPr/>
          <p:nvPr/>
        </p:nvSpPr>
        <p:spPr>
          <a:xfrm>
            <a:off x="7340600" y="4165600"/>
            <a:ext cx="38099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Shape 763"/>
          <p:cNvSpPr/>
          <p:nvPr/>
        </p:nvSpPr>
        <p:spPr>
          <a:xfrm>
            <a:off x="7188200" y="4198937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Shape 764"/>
          <p:cNvSpPr/>
          <p:nvPr/>
        </p:nvSpPr>
        <p:spPr>
          <a:xfrm>
            <a:off x="7586661" y="3475037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Shape 765"/>
          <p:cNvSpPr/>
          <p:nvPr/>
        </p:nvSpPr>
        <p:spPr>
          <a:xfrm>
            <a:off x="7835900" y="3498850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Shape 766"/>
          <p:cNvSpPr/>
          <p:nvPr/>
        </p:nvSpPr>
        <p:spPr>
          <a:xfrm>
            <a:off x="8634411" y="3530600"/>
            <a:ext cx="190500" cy="31114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52566"/>
                </a:moveTo>
                <a:lnTo>
                  <a:pt x="15428" y="34513"/>
                </a:lnTo>
                <a:lnTo>
                  <a:pt x="41142" y="23362"/>
                </a:lnTo>
                <a:lnTo>
                  <a:pt x="66000" y="11681"/>
                </a:lnTo>
                <a:lnTo>
                  <a:pt x="93428" y="4247"/>
                </a:lnTo>
                <a:lnTo>
                  <a:pt x="119142" y="0"/>
                </a:lnTo>
                <a:lnTo>
                  <a:pt x="119142" y="119469"/>
                </a:lnTo>
                <a:lnTo>
                  <a:pt x="93428" y="110442"/>
                </a:lnTo>
                <a:lnTo>
                  <a:pt x="49714" y="96637"/>
                </a:lnTo>
                <a:lnTo>
                  <a:pt x="27428" y="83893"/>
                </a:lnTo>
                <a:lnTo>
                  <a:pt x="9428" y="73805"/>
                </a:lnTo>
                <a:lnTo>
                  <a:pt x="6857" y="61061"/>
                </a:lnTo>
                <a:lnTo>
                  <a:pt x="0" y="52566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Shape 767"/>
          <p:cNvSpPr/>
          <p:nvPr/>
        </p:nvSpPr>
        <p:spPr>
          <a:xfrm>
            <a:off x="6894511" y="3532187"/>
            <a:ext cx="38099" cy="41275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Shape 768"/>
          <p:cNvSpPr/>
          <p:nvPr/>
        </p:nvSpPr>
        <p:spPr>
          <a:xfrm>
            <a:off x="6894511" y="4237037"/>
            <a:ext cx="39687" cy="41275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Shape 769"/>
          <p:cNvSpPr/>
          <p:nvPr/>
        </p:nvSpPr>
        <p:spPr>
          <a:xfrm>
            <a:off x="6764336" y="4237037"/>
            <a:ext cx="39687" cy="41275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Shape 770"/>
          <p:cNvSpPr/>
          <p:nvPr/>
        </p:nvSpPr>
        <p:spPr>
          <a:xfrm>
            <a:off x="6629400" y="4270375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Shape 771"/>
          <p:cNvSpPr/>
          <p:nvPr/>
        </p:nvSpPr>
        <p:spPr>
          <a:xfrm>
            <a:off x="6516687" y="4219575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Shape 772"/>
          <p:cNvSpPr/>
          <p:nvPr/>
        </p:nvSpPr>
        <p:spPr>
          <a:xfrm>
            <a:off x="6681786" y="4367212"/>
            <a:ext cx="42861" cy="44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Shape 773"/>
          <p:cNvSpPr/>
          <p:nvPr/>
        </p:nvSpPr>
        <p:spPr>
          <a:xfrm>
            <a:off x="6800850" y="4327525"/>
            <a:ext cx="42861" cy="44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Shape 774"/>
          <p:cNvSpPr/>
          <p:nvPr/>
        </p:nvSpPr>
        <p:spPr>
          <a:xfrm>
            <a:off x="7458075" y="4100512"/>
            <a:ext cx="42861" cy="44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Shape 775"/>
          <p:cNvSpPr/>
          <p:nvPr/>
        </p:nvSpPr>
        <p:spPr>
          <a:xfrm>
            <a:off x="7200900" y="3541712"/>
            <a:ext cx="42861" cy="44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Shape 776"/>
          <p:cNvSpPr/>
          <p:nvPr/>
        </p:nvSpPr>
        <p:spPr>
          <a:xfrm>
            <a:off x="6994525" y="3541712"/>
            <a:ext cx="42861" cy="44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Shape 777"/>
          <p:cNvSpPr/>
          <p:nvPr/>
        </p:nvSpPr>
        <p:spPr>
          <a:xfrm>
            <a:off x="6983411" y="3648075"/>
            <a:ext cx="44450" cy="44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Shape 778"/>
          <p:cNvSpPr/>
          <p:nvPr/>
        </p:nvSpPr>
        <p:spPr>
          <a:xfrm>
            <a:off x="7392986" y="3448050"/>
            <a:ext cx="42861" cy="44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Shape 779"/>
          <p:cNvSpPr/>
          <p:nvPr/>
        </p:nvSpPr>
        <p:spPr>
          <a:xfrm>
            <a:off x="6169025" y="3908425"/>
            <a:ext cx="42861" cy="44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Shape 780"/>
          <p:cNvSpPr/>
          <p:nvPr/>
        </p:nvSpPr>
        <p:spPr>
          <a:xfrm>
            <a:off x="6291262" y="3857625"/>
            <a:ext cx="42861" cy="44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Shape 781"/>
          <p:cNvSpPr/>
          <p:nvPr/>
        </p:nvSpPr>
        <p:spPr>
          <a:xfrm>
            <a:off x="6273800" y="3438525"/>
            <a:ext cx="42861" cy="44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Shape 782"/>
          <p:cNvSpPr/>
          <p:nvPr/>
        </p:nvSpPr>
        <p:spPr>
          <a:xfrm>
            <a:off x="6156325" y="3455987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Shape 783"/>
          <p:cNvSpPr/>
          <p:nvPr/>
        </p:nvSpPr>
        <p:spPr>
          <a:xfrm>
            <a:off x="6561136" y="2962275"/>
            <a:ext cx="44450" cy="42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Shape 784"/>
          <p:cNvSpPr/>
          <p:nvPr/>
        </p:nvSpPr>
        <p:spPr>
          <a:xfrm>
            <a:off x="5924550" y="3011486"/>
            <a:ext cx="112711" cy="10001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8571" y="118356"/>
                </a:moveTo>
                <a:lnTo>
                  <a:pt x="57142" y="0"/>
                </a:lnTo>
                <a:lnTo>
                  <a:pt x="0" y="92054"/>
                </a:lnTo>
                <a:lnTo>
                  <a:pt x="118571" y="118356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Shape 785"/>
          <p:cNvSpPr/>
          <p:nvPr/>
        </p:nvSpPr>
        <p:spPr>
          <a:xfrm>
            <a:off x="6305550" y="3071811"/>
            <a:ext cx="114300" cy="904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07076"/>
                </a:moveTo>
                <a:lnTo>
                  <a:pt x="77142" y="0"/>
                </a:lnTo>
                <a:lnTo>
                  <a:pt x="118571" y="118153"/>
                </a:lnTo>
                <a:lnTo>
                  <a:pt x="0" y="107076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Shape 786"/>
          <p:cNvSpPr/>
          <p:nvPr/>
        </p:nvSpPr>
        <p:spPr>
          <a:xfrm>
            <a:off x="7359650" y="2959100"/>
            <a:ext cx="39687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Shape 787"/>
          <p:cNvSpPr/>
          <p:nvPr/>
        </p:nvSpPr>
        <p:spPr>
          <a:xfrm>
            <a:off x="6659561" y="2676525"/>
            <a:ext cx="42861" cy="44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Shape 788"/>
          <p:cNvSpPr/>
          <p:nvPr/>
        </p:nvSpPr>
        <p:spPr>
          <a:xfrm>
            <a:off x="7116761" y="2446336"/>
            <a:ext cx="42861" cy="42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Shape 789"/>
          <p:cNvSpPr/>
          <p:nvPr/>
        </p:nvSpPr>
        <p:spPr>
          <a:xfrm>
            <a:off x="7359650" y="2876550"/>
            <a:ext cx="44450" cy="44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Shape 790"/>
          <p:cNvSpPr/>
          <p:nvPr/>
        </p:nvSpPr>
        <p:spPr>
          <a:xfrm>
            <a:off x="6308725" y="2805111"/>
            <a:ext cx="93662" cy="968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18285"/>
                </a:moveTo>
                <a:lnTo>
                  <a:pt x="118235" y="54857"/>
                </a:lnTo>
                <a:lnTo>
                  <a:pt x="15882" y="0"/>
                </a:lnTo>
                <a:lnTo>
                  <a:pt x="0" y="118285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Shape 791"/>
          <p:cNvSpPr/>
          <p:nvPr/>
        </p:nvSpPr>
        <p:spPr>
          <a:xfrm>
            <a:off x="7054850" y="2895600"/>
            <a:ext cx="74611" cy="920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0" y="118208"/>
                </a:lnTo>
                <a:lnTo>
                  <a:pt x="117777" y="71641"/>
                </a:lnTo>
                <a:lnTo>
                  <a:pt x="0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Shape 792"/>
          <p:cNvSpPr/>
          <p:nvPr/>
        </p:nvSpPr>
        <p:spPr>
          <a:xfrm>
            <a:off x="7143750" y="2916236"/>
            <a:ext cx="112711" cy="7461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7317" y="0"/>
                </a:moveTo>
                <a:lnTo>
                  <a:pt x="0" y="113333"/>
                </a:lnTo>
                <a:lnTo>
                  <a:pt x="118536" y="117777"/>
                </a:lnTo>
                <a:lnTo>
                  <a:pt x="67317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Shape 793"/>
          <p:cNvSpPr/>
          <p:nvPr/>
        </p:nvSpPr>
        <p:spPr>
          <a:xfrm>
            <a:off x="7639050" y="2955925"/>
            <a:ext cx="44450" cy="44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Shape 794"/>
          <p:cNvSpPr/>
          <p:nvPr/>
        </p:nvSpPr>
        <p:spPr>
          <a:xfrm>
            <a:off x="7575550" y="3206750"/>
            <a:ext cx="42861" cy="44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Shape 795"/>
          <p:cNvSpPr/>
          <p:nvPr/>
        </p:nvSpPr>
        <p:spPr>
          <a:xfrm>
            <a:off x="7519986" y="3319462"/>
            <a:ext cx="42861" cy="42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Shape 796"/>
          <p:cNvSpPr/>
          <p:nvPr/>
        </p:nvSpPr>
        <p:spPr>
          <a:xfrm>
            <a:off x="7953375" y="2716211"/>
            <a:ext cx="42861" cy="44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Shape 797"/>
          <p:cNvSpPr/>
          <p:nvPr/>
        </p:nvSpPr>
        <p:spPr>
          <a:xfrm>
            <a:off x="8221661" y="2505075"/>
            <a:ext cx="42861" cy="44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Shape 798"/>
          <p:cNvSpPr/>
          <p:nvPr/>
        </p:nvSpPr>
        <p:spPr>
          <a:xfrm>
            <a:off x="8362950" y="2838450"/>
            <a:ext cx="42861" cy="44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Shape 799"/>
          <p:cNvSpPr/>
          <p:nvPr/>
        </p:nvSpPr>
        <p:spPr>
          <a:xfrm>
            <a:off x="8091486" y="3544887"/>
            <a:ext cx="42861" cy="44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Shape 800"/>
          <p:cNvSpPr/>
          <p:nvPr/>
        </p:nvSpPr>
        <p:spPr>
          <a:xfrm>
            <a:off x="8243886" y="3576637"/>
            <a:ext cx="42861" cy="44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Shape 801"/>
          <p:cNvSpPr/>
          <p:nvPr/>
        </p:nvSpPr>
        <p:spPr>
          <a:xfrm>
            <a:off x="7513636" y="2935286"/>
            <a:ext cx="38099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Shape 802"/>
          <p:cNvSpPr/>
          <p:nvPr/>
        </p:nvSpPr>
        <p:spPr>
          <a:xfrm>
            <a:off x="7448550" y="2806700"/>
            <a:ext cx="39687" cy="41275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Shape 803"/>
          <p:cNvSpPr/>
          <p:nvPr/>
        </p:nvSpPr>
        <p:spPr>
          <a:xfrm>
            <a:off x="7651750" y="2857500"/>
            <a:ext cx="38099" cy="41275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Shape 804"/>
          <p:cNvSpPr/>
          <p:nvPr/>
        </p:nvSpPr>
        <p:spPr>
          <a:xfrm>
            <a:off x="7396161" y="2549525"/>
            <a:ext cx="92074" cy="1222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57977"/>
                </a:moveTo>
                <a:lnTo>
                  <a:pt x="109565" y="0"/>
                </a:lnTo>
                <a:lnTo>
                  <a:pt x="118260" y="118651"/>
                </a:lnTo>
                <a:lnTo>
                  <a:pt x="0" y="57977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Shape 805"/>
          <p:cNvSpPr/>
          <p:nvPr/>
        </p:nvSpPr>
        <p:spPr>
          <a:xfrm>
            <a:off x="7585075" y="2549525"/>
            <a:ext cx="90486" cy="1111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9090" y="118518"/>
                </a:moveTo>
                <a:lnTo>
                  <a:pt x="0" y="0"/>
                </a:lnTo>
                <a:lnTo>
                  <a:pt x="118181" y="31111"/>
                </a:lnTo>
                <a:lnTo>
                  <a:pt x="29090" y="118518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Shape 806"/>
          <p:cNvSpPr/>
          <p:nvPr/>
        </p:nvSpPr>
        <p:spPr>
          <a:xfrm>
            <a:off x="7842250" y="2573336"/>
            <a:ext cx="82550" cy="114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" y="0"/>
                </a:moveTo>
                <a:lnTo>
                  <a:pt x="0" y="118536"/>
                </a:lnTo>
                <a:lnTo>
                  <a:pt x="118000" y="67317"/>
                </a:lnTo>
                <a:lnTo>
                  <a:pt x="6000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Shape 807"/>
          <p:cNvSpPr/>
          <p:nvPr/>
        </p:nvSpPr>
        <p:spPr>
          <a:xfrm>
            <a:off x="7750175" y="2784475"/>
            <a:ext cx="92074" cy="1412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294" y="0"/>
                </a:moveTo>
                <a:lnTo>
                  <a:pt x="0" y="118823"/>
                </a:lnTo>
                <a:lnTo>
                  <a:pt x="118235" y="47058"/>
                </a:lnTo>
                <a:lnTo>
                  <a:pt x="5294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Shape 808"/>
          <p:cNvSpPr/>
          <p:nvPr/>
        </p:nvSpPr>
        <p:spPr>
          <a:xfrm>
            <a:off x="6869111" y="2909886"/>
            <a:ext cx="96836" cy="587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8372"/>
                </a:moveTo>
                <a:lnTo>
                  <a:pt x="118309" y="0"/>
                </a:lnTo>
                <a:lnTo>
                  <a:pt x="59154" y="117209"/>
                </a:lnTo>
                <a:lnTo>
                  <a:pt x="0" y="8372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Shape 809"/>
          <p:cNvSpPr/>
          <p:nvPr/>
        </p:nvSpPr>
        <p:spPr>
          <a:xfrm>
            <a:off x="6365875" y="2884486"/>
            <a:ext cx="53974" cy="920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46567"/>
                </a:moveTo>
                <a:lnTo>
                  <a:pt x="117000" y="118208"/>
                </a:lnTo>
                <a:lnTo>
                  <a:pt x="63000" y="0"/>
                </a:lnTo>
                <a:lnTo>
                  <a:pt x="0" y="46567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Shape 810"/>
          <p:cNvSpPr/>
          <p:nvPr/>
        </p:nvSpPr>
        <p:spPr>
          <a:xfrm>
            <a:off x="8712200" y="2795586"/>
            <a:ext cx="109537" cy="936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18208"/>
                </a:moveTo>
                <a:lnTo>
                  <a:pt x="118518" y="109253"/>
                </a:lnTo>
                <a:lnTo>
                  <a:pt x="50370" y="0"/>
                </a:lnTo>
                <a:lnTo>
                  <a:pt x="0" y="118208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Shape 811"/>
          <p:cNvSpPr/>
          <p:nvPr/>
        </p:nvSpPr>
        <p:spPr>
          <a:xfrm>
            <a:off x="8693150" y="2732086"/>
            <a:ext cx="38099" cy="396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Shape 812"/>
          <p:cNvSpPr/>
          <p:nvPr/>
        </p:nvSpPr>
        <p:spPr>
          <a:xfrm>
            <a:off x="8150225" y="3225800"/>
            <a:ext cx="93662" cy="9525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Shape 813"/>
          <p:cNvSpPr/>
          <p:nvPr/>
        </p:nvSpPr>
        <p:spPr>
          <a:xfrm>
            <a:off x="8686800" y="3492500"/>
            <a:ext cx="44450" cy="44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Shape 814"/>
          <p:cNvSpPr/>
          <p:nvPr/>
        </p:nvSpPr>
        <p:spPr>
          <a:xfrm>
            <a:off x="8785225" y="3430587"/>
            <a:ext cx="42861" cy="44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Shape 815"/>
          <p:cNvSpPr/>
          <p:nvPr/>
        </p:nvSpPr>
        <p:spPr>
          <a:xfrm>
            <a:off x="2271711" y="2895600"/>
            <a:ext cx="42861" cy="44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Shape 816"/>
          <p:cNvSpPr/>
          <p:nvPr/>
        </p:nvSpPr>
        <p:spPr>
          <a:xfrm>
            <a:off x="8412161" y="3800475"/>
            <a:ext cx="42861" cy="44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Shape 817"/>
          <p:cNvSpPr/>
          <p:nvPr/>
        </p:nvSpPr>
        <p:spPr>
          <a:xfrm>
            <a:off x="8616950" y="3813175"/>
            <a:ext cx="44450" cy="44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Shape 818"/>
          <p:cNvSpPr/>
          <p:nvPr/>
        </p:nvSpPr>
        <p:spPr>
          <a:xfrm>
            <a:off x="657225" y="5537200"/>
            <a:ext cx="8159749" cy="9969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19834"/>
                </a:moveTo>
                <a:lnTo>
                  <a:pt x="4107" y="107883"/>
                </a:lnTo>
                <a:lnTo>
                  <a:pt x="8374" y="96431"/>
                </a:lnTo>
                <a:lnTo>
                  <a:pt x="12622" y="88464"/>
                </a:lnTo>
                <a:lnTo>
                  <a:pt x="16749" y="79336"/>
                </a:lnTo>
                <a:lnTo>
                  <a:pt x="22293" y="65726"/>
                </a:lnTo>
                <a:lnTo>
                  <a:pt x="26360" y="59419"/>
                </a:lnTo>
                <a:lnTo>
                  <a:pt x="31924" y="48630"/>
                </a:lnTo>
                <a:lnTo>
                  <a:pt x="37028" y="40165"/>
                </a:lnTo>
                <a:lnTo>
                  <a:pt x="40618" y="35020"/>
                </a:lnTo>
                <a:lnTo>
                  <a:pt x="47038" y="25892"/>
                </a:lnTo>
                <a:lnTo>
                  <a:pt x="51006" y="21078"/>
                </a:lnTo>
                <a:lnTo>
                  <a:pt x="55553" y="15103"/>
                </a:lnTo>
                <a:lnTo>
                  <a:pt x="61694" y="8796"/>
                </a:lnTo>
                <a:lnTo>
                  <a:pt x="67198" y="3651"/>
                </a:lnTo>
                <a:lnTo>
                  <a:pt x="73599" y="0"/>
                </a:lnTo>
                <a:lnTo>
                  <a:pt x="80219" y="1161"/>
                </a:lnTo>
                <a:lnTo>
                  <a:pt x="86520" y="0"/>
                </a:lnTo>
                <a:lnTo>
                  <a:pt x="91844" y="1161"/>
                </a:lnTo>
                <a:lnTo>
                  <a:pt x="97148" y="1161"/>
                </a:lnTo>
                <a:lnTo>
                  <a:pt x="101595" y="1161"/>
                </a:lnTo>
                <a:lnTo>
                  <a:pt x="105962" y="829"/>
                </a:lnTo>
                <a:lnTo>
                  <a:pt x="112362" y="1161"/>
                </a:lnTo>
                <a:lnTo>
                  <a:pt x="117966" y="3651"/>
                </a:lnTo>
                <a:lnTo>
                  <a:pt x="119980" y="3817"/>
                </a:lnTo>
              </a:path>
            </a:pathLst>
          </a:custGeom>
          <a:noFill/>
          <a:ln w="25400" cap="rnd" cmpd="sng">
            <a:solidFill>
              <a:srgbClr val="4371FC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Shape 819"/>
          <p:cNvSpPr/>
          <p:nvPr/>
        </p:nvSpPr>
        <p:spPr>
          <a:xfrm>
            <a:off x="8318500" y="4376737"/>
            <a:ext cx="44450" cy="444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Shape 820"/>
          <p:cNvSpPr/>
          <p:nvPr/>
        </p:nvSpPr>
        <p:spPr>
          <a:xfrm>
            <a:off x="3892550" y="2857500"/>
            <a:ext cx="101599" cy="793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8400" y="117931"/>
                </a:moveTo>
                <a:lnTo>
                  <a:pt x="0" y="74482"/>
                </a:lnTo>
                <a:lnTo>
                  <a:pt x="49600" y="0"/>
                </a:lnTo>
                <a:lnTo>
                  <a:pt x="118400" y="117931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Shape 821"/>
          <p:cNvSpPr/>
          <p:nvPr/>
        </p:nvSpPr>
        <p:spPr>
          <a:xfrm>
            <a:off x="3371850" y="3059111"/>
            <a:ext cx="90486" cy="936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67058"/>
                </a:moveTo>
                <a:lnTo>
                  <a:pt x="118208" y="118235"/>
                </a:lnTo>
                <a:lnTo>
                  <a:pt x="112835" y="0"/>
                </a:lnTo>
                <a:lnTo>
                  <a:pt x="0" y="67058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Shape 822"/>
          <p:cNvSpPr/>
          <p:nvPr/>
        </p:nvSpPr>
        <p:spPr>
          <a:xfrm>
            <a:off x="3476625" y="3049586"/>
            <a:ext cx="92074" cy="777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96428"/>
                </a:moveTo>
                <a:lnTo>
                  <a:pt x="118235" y="0"/>
                </a:lnTo>
                <a:lnTo>
                  <a:pt x="111176" y="117857"/>
                </a:lnTo>
                <a:lnTo>
                  <a:pt x="0" y="96428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3" name="Shape 823"/>
          <p:cNvSpPr/>
          <p:nvPr/>
        </p:nvSpPr>
        <p:spPr>
          <a:xfrm>
            <a:off x="4322762" y="3132136"/>
            <a:ext cx="128587" cy="904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14461"/>
                </a:moveTo>
                <a:lnTo>
                  <a:pt x="38750" y="0"/>
                </a:lnTo>
                <a:lnTo>
                  <a:pt x="118750" y="118153"/>
                </a:lnTo>
                <a:lnTo>
                  <a:pt x="0" y="114461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Shape 824"/>
          <p:cNvSpPr/>
          <p:nvPr/>
        </p:nvSpPr>
        <p:spPr>
          <a:xfrm>
            <a:off x="4398962" y="3059111"/>
            <a:ext cx="96836" cy="1238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36404"/>
                </a:moveTo>
                <a:lnTo>
                  <a:pt x="106666" y="0"/>
                </a:lnTo>
                <a:lnTo>
                  <a:pt x="118333" y="118651"/>
                </a:lnTo>
                <a:lnTo>
                  <a:pt x="0" y="36404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Shape 825"/>
          <p:cNvSpPr/>
          <p:nvPr/>
        </p:nvSpPr>
        <p:spPr>
          <a:xfrm>
            <a:off x="3160711" y="3148011"/>
            <a:ext cx="88900" cy="13334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29690"/>
                </a:moveTo>
                <a:lnTo>
                  <a:pt x="89090" y="118762"/>
                </a:lnTo>
                <a:lnTo>
                  <a:pt x="118181" y="0"/>
                </a:lnTo>
                <a:lnTo>
                  <a:pt x="0" y="2969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Shape 826"/>
          <p:cNvSpPr/>
          <p:nvPr/>
        </p:nvSpPr>
        <p:spPr>
          <a:xfrm rot="-540000" flipH="1">
            <a:off x="763587" y="5921374"/>
            <a:ext cx="122237" cy="1270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Shape 827"/>
          <p:cNvSpPr/>
          <p:nvPr/>
        </p:nvSpPr>
        <p:spPr>
          <a:xfrm>
            <a:off x="7272336" y="3079750"/>
            <a:ext cx="171449" cy="2412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9047" y="119314"/>
                </a:moveTo>
                <a:lnTo>
                  <a:pt x="112380" y="117257"/>
                </a:lnTo>
                <a:lnTo>
                  <a:pt x="119047" y="98057"/>
                </a:lnTo>
                <a:lnTo>
                  <a:pt x="119047" y="87771"/>
                </a:lnTo>
                <a:lnTo>
                  <a:pt x="114285" y="74057"/>
                </a:lnTo>
                <a:lnTo>
                  <a:pt x="105714" y="53485"/>
                </a:lnTo>
                <a:lnTo>
                  <a:pt x="88571" y="37028"/>
                </a:lnTo>
                <a:lnTo>
                  <a:pt x="72380" y="24000"/>
                </a:lnTo>
                <a:lnTo>
                  <a:pt x="46666" y="9600"/>
                </a:lnTo>
                <a:lnTo>
                  <a:pt x="0" y="0"/>
                </a:lnTo>
                <a:lnTo>
                  <a:pt x="53333" y="24000"/>
                </a:lnTo>
                <a:lnTo>
                  <a:pt x="78095" y="41828"/>
                </a:lnTo>
                <a:lnTo>
                  <a:pt x="96190" y="62399"/>
                </a:lnTo>
                <a:lnTo>
                  <a:pt x="102857" y="80228"/>
                </a:lnTo>
                <a:lnTo>
                  <a:pt x="104761" y="96685"/>
                </a:lnTo>
                <a:lnTo>
                  <a:pt x="101904" y="111085"/>
                </a:lnTo>
                <a:lnTo>
                  <a:pt x="99047" y="119314"/>
                </a:lnTo>
              </a:path>
            </a:pathLst>
          </a:custGeom>
          <a:solidFill>
            <a:srgbClr val="DFC70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Shape 828"/>
          <p:cNvSpPr/>
          <p:nvPr/>
        </p:nvSpPr>
        <p:spPr>
          <a:xfrm>
            <a:off x="7324725" y="3087686"/>
            <a:ext cx="481011" cy="3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5211" y="41739"/>
                </a:lnTo>
                <a:lnTo>
                  <a:pt x="36169" y="46956"/>
                </a:lnTo>
                <a:lnTo>
                  <a:pt x="61183" y="46956"/>
                </a:lnTo>
                <a:lnTo>
                  <a:pt x="80788" y="52173"/>
                </a:lnTo>
                <a:lnTo>
                  <a:pt x="98028" y="52173"/>
                </a:lnTo>
                <a:lnTo>
                  <a:pt x="111549" y="20869"/>
                </a:lnTo>
                <a:lnTo>
                  <a:pt x="119661" y="5217"/>
                </a:lnTo>
                <a:lnTo>
                  <a:pt x="105464" y="67826"/>
                </a:lnTo>
                <a:lnTo>
                  <a:pt x="94985" y="83478"/>
                </a:lnTo>
                <a:lnTo>
                  <a:pt x="80112" y="99130"/>
                </a:lnTo>
                <a:lnTo>
                  <a:pt x="65239" y="99130"/>
                </a:lnTo>
                <a:lnTo>
                  <a:pt x="50704" y="114782"/>
                </a:lnTo>
                <a:lnTo>
                  <a:pt x="32450" y="104347"/>
                </a:lnTo>
                <a:lnTo>
                  <a:pt x="17239" y="83478"/>
                </a:lnTo>
                <a:lnTo>
                  <a:pt x="9802" y="52173"/>
                </a:lnTo>
                <a:lnTo>
                  <a:pt x="0" y="0"/>
                </a:lnTo>
              </a:path>
            </a:pathLst>
          </a:custGeom>
          <a:solidFill>
            <a:srgbClr val="DFC70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Shape 829"/>
          <p:cNvSpPr/>
          <p:nvPr/>
        </p:nvSpPr>
        <p:spPr>
          <a:xfrm>
            <a:off x="7691436" y="3079750"/>
            <a:ext cx="146050" cy="2746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1869" y="6633"/>
                </a:moveTo>
                <a:lnTo>
                  <a:pt x="72897" y="10854"/>
                </a:lnTo>
                <a:lnTo>
                  <a:pt x="54953" y="18693"/>
                </a:lnTo>
                <a:lnTo>
                  <a:pt x="38130" y="27135"/>
                </a:lnTo>
                <a:lnTo>
                  <a:pt x="24672" y="33768"/>
                </a:lnTo>
                <a:lnTo>
                  <a:pt x="11214" y="46432"/>
                </a:lnTo>
                <a:lnTo>
                  <a:pt x="5607" y="56080"/>
                </a:lnTo>
                <a:lnTo>
                  <a:pt x="1121" y="65125"/>
                </a:lnTo>
                <a:lnTo>
                  <a:pt x="0" y="72964"/>
                </a:lnTo>
                <a:lnTo>
                  <a:pt x="1121" y="79597"/>
                </a:lnTo>
                <a:lnTo>
                  <a:pt x="2242" y="88040"/>
                </a:lnTo>
                <a:lnTo>
                  <a:pt x="5607" y="98894"/>
                </a:lnTo>
                <a:lnTo>
                  <a:pt x="6728" y="101306"/>
                </a:lnTo>
                <a:lnTo>
                  <a:pt x="7850" y="104321"/>
                </a:lnTo>
                <a:lnTo>
                  <a:pt x="11214" y="107939"/>
                </a:lnTo>
                <a:lnTo>
                  <a:pt x="22429" y="119396"/>
                </a:lnTo>
                <a:lnTo>
                  <a:pt x="14579" y="106130"/>
                </a:lnTo>
                <a:lnTo>
                  <a:pt x="12336" y="95276"/>
                </a:lnTo>
                <a:lnTo>
                  <a:pt x="8971" y="81407"/>
                </a:lnTo>
                <a:lnTo>
                  <a:pt x="8971" y="69949"/>
                </a:lnTo>
                <a:lnTo>
                  <a:pt x="14579" y="55477"/>
                </a:lnTo>
                <a:lnTo>
                  <a:pt x="26915" y="41608"/>
                </a:lnTo>
                <a:lnTo>
                  <a:pt x="47102" y="28944"/>
                </a:lnTo>
                <a:lnTo>
                  <a:pt x="69532" y="17487"/>
                </a:lnTo>
                <a:lnTo>
                  <a:pt x="93084" y="7236"/>
                </a:lnTo>
                <a:lnTo>
                  <a:pt x="118878" y="0"/>
                </a:lnTo>
                <a:lnTo>
                  <a:pt x="102056" y="1206"/>
                </a:lnTo>
                <a:lnTo>
                  <a:pt x="81869" y="6633"/>
                </a:lnTo>
              </a:path>
            </a:pathLst>
          </a:custGeom>
          <a:solidFill>
            <a:srgbClr val="DFC70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Shape 830"/>
          <p:cNvSpPr/>
          <p:nvPr/>
        </p:nvSpPr>
        <p:spPr>
          <a:xfrm>
            <a:off x="7673975" y="3041650"/>
            <a:ext cx="87311" cy="13176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4000" y="0"/>
                </a:moveTo>
                <a:lnTo>
                  <a:pt x="0" y="118736"/>
                </a:lnTo>
                <a:lnTo>
                  <a:pt x="118153" y="42947"/>
                </a:lnTo>
                <a:lnTo>
                  <a:pt x="24000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1" name="Shape 831"/>
          <p:cNvSpPr/>
          <p:nvPr/>
        </p:nvSpPr>
        <p:spPr>
          <a:xfrm>
            <a:off x="7332661" y="3013075"/>
            <a:ext cx="88900" cy="1444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49142"/>
                </a:moveTo>
                <a:lnTo>
                  <a:pt x="118181" y="118857"/>
                </a:lnTo>
                <a:lnTo>
                  <a:pt x="92727" y="0"/>
                </a:lnTo>
                <a:lnTo>
                  <a:pt x="0" y="49142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Shape 832"/>
          <p:cNvSpPr/>
          <p:nvPr/>
        </p:nvSpPr>
        <p:spPr>
          <a:xfrm>
            <a:off x="7566025" y="3070225"/>
            <a:ext cx="76199" cy="1174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42857" y="118588"/>
                </a:lnTo>
                <a:lnTo>
                  <a:pt x="117857" y="4235"/>
                </a:lnTo>
                <a:lnTo>
                  <a:pt x="0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Shape 833"/>
          <p:cNvSpPr/>
          <p:nvPr/>
        </p:nvSpPr>
        <p:spPr>
          <a:xfrm>
            <a:off x="7419975" y="3113086"/>
            <a:ext cx="90486" cy="1444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49142"/>
                </a:moveTo>
                <a:lnTo>
                  <a:pt x="118181" y="118857"/>
                </a:lnTo>
                <a:lnTo>
                  <a:pt x="92727" y="0"/>
                </a:lnTo>
                <a:lnTo>
                  <a:pt x="0" y="49142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Shape 834"/>
          <p:cNvSpPr/>
          <p:nvPr/>
        </p:nvSpPr>
        <p:spPr>
          <a:xfrm>
            <a:off x="5962650" y="3155950"/>
            <a:ext cx="260350" cy="1857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0466" y="119111"/>
                </a:moveTo>
                <a:lnTo>
                  <a:pt x="50984" y="108444"/>
                </a:lnTo>
                <a:lnTo>
                  <a:pt x="46632" y="83555"/>
                </a:lnTo>
                <a:lnTo>
                  <a:pt x="41658" y="55111"/>
                </a:lnTo>
                <a:lnTo>
                  <a:pt x="43523" y="38222"/>
                </a:lnTo>
                <a:lnTo>
                  <a:pt x="44766" y="31111"/>
                </a:lnTo>
                <a:lnTo>
                  <a:pt x="70880" y="33777"/>
                </a:lnTo>
                <a:lnTo>
                  <a:pt x="91398" y="32000"/>
                </a:lnTo>
                <a:lnTo>
                  <a:pt x="95751" y="40888"/>
                </a:lnTo>
                <a:lnTo>
                  <a:pt x="95751" y="65777"/>
                </a:lnTo>
                <a:lnTo>
                  <a:pt x="98860" y="89777"/>
                </a:lnTo>
                <a:lnTo>
                  <a:pt x="103212" y="100444"/>
                </a:lnTo>
                <a:lnTo>
                  <a:pt x="113782" y="111111"/>
                </a:lnTo>
                <a:lnTo>
                  <a:pt x="104455" y="85333"/>
                </a:lnTo>
                <a:lnTo>
                  <a:pt x="103212" y="65777"/>
                </a:lnTo>
                <a:lnTo>
                  <a:pt x="106321" y="47111"/>
                </a:lnTo>
                <a:lnTo>
                  <a:pt x="110673" y="32000"/>
                </a:lnTo>
                <a:lnTo>
                  <a:pt x="119378" y="12444"/>
                </a:lnTo>
                <a:lnTo>
                  <a:pt x="102590" y="20444"/>
                </a:lnTo>
                <a:lnTo>
                  <a:pt x="78963" y="21333"/>
                </a:lnTo>
                <a:lnTo>
                  <a:pt x="54093" y="19555"/>
                </a:lnTo>
                <a:lnTo>
                  <a:pt x="34196" y="15111"/>
                </a:lnTo>
                <a:lnTo>
                  <a:pt x="16787" y="8888"/>
                </a:lnTo>
                <a:lnTo>
                  <a:pt x="0" y="0"/>
                </a:lnTo>
                <a:lnTo>
                  <a:pt x="10569" y="12444"/>
                </a:lnTo>
                <a:lnTo>
                  <a:pt x="19274" y="21333"/>
                </a:lnTo>
                <a:lnTo>
                  <a:pt x="26735" y="33777"/>
                </a:lnTo>
                <a:lnTo>
                  <a:pt x="32953" y="47111"/>
                </a:lnTo>
                <a:lnTo>
                  <a:pt x="37305" y="59555"/>
                </a:lnTo>
                <a:lnTo>
                  <a:pt x="39170" y="76444"/>
                </a:lnTo>
                <a:lnTo>
                  <a:pt x="37305" y="88888"/>
                </a:lnTo>
                <a:lnTo>
                  <a:pt x="33575" y="99555"/>
                </a:lnTo>
                <a:lnTo>
                  <a:pt x="32953" y="97777"/>
                </a:lnTo>
                <a:lnTo>
                  <a:pt x="30466" y="119111"/>
                </a:lnTo>
              </a:path>
            </a:pathLst>
          </a:custGeom>
          <a:solidFill>
            <a:srgbClr val="DFC70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Shape 835"/>
          <p:cNvSpPr/>
          <p:nvPr/>
        </p:nvSpPr>
        <p:spPr>
          <a:xfrm>
            <a:off x="6013450" y="3108325"/>
            <a:ext cx="85724" cy="1174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8064" y="118604"/>
                </a:moveTo>
                <a:lnTo>
                  <a:pt x="108387" y="0"/>
                </a:lnTo>
                <a:lnTo>
                  <a:pt x="0" y="48837"/>
                </a:lnTo>
                <a:lnTo>
                  <a:pt x="118064" y="118604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Shape 836"/>
          <p:cNvSpPr/>
          <p:nvPr/>
        </p:nvSpPr>
        <p:spPr>
          <a:xfrm>
            <a:off x="6110287" y="3030536"/>
            <a:ext cx="109537" cy="10794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4444" y="118461"/>
                </a:moveTo>
                <a:lnTo>
                  <a:pt x="118518" y="7692"/>
                </a:lnTo>
                <a:lnTo>
                  <a:pt x="0" y="0"/>
                </a:lnTo>
                <a:lnTo>
                  <a:pt x="44444" y="118461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Shape 837"/>
          <p:cNvSpPr/>
          <p:nvPr/>
        </p:nvSpPr>
        <p:spPr>
          <a:xfrm>
            <a:off x="6130925" y="3146425"/>
            <a:ext cx="63500" cy="10794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765" y="118461"/>
                </a:moveTo>
                <a:lnTo>
                  <a:pt x="117446" y="13846"/>
                </a:lnTo>
                <a:lnTo>
                  <a:pt x="0" y="0"/>
                </a:lnTo>
                <a:lnTo>
                  <a:pt x="12765" y="118461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Shape 838"/>
          <p:cNvSpPr/>
          <p:nvPr/>
        </p:nvSpPr>
        <p:spPr>
          <a:xfrm>
            <a:off x="6102350" y="3308350"/>
            <a:ext cx="84137" cy="1031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18400"/>
                </a:moveTo>
                <a:lnTo>
                  <a:pt x="118064" y="36800"/>
                </a:lnTo>
                <a:lnTo>
                  <a:pt x="38709" y="0"/>
                </a:lnTo>
                <a:lnTo>
                  <a:pt x="0" y="11840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Shape 839"/>
          <p:cNvSpPr/>
          <p:nvPr/>
        </p:nvSpPr>
        <p:spPr>
          <a:xfrm>
            <a:off x="4475162" y="3281362"/>
            <a:ext cx="212724" cy="13176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73263"/>
                </a:moveTo>
                <a:lnTo>
                  <a:pt x="0" y="112421"/>
                </a:lnTo>
                <a:lnTo>
                  <a:pt x="38216" y="118736"/>
                </a:lnTo>
                <a:lnTo>
                  <a:pt x="40509" y="90947"/>
                </a:lnTo>
                <a:lnTo>
                  <a:pt x="44331" y="54315"/>
                </a:lnTo>
                <a:lnTo>
                  <a:pt x="50445" y="46736"/>
                </a:lnTo>
                <a:lnTo>
                  <a:pt x="55031" y="39157"/>
                </a:lnTo>
                <a:lnTo>
                  <a:pt x="64968" y="35368"/>
                </a:lnTo>
                <a:lnTo>
                  <a:pt x="72611" y="36631"/>
                </a:lnTo>
                <a:lnTo>
                  <a:pt x="77197" y="36631"/>
                </a:lnTo>
                <a:lnTo>
                  <a:pt x="82547" y="45473"/>
                </a:lnTo>
                <a:lnTo>
                  <a:pt x="88662" y="88421"/>
                </a:lnTo>
                <a:lnTo>
                  <a:pt x="90191" y="118736"/>
                </a:lnTo>
                <a:lnTo>
                  <a:pt x="119235" y="118736"/>
                </a:lnTo>
                <a:lnTo>
                  <a:pt x="119235" y="90947"/>
                </a:lnTo>
                <a:lnTo>
                  <a:pt x="91719" y="30315"/>
                </a:lnTo>
                <a:lnTo>
                  <a:pt x="84076" y="6315"/>
                </a:lnTo>
                <a:lnTo>
                  <a:pt x="65732" y="0"/>
                </a:lnTo>
                <a:lnTo>
                  <a:pt x="47388" y="8842"/>
                </a:lnTo>
                <a:lnTo>
                  <a:pt x="40509" y="27789"/>
                </a:lnTo>
                <a:lnTo>
                  <a:pt x="23694" y="60631"/>
                </a:lnTo>
                <a:lnTo>
                  <a:pt x="0" y="73263"/>
                </a:lnTo>
              </a:path>
            </a:pathLst>
          </a:custGeom>
          <a:solidFill>
            <a:srgbClr val="9D8C0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Shape 840"/>
          <p:cNvSpPr/>
          <p:nvPr/>
        </p:nvSpPr>
        <p:spPr>
          <a:xfrm>
            <a:off x="4673600" y="3246436"/>
            <a:ext cx="1357312" cy="2952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67850"/>
                </a:moveTo>
                <a:lnTo>
                  <a:pt x="3356" y="51028"/>
                </a:lnTo>
                <a:lnTo>
                  <a:pt x="7912" y="40373"/>
                </a:lnTo>
                <a:lnTo>
                  <a:pt x="16183" y="33084"/>
                </a:lnTo>
                <a:lnTo>
                  <a:pt x="28411" y="22429"/>
                </a:lnTo>
                <a:lnTo>
                  <a:pt x="40279" y="16261"/>
                </a:lnTo>
                <a:lnTo>
                  <a:pt x="51428" y="4485"/>
                </a:lnTo>
                <a:lnTo>
                  <a:pt x="67132" y="0"/>
                </a:lnTo>
                <a:lnTo>
                  <a:pt x="87512" y="560"/>
                </a:lnTo>
                <a:lnTo>
                  <a:pt x="98661" y="1682"/>
                </a:lnTo>
                <a:lnTo>
                  <a:pt x="111488" y="3364"/>
                </a:lnTo>
                <a:lnTo>
                  <a:pt x="117842" y="13457"/>
                </a:lnTo>
                <a:lnTo>
                  <a:pt x="119880" y="25794"/>
                </a:lnTo>
                <a:lnTo>
                  <a:pt x="118921" y="44859"/>
                </a:lnTo>
                <a:lnTo>
                  <a:pt x="113766" y="70093"/>
                </a:lnTo>
                <a:lnTo>
                  <a:pt x="101658" y="91401"/>
                </a:lnTo>
                <a:lnTo>
                  <a:pt x="82117" y="105981"/>
                </a:lnTo>
                <a:lnTo>
                  <a:pt x="65694" y="116635"/>
                </a:lnTo>
                <a:lnTo>
                  <a:pt x="47592" y="119439"/>
                </a:lnTo>
                <a:lnTo>
                  <a:pt x="30929" y="114953"/>
                </a:lnTo>
                <a:lnTo>
                  <a:pt x="15344" y="105981"/>
                </a:lnTo>
                <a:lnTo>
                  <a:pt x="9230" y="98691"/>
                </a:lnTo>
                <a:lnTo>
                  <a:pt x="4315" y="89719"/>
                </a:lnTo>
                <a:lnTo>
                  <a:pt x="1558" y="81308"/>
                </a:lnTo>
                <a:lnTo>
                  <a:pt x="0" y="67850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Shape 841"/>
          <p:cNvSpPr/>
          <p:nvPr/>
        </p:nvSpPr>
        <p:spPr>
          <a:xfrm rot="1920000" flipH="1">
            <a:off x="5199061" y="3341687"/>
            <a:ext cx="114299" cy="111125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Shape 842"/>
          <p:cNvSpPr/>
          <p:nvPr/>
        </p:nvSpPr>
        <p:spPr>
          <a:xfrm>
            <a:off x="4467225" y="3248025"/>
            <a:ext cx="220662" cy="13176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07368"/>
                </a:moveTo>
                <a:lnTo>
                  <a:pt x="12515" y="88421"/>
                </a:lnTo>
                <a:lnTo>
                  <a:pt x="26503" y="60631"/>
                </a:lnTo>
                <a:lnTo>
                  <a:pt x="38282" y="35368"/>
                </a:lnTo>
                <a:lnTo>
                  <a:pt x="44907" y="18947"/>
                </a:lnTo>
                <a:lnTo>
                  <a:pt x="46380" y="3789"/>
                </a:lnTo>
                <a:lnTo>
                  <a:pt x="65521" y="3789"/>
                </a:lnTo>
                <a:lnTo>
                  <a:pt x="88343" y="0"/>
                </a:lnTo>
                <a:lnTo>
                  <a:pt x="104539" y="0"/>
                </a:lnTo>
                <a:lnTo>
                  <a:pt x="100858" y="27789"/>
                </a:lnTo>
                <a:lnTo>
                  <a:pt x="102331" y="58105"/>
                </a:lnTo>
                <a:lnTo>
                  <a:pt x="106012" y="84631"/>
                </a:lnTo>
                <a:lnTo>
                  <a:pt x="113374" y="103578"/>
                </a:lnTo>
                <a:lnTo>
                  <a:pt x="119263" y="118736"/>
                </a:lnTo>
                <a:lnTo>
                  <a:pt x="89079" y="117473"/>
                </a:lnTo>
                <a:lnTo>
                  <a:pt x="88343" y="88421"/>
                </a:lnTo>
                <a:lnTo>
                  <a:pt x="90552" y="64421"/>
                </a:lnTo>
                <a:lnTo>
                  <a:pt x="86871" y="45473"/>
                </a:lnTo>
                <a:lnTo>
                  <a:pt x="75828" y="39157"/>
                </a:lnTo>
                <a:lnTo>
                  <a:pt x="66993" y="39157"/>
                </a:lnTo>
                <a:lnTo>
                  <a:pt x="58159" y="45473"/>
                </a:lnTo>
                <a:lnTo>
                  <a:pt x="55214" y="50526"/>
                </a:lnTo>
                <a:lnTo>
                  <a:pt x="49325" y="60631"/>
                </a:lnTo>
                <a:lnTo>
                  <a:pt x="46380" y="84631"/>
                </a:lnTo>
                <a:lnTo>
                  <a:pt x="44171" y="106105"/>
                </a:lnTo>
                <a:lnTo>
                  <a:pt x="44171" y="114947"/>
                </a:lnTo>
                <a:lnTo>
                  <a:pt x="0" y="107368"/>
                </a:lnTo>
              </a:path>
            </a:pathLst>
          </a:custGeom>
          <a:solidFill>
            <a:srgbClr val="DFC70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Shape 843"/>
          <p:cNvSpPr/>
          <p:nvPr/>
        </p:nvSpPr>
        <p:spPr>
          <a:xfrm>
            <a:off x="4532312" y="3154361"/>
            <a:ext cx="95250" cy="1047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18285" y="4736"/>
                </a:lnTo>
                <a:lnTo>
                  <a:pt x="54857" y="118421"/>
                </a:lnTo>
                <a:lnTo>
                  <a:pt x="0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4" name="Shape 844"/>
          <p:cNvSpPr/>
          <p:nvPr/>
        </p:nvSpPr>
        <p:spPr>
          <a:xfrm>
            <a:off x="4435475" y="3216275"/>
            <a:ext cx="104774" cy="1222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43146"/>
                </a:moveTo>
                <a:lnTo>
                  <a:pt x="89230" y="0"/>
                </a:lnTo>
                <a:lnTo>
                  <a:pt x="118461" y="118651"/>
                </a:lnTo>
                <a:lnTo>
                  <a:pt x="0" y="43146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5" name="Shape 845"/>
          <p:cNvSpPr/>
          <p:nvPr/>
        </p:nvSpPr>
        <p:spPr>
          <a:xfrm>
            <a:off x="4602162" y="3254375"/>
            <a:ext cx="95250" cy="1174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0563" y="0"/>
                </a:moveTo>
                <a:lnTo>
                  <a:pt x="118309" y="66352"/>
                </a:lnTo>
                <a:lnTo>
                  <a:pt x="0" y="118588"/>
                </a:lnTo>
                <a:lnTo>
                  <a:pt x="40563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Shape 846"/>
          <p:cNvSpPr/>
          <p:nvPr/>
        </p:nvSpPr>
        <p:spPr>
          <a:xfrm>
            <a:off x="4548187" y="3392487"/>
            <a:ext cx="95250" cy="1174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0563" y="0"/>
                </a:moveTo>
                <a:lnTo>
                  <a:pt x="118309" y="66352"/>
                </a:lnTo>
                <a:lnTo>
                  <a:pt x="0" y="118588"/>
                </a:lnTo>
                <a:lnTo>
                  <a:pt x="40563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Shape 847"/>
          <p:cNvSpPr/>
          <p:nvPr/>
        </p:nvSpPr>
        <p:spPr>
          <a:xfrm>
            <a:off x="4370387" y="3489325"/>
            <a:ext cx="107949" cy="6984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7500" y="0"/>
                </a:moveTo>
                <a:lnTo>
                  <a:pt x="118500" y="117647"/>
                </a:lnTo>
                <a:lnTo>
                  <a:pt x="0" y="112941"/>
                </a:lnTo>
                <a:lnTo>
                  <a:pt x="97500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Shape 848"/>
          <p:cNvSpPr/>
          <p:nvPr/>
        </p:nvSpPr>
        <p:spPr>
          <a:xfrm>
            <a:off x="3984625" y="3575050"/>
            <a:ext cx="109537" cy="714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7500" y="0"/>
                </a:moveTo>
                <a:lnTo>
                  <a:pt x="118500" y="117647"/>
                </a:lnTo>
                <a:lnTo>
                  <a:pt x="0" y="112941"/>
                </a:lnTo>
                <a:lnTo>
                  <a:pt x="97500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Shape 849"/>
          <p:cNvSpPr/>
          <p:nvPr/>
        </p:nvSpPr>
        <p:spPr>
          <a:xfrm>
            <a:off x="3863975" y="3586162"/>
            <a:ext cx="107949" cy="714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7500" y="0"/>
                </a:moveTo>
                <a:lnTo>
                  <a:pt x="118500" y="117647"/>
                </a:lnTo>
                <a:lnTo>
                  <a:pt x="0" y="112941"/>
                </a:lnTo>
                <a:lnTo>
                  <a:pt x="97500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Shape 850"/>
          <p:cNvSpPr/>
          <p:nvPr/>
        </p:nvSpPr>
        <p:spPr>
          <a:xfrm>
            <a:off x="5002212" y="3536950"/>
            <a:ext cx="106362" cy="714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153" y="0"/>
                </a:moveTo>
                <a:lnTo>
                  <a:pt x="0" y="117692"/>
                </a:lnTo>
                <a:lnTo>
                  <a:pt x="118461" y="76153"/>
                </a:lnTo>
                <a:lnTo>
                  <a:pt x="6153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Shape 851"/>
          <p:cNvSpPr/>
          <p:nvPr/>
        </p:nvSpPr>
        <p:spPr>
          <a:xfrm>
            <a:off x="5326062" y="3597275"/>
            <a:ext cx="107949" cy="777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0000" y="0"/>
                </a:moveTo>
                <a:lnTo>
                  <a:pt x="0" y="102857"/>
                </a:lnTo>
                <a:lnTo>
                  <a:pt x="118500" y="117857"/>
                </a:lnTo>
                <a:lnTo>
                  <a:pt x="30000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Shape 852"/>
          <p:cNvSpPr/>
          <p:nvPr/>
        </p:nvSpPr>
        <p:spPr>
          <a:xfrm>
            <a:off x="5443537" y="3592512"/>
            <a:ext cx="103186" cy="904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5789" y="0"/>
                </a:moveTo>
                <a:lnTo>
                  <a:pt x="0" y="78181"/>
                </a:lnTo>
                <a:lnTo>
                  <a:pt x="118421" y="118181"/>
                </a:lnTo>
                <a:lnTo>
                  <a:pt x="45789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53" name="Shape 853"/>
          <p:cNvCxnSpPr/>
          <p:nvPr/>
        </p:nvCxnSpPr>
        <p:spPr>
          <a:xfrm rot="10800000" flipH="1">
            <a:off x="7245350" y="4030661"/>
            <a:ext cx="212724" cy="61912"/>
          </a:xfrm>
          <a:prstGeom prst="straightConnector1">
            <a:avLst/>
          </a:prstGeom>
          <a:noFill/>
          <a:ln w="50800" cap="flat" cmpd="sng">
            <a:solidFill>
              <a:srgbClr val="DFC700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854" name="Shape 854"/>
          <p:cNvSpPr/>
          <p:nvPr/>
        </p:nvSpPr>
        <p:spPr>
          <a:xfrm>
            <a:off x="6121400" y="3849687"/>
            <a:ext cx="1303337" cy="3587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73846"/>
                </a:moveTo>
                <a:lnTo>
                  <a:pt x="3367" y="56769"/>
                </a:lnTo>
                <a:lnTo>
                  <a:pt x="11476" y="43384"/>
                </a:lnTo>
                <a:lnTo>
                  <a:pt x="20706" y="36000"/>
                </a:lnTo>
                <a:lnTo>
                  <a:pt x="31933" y="23538"/>
                </a:lnTo>
                <a:lnTo>
                  <a:pt x="39916" y="13846"/>
                </a:lnTo>
                <a:lnTo>
                  <a:pt x="46403" y="5076"/>
                </a:lnTo>
                <a:lnTo>
                  <a:pt x="60000" y="0"/>
                </a:lnTo>
                <a:lnTo>
                  <a:pt x="74345" y="0"/>
                </a:lnTo>
                <a:lnTo>
                  <a:pt x="87817" y="11538"/>
                </a:lnTo>
                <a:lnTo>
                  <a:pt x="98544" y="23538"/>
                </a:lnTo>
                <a:lnTo>
                  <a:pt x="109147" y="38307"/>
                </a:lnTo>
                <a:lnTo>
                  <a:pt x="116507" y="49846"/>
                </a:lnTo>
                <a:lnTo>
                  <a:pt x="119251" y="60923"/>
                </a:lnTo>
                <a:lnTo>
                  <a:pt x="119875" y="69230"/>
                </a:lnTo>
                <a:lnTo>
                  <a:pt x="117130" y="84923"/>
                </a:lnTo>
                <a:lnTo>
                  <a:pt x="104906" y="98769"/>
                </a:lnTo>
                <a:lnTo>
                  <a:pt x="91808" y="112153"/>
                </a:lnTo>
                <a:lnTo>
                  <a:pt x="79584" y="118615"/>
                </a:lnTo>
                <a:lnTo>
                  <a:pt x="60623" y="119538"/>
                </a:lnTo>
                <a:lnTo>
                  <a:pt x="59625" y="119538"/>
                </a:lnTo>
                <a:lnTo>
                  <a:pt x="58627" y="119538"/>
                </a:lnTo>
                <a:lnTo>
                  <a:pt x="57006" y="119538"/>
                </a:lnTo>
                <a:lnTo>
                  <a:pt x="54636" y="117230"/>
                </a:lnTo>
                <a:lnTo>
                  <a:pt x="52390" y="117230"/>
                </a:lnTo>
                <a:lnTo>
                  <a:pt x="45280" y="112615"/>
                </a:lnTo>
                <a:lnTo>
                  <a:pt x="28316" y="107076"/>
                </a:lnTo>
                <a:lnTo>
                  <a:pt x="12474" y="97846"/>
                </a:lnTo>
                <a:lnTo>
                  <a:pt x="4989" y="90000"/>
                </a:lnTo>
                <a:lnTo>
                  <a:pt x="1372" y="82615"/>
                </a:lnTo>
                <a:lnTo>
                  <a:pt x="0" y="73846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5" name="Shape 855"/>
          <p:cNvSpPr/>
          <p:nvPr/>
        </p:nvSpPr>
        <p:spPr>
          <a:xfrm rot="1200000" flipH="1">
            <a:off x="6643687" y="3973511"/>
            <a:ext cx="109537" cy="115886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56" name="Shape 856"/>
          <p:cNvCxnSpPr/>
          <p:nvPr/>
        </p:nvCxnSpPr>
        <p:spPr>
          <a:xfrm>
            <a:off x="7632700" y="4110037"/>
            <a:ext cx="87311" cy="9524"/>
          </a:xfrm>
          <a:prstGeom prst="straightConnector1">
            <a:avLst/>
          </a:prstGeom>
          <a:noFill/>
          <a:ln w="50800" cap="flat" cmpd="sng">
            <a:solidFill>
              <a:srgbClr val="DFC700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857" name="Shape 857"/>
          <p:cNvSpPr/>
          <p:nvPr/>
        </p:nvSpPr>
        <p:spPr>
          <a:xfrm>
            <a:off x="7653336" y="3917950"/>
            <a:ext cx="1169986" cy="3968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13" y="66666"/>
                </a:moveTo>
                <a:lnTo>
                  <a:pt x="0" y="56666"/>
                </a:lnTo>
                <a:lnTo>
                  <a:pt x="3758" y="47916"/>
                </a:lnTo>
                <a:lnTo>
                  <a:pt x="14895" y="44166"/>
                </a:lnTo>
                <a:lnTo>
                  <a:pt x="26589" y="37916"/>
                </a:lnTo>
                <a:lnTo>
                  <a:pt x="36612" y="32916"/>
                </a:lnTo>
                <a:lnTo>
                  <a:pt x="49976" y="19583"/>
                </a:lnTo>
                <a:lnTo>
                  <a:pt x="69466" y="4583"/>
                </a:lnTo>
                <a:lnTo>
                  <a:pt x="87006" y="2916"/>
                </a:lnTo>
                <a:lnTo>
                  <a:pt x="103573" y="0"/>
                </a:lnTo>
                <a:lnTo>
                  <a:pt x="116380" y="6666"/>
                </a:lnTo>
                <a:lnTo>
                  <a:pt x="119860" y="6666"/>
                </a:lnTo>
                <a:lnTo>
                  <a:pt x="119860" y="90000"/>
                </a:lnTo>
                <a:lnTo>
                  <a:pt x="114988" y="92083"/>
                </a:lnTo>
                <a:lnTo>
                  <a:pt x="101345" y="100000"/>
                </a:lnTo>
                <a:lnTo>
                  <a:pt x="80603" y="106250"/>
                </a:lnTo>
                <a:lnTo>
                  <a:pt x="58886" y="116250"/>
                </a:lnTo>
                <a:lnTo>
                  <a:pt x="42180" y="119583"/>
                </a:lnTo>
                <a:lnTo>
                  <a:pt x="27981" y="112916"/>
                </a:lnTo>
                <a:lnTo>
                  <a:pt x="19907" y="103333"/>
                </a:lnTo>
                <a:lnTo>
                  <a:pt x="9327" y="86250"/>
                </a:lnTo>
                <a:lnTo>
                  <a:pt x="3480" y="76666"/>
                </a:lnTo>
                <a:lnTo>
                  <a:pt x="1113" y="66666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Shape 858"/>
          <p:cNvSpPr/>
          <p:nvPr/>
        </p:nvSpPr>
        <p:spPr>
          <a:xfrm rot="2340000" flipH="1">
            <a:off x="8239124" y="4100512"/>
            <a:ext cx="88900" cy="104775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Shape 859"/>
          <p:cNvSpPr/>
          <p:nvPr/>
        </p:nvSpPr>
        <p:spPr>
          <a:xfrm>
            <a:off x="5891212" y="3875087"/>
            <a:ext cx="103186" cy="904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5789" y="0"/>
                </a:moveTo>
                <a:lnTo>
                  <a:pt x="0" y="78181"/>
                </a:lnTo>
                <a:lnTo>
                  <a:pt x="118421" y="118181"/>
                </a:lnTo>
                <a:lnTo>
                  <a:pt x="45789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0" name="Shape 860"/>
          <p:cNvSpPr/>
          <p:nvPr/>
        </p:nvSpPr>
        <p:spPr>
          <a:xfrm>
            <a:off x="6049962" y="3919537"/>
            <a:ext cx="103186" cy="904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2631" y="0"/>
                </a:moveTo>
                <a:lnTo>
                  <a:pt x="118421" y="78181"/>
                </a:lnTo>
                <a:lnTo>
                  <a:pt x="0" y="118181"/>
                </a:lnTo>
                <a:lnTo>
                  <a:pt x="72631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Shape 861"/>
          <p:cNvSpPr/>
          <p:nvPr/>
        </p:nvSpPr>
        <p:spPr>
          <a:xfrm>
            <a:off x="6113462" y="4138612"/>
            <a:ext cx="88900" cy="10794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8769" y="0"/>
                </a:moveTo>
                <a:lnTo>
                  <a:pt x="118153" y="46153"/>
                </a:lnTo>
                <a:lnTo>
                  <a:pt x="0" y="118461"/>
                </a:lnTo>
                <a:lnTo>
                  <a:pt x="38769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Shape 862"/>
          <p:cNvSpPr/>
          <p:nvPr/>
        </p:nvSpPr>
        <p:spPr>
          <a:xfrm>
            <a:off x="6621461" y="4535487"/>
            <a:ext cx="71436" cy="1111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7735" y="0"/>
                </a:moveTo>
                <a:lnTo>
                  <a:pt x="0" y="10500"/>
                </a:lnTo>
                <a:lnTo>
                  <a:pt x="81509" y="118500"/>
                </a:lnTo>
                <a:lnTo>
                  <a:pt x="117735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Shape 863"/>
          <p:cNvSpPr/>
          <p:nvPr/>
        </p:nvSpPr>
        <p:spPr>
          <a:xfrm>
            <a:off x="6950075" y="4344987"/>
            <a:ext cx="107949" cy="761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0000" y="0"/>
                </a:moveTo>
                <a:lnTo>
                  <a:pt x="0" y="104727"/>
                </a:lnTo>
                <a:lnTo>
                  <a:pt x="118500" y="117818"/>
                </a:lnTo>
                <a:lnTo>
                  <a:pt x="30000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4" name="Shape 864"/>
          <p:cNvSpPr/>
          <p:nvPr/>
        </p:nvSpPr>
        <p:spPr>
          <a:xfrm>
            <a:off x="7023100" y="3767137"/>
            <a:ext cx="107949" cy="761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0000" y="0"/>
                </a:moveTo>
                <a:lnTo>
                  <a:pt x="0" y="104727"/>
                </a:lnTo>
                <a:lnTo>
                  <a:pt x="118500" y="117818"/>
                </a:lnTo>
                <a:lnTo>
                  <a:pt x="30000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Shape 865"/>
          <p:cNvSpPr/>
          <p:nvPr/>
        </p:nvSpPr>
        <p:spPr>
          <a:xfrm>
            <a:off x="7446961" y="3930650"/>
            <a:ext cx="79375" cy="1095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2000" y="0"/>
                </a:moveTo>
                <a:lnTo>
                  <a:pt x="0" y="39000"/>
                </a:lnTo>
                <a:lnTo>
                  <a:pt x="118000" y="118500"/>
                </a:lnTo>
                <a:lnTo>
                  <a:pt x="92000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6" name="Shape 866"/>
          <p:cNvSpPr/>
          <p:nvPr/>
        </p:nvSpPr>
        <p:spPr>
          <a:xfrm>
            <a:off x="7556500" y="3948112"/>
            <a:ext cx="82550" cy="1095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6000" y="0"/>
                </a:moveTo>
                <a:lnTo>
                  <a:pt x="118000" y="39000"/>
                </a:lnTo>
                <a:lnTo>
                  <a:pt x="0" y="118500"/>
                </a:lnTo>
                <a:lnTo>
                  <a:pt x="26000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7" name="Shape 867"/>
          <p:cNvSpPr/>
          <p:nvPr/>
        </p:nvSpPr>
        <p:spPr>
          <a:xfrm>
            <a:off x="8289925" y="4441825"/>
            <a:ext cx="82550" cy="1095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6000" y="0"/>
                </a:moveTo>
                <a:lnTo>
                  <a:pt x="118000" y="39000"/>
                </a:lnTo>
                <a:lnTo>
                  <a:pt x="0" y="118500"/>
                </a:lnTo>
                <a:lnTo>
                  <a:pt x="26000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Shape 868"/>
          <p:cNvSpPr/>
          <p:nvPr/>
        </p:nvSpPr>
        <p:spPr>
          <a:xfrm>
            <a:off x="8540750" y="3519487"/>
            <a:ext cx="80961" cy="1095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6000" y="0"/>
                </a:moveTo>
                <a:lnTo>
                  <a:pt x="118000" y="39000"/>
                </a:lnTo>
                <a:lnTo>
                  <a:pt x="0" y="118500"/>
                </a:lnTo>
                <a:lnTo>
                  <a:pt x="26000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9" name="Shape 869"/>
          <p:cNvSpPr/>
          <p:nvPr/>
        </p:nvSpPr>
        <p:spPr>
          <a:xfrm>
            <a:off x="8388350" y="3559175"/>
            <a:ext cx="80961" cy="1095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2000" y="0"/>
                </a:moveTo>
                <a:lnTo>
                  <a:pt x="0" y="39000"/>
                </a:lnTo>
                <a:lnTo>
                  <a:pt x="118000" y="118500"/>
                </a:lnTo>
                <a:lnTo>
                  <a:pt x="92000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Shape 870"/>
          <p:cNvSpPr/>
          <p:nvPr/>
        </p:nvSpPr>
        <p:spPr>
          <a:xfrm>
            <a:off x="8502650" y="3684587"/>
            <a:ext cx="71436" cy="1095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7692" y="0"/>
                </a:moveTo>
                <a:lnTo>
                  <a:pt x="0" y="18000"/>
                </a:lnTo>
                <a:lnTo>
                  <a:pt x="94615" y="118500"/>
                </a:lnTo>
                <a:lnTo>
                  <a:pt x="117692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1" name="Shape 871"/>
          <p:cNvSpPr/>
          <p:nvPr/>
        </p:nvSpPr>
        <p:spPr>
          <a:xfrm>
            <a:off x="7242175" y="3430587"/>
            <a:ext cx="107949" cy="761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8500" y="0"/>
                </a:moveTo>
                <a:lnTo>
                  <a:pt x="118500" y="104727"/>
                </a:lnTo>
                <a:lnTo>
                  <a:pt x="0" y="117818"/>
                </a:lnTo>
                <a:lnTo>
                  <a:pt x="88500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Shape 872"/>
          <p:cNvSpPr/>
          <p:nvPr/>
        </p:nvSpPr>
        <p:spPr>
          <a:xfrm>
            <a:off x="7064375" y="3551237"/>
            <a:ext cx="106362" cy="7461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8500" y="0"/>
                </a:moveTo>
                <a:lnTo>
                  <a:pt x="118500" y="104727"/>
                </a:lnTo>
                <a:lnTo>
                  <a:pt x="0" y="117818"/>
                </a:lnTo>
                <a:lnTo>
                  <a:pt x="88500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3" name="Shape 873"/>
          <p:cNvSpPr/>
          <p:nvPr/>
        </p:nvSpPr>
        <p:spPr>
          <a:xfrm>
            <a:off x="7119936" y="3449637"/>
            <a:ext cx="109537" cy="761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8500" y="0"/>
                </a:moveTo>
                <a:lnTo>
                  <a:pt x="118500" y="104727"/>
                </a:lnTo>
                <a:lnTo>
                  <a:pt x="0" y="117818"/>
                </a:lnTo>
                <a:lnTo>
                  <a:pt x="88500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Shape 874"/>
          <p:cNvSpPr/>
          <p:nvPr/>
        </p:nvSpPr>
        <p:spPr>
          <a:xfrm rot="1920000" flipH="1">
            <a:off x="3722686" y="3341686"/>
            <a:ext cx="115886" cy="111125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5" name="Shape 875"/>
          <p:cNvSpPr/>
          <p:nvPr/>
        </p:nvSpPr>
        <p:spPr>
          <a:xfrm>
            <a:off x="1882775" y="3165475"/>
            <a:ext cx="1371599" cy="412749"/>
          </a:xfrm>
          <a:prstGeom prst="ellipse">
            <a:avLst/>
          </a:pr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Shape 876"/>
          <p:cNvSpPr/>
          <p:nvPr/>
        </p:nvSpPr>
        <p:spPr>
          <a:xfrm rot="1920000" flipH="1">
            <a:off x="2287587" y="3425824"/>
            <a:ext cx="115886" cy="111125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7" name="Shape 877"/>
          <p:cNvSpPr/>
          <p:nvPr/>
        </p:nvSpPr>
        <p:spPr>
          <a:xfrm>
            <a:off x="3240086" y="3325812"/>
            <a:ext cx="77787" cy="1031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05600"/>
                </a:moveTo>
                <a:lnTo>
                  <a:pt x="27368" y="76800"/>
                </a:lnTo>
                <a:lnTo>
                  <a:pt x="27368" y="54400"/>
                </a:lnTo>
                <a:lnTo>
                  <a:pt x="6315" y="0"/>
                </a:lnTo>
                <a:lnTo>
                  <a:pt x="50526" y="6400"/>
                </a:lnTo>
                <a:lnTo>
                  <a:pt x="86315" y="0"/>
                </a:lnTo>
                <a:lnTo>
                  <a:pt x="117894" y="0"/>
                </a:lnTo>
                <a:lnTo>
                  <a:pt x="107368" y="59200"/>
                </a:lnTo>
                <a:lnTo>
                  <a:pt x="101052" y="88000"/>
                </a:lnTo>
                <a:lnTo>
                  <a:pt x="101052" y="100800"/>
                </a:lnTo>
                <a:lnTo>
                  <a:pt x="35789" y="118400"/>
                </a:lnTo>
                <a:lnTo>
                  <a:pt x="0" y="105600"/>
                </a:lnTo>
              </a:path>
            </a:pathLst>
          </a:custGeom>
          <a:solidFill>
            <a:srgbClr val="FFFF0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Shape 878"/>
          <p:cNvSpPr/>
          <p:nvPr/>
        </p:nvSpPr>
        <p:spPr>
          <a:xfrm>
            <a:off x="3295650" y="3262311"/>
            <a:ext cx="84137" cy="142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18834"/>
                </a:moveTo>
                <a:lnTo>
                  <a:pt x="29032" y="0"/>
                </a:lnTo>
                <a:lnTo>
                  <a:pt x="118064" y="50097"/>
                </a:lnTo>
                <a:lnTo>
                  <a:pt x="0" y="118834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79" name="Shape 879"/>
          <p:cNvCxnSpPr/>
          <p:nvPr/>
        </p:nvCxnSpPr>
        <p:spPr>
          <a:xfrm rot="10800000" flipH="1">
            <a:off x="3214686" y="3397249"/>
            <a:ext cx="141287" cy="73025"/>
          </a:xfrm>
          <a:prstGeom prst="straightConnector1">
            <a:avLst/>
          </a:prstGeom>
          <a:noFill/>
          <a:ln w="50800" cap="flat" cmpd="sng">
            <a:solidFill>
              <a:srgbClr val="DFC700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880" name="Shape 880"/>
          <p:cNvSpPr/>
          <p:nvPr/>
        </p:nvSpPr>
        <p:spPr>
          <a:xfrm>
            <a:off x="3303587" y="3248025"/>
            <a:ext cx="1209675" cy="3159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03" y="70742"/>
                </a:moveTo>
                <a:lnTo>
                  <a:pt x="0" y="61310"/>
                </a:lnTo>
                <a:lnTo>
                  <a:pt x="1479" y="52925"/>
                </a:lnTo>
                <a:lnTo>
                  <a:pt x="3901" y="44541"/>
                </a:lnTo>
                <a:lnTo>
                  <a:pt x="5650" y="39825"/>
                </a:lnTo>
                <a:lnTo>
                  <a:pt x="9551" y="36157"/>
                </a:lnTo>
                <a:lnTo>
                  <a:pt x="15470" y="30393"/>
                </a:lnTo>
                <a:lnTo>
                  <a:pt x="22197" y="25152"/>
                </a:lnTo>
                <a:lnTo>
                  <a:pt x="29058" y="12576"/>
                </a:lnTo>
                <a:lnTo>
                  <a:pt x="32959" y="9432"/>
                </a:lnTo>
                <a:lnTo>
                  <a:pt x="40493" y="2096"/>
                </a:lnTo>
                <a:lnTo>
                  <a:pt x="43991" y="2096"/>
                </a:lnTo>
                <a:lnTo>
                  <a:pt x="56233" y="2096"/>
                </a:lnTo>
                <a:lnTo>
                  <a:pt x="65919" y="0"/>
                </a:lnTo>
                <a:lnTo>
                  <a:pt x="78565" y="6812"/>
                </a:lnTo>
                <a:lnTo>
                  <a:pt x="91076" y="20960"/>
                </a:lnTo>
                <a:lnTo>
                  <a:pt x="101434" y="28820"/>
                </a:lnTo>
                <a:lnTo>
                  <a:pt x="109775" y="36157"/>
                </a:lnTo>
                <a:lnTo>
                  <a:pt x="113677" y="41921"/>
                </a:lnTo>
                <a:lnTo>
                  <a:pt x="117982" y="49781"/>
                </a:lnTo>
                <a:lnTo>
                  <a:pt x="119730" y="58689"/>
                </a:lnTo>
                <a:lnTo>
                  <a:pt x="119865" y="70742"/>
                </a:lnTo>
                <a:lnTo>
                  <a:pt x="118385" y="80698"/>
                </a:lnTo>
                <a:lnTo>
                  <a:pt x="113677" y="87510"/>
                </a:lnTo>
                <a:lnTo>
                  <a:pt x="105739" y="94847"/>
                </a:lnTo>
                <a:lnTo>
                  <a:pt x="94977" y="100087"/>
                </a:lnTo>
                <a:lnTo>
                  <a:pt x="86502" y="107423"/>
                </a:lnTo>
                <a:lnTo>
                  <a:pt x="76412" y="115283"/>
                </a:lnTo>
                <a:lnTo>
                  <a:pt x="64170" y="119475"/>
                </a:lnTo>
                <a:lnTo>
                  <a:pt x="54080" y="117379"/>
                </a:lnTo>
                <a:lnTo>
                  <a:pt x="43721" y="115807"/>
                </a:lnTo>
                <a:lnTo>
                  <a:pt x="31614" y="108471"/>
                </a:lnTo>
                <a:lnTo>
                  <a:pt x="21121" y="100087"/>
                </a:lnTo>
                <a:lnTo>
                  <a:pt x="14260" y="97467"/>
                </a:lnTo>
                <a:lnTo>
                  <a:pt x="6457" y="85938"/>
                </a:lnTo>
                <a:lnTo>
                  <a:pt x="3094" y="79126"/>
                </a:lnTo>
                <a:lnTo>
                  <a:pt x="403" y="70742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Shape 881"/>
          <p:cNvSpPr/>
          <p:nvPr/>
        </p:nvSpPr>
        <p:spPr>
          <a:xfrm>
            <a:off x="3171825" y="3278187"/>
            <a:ext cx="93662" cy="114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8235" y="118554"/>
                </a:moveTo>
                <a:lnTo>
                  <a:pt x="0" y="46265"/>
                </a:lnTo>
                <a:lnTo>
                  <a:pt x="98823" y="0"/>
                </a:lnTo>
                <a:lnTo>
                  <a:pt x="118235" y="118554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2" name="Shape 882"/>
          <p:cNvSpPr/>
          <p:nvPr/>
        </p:nvSpPr>
        <p:spPr>
          <a:xfrm>
            <a:off x="1809750" y="3365500"/>
            <a:ext cx="114300" cy="1047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88421"/>
                </a:moveTo>
                <a:lnTo>
                  <a:pt x="24285" y="55263"/>
                </a:lnTo>
                <a:lnTo>
                  <a:pt x="31428" y="15789"/>
                </a:lnTo>
                <a:lnTo>
                  <a:pt x="34285" y="0"/>
                </a:lnTo>
                <a:lnTo>
                  <a:pt x="58571" y="0"/>
                </a:lnTo>
                <a:lnTo>
                  <a:pt x="57142" y="28421"/>
                </a:lnTo>
                <a:lnTo>
                  <a:pt x="58571" y="80526"/>
                </a:lnTo>
                <a:lnTo>
                  <a:pt x="75714" y="96315"/>
                </a:lnTo>
                <a:lnTo>
                  <a:pt x="98571" y="104210"/>
                </a:lnTo>
                <a:lnTo>
                  <a:pt x="118571" y="96315"/>
                </a:lnTo>
                <a:lnTo>
                  <a:pt x="100000" y="113684"/>
                </a:lnTo>
                <a:lnTo>
                  <a:pt x="31428" y="118421"/>
                </a:lnTo>
                <a:lnTo>
                  <a:pt x="0" y="88421"/>
                </a:lnTo>
              </a:path>
            </a:pathLst>
          </a:custGeom>
          <a:solidFill>
            <a:srgbClr val="FFFF0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3" name="Shape 883"/>
          <p:cNvSpPr/>
          <p:nvPr/>
        </p:nvSpPr>
        <p:spPr>
          <a:xfrm>
            <a:off x="1760536" y="3262311"/>
            <a:ext cx="104774" cy="1254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4155" y="118681"/>
                </a:moveTo>
                <a:lnTo>
                  <a:pt x="118441" y="0"/>
                </a:lnTo>
                <a:lnTo>
                  <a:pt x="0" y="18461"/>
                </a:lnTo>
                <a:lnTo>
                  <a:pt x="84155" y="118681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Shape 884"/>
          <p:cNvSpPr/>
          <p:nvPr/>
        </p:nvSpPr>
        <p:spPr>
          <a:xfrm>
            <a:off x="1846261" y="3321050"/>
            <a:ext cx="101599" cy="1238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4400" y="118666"/>
                </a:moveTo>
                <a:lnTo>
                  <a:pt x="0" y="0"/>
                </a:lnTo>
                <a:lnTo>
                  <a:pt x="118400" y="25333"/>
                </a:lnTo>
                <a:lnTo>
                  <a:pt x="14400" y="118666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85" name="Shape 885"/>
          <p:cNvCxnSpPr/>
          <p:nvPr/>
        </p:nvCxnSpPr>
        <p:spPr>
          <a:xfrm rot="10800000" flipH="1">
            <a:off x="1830386" y="3454400"/>
            <a:ext cx="82550" cy="34924"/>
          </a:xfrm>
          <a:prstGeom prst="straightConnector1">
            <a:avLst/>
          </a:prstGeom>
          <a:noFill/>
          <a:ln w="25400" cap="flat" cmpd="sng">
            <a:solidFill>
              <a:srgbClr val="DFC700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886" name="Shape 886"/>
          <p:cNvSpPr/>
          <p:nvPr/>
        </p:nvSpPr>
        <p:spPr>
          <a:xfrm>
            <a:off x="641350" y="3341687"/>
            <a:ext cx="1212850" cy="3047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55927"/>
                </a:moveTo>
                <a:lnTo>
                  <a:pt x="671" y="36380"/>
                </a:lnTo>
                <a:lnTo>
                  <a:pt x="6711" y="33665"/>
                </a:lnTo>
                <a:lnTo>
                  <a:pt x="14093" y="24434"/>
                </a:lnTo>
                <a:lnTo>
                  <a:pt x="20671" y="17918"/>
                </a:lnTo>
                <a:lnTo>
                  <a:pt x="29664" y="13031"/>
                </a:lnTo>
                <a:lnTo>
                  <a:pt x="44429" y="4886"/>
                </a:lnTo>
                <a:lnTo>
                  <a:pt x="56107" y="2171"/>
                </a:lnTo>
                <a:lnTo>
                  <a:pt x="68322" y="0"/>
                </a:lnTo>
                <a:lnTo>
                  <a:pt x="93422" y="13031"/>
                </a:lnTo>
                <a:lnTo>
                  <a:pt x="109530" y="28235"/>
                </a:lnTo>
                <a:lnTo>
                  <a:pt x="118523" y="43981"/>
                </a:lnTo>
                <a:lnTo>
                  <a:pt x="119865" y="59728"/>
                </a:lnTo>
                <a:lnTo>
                  <a:pt x="117315" y="72760"/>
                </a:lnTo>
                <a:lnTo>
                  <a:pt x="101208" y="91221"/>
                </a:lnTo>
                <a:lnTo>
                  <a:pt x="86308" y="106425"/>
                </a:lnTo>
                <a:lnTo>
                  <a:pt x="68322" y="119457"/>
                </a:lnTo>
                <a:lnTo>
                  <a:pt x="48322" y="119457"/>
                </a:lnTo>
                <a:lnTo>
                  <a:pt x="30335" y="111855"/>
                </a:lnTo>
                <a:lnTo>
                  <a:pt x="8993" y="93393"/>
                </a:lnTo>
                <a:lnTo>
                  <a:pt x="3221" y="85791"/>
                </a:lnTo>
                <a:lnTo>
                  <a:pt x="671" y="73846"/>
                </a:lnTo>
                <a:lnTo>
                  <a:pt x="0" y="55927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Shape 887"/>
          <p:cNvSpPr/>
          <p:nvPr/>
        </p:nvSpPr>
        <p:spPr>
          <a:xfrm rot="1920000" flipH="1">
            <a:off x="1173162" y="3432174"/>
            <a:ext cx="114299" cy="109537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8" name="Shape 888"/>
          <p:cNvSpPr/>
          <p:nvPr/>
        </p:nvSpPr>
        <p:spPr>
          <a:xfrm>
            <a:off x="1898650" y="3328987"/>
            <a:ext cx="1328737" cy="3254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1133" y="14745"/>
                </a:moveTo>
                <a:lnTo>
                  <a:pt x="39836" y="7118"/>
                </a:lnTo>
                <a:lnTo>
                  <a:pt x="45720" y="0"/>
                </a:lnTo>
                <a:lnTo>
                  <a:pt x="60429" y="2542"/>
                </a:lnTo>
                <a:lnTo>
                  <a:pt x="72196" y="12203"/>
                </a:lnTo>
                <a:lnTo>
                  <a:pt x="83963" y="21864"/>
                </a:lnTo>
                <a:lnTo>
                  <a:pt x="106884" y="26949"/>
                </a:lnTo>
                <a:lnTo>
                  <a:pt x="111297" y="29491"/>
                </a:lnTo>
                <a:lnTo>
                  <a:pt x="114484" y="29491"/>
                </a:lnTo>
                <a:lnTo>
                  <a:pt x="117058" y="34067"/>
                </a:lnTo>
                <a:lnTo>
                  <a:pt x="118283" y="37627"/>
                </a:lnTo>
                <a:lnTo>
                  <a:pt x="119877" y="46271"/>
                </a:lnTo>
                <a:lnTo>
                  <a:pt x="119632" y="56949"/>
                </a:lnTo>
                <a:lnTo>
                  <a:pt x="118774" y="66101"/>
                </a:lnTo>
                <a:lnTo>
                  <a:pt x="116935" y="73220"/>
                </a:lnTo>
                <a:lnTo>
                  <a:pt x="111052" y="78305"/>
                </a:lnTo>
                <a:lnTo>
                  <a:pt x="98672" y="92542"/>
                </a:lnTo>
                <a:lnTo>
                  <a:pt x="87517" y="107288"/>
                </a:lnTo>
                <a:lnTo>
                  <a:pt x="77466" y="109830"/>
                </a:lnTo>
                <a:lnTo>
                  <a:pt x="64473" y="119491"/>
                </a:lnTo>
                <a:lnTo>
                  <a:pt x="41552" y="112372"/>
                </a:lnTo>
                <a:lnTo>
                  <a:pt x="26230" y="97627"/>
                </a:lnTo>
                <a:lnTo>
                  <a:pt x="7599" y="83389"/>
                </a:lnTo>
                <a:lnTo>
                  <a:pt x="4167" y="77288"/>
                </a:lnTo>
                <a:lnTo>
                  <a:pt x="1470" y="66101"/>
                </a:lnTo>
                <a:lnTo>
                  <a:pt x="0" y="52881"/>
                </a:lnTo>
                <a:lnTo>
                  <a:pt x="3186" y="39152"/>
                </a:lnTo>
                <a:lnTo>
                  <a:pt x="5638" y="33050"/>
                </a:lnTo>
                <a:lnTo>
                  <a:pt x="19366" y="20847"/>
                </a:lnTo>
                <a:lnTo>
                  <a:pt x="26475" y="19830"/>
                </a:lnTo>
                <a:lnTo>
                  <a:pt x="31133" y="14745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9" name="Shape 889"/>
          <p:cNvSpPr/>
          <p:nvPr/>
        </p:nvSpPr>
        <p:spPr>
          <a:xfrm rot="1920000" flipH="1">
            <a:off x="2309811" y="3435350"/>
            <a:ext cx="115886" cy="109537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90" name="Shape 890"/>
          <p:cNvCxnSpPr/>
          <p:nvPr/>
        </p:nvCxnSpPr>
        <p:spPr>
          <a:xfrm rot="10800000" flipH="1">
            <a:off x="3324225" y="2197099"/>
            <a:ext cx="1587" cy="3829050"/>
          </a:xfrm>
          <a:prstGeom prst="straightConnector1">
            <a:avLst/>
          </a:prstGeom>
          <a:noFill/>
          <a:ln w="25400" cap="flat" cmpd="sng">
            <a:solidFill>
              <a:schemeClr val="dk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891" name="Shape 891"/>
          <p:cNvCxnSpPr/>
          <p:nvPr/>
        </p:nvCxnSpPr>
        <p:spPr>
          <a:xfrm rot="10800000">
            <a:off x="6135687" y="2197100"/>
            <a:ext cx="0" cy="3519487"/>
          </a:xfrm>
          <a:prstGeom prst="straightConnector1">
            <a:avLst/>
          </a:prstGeom>
          <a:noFill/>
          <a:ln w="25400" cap="flat" cmpd="sng">
            <a:solidFill>
              <a:schemeClr val="dk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892" name="Shape 892"/>
          <p:cNvCxnSpPr/>
          <p:nvPr/>
        </p:nvCxnSpPr>
        <p:spPr>
          <a:xfrm rot="10800000">
            <a:off x="641350" y="2197099"/>
            <a:ext cx="0" cy="4452936"/>
          </a:xfrm>
          <a:prstGeom prst="straightConnector1">
            <a:avLst/>
          </a:prstGeom>
          <a:noFill/>
          <a:ln w="25400" cap="flat" cmpd="sng">
            <a:solidFill>
              <a:schemeClr val="dk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893" name="Shape 893"/>
          <p:cNvCxnSpPr/>
          <p:nvPr/>
        </p:nvCxnSpPr>
        <p:spPr>
          <a:xfrm rot="10800000" flipH="1">
            <a:off x="8839200" y="2197100"/>
            <a:ext cx="1587" cy="3530599"/>
          </a:xfrm>
          <a:prstGeom prst="straightConnector1">
            <a:avLst/>
          </a:prstGeom>
          <a:noFill/>
          <a:ln w="25400" cap="flat" cmpd="sng">
            <a:solidFill>
              <a:schemeClr val="dk2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894" name="Shape 894"/>
          <p:cNvSpPr txBox="1"/>
          <p:nvPr/>
        </p:nvSpPr>
        <p:spPr>
          <a:xfrm>
            <a:off x="5662612" y="5835650"/>
            <a:ext cx="1501775" cy="739775"/>
          </a:xfrm>
          <a:prstGeom prst="rect">
            <a:avLst/>
          </a:prstGeom>
          <a:solidFill>
            <a:srgbClr val="57008C"/>
          </a:solidFill>
          <a:ln w="12700" cap="flat" cmpd="sng">
            <a:solidFill>
              <a:srgbClr val="57D8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οξύ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πεψίνη</a:t>
            </a:r>
            <a:br>
              <a:rPr lang="en-US" sz="1400" b="1" i="0" u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1" i="0" u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δικαρβονικά</a:t>
            </a:r>
          </a:p>
        </p:txBody>
      </p:sp>
      <p:sp>
        <p:nvSpPr>
          <p:cNvPr id="895" name="Shape 895"/>
          <p:cNvSpPr/>
          <p:nvPr/>
        </p:nvSpPr>
        <p:spPr>
          <a:xfrm>
            <a:off x="5534025" y="6429375"/>
            <a:ext cx="58737" cy="58737"/>
          </a:xfrm>
          <a:prstGeom prst="ellipse">
            <a:avLst/>
          </a:prstGeom>
          <a:solidFill>
            <a:srgbClr val="40FF40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6" name="Shape 896"/>
          <p:cNvSpPr/>
          <p:nvPr/>
        </p:nvSpPr>
        <p:spPr>
          <a:xfrm>
            <a:off x="5530850" y="5959475"/>
            <a:ext cx="63500" cy="63500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7" name="Shape 897"/>
          <p:cNvSpPr/>
          <p:nvPr/>
        </p:nvSpPr>
        <p:spPr>
          <a:xfrm>
            <a:off x="5518150" y="6157912"/>
            <a:ext cx="90486" cy="1285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8208" y="117419"/>
                </a:moveTo>
                <a:lnTo>
                  <a:pt x="0" y="118709"/>
                </a:lnTo>
                <a:lnTo>
                  <a:pt x="55522" y="0"/>
                </a:lnTo>
                <a:lnTo>
                  <a:pt x="118208" y="117419"/>
                </a:lnTo>
              </a:path>
            </a:pathLst>
          </a:custGeom>
          <a:solidFill>
            <a:schemeClr val="hlink"/>
          </a:solidFill>
          <a:ln w="12700" cap="rnd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98" name="Shape 898"/>
          <p:cNvCxnSpPr/>
          <p:nvPr/>
        </p:nvCxnSpPr>
        <p:spPr>
          <a:xfrm rot="10800000">
            <a:off x="2357437" y="5730875"/>
            <a:ext cx="274636" cy="468311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  <a:effectLst>
            <a:outerShdw blurRad="63500" dist="17959" dir="2700000">
              <a:schemeClr val="lt2"/>
            </a:outerShdw>
          </a:effectLst>
        </p:spPr>
      </p:cxnSp>
      <p:sp>
        <p:nvSpPr>
          <p:cNvPr id="899" name="Shape 899"/>
          <p:cNvSpPr txBox="1"/>
          <p:nvPr/>
        </p:nvSpPr>
        <p:spPr>
          <a:xfrm>
            <a:off x="2586036" y="6200775"/>
            <a:ext cx="1319211" cy="590550"/>
          </a:xfrm>
          <a:prstGeom prst="rect">
            <a:avLst/>
          </a:prstGeom>
          <a:solidFill>
            <a:srgbClr val="57008C"/>
          </a:solidFill>
          <a:ln w="12700" cap="flat" cmpd="sng">
            <a:solidFill>
              <a:srgbClr val="57D8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lang="en-US" sz="1600" b="1" i="0" u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Νευρικές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lang="en-US" sz="1600" b="1" i="0" u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απολήξεις</a:t>
            </a:r>
          </a:p>
        </p:txBody>
      </p:sp>
      <p:sp>
        <p:nvSpPr>
          <p:cNvPr id="900" name="Shape 900"/>
          <p:cNvSpPr/>
          <p:nvPr/>
        </p:nvSpPr>
        <p:spPr>
          <a:xfrm rot="1920000" flipH="1">
            <a:off x="3689350" y="3341687"/>
            <a:ext cx="114299" cy="111125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1" name="Shape 901"/>
          <p:cNvSpPr txBox="1"/>
          <p:nvPr/>
        </p:nvSpPr>
        <p:spPr>
          <a:xfrm>
            <a:off x="692150" y="2247900"/>
            <a:ext cx="274636" cy="363536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1800" b="1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902" name="Shape 902"/>
          <p:cNvSpPr txBox="1"/>
          <p:nvPr/>
        </p:nvSpPr>
        <p:spPr>
          <a:xfrm>
            <a:off x="3368675" y="2247900"/>
            <a:ext cx="273049" cy="363536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1800" b="1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903" name="Shape 903"/>
          <p:cNvSpPr txBox="1"/>
          <p:nvPr/>
        </p:nvSpPr>
        <p:spPr>
          <a:xfrm>
            <a:off x="6175375" y="2247900"/>
            <a:ext cx="273049" cy="363536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1800" b="1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904" name="Shape 904"/>
          <p:cNvSpPr txBox="1"/>
          <p:nvPr/>
        </p:nvSpPr>
        <p:spPr>
          <a:xfrm>
            <a:off x="4033837" y="5903912"/>
            <a:ext cx="1274762" cy="739775"/>
          </a:xfrm>
          <a:prstGeom prst="rect">
            <a:avLst/>
          </a:prstGeom>
          <a:solidFill>
            <a:srgbClr val="57008C"/>
          </a:solidFill>
          <a:ln w="12700" cap="flat" cmpd="sng">
            <a:solidFill>
              <a:srgbClr val="57D8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Στενή κυτταρική σύνδεση</a:t>
            </a:r>
          </a:p>
        </p:txBody>
      </p:sp>
      <p:cxnSp>
        <p:nvCxnSpPr>
          <p:cNvPr id="905" name="Shape 905"/>
          <p:cNvCxnSpPr/>
          <p:nvPr/>
        </p:nvCxnSpPr>
        <p:spPr>
          <a:xfrm rot="10800000" flipH="1">
            <a:off x="4646612" y="4006850"/>
            <a:ext cx="1587" cy="1890712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  <a:effectLst>
            <a:outerShdw blurRad="63500" dist="17959" dir="2700000">
              <a:schemeClr val="lt2"/>
            </a:outerShdw>
          </a:effectLst>
        </p:spPr>
      </p:cxnSp>
      <p:sp>
        <p:nvSpPr>
          <p:cNvPr id="906" name="Shape 906"/>
          <p:cNvSpPr txBox="1"/>
          <p:nvPr/>
        </p:nvSpPr>
        <p:spPr>
          <a:xfrm>
            <a:off x="7235825" y="5875337"/>
            <a:ext cx="1219199" cy="739775"/>
          </a:xfrm>
          <a:prstGeom prst="rect">
            <a:avLst/>
          </a:prstGeom>
          <a:solidFill>
            <a:srgbClr val="57008C"/>
          </a:solidFill>
          <a:ln w="12700" cap="flat" cmpd="sng">
            <a:solidFill>
              <a:srgbClr val="57D8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Χαλαρή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κυτταρική σύνδεση</a:t>
            </a:r>
          </a:p>
        </p:txBody>
      </p:sp>
      <p:cxnSp>
        <p:nvCxnSpPr>
          <p:cNvPr id="907" name="Shape 907"/>
          <p:cNvCxnSpPr/>
          <p:nvPr/>
        </p:nvCxnSpPr>
        <p:spPr>
          <a:xfrm rot="10800000" flipH="1">
            <a:off x="7575550" y="3232150"/>
            <a:ext cx="1587" cy="2665411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  <a:effectLst>
            <a:outerShdw blurRad="63500" dist="17959" dir="2700000">
              <a:schemeClr val="lt2"/>
            </a:outerShdw>
          </a:effectLst>
        </p:spPr>
      </p:cxnSp>
      <p:sp>
        <p:nvSpPr>
          <p:cNvPr id="908" name="Shape 908"/>
          <p:cNvSpPr txBox="1"/>
          <p:nvPr/>
        </p:nvSpPr>
        <p:spPr>
          <a:xfrm>
            <a:off x="0" y="1268412"/>
            <a:ext cx="9144000" cy="1008062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25000"/>
              <a:buFont typeface="Arimo"/>
              <a:buNone/>
            </a:pPr>
            <a:r>
              <a:rPr lang="en-US" sz="2100" b="0" i="0" u="none">
                <a:solidFill>
                  <a:srgbClr val="FFCC00"/>
                </a:solidFill>
                <a:latin typeface="Arimo"/>
                <a:ea typeface="Arimo"/>
                <a:cs typeface="Arimo"/>
                <a:sym typeface="Arimo"/>
              </a:rPr>
              <a:t>Η επίθεση του οξέος-πεψίνης (1) αποδυναμώνει τις κυτταρικές συνδέσεις (2) οδηγεί σε χαλάρωση των μεσοκυττάριων διαστημάτων και επομένως αυξημένη εισχώρηση οξέος(3)</a:t>
            </a:r>
          </a:p>
        </p:txBody>
      </p:sp>
      <p:sp>
        <p:nvSpPr>
          <p:cNvPr id="909" name="Shape 909"/>
          <p:cNvSpPr txBox="1">
            <a:spLocks noGrp="1"/>
          </p:cNvSpPr>
          <p:nvPr>
            <p:ph type="title"/>
          </p:nvPr>
        </p:nvSpPr>
        <p:spPr>
          <a:xfrm>
            <a:off x="314325" y="0"/>
            <a:ext cx="8526462" cy="13414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Times New Roman"/>
              <a:buNone/>
            </a:pPr>
            <a:r>
              <a:rPr lang="en-US" sz="4000" b="0" i="0" u="none" strike="noStrike" cap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Το οξύ αποτελεί κεντρικό στοιχείο στα συμπτώματα της ΓΟΠΝ</a:t>
            </a:r>
          </a:p>
        </p:txBody>
      </p:sp>
    </p:spTree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Shape 914"/>
          <p:cNvSpPr txBox="1"/>
          <p:nvPr/>
        </p:nvSpPr>
        <p:spPr>
          <a:xfrm>
            <a:off x="7766050" y="4008437"/>
            <a:ext cx="1558924" cy="739775"/>
          </a:xfrm>
          <a:prstGeom prst="rect">
            <a:avLst/>
          </a:prstGeom>
          <a:solidFill>
            <a:srgbClr val="57008C"/>
          </a:solidFill>
          <a:ln w="12700" cap="flat" cmpd="sng">
            <a:solidFill>
              <a:srgbClr val="57D8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οξύ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πεψίνη</a:t>
            </a:r>
            <a:br>
              <a:rPr lang="en-US" sz="1400" b="1" i="0" u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1" i="0" u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δικαρβονικά</a:t>
            </a:r>
          </a:p>
        </p:txBody>
      </p:sp>
      <p:sp>
        <p:nvSpPr>
          <p:cNvPr id="915" name="Shape 915"/>
          <p:cNvSpPr/>
          <p:nvPr/>
        </p:nvSpPr>
        <p:spPr>
          <a:xfrm>
            <a:off x="7640636" y="4592637"/>
            <a:ext cx="57150" cy="60324"/>
          </a:xfrm>
          <a:prstGeom prst="ellipse">
            <a:avLst/>
          </a:prstGeom>
          <a:solidFill>
            <a:srgbClr val="40FF40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6" name="Shape 916"/>
          <p:cNvSpPr/>
          <p:nvPr/>
        </p:nvSpPr>
        <p:spPr>
          <a:xfrm>
            <a:off x="7639050" y="4121150"/>
            <a:ext cx="60324" cy="63500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7" name="Shape 917"/>
          <p:cNvSpPr/>
          <p:nvPr/>
        </p:nvSpPr>
        <p:spPr>
          <a:xfrm>
            <a:off x="7626350" y="4319587"/>
            <a:ext cx="88900" cy="1301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8208" y="117419"/>
                </a:moveTo>
                <a:lnTo>
                  <a:pt x="0" y="118709"/>
                </a:lnTo>
                <a:lnTo>
                  <a:pt x="55522" y="0"/>
                </a:lnTo>
                <a:lnTo>
                  <a:pt x="118208" y="117419"/>
                </a:lnTo>
              </a:path>
            </a:pathLst>
          </a:custGeom>
          <a:solidFill>
            <a:schemeClr val="hlink"/>
          </a:solidFill>
          <a:ln w="12700" cap="rnd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Shape 918"/>
          <p:cNvSpPr/>
          <p:nvPr/>
        </p:nvSpPr>
        <p:spPr>
          <a:xfrm>
            <a:off x="1644650" y="2133600"/>
            <a:ext cx="5818186" cy="1484312"/>
          </a:xfrm>
          <a:prstGeom prst="rect">
            <a:avLst/>
          </a:prstGeom>
          <a:gradFill>
            <a:gsLst>
              <a:gs pos="0">
                <a:srgbClr val="982100"/>
              </a:gs>
              <a:gs pos="100000">
                <a:srgbClr val="E83300"/>
              </a:gs>
            </a:gsLst>
            <a:lin ang="54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9" name="Shape 919"/>
          <p:cNvSpPr/>
          <p:nvPr/>
        </p:nvSpPr>
        <p:spPr>
          <a:xfrm>
            <a:off x="2328861" y="2065336"/>
            <a:ext cx="1525587" cy="573086"/>
          </a:xfrm>
          <a:prstGeom prst="ellipse">
            <a:avLst/>
          </a:pr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Shape 920"/>
          <p:cNvSpPr/>
          <p:nvPr/>
        </p:nvSpPr>
        <p:spPr>
          <a:xfrm>
            <a:off x="1644650" y="2190750"/>
            <a:ext cx="1511299" cy="571500"/>
          </a:xfrm>
          <a:prstGeom prst="ellipse">
            <a:avLst/>
          </a:pr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1" name="Shape 921"/>
          <p:cNvSpPr/>
          <p:nvPr/>
        </p:nvSpPr>
        <p:spPr>
          <a:xfrm>
            <a:off x="1631950" y="2560636"/>
            <a:ext cx="561975" cy="5413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37924" y="2153"/>
                </a:lnTo>
                <a:lnTo>
                  <a:pt x="63962" y="2153"/>
                </a:lnTo>
                <a:lnTo>
                  <a:pt x="79811" y="6153"/>
                </a:lnTo>
                <a:lnTo>
                  <a:pt x="97924" y="12923"/>
                </a:lnTo>
                <a:lnTo>
                  <a:pt x="109811" y="23692"/>
                </a:lnTo>
                <a:lnTo>
                  <a:pt x="119716" y="49538"/>
                </a:lnTo>
                <a:lnTo>
                  <a:pt x="82075" y="73538"/>
                </a:lnTo>
                <a:lnTo>
                  <a:pt x="61981" y="99384"/>
                </a:lnTo>
                <a:lnTo>
                  <a:pt x="32264" y="112307"/>
                </a:lnTo>
                <a:lnTo>
                  <a:pt x="16132" y="118769"/>
                </a:lnTo>
                <a:lnTo>
                  <a:pt x="9905" y="118769"/>
                </a:lnTo>
                <a:lnTo>
                  <a:pt x="0" y="119692"/>
                </a:lnTo>
                <a:lnTo>
                  <a:pt x="0" y="0"/>
                </a:lnTo>
              </a:path>
            </a:pathLst>
          </a:cu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Shape 922"/>
          <p:cNvSpPr/>
          <p:nvPr/>
        </p:nvSpPr>
        <p:spPr>
          <a:xfrm>
            <a:off x="3944937" y="2065336"/>
            <a:ext cx="1524000" cy="573086"/>
          </a:xfrm>
          <a:prstGeom prst="ellipse">
            <a:avLst/>
          </a:pr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Shape 923"/>
          <p:cNvSpPr/>
          <p:nvPr/>
        </p:nvSpPr>
        <p:spPr>
          <a:xfrm>
            <a:off x="3276600" y="2205036"/>
            <a:ext cx="1527175" cy="490537"/>
          </a:xfrm>
          <a:prstGeom prst="ellipse">
            <a:avLst/>
          </a:pr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4" name="Shape 924"/>
          <p:cNvSpPr/>
          <p:nvPr/>
        </p:nvSpPr>
        <p:spPr>
          <a:xfrm>
            <a:off x="2581275" y="2487611"/>
            <a:ext cx="1422400" cy="639762"/>
          </a:xfrm>
          <a:prstGeom prst="ellipse">
            <a:avLst/>
          </a:pr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5" name="Shape 925"/>
          <p:cNvSpPr/>
          <p:nvPr/>
        </p:nvSpPr>
        <p:spPr>
          <a:xfrm>
            <a:off x="1662111" y="2646361"/>
            <a:ext cx="1511299" cy="549275"/>
          </a:xfrm>
          <a:prstGeom prst="ellipse">
            <a:avLst/>
          </a:pr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Shape 926"/>
          <p:cNvSpPr/>
          <p:nvPr/>
        </p:nvSpPr>
        <p:spPr>
          <a:xfrm>
            <a:off x="1633537" y="3105150"/>
            <a:ext cx="560387" cy="53816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38104" y="2164"/>
                </a:lnTo>
                <a:lnTo>
                  <a:pt x="63981" y="2164"/>
                </a:lnTo>
                <a:lnTo>
                  <a:pt x="79905" y="6494"/>
                </a:lnTo>
                <a:lnTo>
                  <a:pt x="97819" y="12989"/>
                </a:lnTo>
                <a:lnTo>
                  <a:pt x="109763" y="23814"/>
                </a:lnTo>
                <a:lnTo>
                  <a:pt x="119715" y="49793"/>
                </a:lnTo>
                <a:lnTo>
                  <a:pt x="114028" y="78247"/>
                </a:lnTo>
                <a:lnTo>
                  <a:pt x="97819" y="95876"/>
                </a:lnTo>
                <a:lnTo>
                  <a:pt x="32132" y="113195"/>
                </a:lnTo>
                <a:lnTo>
                  <a:pt x="16208" y="119690"/>
                </a:lnTo>
                <a:lnTo>
                  <a:pt x="9952" y="119690"/>
                </a:lnTo>
                <a:lnTo>
                  <a:pt x="2274" y="119690"/>
                </a:lnTo>
                <a:lnTo>
                  <a:pt x="0" y="0"/>
                </a:lnTo>
              </a:path>
            </a:pathLst>
          </a:cu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7" name="Shape 927"/>
          <p:cNvSpPr/>
          <p:nvPr/>
        </p:nvSpPr>
        <p:spPr>
          <a:xfrm>
            <a:off x="1692275" y="2636836"/>
            <a:ext cx="5830887" cy="403224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2297" y="25427"/>
                </a:moveTo>
                <a:lnTo>
                  <a:pt x="91970" y="24546"/>
                </a:lnTo>
                <a:lnTo>
                  <a:pt x="91779" y="23488"/>
                </a:lnTo>
                <a:lnTo>
                  <a:pt x="91588" y="20932"/>
                </a:lnTo>
                <a:lnTo>
                  <a:pt x="92051" y="18597"/>
                </a:lnTo>
                <a:lnTo>
                  <a:pt x="92597" y="17583"/>
                </a:lnTo>
                <a:lnTo>
                  <a:pt x="93551" y="15908"/>
                </a:lnTo>
                <a:lnTo>
                  <a:pt x="98650" y="12559"/>
                </a:lnTo>
                <a:lnTo>
                  <a:pt x="102331" y="10929"/>
                </a:lnTo>
                <a:lnTo>
                  <a:pt x="101131" y="10664"/>
                </a:lnTo>
                <a:lnTo>
                  <a:pt x="99195" y="10356"/>
                </a:lnTo>
                <a:lnTo>
                  <a:pt x="96932" y="9607"/>
                </a:lnTo>
                <a:lnTo>
                  <a:pt x="94914" y="8946"/>
                </a:lnTo>
                <a:lnTo>
                  <a:pt x="92706" y="7623"/>
                </a:lnTo>
                <a:lnTo>
                  <a:pt x="91970" y="9342"/>
                </a:lnTo>
                <a:lnTo>
                  <a:pt x="89925" y="11457"/>
                </a:lnTo>
                <a:lnTo>
                  <a:pt x="80572" y="14146"/>
                </a:lnTo>
                <a:lnTo>
                  <a:pt x="84008" y="17583"/>
                </a:lnTo>
                <a:lnTo>
                  <a:pt x="84962" y="22343"/>
                </a:lnTo>
                <a:lnTo>
                  <a:pt x="84580" y="23929"/>
                </a:lnTo>
                <a:lnTo>
                  <a:pt x="84226" y="25868"/>
                </a:lnTo>
                <a:lnTo>
                  <a:pt x="83462" y="26970"/>
                </a:lnTo>
                <a:lnTo>
                  <a:pt x="55269" y="25251"/>
                </a:lnTo>
                <a:lnTo>
                  <a:pt x="53987" y="23929"/>
                </a:lnTo>
                <a:lnTo>
                  <a:pt x="53715" y="22519"/>
                </a:lnTo>
                <a:lnTo>
                  <a:pt x="53769" y="20932"/>
                </a:lnTo>
                <a:lnTo>
                  <a:pt x="54369" y="19170"/>
                </a:lnTo>
                <a:lnTo>
                  <a:pt x="55460" y="17142"/>
                </a:lnTo>
                <a:lnTo>
                  <a:pt x="56987" y="14983"/>
                </a:lnTo>
                <a:lnTo>
                  <a:pt x="59550" y="13352"/>
                </a:lnTo>
                <a:lnTo>
                  <a:pt x="60995" y="12515"/>
                </a:lnTo>
                <a:lnTo>
                  <a:pt x="62358" y="12030"/>
                </a:lnTo>
                <a:lnTo>
                  <a:pt x="59304" y="10973"/>
                </a:lnTo>
                <a:lnTo>
                  <a:pt x="57068" y="10135"/>
                </a:lnTo>
                <a:lnTo>
                  <a:pt x="54969" y="8901"/>
                </a:lnTo>
                <a:lnTo>
                  <a:pt x="52542" y="6522"/>
                </a:lnTo>
                <a:lnTo>
                  <a:pt x="51997" y="4539"/>
                </a:lnTo>
                <a:lnTo>
                  <a:pt x="51697" y="2600"/>
                </a:lnTo>
                <a:lnTo>
                  <a:pt x="52651" y="0"/>
                </a:lnTo>
                <a:lnTo>
                  <a:pt x="47552" y="176"/>
                </a:lnTo>
                <a:lnTo>
                  <a:pt x="48152" y="1057"/>
                </a:lnTo>
                <a:lnTo>
                  <a:pt x="48916" y="3040"/>
                </a:lnTo>
                <a:lnTo>
                  <a:pt x="48943" y="4979"/>
                </a:lnTo>
                <a:lnTo>
                  <a:pt x="48561" y="6698"/>
                </a:lnTo>
                <a:lnTo>
                  <a:pt x="47661" y="8637"/>
                </a:lnTo>
                <a:lnTo>
                  <a:pt x="46543" y="10003"/>
                </a:lnTo>
                <a:lnTo>
                  <a:pt x="44608" y="11810"/>
                </a:lnTo>
                <a:lnTo>
                  <a:pt x="43026" y="13000"/>
                </a:lnTo>
                <a:lnTo>
                  <a:pt x="40654" y="13837"/>
                </a:lnTo>
                <a:lnTo>
                  <a:pt x="42999" y="14719"/>
                </a:lnTo>
                <a:lnTo>
                  <a:pt x="49870" y="20183"/>
                </a:lnTo>
                <a:lnTo>
                  <a:pt x="50279" y="21726"/>
                </a:lnTo>
                <a:lnTo>
                  <a:pt x="50034" y="24326"/>
                </a:lnTo>
                <a:lnTo>
                  <a:pt x="48752" y="27455"/>
                </a:lnTo>
                <a:lnTo>
                  <a:pt x="15978" y="28556"/>
                </a:lnTo>
                <a:lnTo>
                  <a:pt x="15787" y="27499"/>
                </a:lnTo>
                <a:lnTo>
                  <a:pt x="16141" y="26749"/>
                </a:lnTo>
                <a:lnTo>
                  <a:pt x="15214" y="25075"/>
                </a:lnTo>
                <a:lnTo>
                  <a:pt x="18268" y="16834"/>
                </a:lnTo>
                <a:lnTo>
                  <a:pt x="15623" y="16966"/>
                </a:lnTo>
                <a:lnTo>
                  <a:pt x="13496" y="16614"/>
                </a:lnTo>
                <a:lnTo>
                  <a:pt x="11370" y="16349"/>
                </a:lnTo>
                <a:lnTo>
                  <a:pt x="10524" y="16834"/>
                </a:lnTo>
                <a:lnTo>
                  <a:pt x="11479" y="20139"/>
                </a:lnTo>
                <a:lnTo>
                  <a:pt x="11370" y="23048"/>
                </a:lnTo>
                <a:lnTo>
                  <a:pt x="10415" y="25912"/>
                </a:lnTo>
                <a:lnTo>
                  <a:pt x="10143" y="26749"/>
                </a:lnTo>
                <a:lnTo>
                  <a:pt x="11860" y="28600"/>
                </a:lnTo>
                <a:lnTo>
                  <a:pt x="0" y="29922"/>
                </a:lnTo>
                <a:lnTo>
                  <a:pt x="0" y="119955"/>
                </a:lnTo>
                <a:lnTo>
                  <a:pt x="2181" y="119338"/>
                </a:lnTo>
                <a:lnTo>
                  <a:pt x="9925" y="117355"/>
                </a:lnTo>
                <a:lnTo>
                  <a:pt x="20368" y="115284"/>
                </a:lnTo>
                <a:lnTo>
                  <a:pt x="29747" y="113565"/>
                </a:lnTo>
                <a:lnTo>
                  <a:pt x="40654" y="112376"/>
                </a:lnTo>
                <a:lnTo>
                  <a:pt x="51942" y="112772"/>
                </a:lnTo>
                <a:lnTo>
                  <a:pt x="62658" y="112376"/>
                </a:lnTo>
                <a:lnTo>
                  <a:pt x="71738" y="112772"/>
                </a:lnTo>
                <a:lnTo>
                  <a:pt x="80763" y="112772"/>
                </a:lnTo>
                <a:lnTo>
                  <a:pt x="88343" y="112772"/>
                </a:lnTo>
                <a:lnTo>
                  <a:pt x="95787" y="112640"/>
                </a:lnTo>
                <a:lnTo>
                  <a:pt x="106693" y="112772"/>
                </a:lnTo>
                <a:lnTo>
                  <a:pt x="116237" y="113565"/>
                </a:lnTo>
                <a:lnTo>
                  <a:pt x="119781" y="113301"/>
                </a:lnTo>
                <a:lnTo>
                  <a:pt x="119972" y="16041"/>
                </a:lnTo>
              </a:path>
            </a:pathLst>
          </a:custGeom>
          <a:gradFill>
            <a:gsLst>
              <a:gs pos="0">
                <a:srgbClr val="385FD6"/>
              </a:gs>
              <a:gs pos="100000">
                <a:srgbClr val="4371FC"/>
              </a:gs>
            </a:gsLst>
            <a:lin ang="54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Shape 928"/>
          <p:cNvSpPr/>
          <p:nvPr/>
        </p:nvSpPr>
        <p:spPr>
          <a:xfrm>
            <a:off x="1636712" y="6207125"/>
            <a:ext cx="5813424" cy="2492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19329"/>
                </a:moveTo>
                <a:lnTo>
                  <a:pt x="9899" y="75083"/>
                </a:lnTo>
                <a:lnTo>
                  <a:pt x="20401" y="44245"/>
                </a:lnTo>
                <a:lnTo>
                  <a:pt x="29808" y="18100"/>
                </a:lnTo>
                <a:lnTo>
                  <a:pt x="40747" y="0"/>
                </a:lnTo>
                <a:lnTo>
                  <a:pt x="52041" y="6033"/>
                </a:lnTo>
                <a:lnTo>
                  <a:pt x="62816" y="0"/>
                </a:lnTo>
                <a:lnTo>
                  <a:pt x="71896" y="6033"/>
                </a:lnTo>
                <a:lnTo>
                  <a:pt x="80975" y="6033"/>
                </a:lnTo>
                <a:lnTo>
                  <a:pt x="88577" y="6033"/>
                </a:lnTo>
                <a:lnTo>
                  <a:pt x="96016" y="4022"/>
                </a:lnTo>
                <a:lnTo>
                  <a:pt x="106955" y="6033"/>
                </a:lnTo>
                <a:lnTo>
                  <a:pt x="116526" y="18100"/>
                </a:lnTo>
                <a:lnTo>
                  <a:pt x="119972" y="18770"/>
                </a:lnTo>
              </a:path>
            </a:pathLst>
          </a:custGeom>
          <a:noFill/>
          <a:ln w="25400" cap="rnd" cmpd="sng">
            <a:solidFill>
              <a:srgbClr val="4371FC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9" name="Shape 929"/>
          <p:cNvSpPr/>
          <p:nvPr/>
        </p:nvSpPr>
        <p:spPr>
          <a:xfrm>
            <a:off x="5916612" y="2065336"/>
            <a:ext cx="1525587" cy="573086"/>
          </a:xfrm>
          <a:prstGeom prst="ellipse">
            <a:avLst/>
          </a:pr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0" name="Shape 930"/>
          <p:cNvSpPr/>
          <p:nvPr/>
        </p:nvSpPr>
        <p:spPr>
          <a:xfrm>
            <a:off x="4965700" y="2190750"/>
            <a:ext cx="1527175" cy="571500"/>
          </a:xfrm>
          <a:prstGeom prst="ellipse">
            <a:avLst/>
          </a:pr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Shape 931"/>
          <p:cNvSpPr/>
          <p:nvPr/>
        </p:nvSpPr>
        <p:spPr>
          <a:xfrm>
            <a:off x="4154487" y="2484436"/>
            <a:ext cx="1525587" cy="571500"/>
          </a:xfrm>
          <a:prstGeom prst="ellipse">
            <a:avLst/>
          </a:pr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Shape 932"/>
          <p:cNvSpPr/>
          <p:nvPr/>
        </p:nvSpPr>
        <p:spPr>
          <a:xfrm>
            <a:off x="5949950" y="2435225"/>
            <a:ext cx="1498599" cy="571500"/>
          </a:xfrm>
          <a:prstGeom prst="ellipse">
            <a:avLst/>
          </a:pr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3" name="Shape 933"/>
          <p:cNvSpPr/>
          <p:nvPr/>
        </p:nvSpPr>
        <p:spPr>
          <a:xfrm>
            <a:off x="4887912" y="2641600"/>
            <a:ext cx="1250950" cy="473075"/>
          </a:xfrm>
          <a:prstGeom prst="ellipse">
            <a:avLst/>
          </a:pr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4" name="Shape 934"/>
          <p:cNvSpPr/>
          <p:nvPr/>
        </p:nvSpPr>
        <p:spPr>
          <a:xfrm>
            <a:off x="4257675" y="3013075"/>
            <a:ext cx="1498599" cy="692149"/>
          </a:xfrm>
          <a:prstGeom prst="ellipse">
            <a:avLst/>
          </a:pr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5" name="Shape 935"/>
          <p:cNvSpPr/>
          <p:nvPr/>
        </p:nvSpPr>
        <p:spPr>
          <a:xfrm>
            <a:off x="6116637" y="3003550"/>
            <a:ext cx="1320800" cy="571500"/>
          </a:xfrm>
          <a:prstGeom prst="ellipse">
            <a:avLst/>
          </a:pr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Shape 936"/>
          <p:cNvSpPr/>
          <p:nvPr/>
        </p:nvSpPr>
        <p:spPr>
          <a:xfrm>
            <a:off x="2370136" y="3082925"/>
            <a:ext cx="1703387" cy="588962"/>
          </a:xfrm>
          <a:prstGeom prst="ellipse">
            <a:avLst/>
          </a:prstGeom>
          <a:gradFill>
            <a:gsLst>
              <a:gs pos="0">
                <a:srgbClr val="A82500"/>
              </a:gs>
              <a:gs pos="100000">
                <a:srgbClr val="E83300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37" name="Shape 937"/>
          <p:cNvCxnSpPr/>
          <p:nvPr/>
        </p:nvCxnSpPr>
        <p:spPr>
          <a:xfrm rot="10800000" flipH="1">
            <a:off x="3160711" y="3903661"/>
            <a:ext cx="96836" cy="55561"/>
          </a:xfrm>
          <a:prstGeom prst="straightConnector1">
            <a:avLst/>
          </a:prstGeom>
          <a:noFill/>
          <a:ln w="50800" cap="flat" cmpd="sng">
            <a:solidFill>
              <a:srgbClr val="DFC700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938" name="Shape 938"/>
          <p:cNvSpPr/>
          <p:nvPr/>
        </p:nvSpPr>
        <p:spPr>
          <a:xfrm>
            <a:off x="6099175" y="3113086"/>
            <a:ext cx="1365250" cy="5540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69774"/>
                </a:moveTo>
                <a:lnTo>
                  <a:pt x="581" y="60150"/>
                </a:lnTo>
                <a:lnTo>
                  <a:pt x="2444" y="52030"/>
                </a:lnTo>
                <a:lnTo>
                  <a:pt x="5586" y="43909"/>
                </a:lnTo>
                <a:lnTo>
                  <a:pt x="13385" y="28872"/>
                </a:lnTo>
                <a:lnTo>
                  <a:pt x="27934" y="13834"/>
                </a:lnTo>
                <a:lnTo>
                  <a:pt x="39573" y="6015"/>
                </a:lnTo>
                <a:lnTo>
                  <a:pt x="57032" y="0"/>
                </a:lnTo>
                <a:lnTo>
                  <a:pt x="71115" y="0"/>
                </a:lnTo>
                <a:lnTo>
                  <a:pt x="95674" y="0"/>
                </a:lnTo>
                <a:lnTo>
                  <a:pt x="114995" y="3609"/>
                </a:lnTo>
                <a:lnTo>
                  <a:pt x="119883" y="3609"/>
                </a:lnTo>
                <a:lnTo>
                  <a:pt x="119883" y="83909"/>
                </a:lnTo>
                <a:lnTo>
                  <a:pt x="104869" y="97142"/>
                </a:lnTo>
                <a:lnTo>
                  <a:pt x="80077" y="113984"/>
                </a:lnTo>
                <a:lnTo>
                  <a:pt x="64481" y="119699"/>
                </a:lnTo>
                <a:lnTo>
                  <a:pt x="51794" y="117894"/>
                </a:lnTo>
                <a:lnTo>
                  <a:pt x="34219" y="111879"/>
                </a:lnTo>
                <a:lnTo>
                  <a:pt x="18739" y="100150"/>
                </a:lnTo>
                <a:lnTo>
                  <a:pt x="8845" y="91127"/>
                </a:lnTo>
                <a:lnTo>
                  <a:pt x="3491" y="81804"/>
                </a:lnTo>
                <a:lnTo>
                  <a:pt x="1396" y="76992"/>
                </a:lnTo>
                <a:lnTo>
                  <a:pt x="0" y="69774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9" name="Shape 939"/>
          <p:cNvSpPr/>
          <p:nvPr/>
        </p:nvSpPr>
        <p:spPr>
          <a:xfrm>
            <a:off x="4268787" y="3168650"/>
            <a:ext cx="1470024" cy="48101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63468"/>
                </a:moveTo>
                <a:lnTo>
                  <a:pt x="2702" y="51329"/>
                </a:lnTo>
                <a:lnTo>
                  <a:pt x="8540" y="38843"/>
                </a:lnTo>
                <a:lnTo>
                  <a:pt x="18594" y="29826"/>
                </a:lnTo>
                <a:lnTo>
                  <a:pt x="27891" y="18034"/>
                </a:lnTo>
                <a:lnTo>
                  <a:pt x="35135" y="7630"/>
                </a:lnTo>
                <a:lnTo>
                  <a:pt x="45945" y="693"/>
                </a:lnTo>
                <a:lnTo>
                  <a:pt x="60216" y="0"/>
                </a:lnTo>
                <a:lnTo>
                  <a:pt x="73513" y="4161"/>
                </a:lnTo>
                <a:lnTo>
                  <a:pt x="90486" y="20462"/>
                </a:lnTo>
                <a:lnTo>
                  <a:pt x="101837" y="30520"/>
                </a:lnTo>
                <a:lnTo>
                  <a:pt x="111243" y="42312"/>
                </a:lnTo>
                <a:lnTo>
                  <a:pt x="116972" y="48208"/>
                </a:lnTo>
                <a:lnTo>
                  <a:pt x="118378" y="54797"/>
                </a:lnTo>
                <a:lnTo>
                  <a:pt x="119891" y="67976"/>
                </a:lnTo>
                <a:lnTo>
                  <a:pt x="119459" y="79075"/>
                </a:lnTo>
                <a:lnTo>
                  <a:pt x="115135" y="87745"/>
                </a:lnTo>
                <a:lnTo>
                  <a:pt x="103459" y="98150"/>
                </a:lnTo>
                <a:lnTo>
                  <a:pt x="88864" y="110289"/>
                </a:lnTo>
                <a:lnTo>
                  <a:pt x="79243" y="116184"/>
                </a:lnTo>
                <a:lnTo>
                  <a:pt x="64648" y="119653"/>
                </a:lnTo>
                <a:lnTo>
                  <a:pt x="54594" y="118959"/>
                </a:lnTo>
                <a:lnTo>
                  <a:pt x="42270" y="117572"/>
                </a:lnTo>
                <a:lnTo>
                  <a:pt x="31135" y="111329"/>
                </a:lnTo>
                <a:lnTo>
                  <a:pt x="22270" y="105086"/>
                </a:lnTo>
                <a:lnTo>
                  <a:pt x="12540" y="97456"/>
                </a:lnTo>
                <a:lnTo>
                  <a:pt x="7135" y="88439"/>
                </a:lnTo>
                <a:lnTo>
                  <a:pt x="3891" y="79421"/>
                </a:lnTo>
                <a:lnTo>
                  <a:pt x="0" y="63468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0" name="Shape 940"/>
          <p:cNvSpPr/>
          <p:nvPr/>
        </p:nvSpPr>
        <p:spPr>
          <a:xfrm>
            <a:off x="2457450" y="4113212"/>
            <a:ext cx="1508124" cy="4032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58144"/>
                </a:moveTo>
                <a:lnTo>
                  <a:pt x="2849" y="45773"/>
                </a:lnTo>
                <a:lnTo>
                  <a:pt x="8548" y="33402"/>
                </a:lnTo>
                <a:lnTo>
                  <a:pt x="21846" y="19381"/>
                </a:lnTo>
                <a:lnTo>
                  <a:pt x="37994" y="8247"/>
                </a:lnTo>
                <a:lnTo>
                  <a:pt x="57836" y="0"/>
                </a:lnTo>
                <a:lnTo>
                  <a:pt x="76939" y="9896"/>
                </a:lnTo>
                <a:lnTo>
                  <a:pt x="90554" y="18144"/>
                </a:lnTo>
                <a:lnTo>
                  <a:pt x="102163" y="28865"/>
                </a:lnTo>
                <a:lnTo>
                  <a:pt x="115250" y="42474"/>
                </a:lnTo>
                <a:lnTo>
                  <a:pt x="118839" y="51958"/>
                </a:lnTo>
                <a:lnTo>
                  <a:pt x="119894" y="63092"/>
                </a:lnTo>
                <a:lnTo>
                  <a:pt x="119894" y="73814"/>
                </a:lnTo>
                <a:lnTo>
                  <a:pt x="118627" y="82061"/>
                </a:lnTo>
                <a:lnTo>
                  <a:pt x="115672" y="87835"/>
                </a:lnTo>
                <a:lnTo>
                  <a:pt x="111662" y="93608"/>
                </a:lnTo>
                <a:lnTo>
                  <a:pt x="99525" y="100206"/>
                </a:lnTo>
                <a:lnTo>
                  <a:pt x="79894" y="113814"/>
                </a:lnTo>
                <a:lnTo>
                  <a:pt x="53614" y="119587"/>
                </a:lnTo>
                <a:lnTo>
                  <a:pt x="34722" y="108453"/>
                </a:lnTo>
                <a:lnTo>
                  <a:pt x="15514" y="94845"/>
                </a:lnTo>
                <a:lnTo>
                  <a:pt x="8759" y="92783"/>
                </a:lnTo>
                <a:lnTo>
                  <a:pt x="3588" y="84536"/>
                </a:lnTo>
                <a:lnTo>
                  <a:pt x="1477" y="76288"/>
                </a:lnTo>
                <a:lnTo>
                  <a:pt x="0" y="58144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1" name="Shape 941"/>
          <p:cNvSpPr/>
          <p:nvPr/>
        </p:nvSpPr>
        <p:spPr>
          <a:xfrm>
            <a:off x="2428875" y="4521200"/>
            <a:ext cx="771524" cy="5000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45" y="17000"/>
                </a:moveTo>
                <a:lnTo>
                  <a:pt x="13790" y="5666"/>
                </a:lnTo>
                <a:lnTo>
                  <a:pt x="22847" y="0"/>
                </a:lnTo>
                <a:lnTo>
                  <a:pt x="35608" y="1333"/>
                </a:lnTo>
                <a:lnTo>
                  <a:pt x="50017" y="4666"/>
                </a:lnTo>
                <a:lnTo>
                  <a:pt x="62161" y="11333"/>
                </a:lnTo>
                <a:lnTo>
                  <a:pt x="82126" y="12333"/>
                </a:lnTo>
                <a:lnTo>
                  <a:pt x="96535" y="12333"/>
                </a:lnTo>
                <a:lnTo>
                  <a:pt x="105180" y="19000"/>
                </a:lnTo>
                <a:lnTo>
                  <a:pt x="114648" y="28000"/>
                </a:lnTo>
                <a:lnTo>
                  <a:pt x="118765" y="37666"/>
                </a:lnTo>
                <a:lnTo>
                  <a:pt x="119794" y="54333"/>
                </a:lnTo>
                <a:lnTo>
                  <a:pt x="117735" y="66333"/>
                </a:lnTo>
                <a:lnTo>
                  <a:pt x="112178" y="74666"/>
                </a:lnTo>
                <a:lnTo>
                  <a:pt x="99005" y="86333"/>
                </a:lnTo>
                <a:lnTo>
                  <a:pt x="76569" y="94666"/>
                </a:lnTo>
                <a:lnTo>
                  <a:pt x="59485" y="96666"/>
                </a:lnTo>
                <a:lnTo>
                  <a:pt x="49399" y="101000"/>
                </a:lnTo>
                <a:lnTo>
                  <a:pt x="38902" y="109666"/>
                </a:lnTo>
                <a:lnTo>
                  <a:pt x="29433" y="116333"/>
                </a:lnTo>
                <a:lnTo>
                  <a:pt x="17495" y="119666"/>
                </a:lnTo>
                <a:lnTo>
                  <a:pt x="6380" y="118000"/>
                </a:lnTo>
                <a:lnTo>
                  <a:pt x="2264" y="109666"/>
                </a:lnTo>
                <a:lnTo>
                  <a:pt x="0" y="89000"/>
                </a:lnTo>
                <a:lnTo>
                  <a:pt x="2264" y="44333"/>
                </a:lnTo>
                <a:lnTo>
                  <a:pt x="3499" y="27000"/>
                </a:lnTo>
                <a:lnTo>
                  <a:pt x="5145" y="17000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Shape 942"/>
          <p:cNvSpPr/>
          <p:nvPr/>
        </p:nvSpPr>
        <p:spPr>
          <a:xfrm>
            <a:off x="3228975" y="4494212"/>
            <a:ext cx="890587" cy="7492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69777"/>
                </a:moveTo>
                <a:lnTo>
                  <a:pt x="1071" y="60666"/>
                </a:lnTo>
                <a:lnTo>
                  <a:pt x="3571" y="54222"/>
                </a:lnTo>
                <a:lnTo>
                  <a:pt x="7500" y="48222"/>
                </a:lnTo>
                <a:lnTo>
                  <a:pt x="9642" y="38666"/>
                </a:lnTo>
                <a:lnTo>
                  <a:pt x="10178" y="27333"/>
                </a:lnTo>
                <a:lnTo>
                  <a:pt x="11964" y="21111"/>
                </a:lnTo>
                <a:lnTo>
                  <a:pt x="20178" y="18000"/>
                </a:lnTo>
                <a:lnTo>
                  <a:pt x="39821" y="18888"/>
                </a:lnTo>
                <a:lnTo>
                  <a:pt x="68392" y="20222"/>
                </a:lnTo>
                <a:lnTo>
                  <a:pt x="79464" y="14444"/>
                </a:lnTo>
                <a:lnTo>
                  <a:pt x="95714" y="4666"/>
                </a:lnTo>
                <a:lnTo>
                  <a:pt x="103750" y="0"/>
                </a:lnTo>
                <a:lnTo>
                  <a:pt x="114464" y="888"/>
                </a:lnTo>
                <a:lnTo>
                  <a:pt x="118214" y="6000"/>
                </a:lnTo>
                <a:lnTo>
                  <a:pt x="119821" y="14444"/>
                </a:lnTo>
                <a:lnTo>
                  <a:pt x="118750" y="18000"/>
                </a:lnTo>
                <a:lnTo>
                  <a:pt x="113571" y="32000"/>
                </a:lnTo>
                <a:lnTo>
                  <a:pt x="100357" y="49555"/>
                </a:lnTo>
                <a:lnTo>
                  <a:pt x="85535" y="69333"/>
                </a:lnTo>
                <a:lnTo>
                  <a:pt x="75357" y="80666"/>
                </a:lnTo>
                <a:lnTo>
                  <a:pt x="70535" y="91777"/>
                </a:lnTo>
                <a:lnTo>
                  <a:pt x="64821" y="102666"/>
                </a:lnTo>
                <a:lnTo>
                  <a:pt x="56607" y="116000"/>
                </a:lnTo>
                <a:lnTo>
                  <a:pt x="52142" y="118222"/>
                </a:lnTo>
                <a:lnTo>
                  <a:pt x="42678" y="119777"/>
                </a:lnTo>
                <a:lnTo>
                  <a:pt x="34285" y="118888"/>
                </a:lnTo>
                <a:lnTo>
                  <a:pt x="26250" y="114000"/>
                </a:lnTo>
                <a:lnTo>
                  <a:pt x="20892" y="103555"/>
                </a:lnTo>
                <a:lnTo>
                  <a:pt x="12857" y="88888"/>
                </a:lnTo>
                <a:lnTo>
                  <a:pt x="5714" y="79777"/>
                </a:lnTo>
                <a:lnTo>
                  <a:pt x="0" y="69777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Shape 943"/>
          <p:cNvSpPr/>
          <p:nvPr/>
        </p:nvSpPr>
        <p:spPr>
          <a:xfrm>
            <a:off x="3702050" y="4564062"/>
            <a:ext cx="1038224" cy="8731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826" y="117519"/>
                </a:moveTo>
                <a:lnTo>
                  <a:pt x="0" y="112368"/>
                </a:lnTo>
                <a:lnTo>
                  <a:pt x="0" y="104165"/>
                </a:lnTo>
                <a:lnTo>
                  <a:pt x="2448" y="95007"/>
                </a:lnTo>
                <a:lnTo>
                  <a:pt x="9183" y="83751"/>
                </a:lnTo>
                <a:lnTo>
                  <a:pt x="22346" y="67344"/>
                </a:lnTo>
                <a:lnTo>
                  <a:pt x="37346" y="50365"/>
                </a:lnTo>
                <a:lnTo>
                  <a:pt x="44540" y="33767"/>
                </a:lnTo>
                <a:lnTo>
                  <a:pt x="51581" y="15262"/>
                </a:lnTo>
                <a:lnTo>
                  <a:pt x="55867" y="7058"/>
                </a:lnTo>
                <a:lnTo>
                  <a:pt x="63214" y="953"/>
                </a:lnTo>
                <a:lnTo>
                  <a:pt x="80051" y="0"/>
                </a:lnTo>
                <a:lnTo>
                  <a:pt x="93367" y="2861"/>
                </a:lnTo>
                <a:lnTo>
                  <a:pt x="108061" y="10492"/>
                </a:lnTo>
                <a:lnTo>
                  <a:pt x="116632" y="19077"/>
                </a:lnTo>
                <a:lnTo>
                  <a:pt x="119846" y="37011"/>
                </a:lnTo>
                <a:lnTo>
                  <a:pt x="118775" y="52845"/>
                </a:lnTo>
                <a:lnTo>
                  <a:pt x="114642" y="67917"/>
                </a:lnTo>
                <a:lnTo>
                  <a:pt x="105918" y="83751"/>
                </a:lnTo>
                <a:lnTo>
                  <a:pt x="89693" y="93481"/>
                </a:lnTo>
                <a:lnTo>
                  <a:pt x="67040" y="91573"/>
                </a:lnTo>
                <a:lnTo>
                  <a:pt x="50051" y="92146"/>
                </a:lnTo>
                <a:lnTo>
                  <a:pt x="38877" y="93863"/>
                </a:lnTo>
                <a:lnTo>
                  <a:pt x="29846" y="104928"/>
                </a:lnTo>
                <a:lnTo>
                  <a:pt x="23571" y="111224"/>
                </a:lnTo>
                <a:lnTo>
                  <a:pt x="16836" y="116756"/>
                </a:lnTo>
                <a:lnTo>
                  <a:pt x="8571" y="119809"/>
                </a:lnTo>
                <a:lnTo>
                  <a:pt x="3826" y="117519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Shape 944"/>
          <p:cNvSpPr/>
          <p:nvPr/>
        </p:nvSpPr>
        <p:spPr>
          <a:xfrm>
            <a:off x="5391150" y="3694112"/>
            <a:ext cx="1460500" cy="536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43" y="59844"/>
                </a:moveTo>
                <a:lnTo>
                  <a:pt x="0" y="47441"/>
                </a:lnTo>
                <a:lnTo>
                  <a:pt x="4895" y="34418"/>
                </a:lnTo>
                <a:lnTo>
                  <a:pt x="15448" y="19844"/>
                </a:lnTo>
                <a:lnTo>
                  <a:pt x="33617" y="4341"/>
                </a:lnTo>
                <a:lnTo>
                  <a:pt x="50915" y="0"/>
                </a:lnTo>
                <a:lnTo>
                  <a:pt x="72239" y="6511"/>
                </a:lnTo>
                <a:lnTo>
                  <a:pt x="98458" y="24806"/>
                </a:lnTo>
                <a:lnTo>
                  <a:pt x="114342" y="42480"/>
                </a:lnTo>
                <a:lnTo>
                  <a:pt x="119238" y="56744"/>
                </a:lnTo>
                <a:lnTo>
                  <a:pt x="119891" y="66046"/>
                </a:lnTo>
                <a:lnTo>
                  <a:pt x="117606" y="80310"/>
                </a:lnTo>
                <a:lnTo>
                  <a:pt x="106509" y="93023"/>
                </a:lnTo>
                <a:lnTo>
                  <a:pt x="89537" y="112248"/>
                </a:lnTo>
                <a:lnTo>
                  <a:pt x="71151" y="119689"/>
                </a:lnTo>
                <a:lnTo>
                  <a:pt x="47651" y="117829"/>
                </a:lnTo>
                <a:lnTo>
                  <a:pt x="28177" y="104186"/>
                </a:lnTo>
                <a:lnTo>
                  <a:pt x="9356" y="81860"/>
                </a:lnTo>
                <a:lnTo>
                  <a:pt x="1740" y="66356"/>
                </a:lnTo>
                <a:lnTo>
                  <a:pt x="543" y="59844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Shape 945"/>
          <p:cNvSpPr/>
          <p:nvPr/>
        </p:nvSpPr>
        <p:spPr>
          <a:xfrm>
            <a:off x="6731000" y="4676775"/>
            <a:ext cx="719136" cy="787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640" y="117676"/>
                </a:moveTo>
                <a:lnTo>
                  <a:pt x="2209" y="111126"/>
                </a:lnTo>
                <a:lnTo>
                  <a:pt x="0" y="104366"/>
                </a:lnTo>
                <a:lnTo>
                  <a:pt x="3093" y="93802"/>
                </a:lnTo>
                <a:lnTo>
                  <a:pt x="9723" y="86197"/>
                </a:lnTo>
                <a:lnTo>
                  <a:pt x="15690" y="72253"/>
                </a:lnTo>
                <a:lnTo>
                  <a:pt x="22099" y="60845"/>
                </a:lnTo>
                <a:lnTo>
                  <a:pt x="31160" y="38661"/>
                </a:lnTo>
                <a:lnTo>
                  <a:pt x="46629" y="20915"/>
                </a:lnTo>
                <a:lnTo>
                  <a:pt x="62762" y="11830"/>
                </a:lnTo>
                <a:lnTo>
                  <a:pt x="85303" y="2957"/>
                </a:lnTo>
                <a:lnTo>
                  <a:pt x="104309" y="0"/>
                </a:lnTo>
                <a:lnTo>
                  <a:pt x="119779" y="845"/>
                </a:lnTo>
                <a:lnTo>
                  <a:pt x="119779" y="72042"/>
                </a:lnTo>
                <a:lnTo>
                  <a:pt x="106077" y="72042"/>
                </a:lnTo>
                <a:lnTo>
                  <a:pt x="95911" y="74154"/>
                </a:lnTo>
                <a:lnTo>
                  <a:pt x="86629" y="80704"/>
                </a:lnTo>
                <a:lnTo>
                  <a:pt x="78011" y="90000"/>
                </a:lnTo>
                <a:lnTo>
                  <a:pt x="64088" y="105845"/>
                </a:lnTo>
                <a:lnTo>
                  <a:pt x="51491" y="113450"/>
                </a:lnTo>
                <a:lnTo>
                  <a:pt x="36022" y="117676"/>
                </a:lnTo>
                <a:lnTo>
                  <a:pt x="24530" y="119788"/>
                </a:lnTo>
                <a:lnTo>
                  <a:pt x="12154" y="119788"/>
                </a:lnTo>
                <a:lnTo>
                  <a:pt x="8839" y="117676"/>
                </a:lnTo>
                <a:lnTo>
                  <a:pt x="4640" y="117676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Shape 946"/>
          <p:cNvSpPr/>
          <p:nvPr/>
        </p:nvSpPr>
        <p:spPr>
          <a:xfrm>
            <a:off x="5975350" y="4781550"/>
            <a:ext cx="754062" cy="6556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3831" y="47542"/>
                </a:moveTo>
                <a:lnTo>
                  <a:pt x="36274" y="26186"/>
                </a:lnTo>
                <a:lnTo>
                  <a:pt x="52513" y="9152"/>
                </a:lnTo>
                <a:lnTo>
                  <a:pt x="60105" y="2542"/>
                </a:lnTo>
                <a:lnTo>
                  <a:pt x="67275" y="0"/>
                </a:lnTo>
                <a:lnTo>
                  <a:pt x="77188" y="0"/>
                </a:lnTo>
                <a:lnTo>
                  <a:pt x="93005" y="6864"/>
                </a:lnTo>
                <a:lnTo>
                  <a:pt x="110087" y="21864"/>
                </a:lnTo>
                <a:lnTo>
                  <a:pt x="114305" y="30508"/>
                </a:lnTo>
                <a:lnTo>
                  <a:pt x="118312" y="38644"/>
                </a:lnTo>
                <a:lnTo>
                  <a:pt x="119789" y="50593"/>
                </a:lnTo>
                <a:lnTo>
                  <a:pt x="119789" y="62796"/>
                </a:lnTo>
                <a:lnTo>
                  <a:pt x="115149" y="75508"/>
                </a:lnTo>
                <a:lnTo>
                  <a:pt x="105026" y="87966"/>
                </a:lnTo>
                <a:lnTo>
                  <a:pt x="93216" y="100677"/>
                </a:lnTo>
                <a:lnTo>
                  <a:pt x="79929" y="110593"/>
                </a:lnTo>
                <a:lnTo>
                  <a:pt x="66432" y="116694"/>
                </a:lnTo>
                <a:lnTo>
                  <a:pt x="51036" y="119745"/>
                </a:lnTo>
                <a:lnTo>
                  <a:pt x="32899" y="119745"/>
                </a:lnTo>
                <a:lnTo>
                  <a:pt x="16028" y="117203"/>
                </a:lnTo>
                <a:lnTo>
                  <a:pt x="8435" y="111610"/>
                </a:lnTo>
                <a:lnTo>
                  <a:pt x="2952" y="104491"/>
                </a:lnTo>
                <a:lnTo>
                  <a:pt x="0" y="92288"/>
                </a:lnTo>
                <a:lnTo>
                  <a:pt x="2952" y="82881"/>
                </a:lnTo>
                <a:lnTo>
                  <a:pt x="11810" y="71949"/>
                </a:lnTo>
                <a:lnTo>
                  <a:pt x="23831" y="47542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7" name="Shape 947"/>
          <p:cNvSpPr/>
          <p:nvPr/>
        </p:nvSpPr>
        <p:spPr>
          <a:xfrm>
            <a:off x="5473700" y="4521200"/>
            <a:ext cx="757236" cy="61594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30000"/>
                </a:moveTo>
                <a:lnTo>
                  <a:pt x="5034" y="22972"/>
                </a:lnTo>
                <a:lnTo>
                  <a:pt x="14055" y="18918"/>
                </a:lnTo>
                <a:lnTo>
                  <a:pt x="24335" y="11081"/>
                </a:lnTo>
                <a:lnTo>
                  <a:pt x="36083" y="4594"/>
                </a:lnTo>
                <a:lnTo>
                  <a:pt x="49510" y="1351"/>
                </a:lnTo>
                <a:lnTo>
                  <a:pt x="59370" y="0"/>
                </a:lnTo>
                <a:lnTo>
                  <a:pt x="76573" y="5675"/>
                </a:lnTo>
                <a:lnTo>
                  <a:pt x="90839" y="15405"/>
                </a:lnTo>
                <a:lnTo>
                  <a:pt x="104055" y="24324"/>
                </a:lnTo>
                <a:lnTo>
                  <a:pt x="112237" y="30810"/>
                </a:lnTo>
                <a:lnTo>
                  <a:pt x="117692" y="37837"/>
                </a:lnTo>
                <a:lnTo>
                  <a:pt x="119790" y="50540"/>
                </a:lnTo>
                <a:lnTo>
                  <a:pt x="114545" y="60810"/>
                </a:lnTo>
                <a:lnTo>
                  <a:pt x="105104" y="70270"/>
                </a:lnTo>
                <a:lnTo>
                  <a:pt x="99860" y="82972"/>
                </a:lnTo>
                <a:lnTo>
                  <a:pt x="91468" y="100270"/>
                </a:lnTo>
                <a:lnTo>
                  <a:pt x="80769" y="113783"/>
                </a:lnTo>
                <a:lnTo>
                  <a:pt x="69860" y="118648"/>
                </a:lnTo>
                <a:lnTo>
                  <a:pt x="60000" y="119729"/>
                </a:lnTo>
                <a:lnTo>
                  <a:pt x="49510" y="114594"/>
                </a:lnTo>
                <a:lnTo>
                  <a:pt x="32727" y="89459"/>
                </a:lnTo>
                <a:lnTo>
                  <a:pt x="18881" y="66216"/>
                </a:lnTo>
                <a:lnTo>
                  <a:pt x="11748" y="57567"/>
                </a:lnTo>
                <a:lnTo>
                  <a:pt x="7552" y="50000"/>
                </a:lnTo>
                <a:lnTo>
                  <a:pt x="2097" y="43513"/>
                </a:lnTo>
                <a:lnTo>
                  <a:pt x="839" y="37027"/>
                </a:lnTo>
                <a:lnTo>
                  <a:pt x="0" y="30000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8" name="Shape 948"/>
          <p:cNvSpPr/>
          <p:nvPr/>
        </p:nvSpPr>
        <p:spPr>
          <a:xfrm>
            <a:off x="6926261" y="5510212"/>
            <a:ext cx="525462" cy="6492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627" y="109487"/>
                </a:moveTo>
                <a:lnTo>
                  <a:pt x="0" y="93589"/>
                </a:lnTo>
                <a:lnTo>
                  <a:pt x="0" y="72051"/>
                </a:lnTo>
                <a:lnTo>
                  <a:pt x="3627" y="47179"/>
                </a:lnTo>
                <a:lnTo>
                  <a:pt x="3022" y="31282"/>
                </a:lnTo>
                <a:lnTo>
                  <a:pt x="9672" y="15897"/>
                </a:lnTo>
                <a:lnTo>
                  <a:pt x="16926" y="5641"/>
                </a:lnTo>
                <a:lnTo>
                  <a:pt x="36272" y="512"/>
                </a:lnTo>
                <a:lnTo>
                  <a:pt x="67103" y="0"/>
                </a:lnTo>
                <a:lnTo>
                  <a:pt x="98539" y="1538"/>
                </a:lnTo>
                <a:lnTo>
                  <a:pt x="119697" y="4871"/>
                </a:lnTo>
                <a:lnTo>
                  <a:pt x="119697" y="118205"/>
                </a:lnTo>
                <a:lnTo>
                  <a:pt x="92493" y="119743"/>
                </a:lnTo>
                <a:lnTo>
                  <a:pt x="60151" y="116666"/>
                </a:lnTo>
                <a:lnTo>
                  <a:pt x="36272" y="114102"/>
                </a:lnTo>
                <a:lnTo>
                  <a:pt x="21158" y="113076"/>
                </a:lnTo>
                <a:lnTo>
                  <a:pt x="9068" y="109487"/>
                </a:lnTo>
                <a:lnTo>
                  <a:pt x="3627" y="109487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Shape 949"/>
          <p:cNvSpPr/>
          <p:nvPr/>
        </p:nvSpPr>
        <p:spPr>
          <a:xfrm>
            <a:off x="6229350" y="5508625"/>
            <a:ext cx="619125" cy="60324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802" y="115310"/>
                </a:moveTo>
                <a:lnTo>
                  <a:pt x="0" y="102620"/>
                </a:lnTo>
                <a:lnTo>
                  <a:pt x="1287" y="86068"/>
                </a:lnTo>
                <a:lnTo>
                  <a:pt x="3862" y="70620"/>
                </a:lnTo>
                <a:lnTo>
                  <a:pt x="4377" y="53241"/>
                </a:lnTo>
                <a:lnTo>
                  <a:pt x="2832" y="33379"/>
                </a:lnTo>
                <a:lnTo>
                  <a:pt x="3605" y="16551"/>
                </a:lnTo>
                <a:lnTo>
                  <a:pt x="7982" y="6620"/>
                </a:lnTo>
                <a:lnTo>
                  <a:pt x="18025" y="1103"/>
                </a:lnTo>
                <a:lnTo>
                  <a:pt x="34248" y="0"/>
                </a:lnTo>
                <a:lnTo>
                  <a:pt x="53819" y="3034"/>
                </a:lnTo>
                <a:lnTo>
                  <a:pt x="77768" y="4413"/>
                </a:lnTo>
                <a:lnTo>
                  <a:pt x="97339" y="6620"/>
                </a:lnTo>
                <a:lnTo>
                  <a:pt x="110472" y="12965"/>
                </a:lnTo>
                <a:lnTo>
                  <a:pt x="117167" y="30620"/>
                </a:lnTo>
                <a:lnTo>
                  <a:pt x="119742" y="60413"/>
                </a:lnTo>
                <a:lnTo>
                  <a:pt x="116652" y="97655"/>
                </a:lnTo>
                <a:lnTo>
                  <a:pt x="116137" y="112551"/>
                </a:lnTo>
                <a:lnTo>
                  <a:pt x="108412" y="119724"/>
                </a:lnTo>
                <a:lnTo>
                  <a:pt x="94248" y="119724"/>
                </a:lnTo>
                <a:lnTo>
                  <a:pt x="74678" y="116413"/>
                </a:lnTo>
                <a:lnTo>
                  <a:pt x="49957" y="116413"/>
                </a:lnTo>
                <a:lnTo>
                  <a:pt x="28583" y="118344"/>
                </a:lnTo>
                <a:lnTo>
                  <a:pt x="11330" y="118344"/>
                </a:lnTo>
                <a:lnTo>
                  <a:pt x="1802" y="115310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0" name="Shape 950"/>
          <p:cNvSpPr/>
          <p:nvPr/>
        </p:nvSpPr>
        <p:spPr>
          <a:xfrm>
            <a:off x="5529262" y="5461000"/>
            <a:ext cx="623887" cy="62071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08456"/>
                </a:moveTo>
                <a:lnTo>
                  <a:pt x="1783" y="69530"/>
                </a:lnTo>
                <a:lnTo>
                  <a:pt x="1019" y="35704"/>
                </a:lnTo>
                <a:lnTo>
                  <a:pt x="1783" y="17449"/>
                </a:lnTo>
                <a:lnTo>
                  <a:pt x="7643" y="6711"/>
                </a:lnTo>
                <a:lnTo>
                  <a:pt x="17834" y="1879"/>
                </a:lnTo>
                <a:lnTo>
                  <a:pt x="33121" y="0"/>
                </a:lnTo>
                <a:lnTo>
                  <a:pt x="73885" y="1073"/>
                </a:lnTo>
                <a:lnTo>
                  <a:pt x="92738" y="3758"/>
                </a:lnTo>
                <a:lnTo>
                  <a:pt x="108535" y="9932"/>
                </a:lnTo>
                <a:lnTo>
                  <a:pt x="117197" y="17986"/>
                </a:lnTo>
                <a:lnTo>
                  <a:pt x="119745" y="38389"/>
                </a:lnTo>
                <a:lnTo>
                  <a:pt x="118726" y="69530"/>
                </a:lnTo>
                <a:lnTo>
                  <a:pt x="117961" y="87516"/>
                </a:lnTo>
                <a:lnTo>
                  <a:pt x="114649" y="102013"/>
                </a:lnTo>
                <a:lnTo>
                  <a:pt x="106751" y="115973"/>
                </a:lnTo>
                <a:lnTo>
                  <a:pt x="88917" y="119731"/>
                </a:lnTo>
                <a:lnTo>
                  <a:pt x="38471" y="119194"/>
                </a:lnTo>
                <a:lnTo>
                  <a:pt x="17070" y="117852"/>
                </a:lnTo>
                <a:lnTo>
                  <a:pt x="4331" y="113288"/>
                </a:lnTo>
                <a:lnTo>
                  <a:pt x="0" y="108456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1" name="Shape 951"/>
          <p:cNvSpPr/>
          <p:nvPr/>
        </p:nvSpPr>
        <p:spPr>
          <a:xfrm>
            <a:off x="4922837" y="4873625"/>
            <a:ext cx="808037" cy="48894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96" y="97223"/>
                </a:moveTo>
                <a:lnTo>
                  <a:pt x="0" y="84645"/>
                </a:lnTo>
                <a:lnTo>
                  <a:pt x="2754" y="73427"/>
                </a:lnTo>
                <a:lnTo>
                  <a:pt x="8065" y="64249"/>
                </a:lnTo>
                <a:lnTo>
                  <a:pt x="16721" y="55410"/>
                </a:lnTo>
                <a:lnTo>
                  <a:pt x="30098" y="41133"/>
                </a:lnTo>
                <a:lnTo>
                  <a:pt x="44065" y="27195"/>
                </a:lnTo>
                <a:lnTo>
                  <a:pt x="54885" y="13937"/>
                </a:lnTo>
                <a:lnTo>
                  <a:pt x="61573" y="5779"/>
                </a:lnTo>
                <a:lnTo>
                  <a:pt x="66688" y="1359"/>
                </a:lnTo>
                <a:lnTo>
                  <a:pt x="73573" y="0"/>
                </a:lnTo>
                <a:lnTo>
                  <a:pt x="80262" y="3739"/>
                </a:lnTo>
                <a:lnTo>
                  <a:pt x="86950" y="12577"/>
                </a:lnTo>
                <a:lnTo>
                  <a:pt x="97573" y="36373"/>
                </a:lnTo>
                <a:lnTo>
                  <a:pt x="105442" y="49971"/>
                </a:lnTo>
                <a:lnTo>
                  <a:pt x="113114" y="61189"/>
                </a:lnTo>
                <a:lnTo>
                  <a:pt x="118426" y="73427"/>
                </a:lnTo>
                <a:lnTo>
                  <a:pt x="119803" y="83626"/>
                </a:lnTo>
                <a:lnTo>
                  <a:pt x="119803" y="95184"/>
                </a:lnTo>
                <a:lnTo>
                  <a:pt x="114688" y="107082"/>
                </a:lnTo>
                <a:lnTo>
                  <a:pt x="106622" y="115580"/>
                </a:lnTo>
                <a:lnTo>
                  <a:pt x="96983" y="119660"/>
                </a:lnTo>
                <a:lnTo>
                  <a:pt x="87147" y="119660"/>
                </a:lnTo>
                <a:lnTo>
                  <a:pt x="80262" y="117620"/>
                </a:lnTo>
                <a:lnTo>
                  <a:pt x="70032" y="112181"/>
                </a:lnTo>
                <a:lnTo>
                  <a:pt x="62163" y="112181"/>
                </a:lnTo>
                <a:lnTo>
                  <a:pt x="51737" y="114900"/>
                </a:lnTo>
                <a:lnTo>
                  <a:pt x="37180" y="117280"/>
                </a:lnTo>
                <a:lnTo>
                  <a:pt x="24590" y="117620"/>
                </a:lnTo>
                <a:lnTo>
                  <a:pt x="15934" y="114220"/>
                </a:lnTo>
                <a:lnTo>
                  <a:pt x="8852" y="108781"/>
                </a:lnTo>
                <a:lnTo>
                  <a:pt x="3344" y="101983"/>
                </a:lnTo>
                <a:lnTo>
                  <a:pt x="196" y="97223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Shape 952"/>
          <p:cNvSpPr/>
          <p:nvPr/>
        </p:nvSpPr>
        <p:spPr>
          <a:xfrm>
            <a:off x="4795837" y="5481637"/>
            <a:ext cx="603249" cy="6334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373" y="104736"/>
                </a:moveTo>
                <a:lnTo>
                  <a:pt x="0" y="59473"/>
                </a:lnTo>
                <a:lnTo>
                  <a:pt x="3164" y="32105"/>
                </a:lnTo>
                <a:lnTo>
                  <a:pt x="7912" y="16315"/>
                </a:lnTo>
                <a:lnTo>
                  <a:pt x="13714" y="5263"/>
                </a:lnTo>
                <a:lnTo>
                  <a:pt x="27956" y="0"/>
                </a:lnTo>
                <a:lnTo>
                  <a:pt x="70681" y="0"/>
                </a:lnTo>
                <a:lnTo>
                  <a:pt x="92835" y="526"/>
                </a:lnTo>
                <a:lnTo>
                  <a:pt x="106021" y="5263"/>
                </a:lnTo>
                <a:lnTo>
                  <a:pt x="114461" y="14473"/>
                </a:lnTo>
                <a:lnTo>
                  <a:pt x="119736" y="33684"/>
                </a:lnTo>
                <a:lnTo>
                  <a:pt x="119208" y="64736"/>
                </a:lnTo>
                <a:lnTo>
                  <a:pt x="119736" y="85526"/>
                </a:lnTo>
                <a:lnTo>
                  <a:pt x="113142" y="107368"/>
                </a:lnTo>
                <a:lnTo>
                  <a:pt x="110241" y="114210"/>
                </a:lnTo>
                <a:lnTo>
                  <a:pt x="94417" y="118157"/>
                </a:lnTo>
                <a:lnTo>
                  <a:pt x="46945" y="119736"/>
                </a:lnTo>
                <a:lnTo>
                  <a:pt x="25054" y="117105"/>
                </a:lnTo>
                <a:lnTo>
                  <a:pt x="12131" y="113421"/>
                </a:lnTo>
                <a:lnTo>
                  <a:pt x="5274" y="110263"/>
                </a:lnTo>
                <a:lnTo>
                  <a:pt x="2373" y="104736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Shape 953"/>
          <p:cNvSpPr/>
          <p:nvPr/>
        </p:nvSpPr>
        <p:spPr>
          <a:xfrm>
            <a:off x="4067175" y="5445125"/>
            <a:ext cx="646112" cy="6588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934" y="106890"/>
                </a:moveTo>
                <a:lnTo>
                  <a:pt x="0" y="82689"/>
                </a:lnTo>
                <a:lnTo>
                  <a:pt x="2459" y="50924"/>
                </a:lnTo>
                <a:lnTo>
                  <a:pt x="7377" y="27226"/>
                </a:lnTo>
                <a:lnTo>
                  <a:pt x="15245" y="10588"/>
                </a:lnTo>
                <a:lnTo>
                  <a:pt x="31721" y="4033"/>
                </a:lnTo>
                <a:lnTo>
                  <a:pt x="56803" y="0"/>
                </a:lnTo>
                <a:lnTo>
                  <a:pt x="85573" y="2521"/>
                </a:lnTo>
                <a:lnTo>
                  <a:pt x="105983" y="9075"/>
                </a:lnTo>
                <a:lnTo>
                  <a:pt x="116803" y="24201"/>
                </a:lnTo>
                <a:lnTo>
                  <a:pt x="118770" y="49915"/>
                </a:lnTo>
                <a:lnTo>
                  <a:pt x="119754" y="82689"/>
                </a:lnTo>
                <a:lnTo>
                  <a:pt x="117295" y="101092"/>
                </a:lnTo>
                <a:lnTo>
                  <a:pt x="114344" y="110420"/>
                </a:lnTo>
                <a:lnTo>
                  <a:pt x="105000" y="114705"/>
                </a:lnTo>
                <a:lnTo>
                  <a:pt x="79180" y="118739"/>
                </a:lnTo>
                <a:lnTo>
                  <a:pt x="48196" y="119495"/>
                </a:lnTo>
                <a:lnTo>
                  <a:pt x="25081" y="119747"/>
                </a:lnTo>
                <a:lnTo>
                  <a:pt x="12786" y="116218"/>
                </a:lnTo>
                <a:lnTo>
                  <a:pt x="3934" y="106890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4" name="Shape 954"/>
          <p:cNvSpPr/>
          <p:nvPr/>
        </p:nvSpPr>
        <p:spPr>
          <a:xfrm>
            <a:off x="3308350" y="5545137"/>
            <a:ext cx="700086" cy="6222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363" y="89265"/>
                </a:moveTo>
                <a:lnTo>
                  <a:pt x="2727" y="32873"/>
                </a:lnTo>
                <a:lnTo>
                  <a:pt x="5454" y="17371"/>
                </a:lnTo>
                <a:lnTo>
                  <a:pt x="6818" y="9354"/>
                </a:lnTo>
                <a:lnTo>
                  <a:pt x="10454" y="4543"/>
                </a:lnTo>
                <a:lnTo>
                  <a:pt x="24772" y="0"/>
                </a:lnTo>
                <a:lnTo>
                  <a:pt x="89090" y="1069"/>
                </a:lnTo>
                <a:lnTo>
                  <a:pt x="104545" y="267"/>
                </a:lnTo>
                <a:lnTo>
                  <a:pt x="111590" y="3741"/>
                </a:lnTo>
                <a:lnTo>
                  <a:pt x="117045" y="16035"/>
                </a:lnTo>
                <a:lnTo>
                  <a:pt x="119318" y="34476"/>
                </a:lnTo>
                <a:lnTo>
                  <a:pt x="119772" y="77505"/>
                </a:lnTo>
                <a:lnTo>
                  <a:pt x="118181" y="89265"/>
                </a:lnTo>
                <a:lnTo>
                  <a:pt x="115909" y="102093"/>
                </a:lnTo>
                <a:lnTo>
                  <a:pt x="111363" y="111714"/>
                </a:lnTo>
                <a:lnTo>
                  <a:pt x="99545" y="116525"/>
                </a:lnTo>
                <a:lnTo>
                  <a:pt x="59545" y="119732"/>
                </a:lnTo>
                <a:lnTo>
                  <a:pt x="18636" y="119732"/>
                </a:lnTo>
                <a:lnTo>
                  <a:pt x="8409" y="117327"/>
                </a:lnTo>
                <a:lnTo>
                  <a:pt x="6818" y="115723"/>
                </a:lnTo>
                <a:lnTo>
                  <a:pt x="1590" y="110111"/>
                </a:lnTo>
                <a:lnTo>
                  <a:pt x="0" y="93541"/>
                </a:lnTo>
                <a:lnTo>
                  <a:pt x="1363" y="89265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5" name="Shape 955"/>
          <p:cNvSpPr/>
          <p:nvPr/>
        </p:nvSpPr>
        <p:spPr>
          <a:xfrm>
            <a:off x="2560636" y="5545137"/>
            <a:ext cx="638174" cy="6413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954" y="118704"/>
                </a:moveTo>
                <a:lnTo>
                  <a:pt x="4730" y="110410"/>
                </a:lnTo>
                <a:lnTo>
                  <a:pt x="2240" y="95896"/>
                </a:lnTo>
                <a:lnTo>
                  <a:pt x="0" y="63239"/>
                </a:lnTo>
                <a:lnTo>
                  <a:pt x="1493" y="35507"/>
                </a:lnTo>
                <a:lnTo>
                  <a:pt x="4979" y="13995"/>
                </a:lnTo>
                <a:lnTo>
                  <a:pt x="16431" y="6997"/>
                </a:lnTo>
                <a:lnTo>
                  <a:pt x="40331" y="3628"/>
                </a:lnTo>
                <a:lnTo>
                  <a:pt x="70954" y="0"/>
                </a:lnTo>
                <a:lnTo>
                  <a:pt x="96846" y="1295"/>
                </a:lnTo>
                <a:lnTo>
                  <a:pt x="109792" y="6479"/>
                </a:lnTo>
                <a:lnTo>
                  <a:pt x="116265" y="18401"/>
                </a:lnTo>
                <a:lnTo>
                  <a:pt x="119253" y="37321"/>
                </a:lnTo>
                <a:lnTo>
                  <a:pt x="119751" y="65572"/>
                </a:lnTo>
                <a:lnTo>
                  <a:pt x="118755" y="84492"/>
                </a:lnTo>
                <a:lnTo>
                  <a:pt x="111784" y="106263"/>
                </a:lnTo>
                <a:lnTo>
                  <a:pt x="107551" y="112224"/>
                </a:lnTo>
                <a:lnTo>
                  <a:pt x="99834" y="117408"/>
                </a:lnTo>
                <a:lnTo>
                  <a:pt x="79170" y="119740"/>
                </a:lnTo>
                <a:lnTo>
                  <a:pt x="36846" y="119740"/>
                </a:lnTo>
                <a:lnTo>
                  <a:pt x="23153" y="119222"/>
                </a:lnTo>
                <a:lnTo>
                  <a:pt x="14688" y="119222"/>
                </a:lnTo>
                <a:lnTo>
                  <a:pt x="10954" y="118704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6" name="Shape 956"/>
          <p:cNvSpPr/>
          <p:nvPr/>
        </p:nvSpPr>
        <p:spPr>
          <a:xfrm>
            <a:off x="2168525" y="5021262"/>
            <a:ext cx="1089024" cy="5111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91707"/>
                </a:moveTo>
                <a:lnTo>
                  <a:pt x="0" y="72195"/>
                </a:lnTo>
                <a:lnTo>
                  <a:pt x="2481" y="59512"/>
                </a:lnTo>
                <a:lnTo>
                  <a:pt x="7883" y="49756"/>
                </a:lnTo>
                <a:lnTo>
                  <a:pt x="14014" y="40975"/>
                </a:lnTo>
                <a:lnTo>
                  <a:pt x="18978" y="30569"/>
                </a:lnTo>
                <a:lnTo>
                  <a:pt x="24379" y="16910"/>
                </a:lnTo>
                <a:lnTo>
                  <a:pt x="29635" y="12682"/>
                </a:lnTo>
                <a:lnTo>
                  <a:pt x="42773" y="11056"/>
                </a:lnTo>
                <a:lnTo>
                  <a:pt x="67445" y="7804"/>
                </a:lnTo>
                <a:lnTo>
                  <a:pt x="80875" y="0"/>
                </a:lnTo>
                <a:lnTo>
                  <a:pt x="94744" y="0"/>
                </a:lnTo>
                <a:lnTo>
                  <a:pt x="102773" y="0"/>
                </a:lnTo>
                <a:lnTo>
                  <a:pt x="110802" y="7154"/>
                </a:lnTo>
                <a:lnTo>
                  <a:pt x="116058" y="22764"/>
                </a:lnTo>
                <a:lnTo>
                  <a:pt x="119854" y="42926"/>
                </a:lnTo>
                <a:lnTo>
                  <a:pt x="119562" y="61788"/>
                </a:lnTo>
                <a:lnTo>
                  <a:pt x="117518" y="78048"/>
                </a:lnTo>
                <a:lnTo>
                  <a:pt x="112554" y="100162"/>
                </a:lnTo>
                <a:lnTo>
                  <a:pt x="110510" y="103414"/>
                </a:lnTo>
                <a:lnTo>
                  <a:pt x="104817" y="106016"/>
                </a:lnTo>
                <a:lnTo>
                  <a:pt x="87299" y="106991"/>
                </a:lnTo>
                <a:lnTo>
                  <a:pt x="54890" y="106666"/>
                </a:lnTo>
                <a:lnTo>
                  <a:pt x="37518" y="107967"/>
                </a:lnTo>
                <a:lnTo>
                  <a:pt x="26715" y="112520"/>
                </a:lnTo>
                <a:lnTo>
                  <a:pt x="17518" y="119024"/>
                </a:lnTo>
                <a:lnTo>
                  <a:pt x="8321" y="119674"/>
                </a:lnTo>
                <a:lnTo>
                  <a:pt x="3941" y="114471"/>
                </a:lnTo>
                <a:lnTo>
                  <a:pt x="875" y="106666"/>
                </a:lnTo>
                <a:lnTo>
                  <a:pt x="0" y="91707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Shape 957"/>
          <p:cNvSpPr/>
          <p:nvPr/>
        </p:nvSpPr>
        <p:spPr>
          <a:xfrm>
            <a:off x="1633537" y="5184775"/>
            <a:ext cx="434974" cy="3857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4316"/>
                </a:moveTo>
                <a:lnTo>
                  <a:pt x="20121" y="0"/>
                </a:lnTo>
                <a:lnTo>
                  <a:pt x="40609" y="0"/>
                </a:lnTo>
                <a:lnTo>
                  <a:pt x="63292" y="0"/>
                </a:lnTo>
                <a:lnTo>
                  <a:pt x="81585" y="7338"/>
                </a:lnTo>
                <a:lnTo>
                  <a:pt x="99878" y="20287"/>
                </a:lnTo>
                <a:lnTo>
                  <a:pt x="111585" y="36258"/>
                </a:lnTo>
                <a:lnTo>
                  <a:pt x="117073" y="53093"/>
                </a:lnTo>
                <a:lnTo>
                  <a:pt x="119634" y="70359"/>
                </a:lnTo>
                <a:lnTo>
                  <a:pt x="115975" y="90215"/>
                </a:lnTo>
                <a:lnTo>
                  <a:pt x="104268" y="104460"/>
                </a:lnTo>
                <a:lnTo>
                  <a:pt x="88902" y="111366"/>
                </a:lnTo>
                <a:lnTo>
                  <a:pt x="64756" y="114820"/>
                </a:lnTo>
                <a:lnTo>
                  <a:pt x="2560" y="119568"/>
                </a:lnTo>
                <a:lnTo>
                  <a:pt x="0" y="4316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Shape 958"/>
          <p:cNvSpPr/>
          <p:nvPr/>
        </p:nvSpPr>
        <p:spPr>
          <a:xfrm>
            <a:off x="1847850" y="5614987"/>
            <a:ext cx="625475" cy="6413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386" y="111948"/>
                </a:moveTo>
                <a:lnTo>
                  <a:pt x="4312" y="80259"/>
                </a:lnTo>
                <a:lnTo>
                  <a:pt x="0" y="31948"/>
                </a:lnTo>
                <a:lnTo>
                  <a:pt x="1775" y="18701"/>
                </a:lnTo>
                <a:lnTo>
                  <a:pt x="6088" y="11428"/>
                </a:lnTo>
                <a:lnTo>
                  <a:pt x="13953" y="8831"/>
                </a:lnTo>
                <a:lnTo>
                  <a:pt x="61902" y="2337"/>
                </a:lnTo>
                <a:lnTo>
                  <a:pt x="91078" y="0"/>
                </a:lnTo>
                <a:lnTo>
                  <a:pt x="105539" y="2337"/>
                </a:lnTo>
                <a:lnTo>
                  <a:pt x="114164" y="7792"/>
                </a:lnTo>
                <a:lnTo>
                  <a:pt x="117209" y="19220"/>
                </a:lnTo>
                <a:lnTo>
                  <a:pt x="119746" y="60259"/>
                </a:lnTo>
                <a:lnTo>
                  <a:pt x="119746" y="88051"/>
                </a:lnTo>
                <a:lnTo>
                  <a:pt x="119746" y="97402"/>
                </a:lnTo>
                <a:lnTo>
                  <a:pt x="113657" y="107792"/>
                </a:lnTo>
                <a:lnTo>
                  <a:pt x="88794" y="114805"/>
                </a:lnTo>
                <a:lnTo>
                  <a:pt x="49217" y="118181"/>
                </a:lnTo>
                <a:lnTo>
                  <a:pt x="26131" y="119740"/>
                </a:lnTo>
                <a:lnTo>
                  <a:pt x="16490" y="117142"/>
                </a:lnTo>
                <a:lnTo>
                  <a:pt x="9386" y="111948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Shape 959"/>
          <p:cNvSpPr/>
          <p:nvPr/>
        </p:nvSpPr>
        <p:spPr>
          <a:xfrm>
            <a:off x="1695450" y="4446587"/>
            <a:ext cx="682625" cy="709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790" y="36562"/>
                </a:moveTo>
                <a:lnTo>
                  <a:pt x="2790" y="29296"/>
                </a:lnTo>
                <a:lnTo>
                  <a:pt x="7441" y="22500"/>
                </a:lnTo>
                <a:lnTo>
                  <a:pt x="17674" y="18750"/>
                </a:lnTo>
                <a:lnTo>
                  <a:pt x="30697" y="16875"/>
                </a:lnTo>
                <a:lnTo>
                  <a:pt x="45581" y="14062"/>
                </a:lnTo>
                <a:lnTo>
                  <a:pt x="60232" y="7500"/>
                </a:lnTo>
                <a:lnTo>
                  <a:pt x="74186" y="3750"/>
                </a:lnTo>
                <a:lnTo>
                  <a:pt x="86511" y="2109"/>
                </a:lnTo>
                <a:lnTo>
                  <a:pt x="96511" y="0"/>
                </a:lnTo>
                <a:lnTo>
                  <a:pt x="104883" y="3750"/>
                </a:lnTo>
                <a:lnTo>
                  <a:pt x="115116" y="13125"/>
                </a:lnTo>
                <a:lnTo>
                  <a:pt x="119767" y="31875"/>
                </a:lnTo>
                <a:lnTo>
                  <a:pt x="119767" y="54375"/>
                </a:lnTo>
                <a:lnTo>
                  <a:pt x="115116" y="73125"/>
                </a:lnTo>
                <a:lnTo>
                  <a:pt x="106744" y="95625"/>
                </a:lnTo>
                <a:lnTo>
                  <a:pt x="101162" y="107578"/>
                </a:lnTo>
                <a:lnTo>
                  <a:pt x="90232" y="116015"/>
                </a:lnTo>
                <a:lnTo>
                  <a:pt x="82558" y="118828"/>
                </a:lnTo>
                <a:lnTo>
                  <a:pt x="74186" y="119765"/>
                </a:lnTo>
                <a:lnTo>
                  <a:pt x="60232" y="115078"/>
                </a:lnTo>
                <a:lnTo>
                  <a:pt x="45581" y="109453"/>
                </a:lnTo>
                <a:lnTo>
                  <a:pt x="34418" y="108750"/>
                </a:lnTo>
                <a:lnTo>
                  <a:pt x="19767" y="105703"/>
                </a:lnTo>
                <a:lnTo>
                  <a:pt x="8372" y="101015"/>
                </a:lnTo>
                <a:lnTo>
                  <a:pt x="4651" y="96328"/>
                </a:lnTo>
                <a:lnTo>
                  <a:pt x="1162" y="88828"/>
                </a:lnTo>
                <a:lnTo>
                  <a:pt x="0" y="80625"/>
                </a:lnTo>
                <a:lnTo>
                  <a:pt x="2093" y="74765"/>
                </a:lnTo>
                <a:lnTo>
                  <a:pt x="3720" y="70078"/>
                </a:lnTo>
                <a:lnTo>
                  <a:pt x="3720" y="65390"/>
                </a:lnTo>
                <a:lnTo>
                  <a:pt x="6744" y="57187"/>
                </a:lnTo>
                <a:lnTo>
                  <a:pt x="6744" y="48750"/>
                </a:lnTo>
                <a:lnTo>
                  <a:pt x="2790" y="36562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Shape 960"/>
          <p:cNvSpPr/>
          <p:nvPr/>
        </p:nvSpPr>
        <p:spPr>
          <a:xfrm>
            <a:off x="1631950" y="4098925"/>
            <a:ext cx="630236" cy="3762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52" y="0"/>
                </a:moveTo>
                <a:lnTo>
                  <a:pt x="30252" y="10588"/>
                </a:lnTo>
                <a:lnTo>
                  <a:pt x="48403" y="13676"/>
                </a:lnTo>
                <a:lnTo>
                  <a:pt x="63529" y="20735"/>
                </a:lnTo>
                <a:lnTo>
                  <a:pt x="81428" y="28235"/>
                </a:lnTo>
                <a:lnTo>
                  <a:pt x="96554" y="29558"/>
                </a:lnTo>
                <a:lnTo>
                  <a:pt x="104621" y="35294"/>
                </a:lnTo>
                <a:lnTo>
                  <a:pt x="117478" y="51176"/>
                </a:lnTo>
                <a:lnTo>
                  <a:pt x="119747" y="61764"/>
                </a:lnTo>
                <a:lnTo>
                  <a:pt x="119747" y="68823"/>
                </a:lnTo>
                <a:lnTo>
                  <a:pt x="114705" y="82500"/>
                </a:lnTo>
                <a:lnTo>
                  <a:pt x="103613" y="88235"/>
                </a:lnTo>
                <a:lnTo>
                  <a:pt x="81428" y="97058"/>
                </a:lnTo>
                <a:lnTo>
                  <a:pt x="54453" y="104117"/>
                </a:lnTo>
                <a:lnTo>
                  <a:pt x="32016" y="108970"/>
                </a:lnTo>
                <a:lnTo>
                  <a:pt x="0" y="119558"/>
                </a:lnTo>
                <a:lnTo>
                  <a:pt x="252" y="0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1" name="Shape 961"/>
          <p:cNvSpPr/>
          <p:nvPr/>
        </p:nvSpPr>
        <p:spPr>
          <a:xfrm>
            <a:off x="1631950" y="3722687"/>
            <a:ext cx="1597024" cy="4079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98" y="49387"/>
                </a:moveTo>
                <a:lnTo>
                  <a:pt x="3582" y="38367"/>
                </a:lnTo>
                <a:lnTo>
                  <a:pt x="13134" y="24897"/>
                </a:lnTo>
                <a:lnTo>
                  <a:pt x="23980" y="15918"/>
                </a:lnTo>
                <a:lnTo>
                  <a:pt x="33532" y="11020"/>
                </a:lnTo>
                <a:lnTo>
                  <a:pt x="50746" y="0"/>
                </a:lnTo>
                <a:lnTo>
                  <a:pt x="68358" y="6938"/>
                </a:lnTo>
                <a:lnTo>
                  <a:pt x="80000" y="13061"/>
                </a:lnTo>
                <a:lnTo>
                  <a:pt x="88059" y="20816"/>
                </a:lnTo>
                <a:lnTo>
                  <a:pt x="108855" y="34285"/>
                </a:lnTo>
                <a:lnTo>
                  <a:pt x="117213" y="43673"/>
                </a:lnTo>
                <a:lnTo>
                  <a:pt x="119900" y="58367"/>
                </a:lnTo>
                <a:lnTo>
                  <a:pt x="119502" y="69795"/>
                </a:lnTo>
                <a:lnTo>
                  <a:pt x="115024" y="82857"/>
                </a:lnTo>
                <a:lnTo>
                  <a:pt x="101791" y="94285"/>
                </a:lnTo>
                <a:lnTo>
                  <a:pt x="91940" y="101224"/>
                </a:lnTo>
                <a:lnTo>
                  <a:pt x="78805" y="107346"/>
                </a:lnTo>
                <a:lnTo>
                  <a:pt x="71343" y="115918"/>
                </a:lnTo>
                <a:lnTo>
                  <a:pt x="60696" y="119591"/>
                </a:lnTo>
                <a:lnTo>
                  <a:pt x="48159" y="117142"/>
                </a:lnTo>
                <a:lnTo>
                  <a:pt x="35721" y="106530"/>
                </a:lnTo>
                <a:lnTo>
                  <a:pt x="25472" y="98775"/>
                </a:lnTo>
                <a:lnTo>
                  <a:pt x="14825" y="88163"/>
                </a:lnTo>
                <a:lnTo>
                  <a:pt x="7462" y="84489"/>
                </a:lnTo>
                <a:lnTo>
                  <a:pt x="3880" y="80408"/>
                </a:lnTo>
                <a:lnTo>
                  <a:pt x="0" y="62040"/>
                </a:lnTo>
                <a:lnTo>
                  <a:pt x="398" y="49387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2" name="Shape 962"/>
          <p:cNvSpPr/>
          <p:nvPr/>
        </p:nvSpPr>
        <p:spPr>
          <a:xfrm rot="1200000" flipH="1">
            <a:off x="1708150" y="5273674"/>
            <a:ext cx="134937" cy="157161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3" name="Shape 963"/>
          <p:cNvSpPr/>
          <p:nvPr/>
        </p:nvSpPr>
        <p:spPr>
          <a:xfrm rot="1200000" flipH="1">
            <a:off x="4322761" y="4846637"/>
            <a:ext cx="136524" cy="141287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4" name="Shape 964"/>
          <p:cNvSpPr/>
          <p:nvPr/>
        </p:nvSpPr>
        <p:spPr>
          <a:xfrm rot="1200000" flipH="1">
            <a:off x="5343525" y="5035550"/>
            <a:ext cx="133349" cy="142875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5" name="Shape 965"/>
          <p:cNvSpPr/>
          <p:nvPr/>
        </p:nvSpPr>
        <p:spPr>
          <a:xfrm>
            <a:off x="1733550" y="5767387"/>
            <a:ext cx="47625" cy="50799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6" name="Shape 966"/>
          <p:cNvSpPr/>
          <p:nvPr/>
        </p:nvSpPr>
        <p:spPr>
          <a:xfrm rot="1320000">
            <a:off x="2114550" y="5776912"/>
            <a:ext cx="160337" cy="157161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7" name="Shape 967"/>
          <p:cNvSpPr/>
          <p:nvPr/>
        </p:nvSpPr>
        <p:spPr>
          <a:xfrm rot="1320000">
            <a:off x="2851150" y="5765799"/>
            <a:ext cx="160337" cy="155575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8" name="Shape 968"/>
          <p:cNvSpPr/>
          <p:nvPr/>
        </p:nvSpPr>
        <p:spPr>
          <a:xfrm rot="1920000" flipH="1">
            <a:off x="2116137" y="4648200"/>
            <a:ext cx="141286" cy="1397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9" name="Shape 969"/>
          <p:cNvSpPr/>
          <p:nvPr/>
        </p:nvSpPr>
        <p:spPr>
          <a:xfrm rot="1920000" flipH="1">
            <a:off x="2640012" y="5199061"/>
            <a:ext cx="139700" cy="1397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0" name="Shape 970"/>
          <p:cNvSpPr/>
          <p:nvPr/>
        </p:nvSpPr>
        <p:spPr>
          <a:xfrm rot="1920000" flipH="1">
            <a:off x="2846387" y="4705350"/>
            <a:ext cx="141286" cy="1397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1" name="Shape 971"/>
          <p:cNvSpPr/>
          <p:nvPr/>
        </p:nvSpPr>
        <p:spPr>
          <a:xfrm rot="1920000" flipH="1">
            <a:off x="2957511" y="4230686"/>
            <a:ext cx="139700" cy="138111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2" name="Shape 972"/>
          <p:cNvSpPr/>
          <p:nvPr/>
        </p:nvSpPr>
        <p:spPr>
          <a:xfrm rot="1920000" flipH="1">
            <a:off x="2101849" y="3859211"/>
            <a:ext cx="138111" cy="138111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3" name="Shape 973"/>
          <p:cNvSpPr/>
          <p:nvPr/>
        </p:nvSpPr>
        <p:spPr>
          <a:xfrm rot="1320000">
            <a:off x="3435350" y="5780086"/>
            <a:ext cx="161925" cy="157161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4" name="Shape 974"/>
          <p:cNvSpPr/>
          <p:nvPr/>
        </p:nvSpPr>
        <p:spPr>
          <a:xfrm rot="1320000">
            <a:off x="4237036" y="5611812"/>
            <a:ext cx="161925" cy="153987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5" name="Shape 975"/>
          <p:cNvSpPr/>
          <p:nvPr/>
        </p:nvSpPr>
        <p:spPr>
          <a:xfrm rot="1320000">
            <a:off x="5086350" y="5749924"/>
            <a:ext cx="160337" cy="155575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6" name="Shape 976"/>
          <p:cNvSpPr/>
          <p:nvPr/>
        </p:nvSpPr>
        <p:spPr>
          <a:xfrm rot="1320000">
            <a:off x="5732462" y="5729286"/>
            <a:ext cx="160337" cy="155575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7" name="Shape 977"/>
          <p:cNvSpPr/>
          <p:nvPr/>
        </p:nvSpPr>
        <p:spPr>
          <a:xfrm rot="1320000">
            <a:off x="6570661" y="5661024"/>
            <a:ext cx="160337" cy="155575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8" name="Shape 978"/>
          <p:cNvSpPr/>
          <p:nvPr/>
        </p:nvSpPr>
        <p:spPr>
          <a:xfrm rot="1320000">
            <a:off x="7242175" y="5840411"/>
            <a:ext cx="160337" cy="155575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9" name="Shape 979"/>
          <p:cNvSpPr/>
          <p:nvPr/>
        </p:nvSpPr>
        <p:spPr>
          <a:xfrm rot="1320000">
            <a:off x="7226299" y="4851399"/>
            <a:ext cx="160337" cy="157161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0" name="Shape 980"/>
          <p:cNvSpPr/>
          <p:nvPr/>
        </p:nvSpPr>
        <p:spPr>
          <a:xfrm rot="1200000" flipH="1">
            <a:off x="3495675" y="4889500"/>
            <a:ext cx="136524" cy="142875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1" name="Shape 981"/>
          <p:cNvSpPr/>
          <p:nvPr/>
        </p:nvSpPr>
        <p:spPr>
          <a:xfrm rot="1200000" flipH="1">
            <a:off x="5915024" y="3873500"/>
            <a:ext cx="134937" cy="142875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2" name="Shape 982"/>
          <p:cNvSpPr/>
          <p:nvPr/>
        </p:nvSpPr>
        <p:spPr>
          <a:xfrm rot="1320000">
            <a:off x="6408736" y="5030786"/>
            <a:ext cx="160337" cy="153987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3" name="Shape 983"/>
          <p:cNvSpPr/>
          <p:nvPr/>
        </p:nvSpPr>
        <p:spPr>
          <a:xfrm>
            <a:off x="5434012" y="4621212"/>
            <a:ext cx="1358899" cy="1584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19895"/>
                </a:moveTo>
                <a:lnTo>
                  <a:pt x="3742" y="105301"/>
                </a:lnTo>
                <a:lnTo>
                  <a:pt x="5146" y="95223"/>
                </a:lnTo>
                <a:lnTo>
                  <a:pt x="5146" y="79370"/>
                </a:lnTo>
                <a:lnTo>
                  <a:pt x="6549" y="66876"/>
                </a:lnTo>
                <a:lnTo>
                  <a:pt x="7485" y="62677"/>
                </a:lnTo>
                <a:lnTo>
                  <a:pt x="9356" y="60997"/>
                </a:lnTo>
                <a:lnTo>
                  <a:pt x="14385" y="59317"/>
                </a:lnTo>
                <a:lnTo>
                  <a:pt x="26549" y="57217"/>
                </a:lnTo>
                <a:lnTo>
                  <a:pt x="34035" y="52913"/>
                </a:lnTo>
                <a:lnTo>
                  <a:pt x="38479" y="53123"/>
                </a:lnTo>
                <a:lnTo>
                  <a:pt x="42105" y="55118"/>
                </a:lnTo>
                <a:lnTo>
                  <a:pt x="49707" y="58792"/>
                </a:lnTo>
                <a:lnTo>
                  <a:pt x="59766" y="64881"/>
                </a:lnTo>
                <a:lnTo>
                  <a:pt x="71228" y="64881"/>
                </a:lnTo>
                <a:lnTo>
                  <a:pt x="87368" y="63307"/>
                </a:lnTo>
                <a:lnTo>
                  <a:pt x="98362" y="61102"/>
                </a:lnTo>
                <a:lnTo>
                  <a:pt x="105029" y="57322"/>
                </a:lnTo>
                <a:lnTo>
                  <a:pt x="109941" y="53543"/>
                </a:lnTo>
                <a:lnTo>
                  <a:pt x="115555" y="45984"/>
                </a:lnTo>
                <a:lnTo>
                  <a:pt x="119883" y="31601"/>
                </a:lnTo>
                <a:lnTo>
                  <a:pt x="118479" y="25616"/>
                </a:lnTo>
                <a:lnTo>
                  <a:pt x="112280" y="17742"/>
                </a:lnTo>
                <a:lnTo>
                  <a:pt x="104444" y="13858"/>
                </a:lnTo>
                <a:lnTo>
                  <a:pt x="78713" y="7349"/>
                </a:lnTo>
                <a:lnTo>
                  <a:pt x="74853" y="3149"/>
                </a:lnTo>
                <a:lnTo>
                  <a:pt x="69824" y="0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Shape 984"/>
          <p:cNvSpPr/>
          <p:nvPr/>
        </p:nvSpPr>
        <p:spPr>
          <a:xfrm>
            <a:off x="5197475" y="4591050"/>
            <a:ext cx="671511" cy="7270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22721" y="18514"/>
                </a:lnTo>
                <a:lnTo>
                  <a:pt x="43313" y="33600"/>
                </a:lnTo>
                <a:lnTo>
                  <a:pt x="52781" y="37257"/>
                </a:lnTo>
                <a:lnTo>
                  <a:pt x="66982" y="51885"/>
                </a:lnTo>
                <a:lnTo>
                  <a:pt x="77396" y="67200"/>
                </a:lnTo>
                <a:lnTo>
                  <a:pt x="90650" y="80914"/>
                </a:lnTo>
                <a:lnTo>
                  <a:pt x="109349" y="94628"/>
                </a:lnTo>
                <a:lnTo>
                  <a:pt x="115029" y="100342"/>
                </a:lnTo>
                <a:lnTo>
                  <a:pt x="118816" y="106742"/>
                </a:lnTo>
                <a:lnTo>
                  <a:pt x="119763" y="112000"/>
                </a:lnTo>
                <a:lnTo>
                  <a:pt x="111715" y="119771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5" name="Shape 985"/>
          <p:cNvSpPr/>
          <p:nvPr/>
        </p:nvSpPr>
        <p:spPr>
          <a:xfrm>
            <a:off x="6342062" y="4694237"/>
            <a:ext cx="163511" cy="333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032" y="100000"/>
                </a:moveTo>
                <a:lnTo>
                  <a:pt x="110322" y="45000"/>
                </a:lnTo>
                <a:lnTo>
                  <a:pt x="68709" y="25000"/>
                </a:lnTo>
                <a:lnTo>
                  <a:pt x="45483" y="0"/>
                </a:lnTo>
                <a:lnTo>
                  <a:pt x="14516" y="0"/>
                </a:lnTo>
                <a:lnTo>
                  <a:pt x="0" y="115000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6" name="Shape 986"/>
          <p:cNvSpPr/>
          <p:nvPr/>
        </p:nvSpPr>
        <p:spPr>
          <a:xfrm>
            <a:off x="6300787" y="4619625"/>
            <a:ext cx="7937" cy="650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0" y="48510"/>
                </a:lnTo>
                <a:lnTo>
                  <a:pt x="102857" y="117446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7" name="Shape 987"/>
          <p:cNvSpPr/>
          <p:nvPr/>
        </p:nvSpPr>
        <p:spPr>
          <a:xfrm>
            <a:off x="2243136" y="4384675"/>
            <a:ext cx="49211" cy="50799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8" name="Shape 988"/>
          <p:cNvSpPr/>
          <p:nvPr/>
        </p:nvSpPr>
        <p:spPr>
          <a:xfrm>
            <a:off x="2293936" y="4219575"/>
            <a:ext cx="49211" cy="49211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9" name="Shape 989"/>
          <p:cNvSpPr/>
          <p:nvPr/>
        </p:nvSpPr>
        <p:spPr>
          <a:xfrm>
            <a:off x="3376612" y="4057650"/>
            <a:ext cx="49211" cy="50799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0" name="Shape 990"/>
          <p:cNvSpPr/>
          <p:nvPr/>
        </p:nvSpPr>
        <p:spPr>
          <a:xfrm>
            <a:off x="4564062" y="4530725"/>
            <a:ext cx="47625" cy="50799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1" name="Shape 991"/>
          <p:cNvSpPr/>
          <p:nvPr/>
        </p:nvSpPr>
        <p:spPr>
          <a:xfrm>
            <a:off x="3194050" y="4614862"/>
            <a:ext cx="49211" cy="49211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2" name="Shape 992"/>
          <p:cNvSpPr/>
          <p:nvPr/>
        </p:nvSpPr>
        <p:spPr>
          <a:xfrm>
            <a:off x="3190875" y="4968875"/>
            <a:ext cx="47625" cy="50799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3" name="Shape 993"/>
          <p:cNvSpPr/>
          <p:nvPr/>
        </p:nvSpPr>
        <p:spPr>
          <a:xfrm>
            <a:off x="3251200" y="5075237"/>
            <a:ext cx="47625" cy="49211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4" name="Shape 994"/>
          <p:cNvSpPr/>
          <p:nvPr/>
        </p:nvSpPr>
        <p:spPr>
          <a:xfrm>
            <a:off x="1912936" y="3703637"/>
            <a:ext cx="52387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5" name="Shape 995"/>
          <p:cNvSpPr/>
          <p:nvPr/>
        </p:nvSpPr>
        <p:spPr>
          <a:xfrm>
            <a:off x="2400300" y="3648075"/>
            <a:ext cx="53974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6" name="Shape 996"/>
          <p:cNvSpPr/>
          <p:nvPr/>
        </p:nvSpPr>
        <p:spPr>
          <a:xfrm>
            <a:off x="2959100" y="3733800"/>
            <a:ext cx="53974" cy="5397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7" name="Shape 997"/>
          <p:cNvSpPr/>
          <p:nvPr/>
        </p:nvSpPr>
        <p:spPr>
          <a:xfrm>
            <a:off x="3114675" y="3754437"/>
            <a:ext cx="53974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8" name="Shape 998"/>
          <p:cNvSpPr/>
          <p:nvPr/>
        </p:nvSpPr>
        <p:spPr>
          <a:xfrm>
            <a:off x="3638550" y="4073525"/>
            <a:ext cx="50799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9" name="Shape 999"/>
          <p:cNvSpPr/>
          <p:nvPr/>
        </p:nvSpPr>
        <p:spPr>
          <a:xfrm>
            <a:off x="4013200" y="4352925"/>
            <a:ext cx="53974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Shape 1000"/>
          <p:cNvSpPr/>
          <p:nvPr/>
        </p:nvSpPr>
        <p:spPr>
          <a:xfrm>
            <a:off x="3905250" y="3611562"/>
            <a:ext cx="52387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1" name="Shape 1001"/>
          <p:cNvSpPr/>
          <p:nvPr/>
        </p:nvSpPr>
        <p:spPr>
          <a:xfrm>
            <a:off x="3567112" y="3194050"/>
            <a:ext cx="53974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2" name="Shape 1002"/>
          <p:cNvSpPr/>
          <p:nvPr/>
        </p:nvSpPr>
        <p:spPr>
          <a:xfrm>
            <a:off x="3076575" y="3067050"/>
            <a:ext cx="52387" cy="5397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3" name="Shape 1003"/>
          <p:cNvSpPr/>
          <p:nvPr/>
        </p:nvSpPr>
        <p:spPr>
          <a:xfrm>
            <a:off x="2282825" y="3113086"/>
            <a:ext cx="53974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4" name="Shape 1004"/>
          <p:cNvSpPr/>
          <p:nvPr/>
        </p:nvSpPr>
        <p:spPr>
          <a:xfrm>
            <a:off x="1690686" y="2959100"/>
            <a:ext cx="52387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5" name="Shape 1005"/>
          <p:cNvSpPr/>
          <p:nvPr/>
        </p:nvSpPr>
        <p:spPr>
          <a:xfrm>
            <a:off x="2397125" y="3267075"/>
            <a:ext cx="52387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6" name="Shape 1006"/>
          <p:cNvSpPr/>
          <p:nvPr/>
        </p:nvSpPr>
        <p:spPr>
          <a:xfrm>
            <a:off x="2320925" y="3648075"/>
            <a:ext cx="47625" cy="523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7" name="Shape 1007"/>
          <p:cNvSpPr/>
          <p:nvPr/>
        </p:nvSpPr>
        <p:spPr>
          <a:xfrm>
            <a:off x="3236911" y="2147886"/>
            <a:ext cx="47625" cy="50799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8" name="Shape 1008"/>
          <p:cNvSpPr/>
          <p:nvPr/>
        </p:nvSpPr>
        <p:spPr>
          <a:xfrm>
            <a:off x="2185986" y="3624262"/>
            <a:ext cx="47625" cy="49211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9" name="Shape 1009"/>
          <p:cNvSpPr/>
          <p:nvPr/>
        </p:nvSpPr>
        <p:spPr>
          <a:xfrm>
            <a:off x="3552825" y="2832100"/>
            <a:ext cx="47625" cy="50799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0" name="Shape 1010"/>
          <p:cNvSpPr/>
          <p:nvPr/>
        </p:nvSpPr>
        <p:spPr>
          <a:xfrm>
            <a:off x="3646487" y="3027361"/>
            <a:ext cx="47625" cy="50799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1" name="Shape 1011"/>
          <p:cNvSpPr/>
          <p:nvPr/>
        </p:nvSpPr>
        <p:spPr>
          <a:xfrm>
            <a:off x="4019550" y="3541712"/>
            <a:ext cx="52387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2" name="Shape 1012"/>
          <p:cNvSpPr/>
          <p:nvPr/>
        </p:nvSpPr>
        <p:spPr>
          <a:xfrm>
            <a:off x="4071937" y="2805111"/>
            <a:ext cx="52387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3" name="Shape 1013"/>
          <p:cNvSpPr/>
          <p:nvPr/>
        </p:nvSpPr>
        <p:spPr>
          <a:xfrm>
            <a:off x="3179761" y="2693986"/>
            <a:ext cx="52387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4" name="Shape 1014"/>
          <p:cNvSpPr/>
          <p:nvPr/>
        </p:nvSpPr>
        <p:spPr>
          <a:xfrm>
            <a:off x="2241550" y="2601911"/>
            <a:ext cx="52387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5" name="Shape 1015"/>
          <p:cNvSpPr/>
          <p:nvPr/>
        </p:nvSpPr>
        <p:spPr>
          <a:xfrm rot="1920000" flipH="1">
            <a:off x="4711700" y="3343274"/>
            <a:ext cx="139700" cy="1397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6" name="Shape 1016"/>
          <p:cNvSpPr/>
          <p:nvPr/>
        </p:nvSpPr>
        <p:spPr>
          <a:xfrm>
            <a:off x="1963736" y="2924175"/>
            <a:ext cx="49211" cy="50799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7" name="Shape 1017"/>
          <p:cNvSpPr/>
          <p:nvPr/>
        </p:nvSpPr>
        <p:spPr>
          <a:xfrm>
            <a:off x="2654300" y="5499100"/>
            <a:ext cx="47625" cy="49211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8" name="Shape 1018"/>
          <p:cNvSpPr/>
          <p:nvPr/>
        </p:nvSpPr>
        <p:spPr>
          <a:xfrm>
            <a:off x="3270250" y="5403850"/>
            <a:ext cx="47625" cy="50799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9" name="Shape 1019"/>
          <p:cNvSpPr/>
          <p:nvPr/>
        </p:nvSpPr>
        <p:spPr>
          <a:xfrm>
            <a:off x="3522662" y="5394325"/>
            <a:ext cx="47625" cy="50799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0" name="Shape 1020"/>
          <p:cNvSpPr/>
          <p:nvPr/>
        </p:nvSpPr>
        <p:spPr>
          <a:xfrm>
            <a:off x="3311525" y="6170612"/>
            <a:ext cx="47625" cy="49211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1" name="Shape 1021"/>
          <p:cNvSpPr/>
          <p:nvPr/>
        </p:nvSpPr>
        <p:spPr>
          <a:xfrm>
            <a:off x="3992562" y="6189662"/>
            <a:ext cx="47625" cy="49211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2" name="Shape 1022"/>
          <p:cNvSpPr/>
          <p:nvPr/>
        </p:nvSpPr>
        <p:spPr>
          <a:xfrm>
            <a:off x="2497136" y="5538787"/>
            <a:ext cx="47625" cy="50799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3" name="Shape 1023"/>
          <p:cNvSpPr/>
          <p:nvPr/>
        </p:nvSpPr>
        <p:spPr>
          <a:xfrm>
            <a:off x="2498725" y="6157912"/>
            <a:ext cx="47625" cy="49211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4" name="Shape 1024"/>
          <p:cNvSpPr/>
          <p:nvPr/>
        </p:nvSpPr>
        <p:spPr>
          <a:xfrm>
            <a:off x="2493961" y="5727700"/>
            <a:ext cx="47625" cy="50799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5" name="Shape 1025"/>
          <p:cNvSpPr/>
          <p:nvPr/>
        </p:nvSpPr>
        <p:spPr>
          <a:xfrm>
            <a:off x="4832350" y="5426075"/>
            <a:ext cx="47625" cy="50799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6" name="Shape 1026"/>
          <p:cNvSpPr/>
          <p:nvPr/>
        </p:nvSpPr>
        <p:spPr>
          <a:xfrm>
            <a:off x="4732337" y="5281612"/>
            <a:ext cx="49211" cy="49211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Shape 1027"/>
          <p:cNvSpPr/>
          <p:nvPr/>
        </p:nvSpPr>
        <p:spPr>
          <a:xfrm rot="1200000" flipH="1">
            <a:off x="5805487" y="4768850"/>
            <a:ext cx="133349" cy="142875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8" name="Shape 1028"/>
          <p:cNvSpPr/>
          <p:nvPr/>
        </p:nvSpPr>
        <p:spPr>
          <a:xfrm>
            <a:off x="6165850" y="5521325"/>
            <a:ext cx="47625" cy="49211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Shape 1029"/>
          <p:cNvSpPr/>
          <p:nvPr/>
        </p:nvSpPr>
        <p:spPr>
          <a:xfrm>
            <a:off x="6164262" y="5810250"/>
            <a:ext cx="47625" cy="50799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0" name="Shape 1030"/>
          <p:cNvSpPr/>
          <p:nvPr/>
        </p:nvSpPr>
        <p:spPr>
          <a:xfrm>
            <a:off x="6140450" y="5965825"/>
            <a:ext cx="49211" cy="50799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1" name="Shape 1031"/>
          <p:cNvSpPr/>
          <p:nvPr/>
        </p:nvSpPr>
        <p:spPr>
          <a:xfrm>
            <a:off x="6113462" y="6272212"/>
            <a:ext cx="46036" cy="523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2" name="Shape 1032"/>
          <p:cNvSpPr/>
          <p:nvPr/>
        </p:nvSpPr>
        <p:spPr>
          <a:xfrm>
            <a:off x="6673850" y="5459412"/>
            <a:ext cx="46036" cy="50799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Shape 1033"/>
          <p:cNvSpPr/>
          <p:nvPr/>
        </p:nvSpPr>
        <p:spPr>
          <a:xfrm>
            <a:off x="7134225" y="5399087"/>
            <a:ext cx="47625" cy="50799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Shape 1034"/>
          <p:cNvSpPr/>
          <p:nvPr/>
        </p:nvSpPr>
        <p:spPr>
          <a:xfrm>
            <a:off x="6792911" y="6140450"/>
            <a:ext cx="47625" cy="50799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5" name="Shape 1035"/>
          <p:cNvSpPr/>
          <p:nvPr/>
        </p:nvSpPr>
        <p:spPr>
          <a:xfrm>
            <a:off x="5359400" y="5383212"/>
            <a:ext cx="49211" cy="49211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6" name="Shape 1036"/>
          <p:cNvSpPr/>
          <p:nvPr/>
        </p:nvSpPr>
        <p:spPr>
          <a:xfrm>
            <a:off x="6172200" y="4270375"/>
            <a:ext cx="47625" cy="49211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7" name="Shape 1037"/>
          <p:cNvSpPr/>
          <p:nvPr/>
        </p:nvSpPr>
        <p:spPr>
          <a:xfrm>
            <a:off x="5486400" y="4121150"/>
            <a:ext cx="47625" cy="50799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8" name="Shape 1038"/>
          <p:cNvSpPr/>
          <p:nvPr/>
        </p:nvSpPr>
        <p:spPr>
          <a:xfrm>
            <a:off x="5654675" y="4489450"/>
            <a:ext cx="47625" cy="49211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9" name="Shape 1039"/>
          <p:cNvSpPr/>
          <p:nvPr/>
        </p:nvSpPr>
        <p:spPr>
          <a:xfrm>
            <a:off x="5811837" y="3478212"/>
            <a:ext cx="49211" cy="50799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0" name="Shape 1040"/>
          <p:cNvSpPr/>
          <p:nvPr/>
        </p:nvSpPr>
        <p:spPr>
          <a:xfrm>
            <a:off x="6256337" y="3652837"/>
            <a:ext cx="49211" cy="50799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1" name="Shape 1041"/>
          <p:cNvSpPr/>
          <p:nvPr/>
        </p:nvSpPr>
        <p:spPr>
          <a:xfrm>
            <a:off x="7231061" y="3694112"/>
            <a:ext cx="228600" cy="3905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52765"/>
                </a:moveTo>
                <a:lnTo>
                  <a:pt x="15260" y="34468"/>
                </a:lnTo>
                <a:lnTo>
                  <a:pt x="40924" y="23404"/>
                </a:lnTo>
                <a:lnTo>
                  <a:pt x="65895" y="11489"/>
                </a:lnTo>
                <a:lnTo>
                  <a:pt x="93641" y="4255"/>
                </a:lnTo>
                <a:lnTo>
                  <a:pt x="119306" y="0"/>
                </a:lnTo>
                <a:lnTo>
                  <a:pt x="119306" y="119574"/>
                </a:lnTo>
                <a:lnTo>
                  <a:pt x="93641" y="110638"/>
                </a:lnTo>
                <a:lnTo>
                  <a:pt x="49942" y="96595"/>
                </a:lnTo>
                <a:lnTo>
                  <a:pt x="27745" y="83829"/>
                </a:lnTo>
                <a:lnTo>
                  <a:pt x="9710" y="74042"/>
                </a:lnTo>
                <a:lnTo>
                  <a:pt x="6936" y="61276"/>
                </a:lnTo>
                <a:lnTo>
                  <a:pt x="0" y="52765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Shape 1042"/>
          <p:cNvSpPr/>
          <p:nvPr/>
        </p:nvSpPr>
        <p:spPr>
          <a:xfrm>
            <a:off x="5111750" y="3697287"/>
            <a:ext cx="47625" cy="50799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3" name="Shape 1043"/>
          <p:cNvSpPr/>
          <p:nvPr/>
        </p:nvSpPr>
        <p:spPr>
          <a:xfrm>
            <a:off x="4953000" y="4578350"/>
            <a:ext cx="47625" cy="50799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Shape 1044"/>
          <p:cNvSpPr/>
          <p:nvPr/>
        </p:nvSpPr>
        <p:spPr>
          <a:xfrm>
            <a:off x="4652962" y="4557712"/>
            <a:ext cx="47625" cy="49211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5" name="Shape 1045"/>
          <p:cNvSpPr/>
          <p:nvPr/>
        </p:nvSpPr>
        <p:spPr>
          <a:xfrm>
            <a:off x="4851400" y="4741862"/>
            <a:ext cx="52387" cy="5397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Shape 1046"/>
          <p:cNvSpPr/>
          <p:nvPr/>
        </p:nvSpPr>
        <p:spPr>
          <a:xfrm>
            <a:off x="5022850" y="4625975"/>
            <a:ext cx="50799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7" name="Shape 1047"/>
          <p:cNvSpPr/>
          <p:nvPr/>
        </p:nvSpPr>
        <p:spPr>
          <a:xfrm>
            <a:off x="6032500" y="4519612"/>
            <a:ext cx="53974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" name="Shape 1048"/>
          <p:cNvSpPr/>
          <p:nvPr/>
        </p:nvSpPr>
        <p:spPr>
          <a:xfrm>
            <a:off x="5483225" y="3708400"/>
            <a:ext cx="52387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9" name="Shape 1049"/>
          <p:cNvSpPr/>
          <p:nvPr/>
        </p:nvSpPr>
        <p:spPr>
          <a:xfrm>
            <a:off x="5232400" y="3708400"/>
            <a:ext cx="53974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0" name="Shape 1050"/>
          <p:cNvSpPr/>
          <p:nvPr/>
        </p:nvSpPr>
        <p:spPr>
          <a:xfrm>
            <a:off x="5219700" y="3841750"/>
            <a:ext cx="52387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1" name="Shape 1051"/>
          <p:cNvSpPr/>
          <p:nvPr/>
        </p:nvSpPr>
        <p:spPr>
          <a:xfrm>
            <a:off x="6051550" y="3595687"/>
            <a:ext cx="52387" cy="5397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2" name="Shape 1052"/>
          <p:cNvSpPr/>
          <p:nvPr/>
        </p:nvSpPr>
        <p:spPr>
          <a:xfrm>
            <a:off x="4227512" y="4165600"/>
            <a:ext cx="52387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3" name="Shape 1053"/>
          <p:cNvSpPr/>
          <p:nvPr/>
        </p:nvSpPr>
        <p:spPr>
          <a:xfrm>
            <a:off x="4375150" y="4103687"/>
            <a:ext cx="52387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4" name="Shape 1054"/>
          <p:cNvSpPr/>
          <p:nvPr/>
        </p:nvSpPr>
        <p:spPr>
          <a:xfrm>
            <a:off x="4356100" y="3579812"/>
            <a:ext cx="50799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5" name="Shape 1055"/>
          <p:cNvSpPr/>
          <p:nvPr/>
        </p:nvSpPr>
        <p:spPr>
          <a:xfrm>
            <a:off x="4211637" y="3598862"/>
            <a:ext cx="49211" cy="50799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6" name="Shape 1056"/>
          <p:cNvSpPr/>
          <p:nvPr/>
        </p:nvSpPr>
        <p:spPr>
          <a:xfrm>
            <a:off x="4705350" y="2981325"/>
            <a:ext cx="53974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7" name="Shape 1057"/>
          <p:cNvSpPr/>
          <p:nvPr/>
        </p:nvSpPr>
        <p:spPr>
          <a:xfrm>
            <a:off x="3929062" y="3044825"/>
            <a:ext cx="138112" cy="1238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8846" y="118666"/>
                </a:moveTo>
                <a:lnTo>
                  <a:pt x="57692" y="0"/>
                </a:lnTo>
                <a:lnTo>
                  <a:pt x="0" y="92000"/>
                </a:lnTo>
                <a:lnTo>
                  <a:pt x="118846" y="118666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8" name="Shape 1058"/>
          <p:cNvSpPr/>
          <p:nvPr/>
        </p:nvSpPr>
        <p:spPr>
          <a:xfrm>
            <a:off x="4394200" y="3119436"/>
            <a:ext cx="138112" cy="11271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08148"/>
                </a:moveTo>
                <a:lnTo>
                  <a:pt x="77307" y="0"/>
                </a:lnTo>
                <a:lnTo>
                  <a:pt x="118846" y="118518"/>
                </a:lnTo>
                <a:lnTo>
                  <a:pt x="0" y="108148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9" name="Shape 1059"/>
          <p:cNvSpPr/>
          <p:nvPr/>
        </p:nvSpPr>
        <p:spPr>
          <a:xfrm>
            <a:off x="5678487" y="2978150"/>
            <a:ext cx="46036" cy="49211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0" name="Shape 1060"/>
          <p:cNvSpPr/>
          <p:nvPr/>
        </p:nvSpPr>
        <p:spPr>
          <a:xfrm>
            <a:off x="4826000" y="2624136"/>
            <a:ext cx="53974" cy="5397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1" name="Shape 1061"/>
          <p:cNvSpPr/>
          <p:nvPr/>
        </p:nvSpPr>
        <p:spPr>
          <a:xfrm>
            <a:off x="5380037" y="2335211"/>
            <a:ext cx="53974" cy="5397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2" name="Shape 1062"/>
          <p:cNvSpPr/>
          <p:nvPr/>
        </p:nvSpPr>
        <p:spPr>
          <a:xfrm>
            <a:off x="5678487" y="2874961"/>
            <a:ext cx="52387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3" name="Shape 1063"/>
          <p:cNvSpPr/>
          <p:nvPr/>
        </p:nvSpPr>
        <p:spPr>
          <a:xfrm>
            <a:off x="4400550" y="2786061"/>
            <a:ext cx="111125" cy="12064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18620"/>
                </a:moveTo>
                <a:lnTo>
                  <a:pt x="118588" y="55172"/>
                </a:lnTo>
                <a:lnTo>
                  <a:pt x="15529" y="0"/>
                </a:lnTo>
                <a:lnTo>
                  <a:pt x="0" y="11862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4" name="Shape 1064"/>
          <p:cNvSpPr/>
          <p:nvPr/>
        </p:nvSpPr>
        <p:spPr>
          <a:xfrm>
            <a:off x="5307012" y="2898775"/>
            <a:ext cx="88900" cy="114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0" y="118554"/>
                </a:lnTo>
                <a:lnTo>
                  <a:pt x="118208" y="72289"/>
                </a:lnTo>
                <a:lnTo>
                  <a:pt x="0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5" name="Shape 1065"/>
          <p:cNvSpPr/>
          <p:nvPr/>
        </p:nvSpPr>
        <p:spPr>
          <a:xfrm>
            <a:off x="5416550" y="2925761"/>
            <a:ext cx="134936" cy="920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7058" y="0"/>
                </a:moveTo>
                <a:lnTo>
                  <a:pt x="0" y="114626"/>
                </a:lnTo>
                <a:lnTo>
                  <a:pt x="118823" y="118208"/>
                </a:lnTo>
                <a:lnTo>
                  <a:pt x="67058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6" name="Shape 1066"/>
          <p:cNvSpPr/>
          <p:nvPr/>
        </p:nvSpPr>
        <p:spPr>
          <a:xfrm>
            <a:off x="6011862" y="2986086"/>
            <a:ext cx="52387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7" name="Shape 1067"/>
          <p:cNvSpPr/>
          <p:nvPr/>
        </p:nvSpPr>
        <p:spPr>
          <a:xfrm>
            <a:off x="5900737" y="3265486"/>
            <a:ext cx="53974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Shape 1068"/>
          <p:cNvSpPr/>
          <p:nvPr/>
        </p:nvSpPr>
        <p:spPr>
          <a:xfrm>
            <a:off x="5838825" y="3600450"/>
            <a:ext cx="53974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9" name="Shape 1069"/>
          <p:cNvSpPr/>
          <p:nvPr/>
        </p:nvSpPr>
        <p:spPr>
          <a:xfrm>
            <a:off x="6399212" y="2673350"/>
            <a:ext cx="52387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0" name="Shape 1070"/>
          <p:cNvSpPr/>
          <p:nvPr/>
        </p:nvSpPr>
        <p:spPr>
          <a:xfrm>
            <a:off x="6724650" y="2409825"/>
            <a:ext cx="53974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1" name="Shape 1071"/>
          <p:cNvSpPr/>
          <p:nvPr/>
        </p:nvSpPr>
        <p:spPr>
          <a:xfrm>
            <a:off x="6897686" y="2827336"/>
            <a:ext cx="53974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2" name="Shape 1072"/>
          <p:cNvSpPr/>
          <p:nvPr/>
        </p:nvSpPr>
        <p:spPr>
          <a:xfrm>
            <a:off x="6569075" y="3711575"/>
            <a:ext cx="50799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3" name="Shape 1073"/>
          <p:cNvSpPr/>
          <p:nvPr/>
        </p:nvSpPr>
        <p:spPr>
          <a:xfrm>
            <a:off x="6754811" y="3752850"/>
            <a:ext cx="52387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4" name="Shape 1074"/>
          <p:cNvSpPr/>
          <p:nvPr/>
        </p:nvSpPr>
        <p:spPr>
          <a:xfrm>
            <a:off x="5864225" y="2947986"/>
            <a:ext cx="47625" cy="50799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5" name="Shape 1075"/>
          <p:cNvSpPr/>
          <p:nvPr/>
        </p:nvSpPr>
        <p:spPr>
          <a:xfrm>
            <a:off x="5786437" y="2787650"/>
            <a:ext cx="47625" cy="50799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6" name="Shape 1076"/>
          <p:cNvSpPr/>
          <p:nvPr/>
        </p:nvSpPr>
        <p:spPr>
          <a:xfrm>
            <a:off x="6034087" y="2851150"/>
            <a:ext cx="47625" cy="50799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7" name="Shape 1077"/>
          <p:cNvSpPr/>
          <p:nvPr/>
        </p:nvSpPr>
        <p:spPr>
          <a:xfrm>
            <a:off x="5721350" y="2465386"/>
            <a:ext cx="112711" cy="1523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57818"/>
                </a:moveTo>
                <a:lnTo>
                  <a:pt x="110117" y="0"/>
                </a:lnTo>
                <a:lnTo>
                  <a:pt x="118588" y="118909"/>
                </a:lnTo>
                <a:lnTo>
                  <a:pt x="0" y="57818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Shape 1078"/>
          <p:cNvSpPr/>
          <p:nvPr/>
        </p:nvSpPr>
        <p:spPr>
          <a:xfrm>
            <a:off x="5951537" y="2465386"/>
            <a:ext cx="109537" cy="1396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9268" y="118811"/>
                </a:moveTo>
                <a:lnTo>
                  <a:pt x="0" y="0"/>
                </a:lnTo>
                <a:lnTo>
                  <a:pt x="118536" y="30891"/>
                </a:lnTo>
                <a:lnTo>
                  <a:pt x="29268" y="118811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9" name="Shape 1079"/>
          <p:cNvSpPr/>
          <p:nvPr/>
        </p:nvSpPr>
        <p:spPr>
          <a:xfrm>
            <a:off x="6265862" y="2497136"/>
            <a:ext cx="98425" cy="1396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486" y="0"/>
                </a:moveTo>
                <a:lnTo>
                  <a:pt x="0" y="118811"/>
                </a:lnTo>
                <a:lnTo>
                  <a:pt x="118378" y="67722"/>
                </a:lnTo>
                <a:lnTo>
                  <a:pt x="6486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0" name="Shape 1080"/>
          <p:cNvSpPr/>
          <p:nvPr/>
        </p:nvSpPr>
        <p:spPr>
          <a:xfrm>
            <a:off x="6153150" y="2760661"/>
            <a:ext cx="111125" cy="1762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714" y="0"/>
                </a:moveTo>
                <a:lnTo>
                  <a:pt x="0" y="119055"/>
                </a:lnTo>
                <a:lnTo>
                  <a:pt x="118571" y="47244"/>
                </a:lnTo>
                <a:lnTo>
                  <a:pt x="5714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1" name="Shape 1081"/>
          <p:cNvSpPr/>
          <p:nvPr/>
        </p:nvSpPr>
        <p:spPr>
          <a:xfrm>
            <a:off x="5081587" y="2914650"/>
            <a:ext cx="117474" cy="761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8888"/>
                </a:moveTo>
                <a:lnTo>
                  <a:pt x="118636" y="0"/>
                </a:lnTo>
                <a:lnTo>
                  <a:pt x="60000" y="117777"/>
                </a:lnTo>
                <a:lnTo>
                  <a:pt x="0" y="8888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2" name="Shape 1082"/>
          <p:cNvSpPr/>
          <p:nvPr/>
        </p:nvSpPr>
        <p:spPr>
          <a:xfrm>
            <a:off x="4467225" y="2882900"/>
            <a:ext cx="65086" cy="1174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47142"/>
                </a:moveTo>
                <a:lnTo>
                  <a:pt x="117551" y="118571"/>
                </a:lnTo>
                <a:lnTo>
                  <a:pt x="63673" y="0"/>
                </a:lnTo>
                <a:lnTo>
                  <a:pt x="0" y="47142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3" name="Shape 1083"/>
          <p:cNvSpPr/>
          <p:nvPr/>
        </p:nvSpPr>
        <p:spPr>
          <a:xfrm>
            <a:off x="7324725" y="2773361"/>
            <a:ext cx="131761" cy="1158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18554"/>
                </a:moveTo>
                <a:lnTo>
                  <a:pt x="118800" y="109879"/>
                </a:lnTo>
                <a:lnTo>
                  <a:pt x="50400" y="0"/>
                </a:lnTo>
                <a:lnTo>
                  <a:pt x="0" y="118554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4" name="Shape 1084"/>
          <p:cNvSpPr/>
          <p:nvPr/>
        </p:nvSpPr>
        <p:spPr>
          <a:xfrm>
            <a:off x="7300911" y="2693986"/>
            <a:ext cx="46036" cy="49211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5" name="Shape 1085"/>
          <p:cNvSpPr/>
          <p:nvPr/>
        </p:nvSpPr>
        <p:spPr>
          <a:xfrm>
            <a:off x="6640511" y="3311525"/>
            <a:ext cx="114300" cy="119061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6" name="Shape 1086"/>
          <p:cNvSpPr/>
          <p:nvPr/>
        </p:nvSpPr>
        <p:spPr>
          <a:xfrm>
            <a:off x="7294561" y="3646487"/>
            <a:ext cx="52387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7" name="Shape 1087"/>
          <p:cNvSpPr/>
          <p:nvPr/>
        </p:nvSpPr>
        <p:spPr>
          <a:xfrm>
            <a:off x="7412036" y="3568700"/>
            <a:ext cx="53974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8" name="Shape 1088"/>
          <p:cNvSpPr/>
          <p:nvPr/>
        </p:nvSpPr>
        <p:spPr>
          <a:xfrm>
            <a:off x="6958011" y="4032250"/>
            <a:ext cx="53974" cy="5397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9" name="Shape 1089"/>
          <p:cNvSpPr/>
          <p:nvPr/>
        </p:nvSpPr>
        <p:spPr>
          <a:xfrm>
            <a:off x="7210425" y="4046537"/>
            <a:ext cx="50799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0" name="Shape 1090"/>
          <p:cNvSpPr/>
          <p:nvPr/>
        </p:nvSpPr>
        <p:spPr>
          <a:xfrm>
            <a:off x="6845300" y="4752975"/>
            <a:ext cx="52387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Shape 1091"/>
          <p:cNvSpPr/>
          <p:nvPr/>
        </p:nvSpPr>
        <p:spPr>
          <a:xfrm>
            <a:off x="1978025" y="3195636"/>
            <a:ext cx="160337" cy="11271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15555"/>
                </a:moveTo>
                <a:lnTo>
                  <a:pt x="39000" y="0"/>
                </a:lnTo>
                <a:lnTo>
                  <a:pt x="119000" y="118518"/>
                </a:lnTo>
                <a:lnTo>
                  <a:pt x="0" y="115555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2" name="Shape 1092"/>
          <p:cNvSpPr/>
          <p:nvPr/>
        </p:nvSpPr>
        <p:spPr>
          <a:xfrm>
            <a:off x="5570537" y="3130550"/>
            <a:ext cx="209549" cy="3063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5696" y="119457"/>
                </a:moveTo>
                <a:lnTo>
                  <a:pt x="111645" y="115656"/>
                </a:lnTo>
                <a:lnTo>
                  <a:pt x="118481" y="96651"/>
                </a:lnTo>
                <a:lnTo>
                  <a:pt x="118481" y="86334"/>
                </a:lnTo>
                <a:lnTo>
                  <a:pt x="119240" y="77104"/>
                </a:lnTo>
                <a:lnTo>
                  <a:pt x="113924" y="64615"/>
                </a:lnTo>
                <a:lnTo>
                  <a:pt x="105569" y="52669"/>
                </a:lnTo>
                <a:lnTo>
                  <a:pt x="87341" y="36380"/>
                </a:lnTo>
                <a:lnTo>
                  <a:pt x="71392" y="23891"/>
                </a:lnTo>
                <a:lnTo>
                  <a:pt x="46329" y="9230"/>
                </a:lnTo>
                <a:lnTo>
                  <a:pt x="0" y="0"/>
                </a:lnTo>
                <a:lnTo>
                  <a:pt x="53164" y="23891"/>
                </a:lnTo>
                <a:lnTo>
                  <a:pt x="77468" y="41266"/>
                </a:lnTo>
                <a:lnTo>
                  <a:pt x="95696" y="61357"/>
                </a:lnTo>
                <a:lnTo>
                  <a:pt x="102531" y="78733"/>
                </a:lnTo>
                <a:lnTo>
                  <a:pt x="104050" y="95022"/>
                </a:lnTo>
                <a:lnTo>
                  <a:pt x="101772" y="109140"/>
                </a:lnTo>
                <a:lnTo>
                  <a:pt x="95696" y="119457"/>
                </a:lnTo>
              </a:path>
            </a:pathLst>
          </a:custGeom>
          <a:solidFill>
            <a:srgbClr val="DFC70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3" name="Shape 1093"/>
          <p:cNvSpPr/>
          <p:nvPr/>
        </p:nvSpPr>
        <p:spPr>
          <a:xfrm>
            <a:off x="6059487" y="3081336"/>
            <a:ext cx="106362" cy="16351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3703" y="0"/>
                </a:moveTo>
                <a:lnTo>
                  <a:pt x="0" y="118983"/>
                </a:lnTo>
                <a:lnTo>
                  <a:pt x="118518" y="42711"/>
                </a:lnTo>
                <a:lnTo>
                  <a:pt x="23703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4" name="Shape 1094"/>
          <p:cNvSpPr/>
          <p:nvPr/>
        </p:nvSpPr>
        <p:spPr>
          <a:xfrm>
            <a:off x="5656262" y="3030536"/>
            <a:ext cx="107949" cy="1809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48923"/>
                </a:moveTo>
                <a:lnTo>
                  <a:pt x="118536" y="119076"/>
                </a:lnTo>
                <a:lnTo>
                  <a:pt x="93658" y="0"/>
                </a:lnTo>
                <a:lnTo>
                  <a:pt x="0" y="48923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5" name="Shape 1095"/>
          <p:cNvSpPr/>
          <p:nvPr/>
        </p:nvSpPr>
        <p:spPr>
          <a:xfrm>
            <a:off x="5929312" y="3117850"/>
            <a:ext cx="93662" cy="1476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42857" y="118867"/>
                </a:lnTo>
                <a:lnTo>
                  <a:pt x="118285" y="4528"/>
                </a:lnTo>
                <a:lnTo>
                  <a:pt x="0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Shape 1096"/>
          <p:cNvSpPr/>
          <p:nvPr/>
        </p:nvSpPr>
        <p:spPr>
          <a:xfrm>
            <a:off x="5753100" y="3155950"/>
            <a:ext cx="107949" cy="18256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49465"/>
                </a:moveTo>
                <a:lnTo>
                  <a:pt x="118536" y="119083"/>
                </a:lnTo>
                <a:lnTo>
                  <a:pt x="93658" y="0"/>
                </a:lnTo>
                <a:lnTo>
                  <a:pt x="0" y="49465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7" name="Shape 1097"/>
          <p:cNvSpPr/>
          <p:nvPr/>
        </p:nvSpPr>
        <p:spPr>
          <a:xfrm>
            <a:off x="4040187" y="3163886"/>
            <a:ext cx="103186" cy="1492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8441" y="118888"/>
                </a:moveTo>
                <a:lnTo>
                  <a:pt x="109090" y="0"/>
                </a:lnTo>
                <a:lnTo>
                  <a:pt x="0" y="48888"/>
                </a:lnTo>
                <a:lnTo>
                  <a:pt x="118441" y="118888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Shape 1098"/>
          <p:cNvSpPr/>
          <p:nvPr/>
        </p:nvSpPr>
        <p:spPr>
          <a:xfrm>
            <a:off x="4157662" y="3068636"/>
            <a:ext cx="133349" cy="13334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5148" y="118762"/>
                </a:moveTo>
                <a:lnTo>
                  <a:pt x="118811" y="7422"/>
                </a:lnTo>
                <a:lnTo>
                  <a:pt x="0" y="0"/>
                </a:lnTo>
                <a:lnTo>
                  <a:pt x="45148" y="118762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9" name="Shape 1099"/>
          <p:cNvSpPr/>
          <p:nvPr/>
        </p:nvSpPr>
        <p:spPr>
          <a:xfrm>
            <a:off x="4181475" y="3211511"/>
            <a:ext cx="77787" cy="1349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203" y="118762"/>
                </a:moveTo>
                <a:lnTo>
                  <a:pt x="117966" y="13608"/>
                </a:lnTo>
                <a:lnTo>
                  <a:pt x="0" y="0"/>
                </a:lnTo>
                <a:lnTo>
                  <a:pt x="12203" y="118762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0" name="Shape 1100"/>
          <p:cNvSpPr/>
          <p:nvPr/>
        </p:nvSpPr>
        <p:spPr>
          <a:xfrm>
            <a:off x="4146550" y="3416300"/>
            <a:ext cx="103186" cy="127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18695"/>
                </a:moveTo>
                <a:lnTo>
                  <a:pt x="118441" y="36521"/>
                </a:lnTo>
                <a:lnTo>
                  <a:pt x="38961" y="0"/>
                </a:lnTo>
                <a:lnTo>
                  <a:pt x="0" y="118695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1" name="Shape 1101"/>
          <p:cNvSpPr/>
          <p:nvPr/>
        </p:nvSpPr>
        <p:spPr>
          <a:xfrm>
            <a:off x="2406650" y="3338512"/>
            <a:ext cx="1652586" cy="3682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68120"/>
                </a:moveTo>
                <a:lnTo>
                  <a:pt x="3365" y="50977"/>
                </a:lnTo>
                <a:lnTo>
                  <a:pt x="7884" y="40601"/>
                </a:lnTo>
                <a:lnTo>
                  <a:pt x="16153" y="32932"/>
                </a:lnTo>
                <a:lnTo>
                  <a:pt x="28365" y="22556"/>
                </a:lnTo>
                <a:lnTo>
                  <a:pt x="40288" y="16240"/>
                </a:lnTo>
                <a:lnTo>
                  <a:pt x="51346" y="4511"/>
                </a:lnTo>
                <a:lnTo>
                  <a:pt x="67115" y="0"/>
                </a:lnTo>
                <a:lnTo>
                  <a:pt x="87403" y="451"/>
                </a:lnTo>
                <a:lnTo>
                  <a:pt x="98557" y="1804"/>
                </a:lnTo>
                <a:lnTo>
                  <a:pt x="111442" y="3157"/>
                </a:lnTo>
                <a:lnTo>
                  <a:pt x="117788" y="13533"/>
                </a:lnTo>
                <a:lnTo>
                  <a:pt x="119807" y="25714"/>
                </a:lnTo>
                <a:lnTo>
                  <a:pt x="119903" y="33834"/>
                </a:lnTo>
                <a:lnTo>
                  <a:pt x="118846" y="45112"/>
                </a:lnTo>
                <a:lnTo>
                  <a:pt x="117019" y="61353"/>
                </a:lnTo>
                <a:lnTo>
                  <a:pt x="113653" y="70375"/>
                </a:lnTo>
                <a:lnTo>
                  <a:pt x="101538" y="91578"/>
                </a:lnTo>
                <a:lnTo>
                  <a:pt x="82019" y="106015"/>
                </a:lnTo>
                <a:lnTo>
                  <a:pt x="65673" y="116842"/>
                </a:lnTo>
                <a:lnTo>
                  <a:pt x="47596" y="119548"/>
                </a:lnTo>
                <a:lnTo>
                  <a:pt x="30865" y="115037"/>
                </a:lnTo>
                <a:lnTo>
                  <a:pt x="15288" y="106015"/>
                </a:lnTo>
                <a:lnTo>
                  <a:pt x="9230" y="98796"/>
                </a:lnTo>
                <a:lnTo>
                  <a:pt x="4326" y="89774"/>
                </a:lnTo>
                <a:lnTo>
                  <a:pt x="1538" y="81203"/>
                </a:lnTo>
                <a:lnTo>
                  <a:pt x="0" y="68120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2" name="Shape 1102"/>
          <p:cNvSpPr/>
          <p:nvPr/>
        </p:nvSpPr>
        <p:spPr>
          <a:xfrm rot="1920000" flipH="1">
            <a:off x="3046411" y="3457575"/>
            <a:ext cx="139700" cy="138111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3" name="Shape 1103"/>
          <p:cNvSpPr/>
          <p:nvPr/>
        </p:nvSpPr>
        <p:spPr>
          <a:xfrm>
            <a:off x="2235200" y="3222625"/>
            <a:ext cx="115886" cy="13176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18636" y="5052"/>
                </a:lnTo>
                <a:lnTo>
                  <a:pt x="54545" y="118736"/>
                </a:lnTo>
                <a:lnTo>
                  <a:pt x="0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4" name="Shape 1104"/>
          <p:cNvSpPr/>
          <p:nvPr/>
        </p:nvSpPr>
        <p:spPr>
          <a:xfrm>
            <a:off x="2320925" y="3348037"/>
            <a:ext cx="115886" cy="146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0909" y="0"/>
                </a:moveTo>
                <a:lnTo>
                  <a:pt x="118636" y="66285"/>
                </a:lnTo>
                <a:lnTo>
                  <a:pt x="0" y="118857"/>
                </a:lnTo>
                <a:lnTo>
                  <a:pt x="40909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5" name="Shape 1105"/>
          <p:cNvSpPr/>
          <p:nvPr/>
        </p:nvSpPr>
        <p:spPr>
          <a:xfrm>
            <a:off x="2254250" y="3519487"/>
            <a:ext cx="115886" cy="1476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0449" y="0"/>
                </a:moveTo>
                <a:lnTo>
                  <a:pt x="118651" y="66792"/>
                </a:lnTo>
                <a:lnTo>
                  <a:pt x="0" y="118867"/>
                </a:lnTo>
                <a:lnTo>
                  <a:pt x="40449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6" name="Shape 1106"/>
          <p:cNvSpPr/>
          <p:nvPr/>
        </p:nvSpPr>
        <p:spPr>
          <a:xfrm>
            <a:off x="2038350" y="3641725"/>
            <a:ext cx="131761" cy="8731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7200" y="0"/>
                </a:moveTo>
                <a:lnTo>
                  <a:pt x="118800" y="118095"/>
                </a:lnTo>
                <a:lnTo>
                  <a:pt x="0" y="114285"/>
                </a:lnTo>
                <a:lnTo>
                  <a:pt x="97200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Shape 1107"/>
          <p:cNvSpPr/>
          <p:nvPr/>
        </p:nvSpPr>
        <p:spPr>
          <a:xfrm>
            <a:off x="2808286" y="3702050"/>
            <a:ext cx="128587" cy="904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185" y="0"/>
                </a:moveTo>
                <a:lnTo>
                  <a:pt x="0" y="118153"/>
                </a:lnTo>
                <a:lnTo>
                  <a:pt x="118762" y="75692"/>
                </a:lnTo>
                <a:lnTo>
                  <a:pt x="6185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8" name="Shape 1108"/>
          <p:cNvSpPr/>
          <p:nvPr/>
        </p:nvSpPr>
        <p:spPr>
          <a:xfrm>
            <a:off x="3201986" y="3778250"/>
            <a:ext cx="131761" cy="952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0303" y="0"/>
                </a:moveTo>
                <a:lnTo>
                  <a:pt x="0" y="102608"/>
                </a:lnTo>
                <a:lnTo>
                  <a:pt x="118787" y="118260"/>
                </a:lnTo>
                <a:lnTo>
                  <a:pt x="30303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9" name="Shape 1109"/>
          <p:cNvSpPr/>
          <p:nvPr/>
        </p:nvSpPr>
        <p:spPr>
          <a:xfrm>
            <a:off x="3344862" y="3770312"/>
            <a:ext cx="127000" cy="114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5473" y="0"/>
                </a:moveTo>
                <a:lnTo>
                  <a:pt x="0" y="79024"/>
                </a:lnTo>
                <a:lnTo>
                  <a:pt x="118736" y="118536"/>
                </a:lnTo>
                <a:lnTo>
                  <a:pt x="45473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10" name="Shape 1110"/>
          <p:cNvCxnSpPr/>
          <p:nvPr/>
        </p:nvCxnSpPr>
        <p:spPr>
          <a:xfrm rot="10800000" flipH="1">
            <a:off x="5532437" y="4325937"/>
            <a:ext cx="269874" cy="66674"/>
          </a:xfrm>
          <a:prstGeom prst="straightConnector1">
            <a:avLst/>
          </a:prstGeom>
          <a:noFill/>
          <a:ln w="50800" cap="flat" cmpd="sng">
            <a:solidFill>
              <a:srgbClr val="DFC700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111" name="Shape 1111"/>
          <p:cNvSpPr/>
          <p:nvPr/>
        </p:nvSpPr>
        <p:spPr>
          <a:xfrm>
            <a:off x="4170362" y="4094162"/>
            <a:ext cx="1587499" cy="4476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73931"/>
                </a:moveTo>
                <a:lnTo>
                  <a:pt x="3405" y="56842"/>
                </a:lnTo>
                <a:lnTo>
                  <a:pt x="11519" y="43467"/>
                </a:lnTo>
                <a:lnTo>
                  <a:pt x="20734" y="36037"/>
                </a:lnTo>
                <a:lnTo>
                  <a:pt x="31953" y="23405"/>
                </a:lnTo>
                <a:lnTo>
                  <a:pt x="39966" y="13746"/>
                </a:lnTo>
                <a:lnTo>
                  <a:pt x="46377" y="5201"/>
                </a:lnTo>
                <a:lnTo>
                  <a:pt x="60000" y="0"/>
                </a:lnTo>
                <a:lnTo>
                  <a:pt x="74323" y="0"/>
                </a:lnTo>
                <a:lnTo>
                  <a:pt x="87846" y="11517"/>
                </a:lnTo>
                <a:lnTo>
                  <a:pt x="98564" y="23405"/>
                </a:lnTo>
                <a:lnTo>
                  <a:pt x="109181" y="38266"/>
                </a:lnTo>
                <a:lnTo>
                  <a:pt x="116494" y="49783"/>
                </a:lnTo>
                <a:lnTo>
                  <a:pt x="119298" y="60928"/>
                </a:lnTo>
                <a:lnTo>
                  <a:pt x="119899" y="69102"/>
                </a:lnTo>
                <a:lnTo>
                  <a:pt x="117195" y="85077"/>
                </a:lnTo>
                <a:lnTo>
                  <a:pt x="104974" y="98823"/>
                </a:lnTo>
                <a:lnTo>
                  <a:pt x="91853" y="112198"/>
                </a:lnTo>
                <a:lnTo>
                  <a:pt x="79632" y="118885"/>
                </a:lnTo>
                <a:lnTo>
                  <a:pt x="60601" y="119628"/>
                </a:lnTo>
                <a:lnTo>
                  <a:pt x="59599" y="119628"/>
                </a:lnTo>
                <a:lnTo>
                  <a:pt x="58597" y="119628"/>
                </a:lnTo>
                <a:lnTo>
                  <a:pt x="56994" y="119628"/>
                </a:lnTo>
                <a:lnTo>
                  <a:pt x="54691" y="117399"/>
                </a:lnTo>
                <a:lnTo>
                  <a:pt x="52387" y="117399"/>
                </a:lnTo>
                <a:lnTo>
                  <a:pt x="45275" y="112569"/>
                </a:lnTo>
                <a:lnTo>
                  <a:pt x="28347" y="106996"/>
                </a:lnTo>
                <a:lnTo>
                  <a:pt x="12520" y="98080"/>
                </a:lnTo>
                <a:lnTo>
                  <a:pt x="5008" y="89907"/>
                </a:lnTo>
                <a:lnTo>
                  <a:pt x="1402" y="82848"/>
                </a:lnTo>
                <a:lnTo>
                  <a:pt x="0" y="73931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2" name="Shape 1112"/>
          <p:cNvSpPr/>
          <p:nvPr/>
        </p:nvSpPr>
        <p:spPr>
          <a:xfrm rot="1200000" flipH="1">
            <a:off x="4805362" y="4248150"/>
            <a:ext cx="134937" cy="14605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13" name="Shape 1113"/>
          <p:cNvCxnSpPr/>
          <p:nvPr/>
        </p:nvCxnSpPr>
        <p:spPr>
          <a:xfrm>
            <a:off x="6003925" y="4418012"/>
            <a:ext cx="115886" cy="12699"/>
          </a:xfrm>
          <a:prstGeom prst="straightConnector1">
            <a:avLst/>
          </a:prstGeom>
          <a:noFill/>
          <a:ln w="50800" cap="flat" cmpd="sng">
            <a:solidFill>
              <a:srgbClr val="DFC700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114" name="Shape 1114"/>
          <p:cNvSpPr/>
          <p:nvPr/>
        </p:nvSpPr>
        <p:spPr>
          <a:xfrm>
            <a:off x="6035675" y="4178300"/>
            <a:ext cx="1422400" cy="4984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17" y="66852"/>
                </a:moveTo>
                <a:lnTo>
                  <a:pt x="0" y="56824"/>
                </a:lnTo>
                <a:lnTo>
                  <a:pt x="3798" y="47799"/>
                </a:lnTo>
                <a:lnTo>
                  <a:pt x="14972" y="44122"/>
                </a:lnTo>
                <a:lnTo>
                  <a:pt x="26592" y="38105"/>
                </a:lnTo>
                <a:lnTo>
                  <a:pt x="36648" y="33091"/>
                </a:lnTo>
                <a:lnTo>
                  <a:pt x="49944" y="19721"/>
                </a:lnTo>
                <a:lnTo>
                  <a:pt x="69497" y="4679"/>
                </a:lnTo>
                <a:lnTo>
                  <a:pt x="87039" y="3008"/>
                </a:lnTo>
                <a:lnTo>
                  <a:pt x="103687" y="0"/>
                </a:lnTo>
                <a:lnTo>
                  <a:pt x="116424" y="6685"/>
                </a:lnTo>
                <a:lnTo>
                  <a:pt x="119888" y="6685"/>
                </a:lnTo>
                <a:lnTo>
                  <a:pt x="119888" y="89916"/>
                </a:lnTo>
                <a:lnTo>
                  <a:pt x="114972" y="92256"/>
                </a:lnTo>
                <a:lnTo>
                  <a:pt x="101452" y="99944"/>
                </a:lnTo>
                <a:lnTo>
                  <a:pt x="80558" y="106295"/>
                </a:lnTo>
                <a:lnTo>
                  <a:pt x="58882" y="116323"/>
                </a:lnTo>
                <a:lnTo>
                  <a:pt x="42234" y="119665"/>
                </a:lnTo>
                <a:lnTo>
                  <a:pt x="27932" y="112980"/>
                </a:lnTo>
                <a:lnTo>
                  <a:pt x="19888" y="103286"/>
                </a:lnTo>
                <a:lnTo>
                  <a:pt x="9385" y="86239"/>
                </a:lnTo>
                <a:lnTo>
                  <a:pt x="3463" y="76880"/>
                </a:lnTo>
                <a:lnTo>
                  <a:pt x="1117" y="66852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5" name="Shape 1115"/>
          <p:cNvSpPr/>
          <p:nvPr/>
        </p:nvSpPr>
        <p:spPr>
          <a:xfrm rot="2340000" flipH="1">
            <a:off x="6750049" y="4408486"/>
            <a:ext cx="106362" cy="130175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6" name="Shape 1116"/>
          <p:cNvSpPr/>
          <p:nvPr/>
        </p:nvSpPr>
        <p:spPr>
          <a:xfrm>
            <a:off x="3889375" y="4125912"/>
            <a:ext cx="123824" cy="114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5957" y="0"/>
                </a:moveTo>
                <a:lnTo>
                  <a:pt x="0" y="79024"/>
                </a:lnTo>
                <a:lnTo>
                  <a:pt x="118723" y="118536"/>
                </a:lnTo>
                <a:lnTo>
                  <a:pt x="45957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7" name="Shape 1117"/>
          <p:cNvSpPr/>
          <p:nvPr/>
        </p:nvSpPr>
        <p:spPr>
          <a:xfrm>
            <a:off x="4083050" y="4179887"/>
            <a:ext cx="125412" cy="114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3263" y="0"/>
                </a:moveTo>
                <a:lnTo>
                  <a:pt x="118736" y="79024"/>
                </a:lnTo>
                <a:lnTo>
                  <a:pt x="0" y="118536"/>
                </a:lnTo>
                <a:lnTo>
                  <a:pt x="73263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8" name="Shape 1118"/>
          <p:cNvSpPr/>
          <p:nvPr/>
        </p:nvSpPr>
        <p:spPr>
          <a:xfrm>
            <a:off x="4159250" y="4454525"/>
            <a:ext cx="107949" cy="1349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8518" y="0"/>
                </a:moveTo>
                <a:lnTo>
                  <a:pt x="118518" y="45773"/>
                </a:lnTo>
                <a:lnTo>
                  <a:pt x="0" y="118762"/>
                </a:lnTo>
                <a:lnTo>
                  <a:pt x="38518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9" name="Shape 1119"/>
          <p:cNvSpPr/>
          <p:nvPr/>
        </p:nvSpPr>
        <p:spPr>
          <a:xfrm>
            <a:off x="4779962" y="4953000"/>
            <a:ext cx="85724" cy="1365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8153" y="0"/>
                </a:moveTo>
                <a:lnTo>
                  <a:pt x="0" y="10909"/>
                </a:lnTo>
                <a:lnTo>
                  <a:pt x="81230" y="118787"/>
                </a:lnTo>
                <a:lnTo>
                  <a:pt x="118153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0" name="Shape 1120"/>
          <p:cNvSpPr/>
          <p:nvPr/>
        </p:nvSpPr>
        <p:spPr>
          <a:xfrm>
            <a:off x="5267325" y="3989387"/>
            <a:ext cx="131761" cy="952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0000" y="0"/>
                </a:moveTo>
                <a:lnTo>
                  <a:pt x="0" y="105882"/>
                </a:lnTo>
                <a:lnTo>
                  <a:pt x="118800" y="118235"/>
                </a:lnTo>
                <a:lnTo>
                  <a:pt x="30000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1" name="Shape 1121"/>
          <p:cNvSpPr/>
          <p:nvPr/>
        </p:nvSpPr>
        <p:spPr>
          <a:xfrm>
            <a:off x="5783262" y="4194175"/>
            <a:ext cx="96836" cy="1381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2432" y="0"/>
                </a:moveTo>
                <a:lnTo>
                  <a:pt x="0" y="39600"/>
                </a:lnTo>
                <a:lnTo>
                  <a:pt x="118378" y="118800"/>
                </a:lnTo>
                <a:lnTo>
                  <a:pt x="92432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2" name="Shape 1122"/>
          <p:cNvSpPr/>
          <p:nvPr/>
        </p:nvSpPr>
        <p:spPr>
          <a:xfrm>
            <a:off x="5918200" y="4216400"/>
            <a:ext cx="98425" cy="1381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5600" y="0"/>
                </a:moveTo>
                <a:lnTo>
                  <a:pt x="118400" y="39600"/>
                </a:lnTo>
                <a:lnTo>
                  <a:pt x="0" y="118800"/>
                </a:lnTo>
                <a:lnTo>
                  <a:pt x="25600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3" name="Shape 1123"/>
          <p:cNvSpPr/>
          <p:nvPr/>
        </p:nvSpPr>
        <p:spPr>
          <a:xfrm>
            <a:off x="4973637" y="4864100"/>
            <a:ext cx="100011" cy="1381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5600" y="0"/>
                </a:moveTo>
                <a:lnTo>
                  <a:pt x="118400" y="39600"/>
                </a:lnTo>
                <a:lnTo>
                  <a:pt x="0" y="118800"/>
                </a:lnTo>
                <a:lnTo>
                  <a:pt x="25600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4" name="Shape 1124"/>
          <p:cNvSpPr/>
          <p:nvPr/>
        </p:nvSpPr>
        <p:spPr>
          <a:xfrm>
            <a:off x="7116761" y="3679825"/>
            <a:ext cx="98425" cy="1365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5945" y="0"/>
                </a:moveTo>
                <a:lnTo>
                  <a:pt x="118378" y="38787"/>
                </a:lnTo>
                <a:lnTo>
                  <a:pt x="0" y="118787"/>
                </a:lnTo>
                <a:lnTo>
                  <a:pt x="25945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5" name="Shape 1125"/>
          <p:cNvSpPr/>
          <p:nvPr/>
        </p:nvSpPr>
        <p:spPr>
          <a:xfrm>
            <a:off x="6927850" y="3729037"/>
            <a:ext cx="100011" cy="1381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2800" y="0"/>
                </a:moveTo>
                <a:lnTo>
                  <a:pt x="0" y="38787"/>
                </a:lnTo>
                <a:lnTo>
                  <a:pt x="118400" y="118787"/>
                </a:lnTo>
                <a:lnTo>
                  <a:pt x="92800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6" name="Shape 1126"/>
          <p:cNvSpPr/>
          <p:nvPr/>
        </p:nvSpPr>
        <p:spPr>
          <a:xfrm>
            <a:off x="7069136" y="3886200"/>
            <a:ext cx="85724" cy="1381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8125" y="0"/>
                </a:moveTo>
                <a:lnTo>
                  <a:pt x="0" y="18000"/>
                </a:lnTo>
                <a:lnTo>
                  <a:pt x="95625" y="118800"/>
                </a:lnTo>
                <a:lnTo>
                  <a:pt x="118125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7" name="Shape 1127"/>
          <p:cNvSpPr/>
          <p:nvPr/>
        </p:nvSpPr>
        <p:spPr>
          <a:xfrm>
            <a:off x="5534025" y="3568700"/>
            <a:ext cx="133349" cy="936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8800" y="0"/>
                </a:moveTo>
                <a:lnTo>
                  <a:pt x="118800" y="105882"/>
                </a:lnTo>
                <a:lnTo>
                  <a:pt x="0" y="118235"/>
                </a:lnTo>
                <a:lnTo>
                  <a:pt x="88800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8" name="Shape 1128"/>
          <p:cNvSpPr/>
          <p:nvPr/>
        </p:nvSpPr>
        <p:spPr>
          <a:xfrm>
            <a:off x="5314950" y="3717925"/>
            <a:ext cx="133349" cy="952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8800" y="0"/>
                </a:moveTo>
                <a:lnTo>
                  <a:pt x="118800" y="105882"/>
                </a:lnTo>
                <a:lnTo>
                  <a:pt x="0" y="118235"/>
                </a:lnTo>
                <a:lnTo>
                  <a:pt x="88800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9" name="Shape 1129"/>
          <p:cNvSpPr/>
          <p:nvPr/>
        </p:nvSpPr>
        <p:spPr>
          <a:xfrm>
            <a:off x="5386387" y="3592512"/>
            <a:ext cx="131761" cy="952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8484" y="0"/>
                </a:moveTo>
                <a:lnTo>
                  <a:pt x="118787" y="104347"/>
                </a:lnTo>
                <a:lnTo>
                  <a:pt x="0" y="118260"/>
                </a:lnTo>
                <a:lnTo>
                  <a:pt x="88484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0" name="Shape 1130"/>
          <p:cNvSpPr/>
          <p:nvPr/>
        </p:nvSpPr>
        <p:spPr>
          <a:xfrm>
            <a:off x="1633537" y="3359150"/>
            <a:ext cx="577850" cy="381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46068" y="16145"/>
                </a:lnTo>
                <a:lnTo>
                  <a:pt x="72551" y="24436"/>
                </a:lnTo>
                <a:lnTo>
                  <a:pt x="93793" y="31854"/>
                </a:lnTo>
                <a:lnTo>
                  <a:pt x="104000" y="37963"/>
                </a:lnTo>
                <a:lnTo>
                  <a:pt x="115034" y="46254"/>
                </a:lnTo>
                <a:lnTo>
                  <a:pt x="119448" y="55418"/>
                </a:lnTo>
                <a:lnTo>
                  <a:pt x="119724" y="68072"/>
                </a:lnTo>
                <a:lnTo>
                  <a:pt x="115862" y="78109"/>
                </a:lnTo>
                <a:lnTo>
                  <a:pt x="104000" y="85527"/>
                </a:lnTo>
                <a:lnTo>
                  <a:pt x="83586" y="92945"/>
                </a:lnTo>
                <a:lnTo>
                  <a:pt x="56000" y="98181"/>
                </a:lnTo>
                <a:lnTo>
                  <a:pt x="34482" y="106036"/>
                </a:lnTo>
                <a:lnTo>
                  <a:pt x="0" y="119563"/>
                </a:lnTo>
                <a:lnTo>
                  <a:pt x="0" y="0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31" name="Shape 1131"/>
          <p:cNvCxnSpPr/>
          <p:nvPr/>
        </p:nvCxnSpPr>
        <p:spPr>
          <a:xfrm rot="10800000">
            <a:off x="7467600" y="2027236"/>
            <a:ext cx="0" cy="4238625"/>
          </a:xfrm>
          <a:prstGeom prst="straightConnector1">
            <a:avLst/>
          </a:prstGeom>
          <a:noFill/>
          <a:ln w="25400" cap="flat" cmpd="sng">
            <a:solidFill>
              <a:schemeClr val="dk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132" name="Shape 1132"/>
          <p:cNvCxnSpPr/>
          <p:nvPr/>
        </p:nvCxnSpPr>
        <p:spPr>
          <a:xfrm rot="10800000">
            <a:off x="1631950" y="2027236"/>
            <a:ext cx="0" cy="4446586"/>
          </a:xfrm>
          <a:prstGeom prst="straightConnector1">
            <a:avLst/>
          </a:prstGeom>
          <a:noFill/>
          <a:ln w="25400" cap="flat" cmpd="sng">
            <a:solidFill>
              <a:schemeClr val="dk2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133" name="Shape 1133"/>
          <p:cNvSpPr/>
          <p:nvPr/>
        </p:nvSpPr>
        <p:spPr>
          <a:xfrm>
            <a:off x="4019550" y="6081712"/>
            <a:ext cx="50799" cy="49211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4" name="Shape 1134"/>
          <p:cNvSpPr/>
          <p:nvPr/>
        </p:nvSpPr>
        <p:spPr>
          <a:xfrm>
            <a:off x="4033837" y="5649912"/>
            <a:ext cx="49211" cy="50799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5" name="Shape 1135"/>
          <p:cNvSpPr/>
          <p:nvPr/>
        </p:nvSpPr>
        <p:spPr>
          <a:xfrm>
            <a:off x="4057650" y="5545137"/>
            <a:ext cx="49211" cy="49211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6" name="Shape 1136"/>
          <p:cNvSpPr/>
          <p:nvPr/>
        </p:nvSpPr>
        <p:spPr>
          <a:xfrm>
            <a:off x="4079875" y="5438775"/>
            <a:ext cx="49211" cy="50799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7" name="Shape 1137"/>
          <p:cNvSpPr/>
          <p:nvPr/>
        </p:nvSpPr>
        <p:spPr>
          <a:xfrm>
            <a:off x="3933825" y="6299200"/>
            <a:ext cx="49211" cy="49211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8" name="Shape 1138"/>
          <p:cNvSpPr/>
          <p:nvPr/>
        </p:nvSpPr>
        <p:spPr>
          <a:xfrm>
            <a:off x="3878262" y="6408737"/>
            <a:ext cx="49211" cy="49211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9" name="Shape 1139"/>
          <p:cNvSpPr/>
          <p:nvPr/>
        </p:nvSpPr>
        <p:spPr>
          <a:xfrm>
            <a:off x="3406775" y="6323012"/>
            <a:ext cx="46036" cy="49211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0" name="Shape 1140"/>
          <p:cNvSpPr/>
          <p:nvPr/>
        </p:nvSpPr>
        <p:spPr>
          <a:xfrm>
            <a:off x="4781550" y="6096000"/>
            <a:ext cx="49211" cy="49211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1" name="Shape 1141"/>
          <p:cNvSpPr/>
          <p:nvPr/>
        </p:nvSpPr>
        <p:spPr>
          <a:xfrm>
            <a:off x="4745037" y="5929312"/>
            <a:ext cx="49211" cy="49211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2" name="Shape 1142"/>
          <p:cNvSpPr/>
          <p:nvPr/>
        </p:nvSpPr>
        <p:spPr>
          <a:xfrm>
            <a:off x="4700587" y="6103937"/>
            <a:ext cx="49211" cy="49211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Shape 1143"/>
          <p:cNvSpPr/>
          <p:nvPr/>
        </p:nvSpPr>
        <p:spPr>
          <a:xfrm>
            <a:off x="4678362" y="6261100"/>
            <a:ext cx="49211" cy="50799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4" name="Shape 1144"/>
          <p:cNvSpPr/>
          <p:nvPr/>
        </p:nvSpPr>
        <p:spPr>
          <a:xfrm>
            <a:off x="4619625" y="6391275"/>
            <a:ext cx="47625" cy="49211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5" name="Shape 1145"/>
          <p:cNvSpPr/>
          <p:nvPr/>
        </p:nvSpPr>
        <p:spPr>
          <a:xfrm>
            <a:off x="4738687" y="5743575"/>
            <a:ext cx="49211" cy="49211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6" name="Shape 1146"/>
          <p:cNvSpPr/>
          <p:nvPr/>
        </p:nvSpPr>
        <p:spPr>
          <a:xfrm>
            <a:off x="4756150" y="5572125"/>
            <a:ext cx="49211" cy="50799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7" name="Shape 1147"/>
          <p:cNvSpPr/>
          <p:nvPr/>
        </p:nvSpPr>
        <p:spPr>
          <a:xfrm>
            <a:off x="5273675" y="4560887"/>
            <a:ext cx="41275" cy="968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6250" y="0"/>
                </a:moveTo>
                <a:lnTo>
                  <a:pt x="105000" y="20869"/>
                </a:lnTo>
                <a:lnTo>
                  <a:pt x="82500" y="36521"/>
                </a:lnTo>
                <a:lnTo>
                  <a:pt x="82500" y="53913"/>
                </a:lnTo>
                <a:lnTo>
                  <a:pt x="82500" y="74782"/>
                </a:lnTo>
                <a:lnTo>
                  <a:pt x="82500" y="90434"/>
                </a:lnTo>
                <a:lnTo>
                  <a:pt x="37500" y="107826"/>
                </a:lnTo>
                <a:lnTo>
                  <a:pt x="0" y="118260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8" name="Shape 1148"/>
          <p:cNvSpPr/>
          <p:nvPr/>
        </p:nvSpPr>
        <p:spPr>
          <a:xfrm>
            <a:off x="5289550" y="4581525"/>
            <a:ext cx="106362" cy="920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8500" y="0"/>
                </a:moveTo>
                <a:lnTo>
                  <a:pt x="109500" y="21818"/>
                </a:lnTo>
                <a:lnTo>
                  <a:pt x="94500" y="21818"/>
                </a:lnTo>
                <a:lnTo>
                  <a:pt x="87000" y="40000"/>
                </a:lnTo>
                <a:lnTo>
                  <a:pt x="87000" y="58181"/>
                </a:lnTo>
                <a:lnTo>
                  <a:pt x="72000" y="72727"/>
                </a:lnTo>
                <a:lnTo>
                  <a:pt x="58500" y="90909"/>
                </a:lnTo>
                <a:lnTo>
                  <a:pt x="43500" y="107272"/>
                </a:lnTo>
                <a:lnTo>
                  <a:pt x="30000" y="114545"/>
                </a:lnTo>
                <a:lnTo>
                  <a:pt x="0" y="118181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9" name="Shape 1149"/>
          <p:cNvSpPr/>
          <p:nvPr/>
        </p:nvSpPr>
        <p:spPr>
          <a:xfrm>
            <a:off x="5227637" y="4570412"/>
            <a:ext cx="20636" cy="52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5714" y="0"/>
                </a:moveTo>
                <a:lnTo>
                  <a:pt x="111428" y="31578"/>
                </a:lnTo>
                <a:lnTo>
                  <a:pt x="85714" y="66315"/>
                </a:lnTo>
                <a:lnTo>
                  <a:pt x="0" y="78947"/>
                </a:lnTo>
                <a:lnTo>
                  <a:pt x="0" y="116842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0" name="Shape 1150"/>
          <p:cNvSpPr/>
          <p:nvPr/>
        </p:nvSpPr>
        <p:spPr>
          <a:xfrm>
            <a:off x="6299200" y="4664075"/>
            <a:ext cx="44450" cy="1904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6363" y="0"/>
                </a:moveTo>
                <a:lnTo>
                  <a:pt x="36363" y="85714"/>
                </a:lnTo>
                <a:lnTo>
                  <a:pt x="0" y="111428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1" name="Shape 1151"/>
          <p:cNvSpPr/>
          <p:nvPr/>
        </p:nvSpPr>
        <p:spPr>
          <a:xfrm>
            <a:off x="6451600" y="4694237"/>
            <a:ext cx="101599" cy="95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8441" y="0"/>
                </a:moveTo>
                <a:lnTo>
                  <a:pt x="98181" y="0"/>
                </a:lnTo>
                <a:lnTo>
                  <a:pt x="79480" y="51428"/>
                </a:lnTo>
                <a:lnTo>
                  <a:pt x="63896" y="51428"/>
                </a:lnTo>
                <a:lnTo>
                  <a:pt x="49870" y="51428"/>
                </a:lnTo>
                <a:lnTo>
                  <a:pt x="31168" y="0"/>
                </a:lnTo>
                <a:lnTo>
                  <a:pt x="15584" y="0"/>
                </a:lnTo>
                <a:lnTo>
                  <a:pt x="0" y="102857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52" name="Shape 1152"/>
          <p:cNvCxnSpPr/>
          <p:nvPr/>
        </p:nvCxnSpPr>
        <p:spPr>
          <a:xfrm rot="10800000">
            <a:off x="5099050" y="4471986"/>
            <a:ext cx="76199" cy="77787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153" name="Shape 1153"/>
          <p:cNvCxnSpPr/>
          <p:nvPr/>
        </p:nvCxnSpPr>
        <p:spPr>
          <a:xfrm rot="10800000">
            <a:off x="5248275" y="4429124"/>
            <a:ext cx="0" cy="98425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154" name="Shape 1154"/>
          <p:cNvCxnSpPr/>
          <p:nvPr/>
        </p:nvCxnSpPr>
        <p:spPr>
          <a:xfrm rot="10800000" flipH="1">
            <a:off x="5334000" y="4456111"/>
            <a:ext cx="33336" cy="58737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155" name="Shape 1155"/>
          <p:cNvCxnSpPr/>
          <p:nvPr/>
        </p:nvCxnSpPr>
        <p:spPr>
          <a:xfrm flipH="1">
            <a:off x="5087936" y="4648200"/>
            <a:ext cx="93662" cy="3174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156" name="Shape 1156"/>
          <p:cNvCxnSpPr/>
          <p:nvPr/>
        </p:nvCxnSpPr>
        <p:spPr>
          <a:xfrm rot="10800000" flipH="1">
            <a:off x="5383212" y="4516436"/>
            <a:ext cx="87311" cy="46036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157" name="Shape 1157"/>
          <p:cNvCxnSpPr/>
          <p:nvPr/>
        </p:nvCxnSpPr>
        <p:spPr>
          <a:xfrm flipH="1">
            <a:off x="5183186" y="4665662"/>
            <a:ext cx="30161" cy="49211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158" name="Shape 1158"/>
          <p:cNvCxnSpPr/>
          <p:nvPr/>
        </p:nvCxnSpPr>
        <p:spPr>
          <a:xfrm>
            <a:off x="5248275" y="4695825"/>
            <a:ext cx="7937" cy="61912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159" name="Shape 1159"/>
          <p:cNvCxnSpPr/>
          <p:nvPr/>
        </p:nvCxnSpPr>
        <p:spPr>
          <a:xfrm>
            <a:off x="5408612" y="4638675"/>
            <a:ext cx="71436" cy="3174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160" name="Shape 1160"/>
          <p:cNvCxnSpPr/>
          <p:nvPr/>
        </p:nvCxnSpPr>
        <p:spPr>
          <a:xfrm>
            <a:off x="6184900" y="4530725"/>
            <a:ext cx="26987" cy="39687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161" name="Shape 1161"/>
          <p:cNvCxnSpPr/>
          <p:nvPr/>
        </p:nvCxnSpPr>
        <p:spPr>
          <a:xfrm rot="10800000" flipH="1">
            <a:off x="6111875" y="4621211"/>
            <a:ext cx="79375" cy="26987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162" name="Shape 1162"/>
          <p:cNvCxnSpPr/>
          <p:nvPr/>
        </p:nvCxnSpPr>
        <p:spPr>
          <a:xfrm flipH="1">
            <a:off x="6302375" y="4518025"/>
            <a:ext cx="30161" cy="58737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163" name="Shape 1163"/>
          <p:cNvCxnSpPr/>
          <p:nvPr/>
        </p:nvCxnSpPr>
        <p:spPr>
          <a:xfrm rot="10800000" flipH="1">
            <a:off x="6180137" y="4694236"/>
            <a:ext cx="79375" cy="52387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164" name="Shape 1164"/>
          <p:cNvCxnSpPr/>
          <p:nvPr/>
        </p:nvCxnSpPr>
        <p:spPr>
          <a:xfrm flipH="1">
            <a:off x="6373811" y="4575175"/>
            <a:ext cx="58737" cy="3175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165" name="Shape 1165"/>
          <p:cNvCxnSpPr/>
          <p:nvPr/>
        </p:nvCxnSpPr>
        <p:spPr>
          <a:xfrm flipH="1">
            <a:off x="6588124" y="4614862"/>
            <a:ext cx="88900" cy="3175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166" name="Shape 1166"/>
          <p:cNvCxnSpPr/>
          <p:nvPr/>
        </p:nvCxnSpPr>
        <p:spPr>
          <a:xfrm flipH="1">
            <a:off x="6467474" y="4579937"/>
            <a:ext cx="79375" cy="52387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167" name="Shape 1167"/>
          <p:cNvCxnSpPr/>
          <p:nvPr/>
        </p:nvCxnSpPr>
        <p:spPr>
          <a:xfrm rot="10800000">
            <a:off x="6337300" y="4741861"/>
            <a:ext cx="26987" cy="93662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168" name="Shape 1168"/>
          <p:cNvSpPr/>
          <p:nvPr/>
        </p:nvSpPr>
        <p:spPr>
          <a:xfrm>
            <a:off x="2252661" y="4964112"/>
            <a:ext cx="1093787" cy="127634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7666" y="119869"/>
                </a:moveTo>
                <a:lnTo>
                  <a:pt x="108681" y="116351"/>
                </a:lnTo>
                <a:lnTo>
                  <a:pt x="108681" y="113485"/>
                </a:lnTo>
                <a:lnTo>
                  <a:pt x="108681" y="110749"/>
                </a:lnTo>
                <a:lnTo>
                  <a:pt x="107666" y="107100"/>
                </a:lnTo>
                <a:lnTo>
                  <a:pt x="107666" y="104364"/>
                </a:lnTo>
                <a:lnTo>
                  <a:pt x="106650" y="101628"/>
                </a:lnTo>
                <a:lnTo>
                  <a:pt x="106650" y="97980"/>
                </a:lnTo>
                <a:lnTo>
                  <a:pt x="106650" y="95244"/>
                </a:lnTo>
                <a:lnTo>
                  <a:pt x="106650" y="92377"/>
                </a:lnTo>
                <a:lnTo>
                  <a:pt x="107666" y="88859"/>
                </a:lnTo>
                <a:lnTo>
                  <a:pt x="107666" y="85993"/>
                </a:lnTo>
                <a:lnTo>
                  <a:pt x="107666" y="83257"/>
                </a:lnTo>
                <a:lnTo>
                  <a:pt x="108681" y="79739"/>
                </a:lnTo>
                <a:lnTo>
                  <a:pt x="108681" y="76872"/>
                </a:lnTo>
                <a:lnTo>
                  <a:pt x="108681" y="74136"/>
                </a:lnTo>
                <a:lnTo>
                  <a:pt x="109697" y="69576"/>
                </a:lnTo>
                <a:lnTo>
                  <a:pt x="110713" y="65928"/>
                </a:lnTo>
                <a:lnTo>
                  <a:pt x="110713" y="63192"/>
                </a:lnTo>
                <a:lnTo>
                  <a:pt x="111729" y="60325"/>
                </a:lnTo>
                <a:lnTo>
                  <a:pt x="112744" y="56807"/>
                </a:lnTo>
                <a:lnTo>
                  <a:pt x="114776" y="54071"/>
                </a:lnTo>
                <a:lnTo>
                  <a:pt x="115792" y="51205"/>
                </a:lnTo>
                <a:lnTo>
                  <a:pt x="116952" y="47687"/>
                </a:lnTo>
                <a:lnTo>
                  <a:pt x="117823" y="44820"/>
                </a:lnTo>
                <a:lnTo>
                  <a:pt x="117823" y="42084"/>
                </a:lnTo>
                <a:lnTo>
                  <a:pt x="119854" y="37524"/>
                </a:lnTo>
                <a:lnTo>
                  <a:pt x="119854" y="33876"/>
                </a:lnTo>
                <a:lnTo>
                  <a:pt x="119854" y="31140"/>
                </a:lnTo>
                <a:lnTo>
                  <a:pt x="119854" y="28403"/>
                </a:lnTo>
                <a:lnTo>
                  <a:pt x="118839" y="24755"/>
                </a:lnTo>
                <a:lnTo>
                  <a:pt x="117823" y="22019"/>
                </a:lnTo>
                <a:lnTo>
                  <a:pt x="116952" y="19153"/>
                </a:lnTo>
                <a:lnTo>
                  <a:pt x="114776" y="15635"/>
                </a:lnTo>
                <a:lnTo>
                  <a:pt x="113760" y="12899"/>
                </a:lnTo>
                <a:lnTo>
                  <a:pt x="111729" y="10032"/>
                </a:lnTo>
                <a:lnTo>
                  <a:pt x="108681" y="7426"/>
                </a:lnTo>
                <a:lnTo>
                  <a:pt x="106650" y="4560"/>
                </a:lnTo>
                <a:lnTo>
                  <a:pt x="103603" y="2736"/>
                </a:lnTo>
                <a:lnTo>
                  <a:pt x="100411" y="1954"/>
                </a:lnTo>
                <a:lnTo>
                  <a:pt x="96493" y="1954"/>
                </a:lnTo>
                <a:lnTo>
                  <a:pt x="93446" y="912"/>
                </a:lnTo>
                <a:lnTo>
                  <a:pt x="90253" y="0"/>
                </a:lnTo>
                <a:lnTo>
                  <a:pt x="86336" y="0"/>
                </a:lnTo>
                <a:lnTo>
                  <a:pt x="83143" y="0"/>
                </a:lnTo>
                <a:lnTo>
                  <a:pt x="80096" y="0"/>
                </a:lnTo>
                <a:lnTo>
                  <a:pt x="76178" y="0"/>
                </a:lnTo>
                <a:lnTo>
                  <a:pt x="72986" y="0"/>
                </a:lnTo>
                <a:lnTo>
                  <a:pt x="69939" y="0"/>
                </a:lnTo>
                <a:lnTo>
                  <a:pt x="65876" y="912"/>
                </a:lnTo>
                <a:lnTo>
                  <a:pt x="62829" y="912"/>
                </a:lnTo>
                <a:lnTo>
                  <a:pt x="59782" y="1954"/>
                </a:lnTo>
                <a:lnTo>
                  <a:pt x="55719" y="2736"/>
                </a:lnTo>
                <a:lnTo>
                  <a:pt x="52672" y="2736"/>
                </a:lnTo>
                <a:lnTo>
                  <a:pt x="49480" y="3648"/>
                </a:lnTo>
                <a:lnTo>
                  <a:pt x="45562" y="4560"/>
                </a:lnTo>
                <a:lnTo>
                  <a:pt x="42515" y="4560"/>
                </a:lnTo>
                <a:lnTo>
                  <a:pt x="38307" y="6514"/>
                </a:lnTo>
                <a:lnTo>
                  <a:pt x="34244" y="7426"/>
                </a:lnTo>
                <a:lnTo>
                  <a:pt x="30326" y="8208"/>
                </a:lnTo>
                <a:lnTo>
                  <a:pt x="27134" y="8208"/>
                </a:lnTo>
                <a:lnTo>
                  <a:pt x="24087" y="8208"/>
                </a:lnTo>
                <a:lnTo>
                  <a:pt x="20024" y="8208"/>
                </a:lnTo>
                <a:lnTo>
                  <a:pt x="16977" y="8208"/>
                </a:lnTo>
                <a:lnTo>
                  <a:pt x="12914" y="7426"/>
                </a:lnTo>
                <a:lnTo>
                  <a:pt x="10012" y="7947"/>
                </a:lnTo>
                <a:lnTo>
                  <a:pt x="8851" y="11335"/>
                </a:lnTo>
                <a:lnTo>
                  <a:pt x="5949" y="15114"/>
                </a:lnTo>
                <a:lnTo>
                  <a:pt x="0" y="17198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9" name="Shape 1169"/>
          <p:cNvSpPr/>
          <p:nvPr/>
        </p:nvSpPr>
        <p:spPr>
          <a:xfrm>
            <a:off x="2397125" y="4373562"/>
            <a:ext cx="69849" cy="67944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3846" y="0"/>
                </a:moveTo>
                <a:lnTo>
                  <a:pt x="117692" y="11265"/>
                </a:lnTo>
                <a:lnTo>
                  <a:pt x="113076" y="23265"/>
                </a:lnTo>
                <a:lnTo>
                  <a:pt x="113076" y="28408"/>
                </a:lnTo>
                <a:lnTo>
                  <a:pt x="96923" y="33795"/>
                </a:lnTo>
                <a:lnTo>
                  <a:pt x="64615" y="40408"/>
                </a:lnTo>
                <a:lnTo>
                  <a:pt x="64615" y="45551"/>
                </a:lnTo>
                <a:lnTo>
                  <a:pt x="48461" y="52653"/>
                </a:lnTo>
                <a:lnTo>
                  <a:pt x="32307" y="59510"/>
                </a:lnTo>
                <a:lnTo>
                  <a:pt x="16153" y="64897"/>
                </a:lnTo>
                <a:lnTo>
                  <a:pt x="0" y="71510"/>
                </a:lnTo>
                <a:lnTo>
                  <a:pt x="0" y="76653"/>
                </a:lnTo>
                <a:lnTo>
                  <a:pt x="0" y="82040"/>
                </a:lnTo>
                <a:lnTo>
                  <a:pt x="16153" y="88653"/>
                </a:lnTo>
                <a:lnTo>
                  <a:pt x="16153" y="94040"/>
                </a:lnTo>
                <a:lnTo>
                  <a:pt x="16153" y="99183"/>
                </a:lnTo>
                <a:lnTo>
                  <a:pt x="32307" y="105795"/>
                </a:lnTo>
                <a:lnTo>
                  <a:pt x="32307" y="111183"/>
                </a:lnTo>
                <a:lnTo>
                  <a:pt x="57692" y="119755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0" name="Shape 1170"/>
          <p:cNvSpPr/>
          <p:nvPr/>
        </p:nvSpPr>
        <p:spPr>
          <a:xfrm>
            <a:off x="3160711" y="4516437"/>
            <a:ext cx="457200" cy="4698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652" y="0"/>
                </a:moveTo>
                <a:lnTo>
                  <a:pt x="112347" y="2485"/>
                </a:lnTo>
                <a:lnTo>
                  <a:pt x="102608" y="9585"/>
                </a:lnTo>
                <a:lnTo>
                  <a:pt x="92869" y="9585"/>
                </a:lnTo>
                <a:lnTo>
                  <a:pt x="85565" y="9585"/>
                </a:lnTo>
                <a:lnTo>
                  <a:pt x="75478" y="9585"/>
                </a:lnTo>
                <a:lnTo>
                  <a:pt x="66086" y="9585"/>
                </a:lnTo>
                <a:lnTo>
                  <a:pt x="58782" y="9585"/>
                </a:lnTo>
                <a:lnTo>
                  <a:pt x="51130" y="12426"/>
                </a:lnTo>
                <a:lnTo>
                  <a:pt x="41739" y="19881"/>
                </a:lnTo>
                <a:lnTo>
                  <a:pt x="34086" y="24852"/>
                </a:lnTo>
                <a:lnTo>
                  <a:pt x="29565" y="34437"/>
                </a:lnTo>
                <a:lnTo>
                  <a:pt x="26782" y="42248"/>
                </a:lnTo>
                <a:lnTo>
                  <a:pt x="24347" y="49704"/>
                </a:lnTo>
                <a:lnTo>
                  <a:pt x="24347" y="57514"/>
                </a:lnTo>
                <a:lnTo>
                  <a:pt x="21913" y="69940"/>
                </a:lnTo>
                <a:lnTo>
                  <a:pt x="17391" y="79526"/>
                </a:lnTo>
                <a:lnTo>
                  <a:pt x="14608" y="86982"/>
                </a:lnTo>
                <a:lnTo>
                  <a:pt x="7304" y="94792"/>
                </a:lnTo>
                <a:lnTo>
                  <a:pt x="2434" y="104378"/>
                </a:lnTo>
                <a:lnTo>
                  <a:pt x="0" y="112189"/>
                </a:lnTo>
                <a:lnTo>
                  <a:pt x="5217" y="119644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1" name="Shape 1171"/>
          <p:cNvSpPr/>
          <p:nvPr/>
        </p:nvSpPr>
        <p:spPr>
          <a:xfrm>
            <a:off x="4576762" y="5178425"/>
            <a:ext cx="938212" cy="27304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830" y="119390"/>
                </a:moveTo>
                <a:lnTo>
                  <a:pt x="115091" y="119390"/>
                </a:lnTo>
                <a:lnTo>
                  <a:pt x="109167" y="119390"/>
                </a:lnTo>
                <a:lnTo>
                  <a:pt x="104428" y="119390"/>
                </a:lnTo>
                <a:lnTo>
                  <a:pt x="100874" y="119390"/>
                </a:lnTo>
                <a:lnTo>
                  <a:pt x="97320" y="119390"/>
                </a:lnTo>
                <a:lnTo>
                  <a:pt x="91396" y="119390"/>
                </a:lnTo>
                <a:lnTo>
                  <a:pt x="85303" y="119390"/>
                </a:lnTo>
                <a:lnTo>
                  <a:pt x="80733" y="119390"/>
                </a:lnTo>
                <a:lnTo>
                  <a:pt x="77179" y="119390"/>
                </a:lnTo>
                <a:lnTo>
                  <a:pt x="73455" y="119390"/>
                </a:lnTo>
                <a:lnTo>
                  <a:pt x="68885" y="119390"/>
                </a:lnTo>
                <a:lnTo>
                  <a:pt x="64146" y="119390"/>
                </a:lnTo>
                <a:lnTo>
                  <a:pt x="59407" y="119390"/>
                </a:lnTo>
                <a:lnTo>
                  <a:pt x="55684" y="119390"/>
                </a:lnTo>
                <a:lnTo>
                  <a:pt x="51114" y="102335"/>
                </a:lnTo>
                <a:lnTo>
                  <a:pt x="47390" y="102335"/>
                </a:lnTo>
                <a:lnTo>
                  <a:pt x="43836" y="93807"/>
                </a:lnTo>
                <a:lnTo>
                  <a:pt x="40451" y="81015"/>
                </a:lnTo>
                <a:lnTo>
                  <a:pt x="36727" y="72487"/>
                </a:lnTo>
                <a:lnTo>
                  <a:pt x="34527" y="59695"/>
                </a:lnTo>
                <a:lnTo>
                  <a:pt x="33342" y="42639"/>
                </a:lnTo>
                <a:lnTo>
                  <a:pt x="31988" y="29847"/>
                </a:lnTo>
                <a:lnTo>
                  <a:pt x="30803" y="16446"/>
                </a:lnTo>
                <a:lnTo>
                  <a:pt x="26064" y="8527"/>
                </a:lnTo>
                <a:lnTo>
                  <a:pt x="21495" y="0"/>
                </a:lnTo>
                <a:lnTo>
                  <a:pt x="17771" y="12182"/>
                </a:lnTo>
                <a:lnTo>
                  <a:pt x="17771" y="25583"/>
                </a:lnTo>
                <a:lnTo>
                  <a:pt x="14217" y="37766"/>
                </a:lnTo>
                <a:lnTo>
                  <a:pt x="13032" y="51167"/>
                </a:lnTo>
                <a:lnTo>
                  <a:pt x="8293" y="51167"/>
                </a:lnTo>
                <a:lnTo>
                  <a:pt x="3554" y="59695"/>
                </a:lnTo>
                <a:lnTo>
                  <a:pt x="0" y="51167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2" name="Shape 1172"/>
          <p:cNvSpPr/>
          <p:nvPr/>
        </p:nvSpPr>
        <p:spPr>
          <a:xfrm>
            <a:off x="3244850" y="5041900"/>
            <a:ext cx="409575" cy="3333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8129" y="10000"/>
                </a:lnTo>
                <a:lnTo>
                  <a:pt x="13548" y="21000"/>
                </a:lnTo>
                <a:lnTo>
                  <a:pt x="22064" y="28000"/>
                </a:lnTo>
                <a:lnTo>
                  <a:pt x="27096" y="38500"/>
                </a:lnTo>
                <a:lnTo>
                  <a:pt x="29806" y="49500"/>
                </a:lnTo>
                <a:lnTo>
                  <a:pt x="35612" y="63000"/>
                </a:lnTo>
                <a:lnTo>
                  <a:pt x="40645" y="73500"/>
                </a:lnTo>
                <a:lnTo>
                  <a:pt x="43354" y="84500"/>
                </a:lnTo>
                <a:lnTo>
                  <a:pt x="51870" y="98000"/>
                </a:lnTo>
                <a:lnTo>
                  <a:pt x="51870" y="109000"/>
                </a:lnTo>
                <a:lnTo>
                  <a:pt x="62709" y="115500"/>
                </a:lnTo>
                <a:lnTo>
                  <a:pt x="76258" y="119500"/>
                </a:lnTo>
                <a:lnTo>
                  <a:pt x="86709" y="119500"/>
                </a:lnTo>
                <a:lnTo>
                  <a:pt x="95225" y="119500"/>
                </a:lnTo>
                <a:lnTo>
                  <a:pt x="103354" y="119500"/>
                </a:lnTo>
                <a:lnTo>
                  <a:pt x="113806" y="112000"/>
                </a:lnTo>
                <a:lnTo>
                  <a:pt x="119612" y="98000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3" name="Shape 1173"/>
          <p:cNvSpPr/>
          <p:nvPr/>
        </p:nvSpPr>
        <p:spPr>
          <a:xfrm>
            <a:off x="4133850" y="2671761"/>
            <a:ext cx="63500" cy="2222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7500" y="0"/>
                </a:moveTo>
                <a:lnTo>
                  <a:pt x="80000" y="7453"/>
                </a:lnTo>
                <a:lnTo>
                  <a:pt x="35000" y="20869"/>
                </a:lnTo>
                <a:lnTo>
                  <a:pt x="12500" y="42484"/>
                </a:lnTo>
                <a:lnTo>
                  <a:pt x="0" y="70062"/>
                </a:lnTo>
                <a:lnTo>
                  <a:pt x="30000" y="98385"/>
                </a:lnTo>
                <a:lnTo>
                  <a:pt x="75000" y="119254"/>
                </a:lnTo>
                <a:lnTo>
                  <a:pt x="117500" y="104347"/>
                </a:lnTo>
                <a:lnTo>
                  <a:pt x="75000" y="85714"/>
                </a:lnTo>
                <a:lnTo>
                  <a:pt x="47500" y="64844"/>
                </a:lnTo>
                <a:lnTo>
                  <a:pt x="47500" y="38757"/>
                </a:lnTo>
                <a:lnTo>
                  <a:pt x="75000" y="17142"/>
                </a:lnTo>
                <a:lnTo>
                  <a:pt x="117500" y="0"/>
                </a:lnTo>
              </a:path>
            </a:pathLst>
          </a:custGeom>
          <a:solidFill>
            <a:srgbClr val="DFC70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4" name="Shape 1174"/>
          <p:cNvSpPr/>
          <p:nvPr/>
        </p:nvSpPr>
        <p:spPr>
          <a:xfrm>
            <a:off x="3598862" y="2984500"/>
            <a:ext cx="522286" cy="4492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6666" y="0"/>
                </a:moveTo>
                <a:lnTo>
                  <a:pt x="56666" y="13703"/>
                </a:lnTo>
                <a:lnTo>
                  <a:pt x="42424" y="23333"/>
                </a:lnTo>
                <a:lnTo>
                  <a:pt x="29696" y="29259"/>
                </a:lnTo>
                <a:lnTo>
                  <a:pt x="16363" y="32962"/>
                </a:lnTo>
                <a:lnTo>
                  <a:pt x="30909" y="34444"/>
                </a:lnTo>
                <a:lnTo>
                  <a:pt x="52424" y="39629"/>
                </a:lnTo>
                <a:lnTo>
                  <a:pt x="70000" y="48148"/>
                </a:lnTo>
                <a:lnTo>
                  <a:pt x="82727" y="56296"/>
                </a:lnTo>
                <a:lnTo>
                  <a:pt x="97878" y="67407"/>
                </a:lnTo>
                <a:lnTo>
                  <a:pt x="109090" y="81111"/>
                </a:lnTo>
                <a:lnTo>
                  <a:pt x="114545" y="90740"/>
                </a:lnTo>
                <a:lnTo>
                  <a:pt x="117575" y="101851"/>
                </a:lnTo>
                <a:lnTo>
                  <a:pt x="119696" y="111481"/>
                </a:lnTo>
                <a:lnTo>
                  <a:pt x="116969" y="118518"/>
                </a:lnTo>
                <a:lnTo>
                  <a:pt x="106666" y="119629"/>
                </a:lnTo>
                <a:lnTo>
                  <a:pt x="109090" y="108148"/>
                </a:lnTo>
                <a:lnTo>
                  <a:pt x="106969" y="97777"/>
                </a:lnTo>
                <a:lnTo>
                  <a:pt x="103333" y="88148"/>
                </a:lnTo>
                <a:lnTo>
                  <a:pt x="96969" y="78518"/>
                </a:lnTo>
                <a:lnTo>
                  <a:pt x="87878" y="71111"/>
                </a:lnTo>
                <a:lnTo>
                  <a:pt x="75757" y="61111"/>
                </a:lnTo>
                <a:lnTo>
                  <a:pt x="63939" y="55185"/>
                </a:lnTo>
                <a:lnTo>
                  <a:pt x="48181" y="47407"/>
                </a:lnTo>
                <a:lnTo>
                  <a:pt x="32727" y="42222"/>
                </a:lnTo>
                <a:lnTo>
                  <a:pt x="20606" y="38888"/>
                </a:lnTo>
                <a:lnTo>
                  <a:pt x="10000" y="35555"/>
                </a:lnTo>
                <a:lnTo>
                  <a:pt x="1818" y="34074"/>
                </a:lnTo>
                <a:lnTo>
                  <a:pt x="0" y="32962"/>
                </a:lnTo>
                <a:lnTo>
                  <a:pt x="18787" y="28518"/>
                </a:lnTo>
                <a:lnTo>
                  <a:pt x="34242" y="22222"/>
                </a:lnTo>
                <a:lnTo>
                  <a:pt x="43636" y="17407"/>
                </a:lnTo>
                <a:lnTo>
                  <a:pt x="53939" y="10370"/>
                </a:lnTo>
                <a:lnTo>
                  <a:pt x="66666" y="0"/>
                </a:lnTo>
              </a:path>
            </a:pathLst>
          </a:custGeom>
          <a:solidFill>
            <a:srgbClr val="DFC70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5" name="Shape 1175"/>
          <p:cNvSpPr/>
          <p:nvPr/>
        </p:nvSpPr>
        <p:spPr>
          <a:xfrm>
            <a:off x="4230687" y="3133725"/>
            <a:ext cx="184149" cy="2825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142" y="0"/>
                </a:moveTo>
                <a:lnTo>
                  <a:pt x="60000" y="22352"/>
                </a:lnTo>
                <a:lnTo>
                  <a:pt x="30000" y="45294"/>
                </a:lnTo>
                <a:lnTo>
                  <a:pt x="10285" y="71764"/>
                </a:lnTo>
                <a:lnTo>
                  <a:pt x="4285" y="82941"/>
                </a:lnTo>
                <a:lnTo>
                  <a:pt x="857" y="93529"/>
                </a:lnTo>
                <a:lnTo>
                  <a:pt x="0" y="107647"/>
                </a:lnTo>
                <a:lnTo>
                  <a:pt x="0" y="119411"/>
                </a:lnTo>
                <a:lnTo>
                  <a:pt x="14571" y="114117"/>
                </a:lnTo>
                <a:lnTo>
                  <a:pt x="10285" y="99411"/>
                </a:lnTo>
                <a:lnTo>
                  <a:pt x="12857" y="85294"/>
                </a:lnTo>
                <a:lnTo>
                  <a:pt x="18857" y="77647"/>
                </a:lnTo>
                <a:lnTo>
                  <a:pt x="25714" y="65882"/>
                </a:lnTo>
                <a:lnTo>
                  <a:pt x="42857" y="50000"/>
                </a:lnTo>
                <a:lnTo>
                  <a:pt x="64285" y="33529"/>
                </a:lnTo>
                <a:lnTo>
                  <a:pt x="90857" y="16470"/>
                </a:lnTo>
                <a:lnTo>
                  <a:pt x="119142" y="0"/>
                </a:lnTo>
              </a:path>
            </a:pathLst>
          </a:custGeom>
          <a:solidFill>
            <a:srgbClr val="DFC70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6" name="Shape 1176"/>
          <p:cNvSpPr/>
          <p:nvPr/>
        </p:nvSpPr>
        <p:spPr>
          <a:xfrm>
            <a:off x="6064250" y="3213100"/>
            <a:ext cx="76199" cy="23971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7931" y="0"/>
                </a:moveTo>
                <a:lnTo>
                  <a:pt x="53793" y="17341"/>
                </a:lnTo>
                <a:lnTo>
                  <a:pt x="28965" y="33988"/>
                </a:lnTo>
                <a:lnTo>
                  <a:pt x="8275" y="54104"/>
                </a:lnTo>
                <a:lnTo>
                  <a:pt x="2068" y="74913"/>
                </a:lnTo>
                <a:lnTo>
                  <a:pt x="0" y="102658"/>
                </a:lnTo>
                <a:lnTo>
                  <a:pt x="2068" y="118612"/>
                </a:lnTo>
                <a:lnTo>
                  <a:pt x="64137" y="119306"/>
                </a:lnTo>
                <a:lnTo>
                  <a:pt x="47586" y="99190"/>
                </a:lnTo>
                <a:lnTo>
                  <a:pt x="39310" y="68670"/>
                </a:lnTo>
                <a:lnTo>
                  <a:pt x="39310" y="53410"/>
                </a:lnTo>
                <a:lnTo>
                  <a:pt x="53793" y="38150"/>
                </a:lnTo>
                <a:lnTo>
                  <a:pt x="70344" y="20809"/>
                </a:lnTo>
                <a:lnTo>
                  <a:pt x="117931" y="0"/>
                </a:lnTo>
              </a:path>
            </a:pathLst>
          </a:custGeom>
          <a:solidFill>
            <a:srgbClr val="DFC70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7" name="Shape 1177"/>
          <p:cNvSpPr/>
          <p:nvPr/>
        </p:nvSpPr>
        <p:spPr>
          <a:xfrm>
            <a:off x="6064250" y="3429000"/>
            <a:ext cx="44450" cy="460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6470" y="116363"/>
                </a:moveTo>
                <a:lnTo>
                  <a:pt x="0" y="109090"/>
                </a:lnTo>
                <a:lnTo>
                  <a:pt x="0" y="0"/>
                </a:lnTo>
                <a:lnTo>
                  <a:pt x="88235" y="0"/>
                </a:lnTo>
                <a:lnTo>
                  <a:pt x="98823" y="47272"/>
                </a:lnTo>
                <a:lnTo>
                  <a:pt x="116470" y="116363"/>
                </a:lnTo>
              </a:path>
            </a:pathLst>
          </a:custGeom>
          <a:solidFill>
            <a:srgbClr val="9D8C0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8" name="Shape 1178"/>
          <p:cNvSpPr/>
          <p:nvPr/>
        </p:nvSpPr>
        <p:spPr>
          <a:xfrm>
            <a:off x="5741987" y="3411537"/>
            <a:ext cx="30161" cy="333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15000"/>
                </a:moveTo>
                <a:lnTo>
                  <a:pt x="10434" y="55000"/>
                </a:lnTo>
                <a:lnTo>
                  <a:pt x="41739" y="10000"/>
                </a:lnTo>
                <a:lnTo>
                  <a:pt x="109565" y="10000"/>
                </a:lnTo>
                <a:lnTo>
                  <a:pt x="114782" y="0"/>
                </a:lnTo>
                <a:lnTo>
                  <a:pt x="109565" y="60000"/>
                </a:lnTo>
                <a:lnTo>
                  <a:pt x="109565" y="115000"/>
                </a:lnTo>
                <a:lnTo>
                  <a:pt x="0" y="115000"/>
                </a:lnTo>
              </a:path>
            </a:pathLst>
          </a:custGeom>
          <a:solidFill>
            <a:srgbClr val="9D8C0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9" name="Shape 1179"/>
          <p:cNvSpPr/>
          <p:nvPr/>
        </p:nvSpPr>
        <p:spPr>
          <a:xfrm>
            <a:off x="5832475" y="3343275"/>
            <a:ext cx="107949" cy="18256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49465"/>
                </a:moveTo>
                <a:lnTo>
                  <a:pt x="118536" y="119083"/>
                </a:lnTo>
                <a:lnTo>
                  <a:pt x="93658" y="0"/>
                </a:lnTo>
                <a:lnTo>
                  <a:pt x="0" y="49465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0" name="Shape 1180"/>
          <p:cNvSpPr/>
          <p:nvPr/>
        </p:nvSpPr>
        <p:spPr>
          <a:xfrm>
            <a:off x="5964237" y="3422650"/>
            <a:ext cx="109537" cy="1809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8536" y="48923"/>
                </a:moveTo>
                <a:lnTo>
                  <a:pt x="0" y="119076"/>
                </a:lnTo>
                <a:lnTo>
                  <a:pt x="24878" y="0"/>
                </a:lnTo>
                <a:lnTo>
                  <a:pt x="118536" y="48923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1" name="Shape 1181"/>
          <p:cNvSpPr/>
          <p:nvPr/>
        </p:nvSpPr>
        <p:spPr>
          <a:xfrm>
            <a:off x="5676900" y="3482975"/>
            <a:ext cx="144462" cy="1444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8899" y="88846"/>
                </a:moveTo>
                <a:lnTo>
                  <a:pt x="0" y="118846"/>
                </a:lnTo>
                <a:lnTo>
                  <a:pt x="89174" y="0"/>
                </a:lnTo>
                <a:lnTo>
                  <a:pt x="118899" y="88846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2" name="Shape 1182"/>
          <p:cNvSpPr/>
          <p:nvPr/>
        </p:nvSpPr>
        <p:spPr>
          <a:xfrm>
            <a:off x="6122987" y="3009900"/>
            <a:ext cx="53974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3" name="Shape 1183"/>
          <p:cNvSpPr/>
          <p:nvPr/>
        </p:nvSpPr>
        <p:spPr>
          <a:xfrm>
            <a:off x="6280150" y="2986086"/>
            <a:ext cx="50799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4" name="Shape 1184"/>
          <p:cNvSpPr/>
          <p:nvPr/>
        </p:nvSpPr>
        <p:spPr>
          <a:xfrm>
            <a:off x="6196012" y="2835275"/>
            <a:ext cx="111125" cy="1762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714" y="0"/>
                </a:moveTo>
                <a:lnTo>
                  <a:pt x="0" y="119055"/>
                </a:lnTo>
                <a:lnTo>
                  <a:pt x="118571" y="47244"/>
                </a:lnTo>
                <a:lnTo>
                  <a:pt x="5714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5" name="Shape 1185"/>
          <p:cNvSpPr/>
          <p:nvPr/>
        </p:nvSpPr>
        <p:spPr>
          <a:xfrm>
            <a:off x="6334125" y="2941636"/>
            <a:ext cx="125412" cy="1539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3243"/>
                </a:moveTo>
                <a:lnTo>
                  <a:pt x="84631" y="118918"/>
                </a:lnTo>
                <a:lnTo>
                  <a:pt x="118736" y="0"/>
                </a:lnTo>
                <a:lnTo>
                  <a:pt x="0" y="3243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6" name="Shape 1186"/>
          <p:cNvSpPr/>
          <p:nvPr/>
        </p:nvSpPr>
        <p:spPr>
          <a:xfrm>
            <a:off x="5848350" y="3086100"/>
            <a:ext cx="50799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7" name="Shape 1187"/>
          <p:cNvSpPr/>
          <p:nvPr/>
        </p:nvSpPr>
        <p:spPr>
          <a:xfrm>
            <a:off x="6480175" y="3671887"/>
            <a:ext cx="50799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8" name="Shape 1188"/>
          <p:cNvSpPr/>
          <p:nvPr/>
        </p:nvSpPr>
        <p:spPr>
          <a:xfrm>
            <a:off x="6411912" y="3638550"/>
            <a:ext cx="50799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9" name="Shape 1189"/>
          <p:cNvSpPr/>
          <p:nvPr/>
        </p:nvSpPr>
        <p:spPr>
          <a:xfrm>
            <a:off x="6843711" y="3694112"/>
            <a:ext cx="47625" cy="49211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0" name="Shape 1190"/>
          <p:cNvSpPr/>
          <p:nvPr/>
        </p:nvSpPr>
        <p:spPr>
          <a:xfrm>
            <a:off x="6938961" y="3671887"/>
            <a:ext cx="47625" cy="49211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1" name="Shape 1191"/>
          <p:cNvSpPr/>
          <p:nvPr/>
        </p:nvSpPr>
        <p:spPr>
          <a:xfrm>
            <a:off x="6497637" y="3235325"/>
            <a:ext cx="52387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2" name="Shape 1192"/>
          <p:cNvSpPr/>
          <p:nvPr/>
        </p:nvSpPr>
        <p:spPr>
          <a:xfrm>
            <a:off x="6916736" y="3192461"/>
            <a:ext cx="53974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3" name="Shape 1193"/>
          <p:cNvSpPr/>
          <p:nvPr/>
        </p:nvSpPr>
        <p:spPr>
          <a:xfrm>
            <a:off x="7154861" y="3309937"/>
            <a:ext cx="52387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4" name="Shape 1194"/>
          <p:cNvSpPr/>
          <p:nvPr/>
        </p:nvSpPr>
        <p:spPr>
          <a:xfrm>
            <a:off x="2127250" y="3181350"/>
            <a:ext cx="242886" cy="3016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4347" y="119447"/>
                </a:moveTo>
                <a:lnTo>
                  <a:pt x="27391" y="100092"/>
                </a:lnTo>
                <a:lnTo>
                  <a:pt x="31956" y="80737"/>
                </a:lnTo>
                <a:lnTo>
                  <a:pt x="37173" y="57511"/>
                </a:lnTo>
                <a:lnTo>
                  <a:pt x="31956" y="40368"/>
                </a:lnTo>
                <a:lnTo>
                  <a:pt x="26086" y="25990"/>
                </a:lnTo>
                <a:lnTo>
                  <a:pt x="21521" y="12165"/>
                </a:lnTo>
                <a:lnTo>
                  <a:pt x="24130" y="10506"/>
                </a:lnTo>
                <a:lnTo>
                  <a:pt x="70434" y="12165"/>
                </a:lnTo>
                <a:lnTo>
                  <a:pt x="110217" y="10506"/>
                </a:lnTo>
                <a:lnTo>
                  <a:pt x="119347" y="8294"/>
                </a:lnTo>
                <a:lnTo>
                  <a:pt x="73695" y="5529"/>
                </a:lnTo>
                <a:lnTo>
                  <a:pt x="39782" y="3870"/>
                </a:lnTo>
                <a:lnTo>
                  <a:pt x="0" y="0"/>
                </a:lnTo>
                <a:lnTo>
                  <a:pt x="9130" y="10506"/>
                </a:lnTo>
                <a:lnTo>
                  <a:pt x="19565" y="25990"/>
                </a:lnTo>
                <a:lnTo>
                  <a:pt x="27391" y="42580"/>
                </a:lnTo>
                <a:lnTo>
                  <a:pt x="30652" y="60829"/>
                </a:lnTo>
                <a:lnTo>
                  <a:pt x="29347" y="72995"/>
                </a:lnTo>
                <a:lnTo>
                  <a:pt x="26086" y="89585"/>
                </a:lnTo>
                <a:lnTo>
                  <a:pt x="21521" y="101198"/>
                </a:lnTo>
                <a:lnTo>
                  <a:pt x="14347" y="119447"/>
                </a:lnTo>
              </a:path>
            </a:pathLst>
          </a:custGeom>
          <a:solidFill>
            <a:srgbClr val="DFC70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5" name="Shape 1195"/>
          <p:cNvSpPr/>
          <p:nvPr/>
        </p:nvSpPr>
        <p:spPr>
          <a:xfrm>
            <a:off x="2073275" y="3103561"/>
            <a:ext cx="117474" cy="1539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36756"/>
                </a:moveTo>
                <a:lnTo>
                  <a:pt x="106516" y="0"/>
                </a:lnTo>
                <a:lnTo>
                  <a:pt x="118651" y="118918"/>
                </a:lnTo>
                <a:lnTo>
                  <a:pt x="0" y="36756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6" name="Shape 1196"/>
          <p:cNvSpPr/>
          <p:nvPr/>
        </p:nvSpPr>
        <p:spPr>
          <a:xfrm>
            <a:off x="2116136" y="3298825"/>
            <a:ext cx="128587" cy="1539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43636"/>
                </a:moveTo>
                <a:lnTo>
                  <a:pt x="89072" y="0"/>
                </a:lnTo>
                <a:lnTo>
                  <a:pt x="118762" y="118909"/>
                </a:lnTo>
                <a:lnTo>
                  <a:pt x="0" y="43636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7" name="Shape 1197"/>
          <p:cNvSpPr/>
          <p:nvPr/>
        </p:nvSpPr>
        <p:spPr>
          <a:xfrm>
            <a:off x="1714500" y="3690937"/>
            <a:ext cx="133349" cy="8731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7200" y="0"/>
                </a:moveTo>
                <a:lnTo>
                  <a:pt x="118800" y="118095"/>
                </a:lnTo>
                <a:lnTo>
                  <a:pt x="0" y="114285"/>
                </a:lnTo>
                <a:lnTo>
                  <a:pt x="97200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8" name="Shape 1198"/>
          <p:cNvSpPr/>
          <p:nvPr/>
        </p:nvSpPr>
        <p:spPr>
          <a:xfrm>
            <a:off x="2227261" y="3506787"/>
            <a:ext cx="47625" cy="50799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99" name="Shape 1199"/>
          <p:cNvCxnSpPr/>
          <p:nvPr/>
        </p:nvCxnSpPr>
        <p:spPr>
          <a:xfrm rot="10800000" flipH="1">
            <a:off x="3463925" y="3879850"/>
            <a:ext cx="98425" cy="55561"/>
          </a:xfrm>
          <a:prstGeom prst="straightConnector1">
            <a:avLst/>
          </a:prstGeom>
          <a:noFill/>
          <a:ln w="50800" cap="flat" cmpd="sng">
            <a:solidFill>
              <a:srgbClr val="DFC700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200" name="Shape 1200"/>
          <p:cNvSpPr/>
          <p:nvPr/>
        </p:nvSpPr>
        <p:spPr>
          <a:xfrm>
            <a:off x="2557461" y="3649662"/>
            <a:ext cx="128587" cy="88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185" y="0"/>
                </a:moveTo>
                <a:lnTo>
                  <a:pt x="0" y="118153"/>
                </a:lnTo>
                <a:lnTo>
                  <a:pt x="118762" y="75692"/>
                </a:lnTo>
                <a:lnTo>
                  <a:pt x="6185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1" name="Shape 1201"/>
          <p:cNvSpPr/>
          <p:nvPr/>
        </p:nvSpPr>
        <p:spPr>
          <a:xfrm>
            <a:off x="3278187" y="3746500"/>
            <a:ext cx="47625" cy="50799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2" name="Shape 1202"/>
          <p:cNvSpPr/>
          <p:nvPr/>
        </p:nvSpPr>
        <p:spPr>
          <a:xfrm>
            <a:off x="3482975" y="3684587"/>
            <a:ext cx="1757362" cy="37464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441" y="89333"/>
                </a:moveTo>
                <a:lnTo>
                  <a:pt x="0" y="75111"/>
                </a:lnTo>
                <a:lnTo>
                  <a:pt x="90" y="60444"/>
                </a:lnTo>
                <a:lnTo>
                  <a:pt x="2712" y="47555"/>
                </a:lnTo>
                <a:lnTo>
                  <a:pt x="9042" y="41333"/>
                </a:lnTo>
                <a:lnTo>
                  <a:pt x="21793" y="31555"/>
                </a:lnTo>
                <a:lnTo>
                  <a:pt x="30746" y="20444"/>
                </a:lnTo>
                <a:lnTo>
                  <a:pt x="41778" y="9333"/>
                </a:lnTo>
                <a:lnTo>
                  <a:pt x="51725" y="0"/>
                </a:lnTo>
                <a:lnTo>
                  <a:pt x="64385" y="0"/>
                </a:lnTo>
                <a:lnTo>
                  <a:pt x="78221" y="4888"/>
                </a:lnTo>
                <a:lnTo>
                  <a:pt x="93232" y="12000"/>
                </a:lnTo>
                <a:lnTo>
                  <a:pt x="110685" y="24888"/>
                </a:lnTo>
                <a:lnTo>
                  <a:pt x="118191" y="38666"/>
                </a:lnTo>
                <a:lnTo>
                  <a:pt x="119457" y="45777"/>
                </a:lnTo>
                <a:lnTo>
                  <a:pt x="119909" y="58222"/>
                </a:lnTo>
                <a:lnTo>
                  <a:pt x="119457" y="72444"/>
                </a:lnTo>
                <a:lnTo>
                  <a:pt x="117739" y="79555"/>
                </a:lnTo>
                <a:lnTo>
                  <a:pt x="115749" y="84888"/>
                </a:lnTo>
                <a:lnTo>
                  <a:pt x="111951" y="92000"/>
                </a:lnTo>
                <a:lnTo>
                  <a:pt x="99472" y="100888"/>
                </a:lnTo>
                <a:lnTo>
                  <a:pt x="82923" y="112444"/>
                </a:lnTo>
                <a:lnTo>
                  <a:pt x="67370" y="118666"/>
                </a:lnTo>
                <a:lnTo>
                  <a:pt x="57241" y="119555"/>
                </a:lnTo>
                <a:lnTo>
                  <a:pt x="40331" y="115111"/>
                </a:lnTo>
                <a:lnTo>
                  <a:pt x="28304" y="114222"/>
                </a:lnTo>
                <a:lnTo>
                  <a:pt x="15282" y="106222"/>
                </a:lnTo>
                <a:lnTo>
                  <a:pt x="8409" y="100000"/>
                </a:lnTo>
                <a:lnTo>
                  <a:pt x="5516" y="94666"/>
                </a:lnTo>
                <a:lnTo>
                  <a:pt x="2441" y="89333"/>
                </a:lnTo>
              </a:path>
            </a:pathLst>
          </a:custGeom>
          <a:solidFill>
            <a:srgbClr val="DDB3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3" name="Shape 1203"/>
          <p:cNvSpPr/>
          <p:nvPr/>
        </p:nvSpPr>
        <p:spPr>
          <a:xfrm rot="1200000" flipH="1">
            <a:off x="4292600" y="3783011"/>
            <a:ext cx="127000" cy="144461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D61EF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04" name="Shape 1204"/>
          <p:cNvCxnSpPr/>
          <p:nvPr/>
        </p:nvCxnSpPr>
        <p:spPr>
          <a:xfrm rot="10800000">
            <a:off x="4475162" y="2027237"/>
            <a:ext cx="0" cy="4210049"/>
          </a:xfrm>
          <a:prstGeom prst="straightConnector1">
            <a:avLst/>
          </a:prstGeom>
          <a:noFill/>
          <a:ln w="25400" cap="flat" cmpd="sng">
            <a:solidFill>
              <a:schemeClr val="dk2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205" name="Shape 1205"/>
          <p:cNvSpPr/>
          <p:nvPr/>
        </p:nvSpPr>
        <p:spPr>
          <a:xfrm>
            <a:off x="4062412" y="3402012"/>
            <a:ext cx="58737" cy="44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97500"/>
                </a:moveTo>
                <a:lnTo>
                  <a:pt x="25116" y="0"/>
                </a:lnTo>
                <a:lnTo>
                  <a:pt x="117209" y="11250"/>
                </a:lnTo>
                <a:lnTo>
                  <a:pt x="117209" y="116250"/>
                </a:lnTo>
                <a:lnTo>
                  <a:pt x="0" y="97500"/>
                </a:lnTo>
              </a:path>
            </a:pathLst>
          </a:custGeom>
          <a:solidFill>
            <a:srgbClr val="9D8C0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6" name="Shape 1206"/>
          <p:cNvSpPr/>
          <p:nvPr/>
        </p:nvSpPr>
        <p:spPr>
          <a:xfrm>
            <a:off x="4230687" y="3397250"/>
            <a:ext cx="38099" cy="28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14285"/>
                </a:moveTo>
                <a:lnTo>
                  <a:pt x="12413" y="0"/>
                </a:lnTo>
                <a:lnTo>
                  <a:pt x="62068" y="0"/>
                </a:lnTo>
                <a:lnTo>
                  <a:pt x="115862" y="114285"/>
                </a:lnTo>
                <a:lnTo>
                  <a:pt x="0" y="114285"/>
                </a:lnTo>
              </a:path>
            </a:pathLst>
          </a:custGeom>
          <a:solidFill>
            <a:srgbClr val="9D8C0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7" name="Shape 1207"/>
          <p:cNvSpPr/>
          <p:nvPr/>
        </p:nvSpPr>
        <p:spPr>
          <a:xfrm>
            <a:off x="6926261" y="6157912"/>
            <a:ext cx="47625" cy="49211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8" name="Shape 1208"/>
          <p:cNvSpPr/>
          <p:nvPr/>
        </p:nvSpPr>
        <p:spPr>
          <a:xfrm>
            <a:off x="7259636" y="5395912"/>
            <a:ext cx="47625" cy="52387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9" name="Shape 1209"/>
          <p:cNvSpPr/>
          <p:nvPr/>
        </p:nvSpPr>
        <p:spPr>
          <a:xfrm>
            <a:off x="7359650" y="5400675"/>
            <a:ext cx="49211" cy="50799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0" name="Shape 1210"/>
          <p:cNvSpPr/>
          <p:nvPr/>
        </p:nvSpPr>
        <p:spPr>
          <a:xfrm>
            <a:off x="7219950" y="5326062"/>
            <a:ext cx="47625" cy="50799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1" name="Shape 1211"/>
          <p:cNvSpPr/>
          <p:nvPr/>
        </p:nvSpPr>
        <p:spPr>
          <a:xfrm>
            <a:off x="4718050" y="5026025"/>
            <a:ext cx="30161" cy="1492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4347" y="0"/>
                </a:moveTo>
                <a:lnTo>
                  <a:pt x="114782" y="7777"/>
                </a:lnTo>
                <a:lnTo>
                  <a:pt x="114782" y="14444"/>
                </a:lnTo>
                <a:lnTo>
                  <a:pt x="114782" y="20000"/>
                </a:lnTo>
                <a:lnTo>
                  <a:pt x="114782" y="26666"/>
                </a:lnTo>
                <a:lnTo>
                  <a:pt x="114782" y="31111"/>
                </a:lnTo>
                <a:lnTo>
                  <a:pt x="109565" y="35555"/>
                </a:lnTo>
                <a:lnTo>
                  <a:pt x="109565" y="41111"/>
                </a:lnTo>
                <a:lnTo>
                  <a:pt x="88695" y="44444"/>
                </a:lnTo>
                <a:lnTo>
                  <a:pt x="73043" y="52222"/>
                </a:lnTo>
                <a:lnTo>
                  <a:pt x="57391" y="54444"/>
                </a:lnTo>
                <a:lnTo>
                  <a:pt x="52173" y="58888"/>
                </a:lnTo>
                <a:lnTo>
                  <a:pt x="31304" y="65555"/>
                </a:lnTo>
                <a:lnTo>
                  <a:pt x="15652" y="72222"/>
                </a:lnTo>
                <a:lnTo>
                  <a:pt x="15652" y="77777"/>
                </a:lnTo>
                <a:lnTo>
                  <a:pt x="0" y="86666"/>
                </a:lnTo>
                <a:lnTo>
                  <a:pt x="0" y="92222"/>
                </a:lnTo>
                <a:lnTo>
                  <a:pt x="0" y="96666"/>
                </a:lnTo>
                <a:lnTo>
                  <a:pt x="0" y="101111"/>
                </a:lnTo>
                <a:lnTo>
                  <a:pt x="20869" y="106666"/>
                </a:lnTo>
                <a:lnTo>
                  <a:pt x="41739" y="111111"/>
                </a:lnTo>
                <a:lnTo>
                  <a:pt x="67826" y="114444"/>
                </a:lnTo>
                <a:lnTo>
                  <a:pt x="88695" y="118888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2" name="Shape 1212"/>
          <p:cNvSpPr/>
          <p:nvPr/>
        </p:nvSpPr>
        <p:spPr>
          <a:xfrm>
            <a:off x="4705350" y="5059362"/>
            <a:ext cx="22225" cy="4921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6000" y="16666"/>
                </a:lnTo>
                <a:lnTo>
                  <a:pt x="56000" y="30000"/>
                </a:lnTo>
                <a:lnTo>
                  <a:pt x="80000" y="46666"/>
                </a:lnTo>
                <a:lnTo>
                  <a:pt x="104000" y="60000"/>
                </a:lnTo>
                <a:lnTo>
                  <a:pt x="112000" y="73333"/>
                </a:lnTo>
                <a:lnTo>
                  <a:pt x="112000" y="86666"/>
                </a:lnTo>
                <a:lnTo>
                  <a:pt x="104000" y="100000"/>
                </a:lnTo>
                <a:lnTo>
                  <a:pt x="96000" y="116666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3" name="Shape 1213"/>
          <p:cNvSpPr/>
          <p:nvPr/>
        </p:nvSpPr>
        <p:spPr>
          <a:xfrm>
            <a:off x="4600575" y="5249862"/>
            <a:ext cx="100011" cy="28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45714"/>
                </a:moveTo>
                <a:lnTo>
                  <a:pt x="6400" y="45714"/>
                </a:lnTo>
                <a:lnTo>
                  <a:pt x="14400" y="51428"/>
                </a:lnTo>
                <a:lnTo>
                  <a:pt x="28800" y="57142"/>
                </a:lnTo>
                <a:lnTo>
                  <a:pt x="32000" y="80000"/>
                </a:lnTo>
                <a:lnTo>
                  <a:pt x="40000" y="85714"/>
                </a:lnTo>
                <a:lnTo>
                  <a:pt x="49600" y="102857"/>
                </a:lnTo>
                <a:lnTo>
                  <a:pt x="59200" y="114285"/>
                </a:lnTo>
                <a:lnTo>
                  <a:pt x="68800" y="114285"/>
                </a:lnTo>
                <a:lnTo>
                  <a:pt x="75200" y="114285"/>
                </a:lnTo>
                <a:lnTo>
                  <a:pt x="81600" y="114285"/>
                </a:lnTo>
                <a:lnTo>
                  <a:pt x="89600" y="97142"/>
                </a:lnTo>
                <a:lnTo>
                  <a:pt x="92800" y="62857"/>
                </a:lnTo>
                <a:lnTo>
                  <a:pt x="99200" y="34285"/>
                </a:lnTo>
                <a:lnTo>
                  <a:pt x="105600" y="17142"/>
                </a:lnTo>
                <a:lnTo>
                  <a:pt x="112000" y="11428"/>
                </a:lnTo>
                <a:lnTo>
                  <a:pt x="118400" y="0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4" name="Shape 1214"/>
          <p:cNvSpPr/>
          <p:nvPr/>
        </p:nvSpPr>
        <p:spPr>
          <a:xfrm>
            <a:off x="4645025" y="5191125"/>
            <a:ext cx="76199" cy="15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8421" y="10909"/>
                </a:lnTo>
                <a:lnTo>
                  <a:pt x="18947" y="43636"/>
                </a:lnTo>
                <a:lnTo>
                  <a:pt x="33684" y="65454"/>
                </a:lnTo>
                <a:lnTo>
                  <a:pt x="46315" y="98181"/>
                </a:lnTo>
                <a:lnTo>
                  <a:pt x="58947" y="109090"/>
                </a:lnTo>
                <a:lnTo>
                  <a:pt x="71578" y="109090"/>
                </a:lnTo>
                <a:lnTo>
                  <a:pt x="80000" y="98181"/>
                </a:lnTo>
                <a:lnTo>
                  <a:pt x="92631" y="65454"/>
                </a:lnTo>
                <a:lnTo>
                  <a:pt x="101052" y="43636"/>
                </a:lnTo>
                <a:lnTo>
                  <a:pt x="109473" y="32727"/>
                </a:lnTo>
                <a:lnTo>
                  <a:pt x="117894" y="43636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15" name="Shape 1215"/>
          <p:cNvCxnSpPr/>
          <p:nvPr/>
        </p:nvCxnSpPr>
        <p:spPr>
          <a:xfrm>
            <a:off x="4570412" y="5173662"/>
            <a:ext cx="46036" cy="4762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216" name="Shape 1216"/>
          <p:cNvCxnSpPr/>
          <p:nvPr/>
        </p:nvCxnSpPr>
        <p:spPr>
          <a:xfrm rot="10800000" flipH="1">
            <a:off x="4511675" y="5254625"/>
            <a:ext cx="58737" cy="17461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217" name="Shape 1217"/>
          <p:cNvCxnSpPr/>
          <p:nvPr/>
        </p:nvCxnSpPr>
        <p:spPr>
          <a:xfrm rot="10800000" flipH="1">
            <a:off x="4511675" y="5297486"/>
            <a:ext cx="30161" cy="49211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218" name="Shape 1218"/>
          <p:cNvCxnSpPr/>
          <p:nvPr/>
        </p:nvCxnSpPr>
        <p:spPr>
          <a:xfrm>
            <a:off x="4629150" y="5091112"/>
            <a:ext cx="41275" cy="19049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219" name="Shape 1219"/>
          <p:cNvCxnSpPr/>
          <p:nvPr/>
        </p:nvCxnSpPr>
        <p:spPr>
          <a:xfrm>
            <a:off x="4657725" y="4999037"/>
            <a:ext cx="22225" cy="25399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220" name="Shape 1220"/>
          <p:cNvCxnSpPr/>
          <p:nvPr/>
        </p:nvCxnSpPr>
        <p:spPr>
          <a:xfrm>
            <a:off x="4740275" y="4960937"/>
            <a:ext cx="0" cy="28575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221" name="Shape 1221"/>
          <p:cNvSpPr/>
          <p:nvPr/>
        </p:nvSpPr>
        <p:spPr>
          <a:xfrm>
            <a:off x="5165725" y="4606925"/>
            <a:ext cx="42861" cy="95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8750" y="34285"/>
                </a:lnTo>
                <a:lnTo>
                  <a:pt x="33750" y="51428"/>
                </a:lnTo>
                <a:lnTo>
                  <a:pt x="56250" y="85714"/>
                </a:lnTo>
                <a:lnTo>
                  <a:pt x="71250" y="102857"/>
                </a:lnTo>
                <a:lnTo>
                  <a:pt x="93750" y="102857"/>
                </a:lnTo>
                <a:lnTo>
                  <a:pt x="101250" y="34285"/>
                </a:lnTo>
                <a:lnTo>
                  <a:pt x="116250" y="17142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2" name="Shape 1222"/>
          <p:cNvSpPr/>
          <p:nvPr/>
        </p:nvSpPr>
        <p:spPr>
          <a:xfrm>
            <a:off x="4500562" y="4059237"/>
            <a:ext cx="128587" cy="952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18260"/>
                </a:moveTo>
                <a:lnTo>
                  <a:pt x="118762" y="83478"/>
                </a:lnTo>
                <a:lnTo>
                  <a:pt x="81649" y="0"/>
                </a:lnTo>
                <a:lnTo>
                  <a:pt x="0" y="11826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3" name="Shape 1223"/>
          <p:cNvSpPr/>
          <p:nvPr/>
        </p:nvSpPr>
        <p:spPr>
          <a:xfrm>
            <a:off x="4311650" y="3036886"/>
            <a:ext cx="127000" cy="968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18260"/>
                </a:moveTo>
                <a:lnTo>
                  <a:pt x="118750" y="83478"/>
                </a:lnTo>
                <a:lnTo>
                  <a:pt x="81250" y="0"/>
                </a:lnTo>
                <a:lnTo>
                  <a:pt x="0" y="11826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4" name="Shape 1224"/>
          <p:cNvSpPr/>
          <p:nvPr/>
        </p:nvSpPr>
        <p:spPr>
          <a:xfrm>
            <a:off x="3984625" y="2941636"/>
            <a:ext cx="127000" cy="968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8750" y="118285"/>
                </a:moveTo>
                <a:lnTo>
                  <a:pt x="0" y="82285"/>
                </a:lnTo>
                <a:lnTo>
                  <a:pt x="37500" y="0"/>
                </a:lnTo>
                <a:lnTo>
                  <a:pt x="118750" y="118285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5" name="Shape 1225"/>
          <p:cNvSpPr/>
          <p:nvPr/>
        </p:nvSpPr>
        <p:spPr>
          <a:xfrm>
            <a:off x="3854450" y="2938461"/>
            <a:ext cx="92074" cy="1301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8285" y="118723"/>
                </a:moveTo>
                <a:lnTo>
                  <a:pt x="0" y="29361"/>
                </a:lnTo>
                <a:lnTo>
                  <a:pt x="90857" y="0"/>
                </a:lnTo>
                <a:lnTo>
                  <a:pt x="118285" y="118723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6" name="Shape 1226"/>
          <p:cNvSpPr/>
          <p:nvPr/>
        </p:nvSpPr>
        <p:spPr>
          <a:xfrm>
            <a:off x="3768725" y="3671887"/>
            <a:ext cx="50799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7" name="Shape 1227"/>
          <p:cNvSpPr/>
          <p:nvPr/>
        </p:nvSpPr>
        <p:spPr>
          <a:xfrm>
            <a:off x="3746500" y="4048125"/>
            <a:ext cx="125412" cy="114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5473" y="0"/>
                </a:moveTo>
                <a:lnTo>
                  <a:pt x="0" y="79024"/>
                </a:lnTo>
                <a:lnTo>
                  <a:pt x="118736" y="118536"/>
                </a:lnTo>
                <a:lnTo>
                  <a:pt x="45473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8" name="Shape 1228"/>
          <p:cNvSpPr/>
          <p:nvPr/>
        </p:nvSpPr>
        <p:spPr>
          <a:xfrm>
            <a:off x="3976687" y="4073525"/>
            <a:ext cx="53974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9" name="Shape 1229"/>
          <p:cNvSpPr/>
          <p:nvPr/>
        </p:nvSpPr>
        <p:spPr>
          <a:xfrm>
            <a:off x="4100512" y="4067175"/>
            <a:ext cx="125412" cy="11271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2765" y="0"/>
                </a:moveTo>
                <a:lnTo>
                  <a:pt x="118723" y="79024"/>
                </a:lnTo>
                <a:lnTo>
                  <a:pt x="0" y="118536"/>
                </a:lnTo>
                <a:lnTo>
                  <a:pt x="72765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0" name="Shape 1230"/>
          <p:cNvSpPr/>
          <p:nvPr/>
        </p:nvSpPr>
        <p:spPr>
          <a:xfrm>
            <a:off x="4656137" y="4064000"/>
            <a:ext cx="52387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1" name="Shape 1231"/>
          <p:cNvSpPr/>
          <p:nvPr/>
        </p:nvSpPr>
        <p:spPr>
          <a:xfrm>
            <a:off x="4733925" y="4022725"/>
            <a:ext cx="128587" cy="841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18000"/>
                </a:moveTo>
                <a:lnTo>
                  <a:pt x="118762" y="82000"/>
                </a:lnTo>
                <a:lnTo>
                  <a:pt x="81649" y="0"/>
                </a:lnTo>
                <a:lnTo>
                  <a:pt x="0" y="11800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2" name="Shape 1232"/>
          <p:cNvSpPr/>
          <p:nvPr/>
        </p:nvSpPr>
        <p:spPr>
          <a:xfrm>
            <a:off x="3500437" y="4019550"/>
            <a:ext cx="125412" cy="11271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5473" y="0"/>
                </a:moveTo>
                <a:lnTo>
                  <a:pt x="0" y="79024"/>
                </a:lnTo>
                <a:lnTo>
                  <a:pt x="118736" y="118536"/>
                </a:lnTo>
                <a:lnTo>
                  <a:pt x="45473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3" name="Shape 1233"/>
          <p:cNvSpPr/>
          <p:nvPr/>
        </p:nvSpPr>
        <p:spPr>
          <a:xfrm>
            <a:off x="3255961" y="3941762"/>
            <a:ext cx="125412" cy="114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5957" y="0"/>
                </a:moveTo>
                <a:lnTo>
                  <a:pt x="0" y="79024"/>
                </a:lnTo>
                <a:lnTo>
                  <a:pt x="118723" y="118536"/>
                </a:lnTo>
                <a:lnTo>
                  <a:pt x="45957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4" name="Shape 1234"/>
          <p:cNvSpPr/>
          <p:nvPr/>
        </p:nvSpPr>
        <p:spPr>
          <a:xfrm>
            <a:off x="3560762" y="4500562"/>
            <a:ext cx="19049" cy="52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6000" y="0"/>
                </a:moveTo>
                <a:lnTo>
                  <a:pt x="112000" y="22105"/>
                </a:lnTo>
                <a:lnTo>
                  <a:pt x="72000" y="50526"/>
                </a:lnTo>
                <a:lnTo>
                  <a:pt x="40000" y="72631"/>
                </a:lnTo>
                <a:lnTo>
                  <a:pt x="0" y="94736"/>
                </a:lnTo>
                <a:lnTo>
                  <a:pt x="0" y="116842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5" name="Shape 1235"/>
          <p:cNvSpPr/>
          <p:nvPr/>
        </p:nvSpPr>
        <p:spPr>
          <a:xfrm>
            <a:off x="3533775" y="4559300"/>
            <a:ext cx="100011" cy="222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4117"/>
                </a:moveTo>
                <a:lnTo>
                  <a:pt x="15789" y="49411"/>
                </a:lnTo>
                <a:lnTo>
                  <a:pt x="30000" y="77647"/>
                </a:lnTo>
                <a:lnTo>
                  <a:pt x="41052" y="112941"/>
                </a:lnTo>
                <a:lnTo>
                  <a:pt x="52105" y="112941"/>
                </a:lnTo>
                <a:lnTo>
                  <a:pt x="63157" y="112941"/>
                </a:lnTo>
                <a:lnTo>
                  <a:pt x="74210" y="112941"/>
                </a:lnTo>
                <a:lnTo>
                  <a:pt x="96315" y="77647"/>
                </a:lnTo>
                <a:lnTo>
                  <a:pt x="107368" y="35294"/>
                </a:lnTo>
                <a:lnTo>
                  <a:pt x="118421" y="0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6" name="Shape 1236"/>
          <p:cNvSpPr/>
          <p:nvPr/>
        </p:nvSpPr>
        <p:spPr>
          <a:xfrm>
            <a:off x="3473450" y="4521200"/>
            <a:ext cx="58737" cy="3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9534" y="0"/>
                </a:lnTo>
                <a:lnTo>
                  <a:pt x="39069" y="0"/>
                </a:lnTo>
                <a:lnTo>
                  <a:pt x="64186" y="26086"/>
                </a:lnTo>
                <a:lnTo>
                  <a:pt x="75348" y="62608"/>
                </a:lnTo>
                <a:lnTo>
                  <a:pt x="97674" y="104347"/>
                </a:lnTo>
                <a:lnTo>
                  <a:pt x="117209" y="114782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37" name="Shape 1237"/>
          <p:cNvCxnSpPr/>
          <p:nvPr/>
        </p:nvCxnSpPr>
        <p:spPr>
          <a:xfrm>
            <a:off x="3376612" y="4471987"/>
            <a:ext cx="60324" cy="28575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238" name="Shape 1238"/>
          <p:cNvCxnSpPr/>
          <p:nvPr/>
        </p:nvCxnSpPr>
        <p:spPr>
          <a:xfrm>
            <a:off x="3486150" y="4424362"/>
            <a:ext cx="15875" cy="42861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239" name="Shape 1239"/>
          <p:cNvCxnSpPr/>
          <p:nvPr/>
        </p:nvCxnSpPr>
        <p:spPr>
          <a:xfrm>
            <a:off x="3554412" y="4405312"/>
            <a:ext cx="7937" cy="46036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240" name="Shape 1240"/>
          <p:cNvCxnSpPr/>
          <p:nvPr/>
        </p:nvCxnSpPr>
        <p:spPr>
          <a:xfrm flipH="1">
            <a:off x="3613150" y="4424362"/>
            <a:ext cx="30161" cy="36512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241" name="Shape 1241"/>
          <p:cNvCxnSpPr/>
          <p:nvPr/>
        </p:nvCxnSpPr>
        <p:spPr>
          <a:xfrm flipH="1">
            <a:off x="3651249" y="4494212"/>
            <a:ext cx="63500" cy="3174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242" name="Shape 1242"/>
          <p:cNvCxnSpPr/>
          <p:nvPr/>
        </p:nvCxnSpPr>
        <p:spPr>
          <a:xfrm rot="10800000">
            <a:off x="3667124" y="4560887"/>
            <a:ext cx="73025" cy="28575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243" name="Shape 1243"/>
          <p:cNvSpPr/>
          <p:nvPr/>
        </p:nvSpPr>
        <p:spPr>
          <a:xfrm>
            <a:off x="3567112" y="5283200"/>
            <a:ext cx="71436" cy="587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7777" y="117209"/>
                </a:moveTo>
                <a:lnTo>
                  <a:pt x="117777" y="94883"/>
                </a:lnTo>
                <a:lnTo>
                  <a:pt x="117777" y="78139"/>
                </a:lnTo>
                <a:lnTo>
                  <a:pt x="106666" y="58604"/>
                </a:lnTo>
                <a:lnTo>
                  <a:pt x="95555" y="39069"/>
                </a:lnTo>
                <a:lnTo>
                  <a:pt x="82222" y="30697"/>
                </a:lnTo>
                <a:lnTo>
                  <a:pt x="60000" y="27906"/>
                </a:lnTo>
                <a:lnTo>
                  <a:pt x="44444" y="27906"/>
                </a:lnTo>
                <a:lnTo>
                  <a:pt x="28888" y="8372"/>
                </a:lnTo>
                <a:lnTo>
                  <a:pt x="15555" y="8372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4" name="Shape 1244"/>
          <p:cNvSpPr/>
          <p:nvPr/>
        </p:nvSpPr>
        <p:spPr>
          <a:xfrm>
            <a:off x="3624262" y="5232400"/>
            <a:ext cx="69849" cy="666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7777" y="0"/>
                </a:moveTo>
                <a:lnTo>
                  <a:pt x="113333" y="20000"/>
                </a:lnTo>
                <a:lnTo>
                  <a:pt x="95555" y="30000"/>
                </a:lnTo>
                <a:lnTo>
                  <a:pt x="88888" y="50000"/>
                </a:lnTo>
                <a:lnTo>
                  <a:pt x="71111" y="55000"/>
                </a:lnTo>
                <a:lnTo>
                  <a:pt x="55555" y="60000"/>
                </a:lnTo>
                <a:lnTo>
                  <a:pt x="40000" y="70000"/>
                </a:lnTo>
                <a:lnTo>
                  <a:pt x="26666" y="82500"/>
                </a:lnTo>
                <a:lnTo>
                  <a:pt x="20000" y="100000"/>
                </a:lnTo>
                <a:lnTo>
                  <a:pt x="15555" y="117500"/>
                </a:lnTo>
                <a:lnTo>
                  <a:pt x="0" y="117500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5" name="Shape 1245"/>
          <p:cNvSpPr/>
          <p:nvPr/>
        </p:nvSpPr>
        <p:spPr>
          <a:xfrm>
            <a:off x="3602037" y="5262562"/>
            <a:ext cx="1587" cy="3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14545"/>
                </a:moveTo>
                <a:lnTo>
                  <a:pt x="0" y="70909"/>
                </a:lnTo>
                <a:lnTo>
                  <a:pt x="0" y="38181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46" name="Shape 1246"/>
          <p:cNvCxnSpPr/>
          <p:nvPr/>
        </p:nvCxnSpPr>
        <p:spPr>
          <a:xfrm>
            <a:off x="3482975" y="5233987"/>
            <a:ext cx="47625" cy="23812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247" name="Shape 1247"/>
          <p:cNvCxnSpPr/>
          <p:nvPr/>
        </p:nvCxnSpPr>
        <p:spPr>
          <a:xfrm>
            <a:off x="3536950" y="5186362"/>
            <a:ext cx="26987" cy="4445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248" name="Shape 1248"/>
          <p:cNvCxnSpPr/>
          <p:nvPr/>
        </p:nvCxnSpPr>
        <p:spPr>
          <a:xfrm>
            <a:off x="3600450" y="5172075"/>
            <a:ext cx="1587" cy="50799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249" name="Shape 1249"/>
          <p:cNvCxnSpPr/>
          <p:nvPr/>
        </p:nvCxnSpPr>
        <p:spPr>
          <a:xfrm flipH="1">
            <a:off x="3703636" y="5168900"/>
            <a:ext cx="42861" cy="33336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250" name="Shape 1250"/>
          <p:cNvCxnSpPr/>
          <p:nvPr/>
        </p:nvCxnSpPr>
        <p:spPr>
          <a:xfrm flipH="1">
            <a:off x="3644899" y="5153025"/>
            <a:ext cx="22225" cy="58737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251" name="Shape 1251"/>
          <p:cNvCxnSpPr/>
          <p:nvPr/>
        </p:nvCxnSpPr>
        <p:spPr>
          <a:xfrm rot="10800000" flipH="1">
            <a:off x="3482975" y="5295900"/>
            <a:ext cx="47625" cy="34924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252" name="Shape 1252"/>
          <p:cNvCxnSpPr/>
          <p:nvPr/>
        </p:nvCxnSpPr>
        <p:spPr>
          <a:xfrm rot="10800000">
            <a:off x="3729036" y="5257800"/>
            <a:ext cx="71436" cy="25399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253" name="Shape 1253"/>
          <p:cNvSpPr/>
          <p:nvPr/>
        </p:nvSpPr>
        <p:spPr>
          <a:xfrm>
            <a:off x="6883400" y="3814762"/>
            <a:ext cx="47625" cy="50799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4" name="Shape 1254"/>
          <p:cNvSpPr/>
          <p:nvPr/>
        </p:nvSpPr>
        <p:spPr>
          <a:xfrm>
            <a:off x="6840536" y="4079875"/>
            <a:ext cx="49211" cy="50799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5" name="Shape 1255"/>
          <p:cNvSpPr/>
          <p:nvPr/>
        </p:nvSpPr>
        <p:spPr>
          <a:xfrm>
            <a:off x="6102350" y="4556125"/>
            <a:ext cx="47625" cy="49211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6" name="Shape 1256"/>
          <p:cNvSpPr/>
          <p:nvPr/>
        </p:nvSpPr>
        <p:spPr>
          <a:xfrm>
            <a:off x="6700836" y="4729162"/>
            <a:ext cx="49211" cy="50799"/>
          </a:xfrm>
          <a:prstGeom prst="ellipse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7" name="Shape 1257"/>
          <p:cNvSpPr/>
          <p:nvPr/>
        </p:nvSpPr>
        <p:spPr>
          <a:xfrm>
            <a:off x="2390775" y="3094036"/>
            <a:ext cx="112711" cy="1412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18588" y="29411"/>
                </a:lnTo>
                <a:lnTo>
                  <a:pt x="22588" y="118823"/>
                </a:lnTo>
                <a:lnTo>
                  <a:pt x="0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8" name="Shape 1258"/>
          <p:cNvSpPr/>
          <p:nvPr/>
        </p:nvSpPr>
        <p:spPr>
          <a:xfrm>
            <a:off x="2484436" y="3030536"/>
            <a:ext cx="112711" cy="1412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18571" y="29411"/>
                </a:lnTo>
                <a:lnTo>
                  <a:pt x="21428" y="118823"/>
                </a:lnTo>
                <a:lnTo>
                  <a:pt x="0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9" name="Shape 1259"/>
          <p:cNvSpPr/>
          <p:nvPr/>
        </p:nvSpPr>
        <p:spPr>
          <a:xfrm>
            <a:off x="2043111" y="2878136"/>
            <a:ext cx="112711" cy="1412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8588" y="0"/>
                </a:moveTo>
                <a:lnTo>
                  <a:pt x="0" y="29411"/>
                </a:lnTo>
                <a:lnTo>
                  <a:pt x="96000" y="118823"/>
                </a:lnTo>
                <a:lnTo>
                  <a:pt x="118588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0" name="Shape 1260"/>
          <p:cNvSpPr/>
          <p:nvPr/>
        </p:nvSpPr>
        <p:spPr>
          <a:xfrm>
            <a:off x="1889125" y="2962275"/>
            <a:ext cx="134936" cy="1222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2941" y="0"/>
                </a:moveTo>
                <a:lnTo>
                  <a:pt x="0" y="103636"/>
                </a:lnTo>
                <a:lnTo>
                  <a:pt x="118823" y="118636"/>
                </a:lnTo>
                <a:lnTo>
                  <a:pt x="52941" y="0"/>
                </a:lnTo>
              </a:path>
            </a:pathLst>
          </a:custGeom>
          <a:solidFill>
            <a:schemeClr val="hlink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1" name="Shape 1261"/>
          <p:cNvSpPr/>
          <p:nvPr/>
        </p:nvSpPr>
        <p:spPr>
          <a:xfrm>
            <a:off x="2541586" y="2695575"/>
            <a:ext cx="50799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2" name="Shape 1262"/>
          <p:cNvSpPr/>
          <p:nvPr/>
        </p:nvSpPr>
        <p:spPr>
          <a:xfrm>
            <a:off x="2640011" y="3030536"/>
            <a:ext cx="52387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3" name="Shape 1263"/>
          <p:cNvSpPr/>
          <p:nvPr/>
        </p:nvSpPr>
        <p:spPr>
          <a:xfrm>
            <a:off x="2273300" y="5102225"/>
            <a:ext cx="46036" cy="142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36000"/>
                </a:moveTo>
                <a:lnTo>
                  <a:pt x="24000" y="36000"/>
                </a:lnTo>
                <a:lnTo>
                  <a:pt x="51428" y="60000"/>
                </a:lnTo>
                <a:lnTo>
                  <a:pt x="68571" y="96000"/>
                </a:lnTo>
                <a:lnTo>
                  <a:pt x="85714" y="108000"/>
                </a:lnTo>
                <a:lnTo>
                  <a:pt x="102857" y="60000"/>
                </a:lnTo>
                <a:lnTo>
                  <a:pt x="116571" y="0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4" name="Shape 1264"/>
          <p:cNvSpPr/>
          <p:nvPr/>
        </p:nvSpPr>
        <p:spPr>
          <a:xfrm>
            <a:off x="2324100" y="4995862"/>
            <a:ext cx="34924" cy="460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26666" y="0"/>
                </a:lnTo>
                <a:lnTo>
                  <a:pt x="48888" y="0"/>
                </a:lnTo>
                <a:lnTo>
                  <a:pt x="57777" y="17647"/>
                </a:lnTo>
                <a:lnTo>
                  <a:pt x="66666" y="35294"/>
                </a:lnTo>
                <a:lnTo>
                  <a:pt x="80000" y="52941"/>
                </a:lnTo>
                <a:lnTo>
                  <a:pt x="102222" y="60000"/>
                </a:lnTo>
                <a:lnTo>
                  <a:pt x="102222" y="77647"/>
                </a:lnTo>
                <a:lnTo>
                  <a:pt x="102222" y="95294"/>
                </a:lnTo>
                <a:lnTo>
                  <a:pt x="115555" y="116470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5" name="Shape 1265"/>
          <p:cNvSpPr/>
          <p:nvPr/>
        </p:nvSpPr>
        <p:spPr>
          <a:xfrm>
            <a:off x="2341561" y="4967287"/>
            <a:ext cx="14287" cy="412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9090" y="0"/>
                </a:moveTo>
                <a:lnTo>
                  <a:pt x="109090" y="24827"/>
                </a:lnTo>
                <a:lnTo>
                  <a:pt x="87272" y="45517"/>
                </a:lnTo>
                <a:lnTo>
                  <a:pt x="54545" y="66206"/>
                </a:lnTo>
                <a:lnTo>
                  <a:pt x="32727" y="91034"/>
                </a:lnTo>
                <a:lnTo>
                  <a:pt x="0" y="115862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6" name="Shape 1266"/>
          <p:cNvSpPr/>
          <p:nvPr/>
        </p:nvSpPr>
        <p:spPr>
          <a:xfrm>
            <a:off x="2462211" y="4449762"/>
            <a:ext cx="111125" cy="412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16000"/>
                </a:moveTo>
                <a:lnTo>
                  <a:pt x="7142" y="108000"/>
                </a:lnTo>
                <a:lnTo>
                  <a:pt x="18571" y="76000"/>
                </a:lnTo>
                <a:lnTo>
                  <a:pt x="28571" y="48000"/>
                </a:lnTo>
                <a:lnTo>
                  <a:pt x="35714" y="36000"/>
                </a:lnTo>
                <a:lnTo>
                  <a:pt x="42857" y="24000"/>
                </a:lnTo>
                <a:lnTo>
                  <a:pt x="51428" y="16000"/>
                </a:lnTo>
                <a:lnTo>
                  <a:pt x="61428" y="12000"/>
                </a:lnTo>
                <a:lnTo>
                  <a:pt x="70000" y="4000"/>
                </a:lnTo>
                <a:lnTo>
                  <a:pt x="77142" y="4000"/>
                </a:lnTo>
                <a:lnTo>
                  <a:pt x="84285" y="4000"/>
                </a:lnTo>
                <a:lnTo>
                  <a:pt x="91428" y="0"/>
                </a:lnTo>
                <a:lnTo>
                  <a:pt x="98571" y="0"/>
                </a:lnTo>
                <a:lnTo>
                  <a:pt x="118571" y="0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7" name="Shape 1267"/>
          <p:cNvSpPr/>
          <p:nvPr/>
        </p:nvSpPr>
        <p:spPr>
          <a:xfrm>
            <a:off x="2498725" y="4419600"/>
            <a:ext cx="12699" cy="365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66666" y="13846"/>
                </a:lnTo>
                <a:lnTo>
                  <a:pt x="106666" y="36923"/>
                </a:lnTo>
                <a:lnTo>
                  <a:pt x="106666" y="60000"/>
                </a:lnTo>
                <a:lnTo>
                  <a:pt x="106666" y="87692"/>
                </a:lnTo>
                <a:lnTo>
                  <a:pt x="40000" y="115384"/>
                </a:lnTo>
              </a:path>
            </a:pathLst>
          </a:custGeom>
          <a:noFill/>
          <a:ln w="12700" cap="rnd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68" name="Shape 1268"/>
          <p:cNvCxnSpPr/>
          <p:nvPr/>
        </p:nvCxnSpPr>
        <p:spPr>
          <a:xfrm>
            <a:off x="2293936" y="4953000"/>
            <a:ext cx="9524" cy="23812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269" name="Shape 1269"/>
          <p:cNvCxnSpPr/>
          <p:nvPr/>
        </p:nvCxnSpPr>
        <p:spPr>
          <a:xfrm>
            <a:off x="2209800" y="5097462"/>
            <a:ext cx="36512" cy="6349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270" name="Shape 1270"/>
          <p:cNvCxnSpPr/>
          <p:nvPr/>
        </p:nvCxnSpPr>
        <p:spPr>
          <a:xfrm rot="10800000" flipH="1">
            <a:off x="2198686" y="5157786"/>
            <a:ext cx="26987" cy="42861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271" name="Shape 1271"/>
          <p:cNvCxnSpPr/>
          <p:nvPr/>
        </p:nvCxnSpPr>
        <p:spPr>
          <a:xfrm flipH="1">
            <a:off x="2344736" y="4916487"/>
            <a:ext cx="19049" cy="22225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272" name="Shape 1272"/>
          <p:cNvCxnSpPr/>
          <p:nvPr/>
        </p:nvCxnSpPr>
        <p:spPr>
          <a:xfrm rot="10800000">
            <a:off x="2260599" y="5170487"/>
            <a:ext cx="36512" cy="60324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273" name="Shape 1273"/>
          <p:cNvCxnSpPr/>
          <p:nvPr/>
        </p:nvCxnSpPr>
        <p:spPr>
          <a:xfrm rot="10800000">
            <a:off x="2298699" y="5154611"/>
            <a:ext cx="49211" cy="36512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274" name="Shape 1274"/>
          <p:cNvCxnSpPr/>
          <p:nvPr/>
        </p:nvCxnSpPr>
        <p:spPr>
          <a:xfrm>
            <a:off x="2454275" y="4303712"/>
            <a:ext cx="0" cy="33336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275" name="Shape 1275"/>
          <p:cNvCxnSpPr/>
          <p:nvPr/>
        </p:nvCxnSpPr>
        <p:spPr>
          <a:xfrm>
            <a:off x="2406650" y="4343400"/>
            <a:ext cx="23812" cy="17461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276" name="Shape 1276"/>
          <p:cNvCxnSpPr/>
          <p:nvPr/>
        </p:nvCxnSpPr>
        <p:spPr>
          <a:xfrm flipH="1">
            <a:off x="2478086" y="4340225"/>
            <a:ext cx="41275" cy="11112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277" name="Shape 1277"/>
          <p:cNvCxnSpPr/>
          <p:nvPr/>
        </p:nvCxnSpPr>
        <p:spPr>
          <a:xfrm flipH="1">
            <a:off x="2511425" y="4371975"/>
            <a:ext cx="34924" cy="17461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278" name="Shape 1278"/>
          <p:cNvCxnSpPr/>
          <p:nvPr/>
        </p:nvCxnSpPr>
        <p:spPr>
          <a:xfrm rot="10800000" flipH="1">
            <a:off x="2386011" y="4391025"/>
            <a:ext cx="46036" cy="25399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279" name="Shape 1279"/>
          <p:cNvCxnSpPr/>
          <p:nvPr/>
        </p:nvCxnSpPr>
        <p:spPr>
          <a:xfrm flipH="1">
            <a:off x="2597149" y="4429125"/>
            <a:ext cx="61912" cy="6349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280" name="Shape 1280"/>
          <p:cNvCxnSpPr/>
          <p:nvPr/>
        </p:nvCxnSpPr>
        <p:spPr>
          <a:xfrm rot="10800000" flipH="1">
            <a:off x="2422525" y="4421186"/>
            <a:ext cx="12699" cy="39687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281" name="Shape 1281"/>
          <p:cNvCxnSpPr/>
          <p:nvPr/>
        </p:nvCxnSpPr>
        <p:spPr>
          <a:xfrm flipH="1">
            <a:off x="2557461" y="4394200"/>
            <a:ext cx="50799" cy="6349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282" name="Shape 1282"/>
          <p:cNvCxnSpPr/>
          <p:nvPr/>
        </p:nvCxnSpPr>
        <p:spPr>
          <a:xfrm rot="10800000">
            <a:off x="2546350" y="4468812"/>
            <a:ext cx="53974" cy="41275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283" name="Shape 1283"/>
          <p:cNvSpPr/>
          <p:nvPr/>
        </p:nvSpPr>
        <p:spPr>
          <a:xfrm rot="10800000" flipH="1">
            <a:off x="7740650" y="2130425"/>
            <a:ext cx="71436" cy="698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4" name="Shape 1284"/>
          <p:cNvSpPr/>
          <p:nvPr/>
        </p:nvSpPr>
        <p:spPr>
          <a:xfrm>
            <a:off x="2387600" y="4237037"/>
            <a:ext cx="52387" cy="5397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5" name="Shape 1285"/>
          <p:cNvSpPr/>
          <p:nvPr/>
        </p:nvSpPr>
        <p:spPr>
          <a:xfrm>
            <a:off x="2328861" y="4351337"/>
            <a:ext cx="52387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6" name="Shape 1286"/>
          <p:cNvSpPr/>
          <p:nvPr/>
        </p:nvSpPr>
        <p:spPr>
          <a:xfrm>
            <a:off x="2370136" y="4500562"/>
            <a:ext cx="53974" cy="5397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7" name="Shape 1287"/>
          <p:cNvSpPr/>
          <p:nvPr/>
        </p:nvSpPr>
        <p:spPr>
          <a:xfrm>
            <a:off x="2649536" y="4467225"/>
            <a:ext cx="53974" cy="5397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8" name="Shape 1288"/>
          <p:cNvSpPr/>
          <p:nvPr/>
        </p:nvSpPr>
        <p:spPr>
          <a:xfrm>
            <a:off x="3740150" y="4516437"/>
            <a:ext cx="52387" cy="5397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9" name="Shape 1289"/>
          <p:cNvSpPr/>
          <p:nvPr/>
        </p:nvSpPr>
        <p:spPr>
          <a:xfrm>
            <a:off x="3814762" y="4467225"/>
            <a:ext cx="52387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0" name="Shape 1290"/>
          <p:cNvSpPr/>
          <p:nvPr/>
        </p:nvSpPr>
        <p:spPr>
          <a:xfrm>
            <a:off x="4851400" y="4646612"/>
            <a:ext cx="52387" cy="5397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1" name="Shape 1291"/>
          <p:cNvSpPr/>
          <p:nvPr/>
        </p:nvSpPr>
        <p:spPr>
          <a:xfrm>
            <a:off x="5081587" y="4713287"/>
            <a:ext cx="52387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2" name="Shape 1292"/>
          <p:cNvSpPr/>
          <p:nvPr/>
        </p:nvSpPr>
        <p:spPr>
          <a:xfrm>
            <a:off x="5300662" y="4765675"/>
            <a:ext cx="52387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3" name="Shape 1293"/>
          <p:cNvSpPr/>
          <p:nvPr/>
        </p:nvSpPr>
        <p:spPr>
          <a:xfrm>
            <a:off x="5505450" y="4540250"/>
            <a:ext cx="50799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4" name="Shape 1294"/>
          <p:cNvSpPr/>
          <p:nvPr/>
        </p:nvSpPr>
        <p:spPr>
          <a:xfrm>
            <a:off x="6254750" y="4735512"/>
            <a:ext cx="52387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5" name="Shape 1295"/>
          <p:cNvSpPr/>
          <p:nvPr/>
        </p:nvSpPr>
        <p:spPr>
          <a:xfrm>
            <a:off x="6597650" y="4713287"/>
            <a:ext cx="53974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Shape 1296"/>
          <p:cNvSpPr/>
          <p:nvPr/>
        </p:nvSpPr>
        <p:spPr>
          <a:xfrm>
            <a:off x="4554537" y="5335587"/>
            <a:ext cx="53974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Shape 1297"/>
          <p:cNvSpPr/>
          <p:nvPr/>
        </p:nvSpPr>
        <p:spPr>
          <a:xfrm>
            <a:off x="4773612" y="5108575"/>
            <a:ext cx="53974" cy="5397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Shape 1298"/>
          <p:cNvSpPr/>
          <p:nvPr/>
        </p:nvSpPr>
        <p:spPr>
          <a:xfrm>
            <a:off x="4875212" y="5056187"/>
            <a:ext cx="52387" cy="555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99" name="Shape 1299"/>
          <p:cNvGrpSpPr/>
          <p:nvPr/>
        </p:nvGrpSpPr>
        <p:grpSpPr>
          <a:xfrm>
            <a:off x="4521200" y="3327399"/>
            <a:ext cx="857250" cy="161925"/>
            <a:chOff x="4754562" y="2871786"/>
            <a:chExt cx="1027112" cy="185738"/>
          </a:xfrm>
        </p:grpSpPr>
        <p:sp>
          <p:nvSpPr>
            <p:cNvPr id="1300" name="Shape 1300"/>
            <p:cNvSpPr/>
            <p:nvPr/>
          </p:nvSpPr>
          <p:spPr>
            <a:xfrm>
              <a:off x="5492750" y="2871786"/>
              <a:ext cx="63500" cy="635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Shape 1301"/>
            <p:cNvSpPr/>
            <p:nvPr/>
          </p:nvSpPr>
          <p:spPr>
            <a:xfrm>
              <a:off x="5718175" y="2933700"/>
              <a:ext cx="63500" cy="635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Shape 1302"/>
            <p:cNvSpPr/>
            <p:nvPr/>
          </p:nvSpPr>
          <p:spPr>
            <a:xfrm>
              <a:off x="4754562" y="2994025"/>
              <a:ext cx="63500" cy="635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03" name="Shape 1303"/>
          <p:cNvSpPr txBox="1"/>
          <p:nvPr/>
        </p:nvSpPr>
        <p:spPr>
          <a:xfrm>
            <a:off x="1666875" y="2243136"/>
            <a:ext cx="273049" cy="363536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1800" b="1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1304" name="Shape 1304"/>
          <p:cNvSpPr txBox="1"/>
          <p:nvPr/>
        </p:nvSpPr>
        <p:spPr>
          <a:xfrm>
            <a:off x="4498975" y="2243136"/>
            <a:ext cx="273049" cy="363536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1800" b="1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</a:p>
        </p:txBody>
      </p:sp>
      <p:cxnSp>
        <p:nvCxnSpPr>
          <p:cNvPr id="1305" name="Shape 1305"/>
          <p:cNvCxnSpPr/>
          <p:nvPr/>
        </p:nvCxnSpPr>
        <p:spPr>
          <a:xfrm rot="10800000" flipH="1">
            <a:off x="1482725" y="4557712"/>
            <a:ext cx="963612" cy="59055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  <a:effectLst>
            <a:outerShdw blurRad="63500" dist="17959" dir="2700000">
              <a:schemeClr val="lt2"/>
            </a:outerShdw>
          </a:effectLst>
        </p:spPr>
      </p:cxnSp>
      <p:sp>
        <p:nvSpPr>
          <p:cNvPr id="1306" name="Shape 1306"/>
          <p:cNvSpPr txBox="1"/>
          <p:nvPr/>
        </p:nvSpPr>
        <p:spPr>
          <a:xfrm>
            <a:off x="179386" y="4913312"/>
            <a:ext cx="1439862" cy="849312"/>
          </a:xfrm>
          <a:prstGeom prst="rect">
            <a:avLst/>
          </a:prstGeom>
          <a:solidFill>
            <a:srgbClr val="57008C"/>
          </a:solidFill>
          <a:ln w="12700" cap="flat" cmpd="sng">
            <a:solidFill>
              <a:srgbClr val="57D8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lang="en-US" sz="1600" b="1" i="0" u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Νευρικές 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lang="en-US" sz="1600" b="1" i="0" u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απολήξεις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i="0" u="none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7" name="Shape 1307"/>
          <p:cNvSpPr txBox="1"/>
          <p:nvPr/>
        </p:nvSpPr>
        <p:spPr>
          <a:xfrm>
            <a:off x="0" y="1125537"/>
            <a:ext cx="9144000" cy="1008062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Η εισχώρηση οξέος και πεψίνης επιτρέπει την επαφή του οξέος με τις νευρικές απολήξεις (4) και τους ενδοκυτταρικούς μηχανισμούς με συνέπεια την κυτταρική ρήξη και την βλάβη του βλεννογόνου(5)</a:t>
            </a:r>
          </a:p>
        </p:txBody>
      </p:sp>
      <p:sp>
        <p:nvSpPr>
          <p:cNvPr id="1308" name="Shape 130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268411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Times New Roman"/>
              <a:buNone/>
            </a:pPr>
            <a:r>
              <a:rPr lang="en-US" sz="3600" b="0" i="0" u="none" strike="noStrike" cap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Το οξύ αποτελεί κεντρικό στοιχείο στα συμπτώματα της ΓΟΠΝ</a:t>
            </a:r>
          </a:p>
        </p:txBody>
      </p:sp>
    </p:spTree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Shape 1313"/>
          <p:cNvSpPr txBox="1"/>
          <p:nvPr/>
        </p:nvSpPr>
        <p:spPr>
          <a:xfrm>
            <a:off x="1339850" y="1465262"/>
            <a:ext cx="3516312" cy="530224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1600" b="1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Μέγιστη δραστικότητα της πεψίνης %</a:t>
            </a:r>
          </a:p>
        </p:txBody>
      </p:sp>
      <p:sp>
        <p:nvSpPr>
          <p:cNvPr id="1314" name="Shape 1314"/>
          <p:cNvSpPr/>
          <p:nvPr/>
        </p:nvSpPr>
        <p:spPr>
          <a:xfrm>
            <a:off x="5365750" y="2157411"/>
            <a:ext cx="1687511" cy="3154361"/>
          </a:xfrm>
          <a:prstGeom prst="rect">
            <a:avLst/>
          </a:prstGeom>
          <a:solidFill>
            <a:srgbClr val="962D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5" name="Shape 1315"/>
          <p:cNvSpPr/>
          <p:nvPr/>
        </p:nvSpPr>
        <p:spPr>
          <a:xfrm>
            <a:off x="2274886" y="2157411"/>
            <a:ext cx="3084512" cy="3154361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16" name="Shape 1316"/>
          <p:cNvGrpSpPr/>
          <p:nvPr/>
        </p:nvGrpSpPr>
        <p:grpSpPr>
          <a:xfrm>
            <a:off x="2178049" y="2168524"/>
            <a:ext cx="84136" cy="3155950"/>
            <a:chOff x="2482850" y="2271711"/>
            <a:chExt cx="98425" cy="3470275"/>
          </a:xfrm>
        </p:grpSpPr>
        <p:cxnSp>
          <p:nvCxnSpPr>
            <p:cNvPr id="1317" name="Shape 1317"/>
            <p:cNvCxnSpPr/>
            <p:nvPr/>
          </p:nvCxnSpPr>
          <p:spPr>
            <a:xfrm>
              <a:off x="2482850" y="5741987"/>
              <a:ext cx="98425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318" name="Shape 1318"/>
            <p:cNvCxnSpPr/>
            <p:nvPr/>
          </p:nvCxnSpPr>
          <p:spPr>
            <a:xfrm>
              <a:off x="2482850" y="5048250"/>
              <a:ext cx="98425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319" name="Shape 1319"/>
            <p:cNvCxnSpPr/>
            <p:nvPr/>
          </p:nvCxnSpPr>
          <p:spPr>
            <a:xfrm>
              <a:off x="2482850" y="4356100"/>
              <a:ext cx="98425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320" name="Shape 1320"/>
            <p:cNvCxnSpPr/>
            <p:nvPr/>
          </p:nvCxnSpPr>
          <p:spPr>
            <a:xfrm>
              <a:off x="2482850" y="3660775"/>
              <a:ext cx="98425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321" name="Shape 1321"/>
            <p:cNvCxnSpPr/>
            <p:nvPr/>
          </p:nvCxnSpPr>
          <p:spPr>
            <a:xfrm>
              <a:off x="2482850" y="2967036"/>
              <a:ext cx="98425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322" name="Shape 1322"/>
            <p:cNvCxnSpPr/>
            <p:nvPr/>
          </p:nvCxnSpPr>
          <p:spPr>
            <a:xfrm>
              <a:off x="2482850" y="2271711"/>
              <a:ext cx="98425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</p:grpSp>
      <p:grpSp>
        <p:nvGrpSpPr>
          <p:cNvPr id="1323" name="Shape 1323"/>
          <p:cNvGrpSpPr/>
          <p:nvPr/>
        </p:nvGrpSpPr>
        <p:grpSpPr>
          <a:xfrm>
            <a:off x="3025775" y="5335587"/>
            <a:ext cx="2339975" cy="95249"/>
            <a:chOff x="3486150" y="5754687"/>
            <a:chExt cx="2774950" cy="104774"/>
          </a:xfrm>
        </p:grpSpPr>
        <p:cxnSp>
          <p:nvCxnSpPr>
            <p:cNvPr id="1324" name="Shape 1324"/>
            <p:cNvCxnSpPr/>
            <p:nvPr/>
          </p:nvCxnSpPr>
          <p:spPr>
            <a:xfrm>
              <a:off x="3486150" y="5754687"/>
              <a:ext cx="0" cy="104774"/>
            </a:xfrm>
            <a:prstGeom prst="straightConnector1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325" name="Shape 1325"/>
            <p:cNvCxnSpPr/>
            <p:nvPr/>
          </p:nvCxnSpPr>
          <p:spPr>
            <a:xfrm>
              <a:off x="4410075" y="5754687"/>
              <a:ext cx="0" cy="104774"/>
            </a:xfrm>
            <a:prstGeom prst="straightConnector1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326" name="Shape 1326"/>
            <p:cNvCxnSpPr/>
            <p:nvPr/>
          </p:nvCxnSpPr>
          <p:spPr>
            <a:xfrm>
              <a:off x="5337175" y="5754687"/>
              <a:ext cx="0" cy="104774"/>
            </a:xfrm>
            <a:prstGeom prst="straightConnector1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327" name="Shape 1327"/>
            <p:cNvCxnSpPr/>
            <p:nvPr/>
          </p:nvCxnSpPr>
          <p:spPr>
            <a:xfrm>
              <a:off x="6261100" y="5754687"/>
              <a:ext cx="0" cy="104774"/>
            </a:xfrm>
            <a:prstGeom prst="straightConnector1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</p:cxnSp>
      </p:grpSp>
      <p:cxnSp>
        <p:nvCxnSpPr>
          <p:cNvPr id="1328" name="Shape 1328"/>
          <p:cNvCxnSpPr/>
          <p:nvPr/>
        </p:nvCxnSpPr>
        <p:spPr>
          <a:xfrm rot="10800000">
            <a:off x="2273300" y="2155825"/>
            <a:ext cx="0" cy="3179762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329" name="Shape 1329"/>
          <p:cNvCxnSpPr/>
          <p:nvPr/>
        </p:nvCxnSpPr>
        <p:spPr>
          <a:xfrm>
            <a:off x="2282825" y="5324475"/>
            <a:ext cx="4772024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330" name="Shape 1330"/>
          <p:cNvSpPr/>
          <p:nvPr/>
        </p:nvSpPr>
        <p:spPr>
          <a:xfrm>
            <a:off x="3065461" y="2312986"/>
            <a:ext cx="2605086" cy="1917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26746"/>
                </a:moveTo>
                <a:lnTo>
                  <a:pt x="369" y="25301"/>
                </a:lnTo>
                <a:lnTo>
                  <a:pt x="739" y="23855"/>
                </a:lnTo>
                <a:lnTo>
                  <a:pt x="1356" y="22409"/>
                </a:lnTo>
                <a:lnTo>
                  <a:pt x="1726" y="21325"/>
                </a:lnTo>
                <a:lnTo>
                  <a:pt x="2158" y="20150"/>
                </a:lnTo>
                <a:lnTo>
                  <a:pt x="2528" y="19066"/>
                </a:lnTo>
                <a:lnTo>
                  <a:pt x="2898" y="18253"/>
                </a:lnTo>
                <a:lnTo>
                  <a:pt x="3453" y="16987"/>
                </a:lnTo>
                <a:lnTo>
                  <a:pt x="3823" y="16174"/>
                </a:lnTo>
                <a:lnTo>
                  <a:pt x="4193" y="15632"/>
                </a:lnTo>
                <a:lnTo>
                  <a:pt x="4809" y="14728"/>
                </a:lnTo>
                <a:lnTo>
                  <a:pt x="5241" y="14186"/>
                </a:lnTo>
                <a:lnTo>
                  <a:pt x="5611" y="13644"/>
                </a:lnTo>
                <a:lnTo>
                  <a:pt x="6228" y="13373"/>
                </a:lnTo>
                <a:lnTo>
                  <a:pt x="6598" y="12831"/>
                </a:lnTo>
                <a:lnTo>
                  <a:pt x="6968" y="12469"/>
                </a:lnTo>
                <a:lnTo>
                  <a:pt x="7523" y="12289"/>
                </a:lnTo>
                <a:lnTo>
                  <a:pt x="7893" y="11927"/>
                </a:lnTo>
                <a:lnTo>
                  <a:pt x="8509" y="11566"/>
                </a:lnTo>
                <a:lnTo>
                  <a:pt x="8879" y="11385"/>
                </a:lnTo>
                <a:lnTo>
                  <a:pt x="9496" y="11385"/>
                </a:lnTo>
                <a:lnTo>
                  <a:pt x="10051" y="11024"/>
                </a:lnTo>
                <a:lnTo>
                  <a:pt x="10421" y="11024"/>
                </a:lnTo>
                <a:lnTo>
                  <a:pt x="11038" y="11024"/>
                </a:lnTo>
                <a:lnTo>
                  <a:pt x="11593" y="11385"/>
                </a:lnTo>
                <a:lnTo>
                  <a:pt x="11963" y="11385"/>
                </a:lnTo>
                <a:lnTo>
                  <a:pt x="12579" y="11385"/>
                </a:lnTo>
                <a:lnTo>
                  <a:pt x="13196" y="11566"/>
                </a:lnTo>
                <a:lnTo>
                  <a:pt x="13751" y="11566"/>
                </a:lnTo>
                <a:lnTo>
                  <a:pt x="14121" y="11927"/>
                </a:lnTo>
                <a:lnTo>
                  <a:pt x="14737" y="12289"/>
                </a:lnTo>
                <a:lnTo>
                  <a:pt x="15292" y="12469"/>
                </a:lnTo>
                <a:lnTo>
                  <a:pt x="15909" y="12831"/>
                </a:lnTo>
                <a:lnTo>
                  <a:pt x="16526" y="13102"/>
                </a:lnTo>
                <a:lnTo>
                  <a:pt x="17081" y="13373"/>
                </a:lnTo>
                <a:lnTo>
                  <a:pt x="17697" y="14006"/>
                </a:lnTo>
                <a:lnTo>
                  <a:pt x="18191" y="14186"/>
                </a:lnTo>
                <a:lnTo>
                  <a:pt x="18807" y="14728"/>
                </a:lnTo>
                <a:lnTo>
                  <a:pt x="19362" y="15090"/>
                </a:lnTo>
                <a:lnTo>
                  <a:pt x="19979" y="15632"/>
                </a:lnTo>
                <a:lnTo>
                  <a:pt x="20596" y="15903"/>
                </a:lnTo>
                <a:lnTo>
                  <a:pt x="21336" y="16445"/>
                </a:lnTo>
                <a:lnTo>
                  <a:pt x="21891" y="16987"/>
                </a:lnTo>
                <a:lnTo>
                  <a:pt x="22507" y="17349"/>
                </a:lnTo>
                <a:lnTo>
                  <a:pt x="23062" y="17891"/>
                </a:lnTo>
                <a:lnTo>
                  <a:pt x="23802" y="18433"/>
                </a:lnTo>
                <a:lnTo>
                  <a:pt x="24419" y="19066"/>
                </a:lnTo>
                <a:lnTo>
                  <a:pt x="25035" y="19608"/>
                </a:lnTo>
                <a:lnTo>
                  <a:pt x="25837" y="19879"/>
                </a:lnTo>
                <a:lnTo>
                  <a:pt x="26392" y="20512"/>
                </a:lnTo>
                <a:lnTo>
                  <a:pt x="27132" y="21054"/>
                </a:lnTo>
                <a:lnTo>
                  <a:pt x="27749" y="21596"/>
                </a:lnTo>
                <a:lnTo>
                  <a:pt x="28365" y="22228"/>
                </a:lnTo>
                <a:lnTo>
                  <a:pt x="29105" y="22409"/>
                </a:lnTo>
                <a:lnTo>
                  <a:pt x="29660" y="22951"/>
                </a:lnTo>
                <a:lnTo>
                  <a:pt x="30400" y="23674"/>
                </a:lnTo>
                <a:lnTo>
                  <a:pt x="31202" y="23855"/>
                </a:lnTo>
                <a:lnTo>
                  <a:pt x="31819" y="24397"/>
                </a:lnTo>
                <a:lnTo>
                  <a:pt x="32559" y="25030"/>
                </a:lnTo>
                <a:lnTo>
                  <a:pt x="33360" y="25301"/>
                </a:lnTo>
                <a:lnTo>
                  <a:pt x="33977" y="25933"/>
                </a:lnTo>
                <a:lnTo>
                  <a:pt x="34717" y="26114"/>
                </a:lnTo>
                <a:lnTo>
                  <a:pt x="35519" y="26475"/>
                </a:lnTo>
                <a:lnTo>
                  <a:pt x="36012" y="27018"/>
                </a:lnTo>
                <a:lnTo>
                  <a:pt x="36875" y="27289"/>
                </a:lnTo>
                <a:lnTo>
                  <a:pt x="37677" y="27560"/>
                </a:lnTo>
                <a:lnTo>
                  <a:pt x="38417" y="27831"/>
                </a:lnTo>
                <a:lnTo>
                  <a:pt x="39157" y="28102"/>
                </a:lnTo>
                <a:lnTo>
                  <a:pt x="39712" y="28373"/>
                </a:lnTo>
                <a:lnTo>
                  <a:pt x="40575" y="28373"/>
                </a:lnTo>
                <a:lnTo>
                  <a:pt x="41315" y="28734"/>
                </a:lnTo>
                <a:lnTo>
                  <a:pt x="42117" y="28734"/>
                </a:lnTo>
                <a:lnTo>
                  <a:pt x="42857" y="28915"/>
                </a:lnTo>
                <a:lnTo>
                  <a:pt x="43658" y="28915"/>
                </a:lnTo>
                <a:lnTo>
                  <a:pt x="44398" y="28915"/>
                </a:lnTo>
                <a:lnTo>
                  <a:pt x="45200" y="28915"/>
                </a:lnTo>
                <a:lnTo>
                  <a:pt x="45940" y="28915"/>
                </a:lnTo>
                <a:lnTo>
                  <a:pt x="46742" y="28915"/>
                </a:lnTo>
                <a:lnTo>
                  <a:pt x="47482" y="28915"/>
                </a:lnTo>
                <a:lnTo>
                  <a:pt x="48345" y="28734"/>
                </a:lnTo>
                <a:lnTo>
                  <a:pt x="49085" y="28734"/>
                </a:lnTo>
                <a:lnTo>
                  <a:pt x="49886" y="28373"/>
                </a:lnTo>
                <a:lnTo>
                  <a:pt x="50626" y="28102"/>
                </a:lnTo>
                <a:lnTo>
                  <a:pt x="51675" y="27831"/>
                </a:lnTo>
                <a:lnTo>
                  <a:pt x="52415" y="27560"/>
                </a:lnTo>
                <a:lnTo>
                  <a:pt x="53155" y="27289"/>
                </a:lnTo>
                <a:lnTo>
                  <a:pt x="53956" y="26746"/>
                </a:lnTo>
                <a:lnTo>
                  <a:pt x="54758" y="26475"/>
                </a:lnTo>
                <a:lnTo>
                  <a:pt x="55498" y="25933"/>
                </a:lnTo>
                <a:lnTo>
                  <a:pt x="56485" y="25572"/>
                </a:lnTo>
                <a:lnTo>
                  <a:pt x="57286" y="25030"/>
                </a:lnTo>
                <a:lnTo>
                  <a:pt x="58026" y="24397"/>
                </a:lnTo>
                <a:lnTo>
                  <a:pt x="58828" y="23855"/>
                </a:lnTo>
                <a:lnTo>
                  <a:pt x="59815" y="23313"/>
                </a:lnTo>
                <a:lnTo>
                  <a:pt x="60493" y="22409"/>
                </a:lnTo>
                <a:lnTo>
                  <a:pt x="61356" y="21867"/>
                </a:lnTo>
                <a:lnTo>
                  <a:pt x="62281" y="21054"/>
                </a:lnTo>
                <a:lnTo>
                  <a:pt x="63021" y="20512"/>
                </a:lnTo>
                <a:lnTo>
                  <a:pt x="63823" y="19608"/>
                </a:lnTo>
                <a:lnTo>
                  <a:pt x="64809" y="18795"/>
                </a:lnTo>
                <a:lnTo>
                  <a:pt x="65549" y="17891"/>
                </a:lnTo>
                <a:lnTo>
                  <a:pt x="66598" y="17349"/>
                </a:lnTo>
                <a:lnTo>
                  <a:pt x="67338" y="16445"/>
                </a:lnTo>
                <a:lnTo>
                  <a:pt x="68078" y="15632"/>
                </a:lnTo>
                <a:lnTo>
                  <a:pt x="69126" y="14548"/>
                </a:lnTo>
                <a:lnTo>
                  <a:pt x="69866" y="13644"/>
                </a:lnTo>
                <a:lnTo>
                  <a:pt x="70791" y="12831"/>
                </a:lnTo>
                <a:lnTo>
                  <a:pt x="71593" y="11927"/>
                </a:lnTo>
                <a:lnTo>
                  <a:pt x="72579" y="11024"/>
                </a:lnTo>
                <a:lnTo>
                  <a:pt x="73319" y="10210"/>
                </a:lnTo>
                <a:lnTo>
                  <a:pt x="74306" y="9397"/>
                </a:lnTo>
                <a:lnTo>
                  <a:pt x="75292" y="8584"/>
                </a:lnTo>
                <a:lnTo>
                  <a:pt x="76032" y="7680"/>
                </a:lnTo>
                <a:lnTo>
                  <a:pt x="77019" y="6867"/>
                </a:lnTo>
                <a:lnTo>
                  <a:pt x="77821" y="5963"/>
                </a:lnTo>
                <a:lnTo>
                  <a:pt x="78807" y="5060"/>
                </a:lnTo>
                <a:lnTo>
                  <a:pt x="79732" y="4518"/>
                </a:lnTo>
                <a:lnTo>
                  <a:pt x="80472" y="3704"/>
                </a:lnTo>
                <a:lnTo>
                  <a:pt x="81521" y="3162"/>
                </a:lnTo>
                <a:lnTo>
                  <a:pt x="82446" y="2530"/>
                </a:lnTo>
                <a:lnTo>
                  <a:pt x="83247" y="1987"/>
                </a:lnTo>
                <a:lnTo>
                  <a:pt x="84172" y="1445"/>
                </a:lnTo>
                <a:lnTo>
                  <a:pt x="85159" y="1174"/>
                </a:lnTo>
                <a:lnTo>
                  <a:pt x="86145" y="542"/>
                </a:lnTo>
                <a:lnTo>
                  <a:pt x="86947" y="361"/>
                </a:lnTo>
                <a:lnTo>
                  <a:pt x="87872" y="0"/>
                </a:lnTo>
                <a:lnTo>
                  <a:pt x="88859" y="0"/>
                </a:lnTo>
                <a:lnTo>
                  <a:pt x="89845" y="0"/>
                </a:lnTo>
                <a:lnTo>
                  <a:pt x="90770" y="0"/>
                </a:lnTo>
                <a:lnTo>
                  <a:pt x="91572" y="361"/>
                </a:lnTo>
                <a:lnTo>
                  <a:pt x="92559" y="542"/>
                </a:lnTo>
                <a:lnTo>
                  <a:pt x="93545" y="903"/>
                </a:lnTo>
                <a:lnTo>
                  <a:pt x="94470" y="1445"/>
                </a:lnTo>
                <a:lnTo>
                  <a:pt x="95457" y="2259"/>
                </a:lnTo>
                <a:lnTo>
                  <a:pt x="96505" y="3162"/>
                </a:lnTo>
                <a:lnTo>
                  <a:pt x="97368" y="3975"/>
                </a:lnTo>
                <a:lnTo>
                  <a:pt x="98170" y="5421"/>
                </a:lnTo>
                <a:lnTo>
                  <a:pt x="99157" y="6506"/>
                </a:lnTo>
                <a:lnTo>
                  <a:pt x="100082" y="8222"/>
                </a:lnTo>
                <a:lnTo>
                  <a:pt x="101068" y="9939"/>
                </a:lnTo>
                <a:lnTo>
                  <a:pt x="102117" y="11927"/>
                </a:lnTo>
                <a:lnTo>
                  <a:pt x="102980" y="14006"/>
                </a:lnTo>
                <a:lnTo>
                  <a:pt x="104028" y="16445"/>
                </a:lnTo>
                <a:lnTo>
                  <a:pt x="104768" y="19066"/>
                </a:lnTo>
                <a:lnTo>
                  <a:pt x="105755" y="21867"/>
                </a:lnTo>
                <a:lnTo>
                  <a:pt x="106680" y="25030"/>
                </a:lnTo>
                <a:lnTo>
                  <a:pt x="107728" y="28373"/>
                </a:lnTo>
                <a:lnTo>
                  <a:pt x="108715" y="32078"/>
                </a:lnTo>
                <a:lnTo>
                  <a:pt x="109455" y="36144"/>
                </a:lnTo>
                <a:lnTo>
                  <a:pt x="110380" y="40301"/>
                </a:lnTo>
                <a:lnTo>
                  <a:pt x="111181" y="44909"/>
                </a:lnTo>
                <a:lnTo>
                  <a:pt x="112168" y="49789"/>
                </a:lnTo>
                <a:lnTo>
                  <a:pt x="112908" y="54849"/>
                </a:lnTo>
                <a:lnTo>
                  <a:pt x="113956" y="60632"/>
                </a:lnTo>
                <a:lnTo>
                  <a:pt x="114696" y="66596"/>
                </a:lnTo>
                <a:lnTo>
                  <a:pt x="115436" y="72740"/>
                </a:lnTo>
                <a:lnTo>
                  <a:pt x="116238" y="79608"/>
                </a:lnTo>
                <a:lnTo>
                  <a:pt x="117040" y="86746"/>
                </a:lnTo>
                <a:lnTo>
                  <a:pt x="117780" y="94337"/>
                </a:lnTo>
                <a:lnTo>
                  <a:pt x="118520" y="102379"/>
                </a:lnTo>
                <a:lnTo>
                  <a:pt x="119321" y="110783"/>
                </a:lnTo>
                <a:lnTo>
                  <a:pt x="119938" y="119909"/>
                </a:lnTo>
              </a:path>
            </a:pathLst>
          </a:custGeom>
          <a:noFill/>
          <a:ln w="25400" cap="rnd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1" name="Shape 1331"/>
          <p:cNvSpPr/>
          <p:nvPr/>
        </p:nvSpPr>
        <p:spPr>
          <a:xfrm>
            <a:off x="5614987" y="4173537"/>
            <a:ext cx="100011" cy="104774"/>
          </a:xfrm>
          <a:prstGeom prst="ellipse">
            <a:avLst/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2" name="Shape 1332"/>
          <p:cNvSpPr/>
          <p:nvPr/>
        </p:nvSpPr>
        <p:spPr>
          <a:xfrm>
            <a:off x="3006725" y="2678111"/>
            <a:ext cx="107949" cy="115886"/>
          </a:xfrm>
          <a:prstGeom prst="ellipse">
            <a:avLst/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3" name="Shape 1333"/>
          <p:cNvSpPr txBox="1"/>
          <p:nvPr/>
        </p:nvSpPr>
        <p:spPr>
          <a:xfrm>
            <a:off x="1892300" y="5146675"/>
            <a:ext cx="285750" cy="39370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1334" name="Shape 1334"/>
          <p:cNvSpPr txBox="1"/>
          <p:nvPr/>
        </p:nvSpPr>
        <p:spPr>
          <a:xfrm>
            <a:off x="1766886" y="4503737"/>
            <a:ext cx="411161" cy="39370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</a:p>
        </p:txBody>
      </p:sp>
      <p:sp>
        <p:nvSpPr>
          <p:cNvPr id="1335" name="Shape 1335"/>
          <p:cNvSpPr txBox="1"/>
          <p:nvPr/>
        </p:nvSpPr>
        <p:spPr>
          <a:xfrm>
            <a:off x="1766886" y="3887787"/>
            <a:ext cx="411161" cy="39370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40</a:t>
            </a:r>
          </a:p>
        </p:txBody>
      </p:sp>
      <p:sp>
        <p:nvSpPr>
          <p:cNvPr id="1336" name="Shape 1336"/>
          <p:cNvSpPr txBox="1"/>
          <p:nvPr/>
        </p:nvSpPr>
        <p:spPr>
          <a:xfrm>
            <a:off x="1766886" y="3255961"/>
            <a:ext cx="411161" cy="39370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60</a:t>
            </a:r>
          </a:p>
        </p:txBody>
      </p:sp>
      <p:sp>
        <p:nvSpPr>
          <p:cNvPr id="1337" name="Shape 1337"/>
          <p:cNvSpPr txBox="1"/>
          <p:nvPr/>
        </p:nvSpPr>
        <p:spPr>
          <a:xfrm>
            <a:off x="1766886" y="2617786"/>
            <a:ext cx="411161" cy="39370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80</a:t>
            </a:r>
          </a:p>
        </p:txBody>
      </p:sp>
      <p:sp>
        <p:nvSpPr>
          <p:cNvPr id="1338" name="Shape 1338"/>
          <p:cNvSpPr txBox="1"/>
          <p:nvPr/>
        </p:nvSpPr>
        <p:spPr>
          <a:xfrm>
            <a:off x="1641475" y="1984375"/>
            <a:ext cx="536575" cy="39370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</a:p>
        </p:txBody>
      </p:sp>
      <p:sp>
        <p:nvSpPr>
          <p:cNvPr id="1339" name="Shape 1339"/>
          <p:cNvSpPr txBox="1"/>
          <p:nvPr/>
        </p:nvSpPr>
        <p:spPr>
          <a:xfrm>
            <a:off x="6548437" y="5924550"/>
            <a:ext cx="2039937" cy="271461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1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Adapted from Berstad 1970</a:t>
            </a:r>
          </a:p>
        </p:txBody>
      </p:sp>
      <p:sp>
        <p:nvSpPr>
          <p:cNvPr id="1340" name="Shape 1340"/>
          <p:cNvSpPr txBox="1"/>
          <p:nvPr/>
        </p:nvSpPr>
        <p:spPr>
          <a:xfrm>
            <a:off x="2886075" y="5468937"/>
            <a:ext cx="285750" cy="39370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1341" name="Shape 1341"/>
          <p:cNvSpPr txBox="1"/>
          <p:nvPr/>
        </p:nvSpPr>
        <p:spPr>
          <a:xfrm>
            <a:off x="3676650" y="5468937"/>
            <a:ext cx="287337" cy="39370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1342" name="Shape 1342"/>
          <p:cNvSpPr txBox="1"/>
          <p:nvPr/>
        </p:nvSpPr>
        <p:spPr>
          <a:xfrm>
            <a:off x="4451350" y="5468937"/>
            <a:ext cx="285750" cy="39370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1343" name="Shape 1343"/>
          <p:cNvSpPr txBox="1"/>
          <p:nvPr/>
        </p:nvSpPr>
        <p:spPr>
          <a:xfrm>
            <a:off x="5222875" y="5468937"/>
            <a:ext cx="285750" cy="39370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1344" name="Shape 1344"/>
          <p:cNvSpPr txBox="1"/>
          <p:nvPr/>
        </p:nvSpPr>
        <p:spPr>
          <a:xfrm>
            <a:off x="5908675" y="5468937"/>
            <a:ext cx="2171700" cy="333374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 γαστρικού υγρού</a:t>
            </a:r>
          </a:p>
        </p:txBody>
      </p:sp>
      <p:sp>
        <p:nvSpPr>
          <p:cNvPr id="1345" name="Shape 1345"/>
          <p:cNvSpPr/>
          <p:nvPr/>
        </p:nvSpPr>
        <p:spPr>
          <a:xfrm>
            <a:off x="3205161" y="2332036"/>
            <a:ext cx="100011" cy="106362"/>
          </a:xfrm>
          <a:prstGeom prst="ellipse">
            <a:avLst/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6" name="Shape 1346"/>
          <p:cNvSpPr/>
          <p:nvPr/>
        </p:nvSpPr>
        <p:spPr>
          <a:xfrm>
            <a:off x="3382962" y="2419350"/>
            <a:ext cx="98425" cy="106362"/>
          </a:xfrm>
          <a:prstGeom prst="ellipse">
            <a:avLst/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7" name="Shape 1347"/>
          <p:cNvSpPr/>
          <p:nvPr/>
        </p:nvSpPr>
        <p:spPr>
          <a:xfrm>
            <a:off x="3470275" y="2444750"/>
            <a:ext cx="98425" cy="107949"/>
          </a:xfrm>
          <a:prstGeom prst="ellipse">
            <a:avLst/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8" name="Shape 1348"/>
          <p:cNvSpPr/>
          <p:nvPr/>
        </p:nvSpPr>
        <p:spPr>
          <a:xfrm>
            <a:off x="3533775" y="2487611"/>
            <a:ext cx="100011" cy="106362"/>
          </a:xfrm>
          <a:prstGeom prst="ellipse">
            <a:avLst/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9" name="Shape 1349"/>
          <p:cNvSpPr/>
          <p:nvPr/>
        </p:nvSpPr>
        <p:spPr>
          <a:xfrm>
            <a:off x="3722687" y="2543175"/>
            <a:ext cx="100011" cy="104774"/>
          </a:xfrm>
          <a:prstGeom prst="ellipse">
            <a:avLst/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0" name="Shape 1350"/>
          <p:cNvSpPr/>
          <p:nvPr/>
        </p:nvSpPr>
        <p:spPr>
          <a:xfrm>
            <a:off x="4017962" y="2660650"/>
            <a:ext cx="100011" cy="106362"/>
          </a:xfrm>
          <a:prstGeom prst="ellipse">
            <a:avLst/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1" name="Shape 1351"/>
          <p:cNvSpPr/>
          <p:nvPr/>
        </p:nvSpPr>
        <p:spPr>
          <a:xfrm>
            <a:off x="4203700" y="2668586"/>
            <a:ext cx="98425" cy="107949"/>
          </a:xfrm>
          <a:prstGeom prst="ellipse">
            <a:avLst/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2" name="Shape 1352"/>
          <p:cNvSpPr/>
          <p:nvPr/>
        </p:nvSpPr>
        <p:spPr>
          <a:xfrm>
            <a:off x="4438650" y="2624136"/>
            <a:ext cx="100011" cy="106362"/>
          </a:xfrm>
          <a:prstGeom prst="ellipse">
            <a:avLst/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3" name="Shape 1353"/>
          <p:cNvSpPr/>
          <p:nvPr/>
        </p:nvSpPr>
        <p:spPr>
          <a:xfrm>
            <a:off x="4692650" y="2232025"/>
            <a:ext cx="100011" cy="109537"/>
          </a:xfrm>
          <a:prstGeom prst="ellipse">
            <a:avLst/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4" name="Shape 1354"/>
          <p:cNvSpPr/>
          <p:nvPr/>
        </p:nvSpPr>
        <p:spPr>
          <a:xfrm>
            <a:off x="5018087" y="2287586"/>
            <a:ext cx="96836" cy="106362"/>
          </a:xfrm>
          <a:prstGeom prst="ellipse">
            <a:avLst/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5" name="Shape 1355"/>
          <p:cNvSpPr txBox="1">
            <a:spLocks noGrp="1"/>
          </p:cNvSpPr>
          <p:nvPr>
            <p:ph type="title"/>
          </p:nvPr>
        </p:nvSpPr>
        <p:spPr>
          <a:xfrm>
            <a:off x="314325" y="314325"/>
            <a:ext cx="8526462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Times New Roman"/>
              <a:buNone/>
            </a:pPr>
            <a:r>
              <a:rPr lang="en-US" sz="3600" b="0" i="0" u="none" strike="noStrike" cap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Η επίδραση του pH στην δραστικότητα της  γαστρικής πεψίνης</a:t>
            </a:r>
          </a:p>
        </p:txBody>
      </p:sp>
    </p:spTree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0" name="Shape 13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Shape 1365"/>
          <p:cNvSpPr txBox="1"/>
          <p:nvPr/>
        </p:nvSpPr>
        <p:spPr>
          <a:xfrm>
            <a:off x="3417887" y="463550"/>
            <a:ext cx="2808286" cy="7016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4000" b="1" i="0" u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ΔΙΑΓΝΩΣΗ</a:t>
            </a:r>
          </a:p>
        </p:txBody>
      </p:sp>
      <p:pic>
        <p:nvPicPr>
          <p:cNvPr id="1366" name="Shape 13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7925" y="1357312"/>
            <a:ext cx="4440237" cy="4994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179386" y="188911"/>
            <a:ext cx="8856662" cy="1223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4000" b="0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ΣΚΟΠΟΣ – ΜΕΛΕΤΗΣ   ΕΛ.Ι.ΓΑΣΤ</a:t>
            </a:r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0" y="1125537"/>
            <a:ext cx="9144000" cy="56165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2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1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2800" b="0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Συστηματική μελέτη - καταγραφή σε δείγμα Ελληνικού γενικού πληθυσμού</a:t>
            </a: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marR="0" lvl="0" indent="-342900" algn="just" rtl="0">
              <a:lnSpc>
                <a:spcPct val="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2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α) της συχνότητας της ΓΟΠΝ </a:t>
            </a:r>
          </a:p>
          <a:p>
            <a:pPr marL="342900" marR="0" lvl="0" indent="-342900" algn="just" rtl="0">
              <a:lnSpc>
                <a:spcPct val="3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2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β) της επίδρασης της ΓΟΠΝ στην ποιότητα ζωής </a:t>
            </a:r>
          </a:p>
          <a:p>
            <a:pPr marL="342900" marR="0" lvl="0" indent="-342900" algn="l" rtl="0">
              <a:lnSpc>
                <a:spcPct val="2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2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1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γ) των συσχετίσεων της ΓΟΠΝ με επιδημιολογικά και νοσολογικά χαρακτηριστικά</a:t>
            </a:r>
          </a:p>
        </p:txBody>
      </p:sp>
      <p:pic>
        <p:nvPicPr>
          <p:cNvPr id="85" name="Shape 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4175" y="5661025"/>
            <a:ext cx="1139825" cy="119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Shape 1371"/>
          <p:cNvSpPr txBox="1">
            <a:spLocks noGrp="1"/>
          </p:cNvSpPr>
          <p:nvPr>
            <p:ph type="title"/>
          </p:nvPr>
        </p:nvSpPr>
        <p:spPr>
          <a:xfrm>
            <a:off x="0" y="333375"/>
            <a:ext cx="9144000" cy="17732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4400" b="0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Διαγνωστικές μέθοδοι στην </a:t>
            </a:r>
            <a:br>
              <a:rPr lang="en-US" sz="4400" b="0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400" b="0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ΓΟΠ Νόσο</a:t>
            </a:r>
            <a:r>
              <a:rPr lang="en-US"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0" i="0" u="none" strike="noStrike" cap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(χθες)</a:t>
            </a:r>
          </a:p>
        </p:txBody>
      </p:sp>
      <p:sp>
        <p:nvSpPr>
          <p:cNvPr id="1372" name="Shape 1372"/>
          <p:cNvSpPr txBox="1">
            <a:spLocks noGrp="1"/>
          </p:cNvSpPr>
          <p:nvPr>
            <p:ph type="body" idx="1"/>
          </p:nvPr>
        </p:nvSpPr>
        <p:spPr>
          <a:xfrm>
            <a:off x="0" y="2492375"/>
            <a:ext cx="9144000" cy="41767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Ιστορικό, αξιολόγηση των συμπτωμάτων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Ακτινοσκόπηση, Ακτινογραφία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Bernstein Test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Οισοφαγοσκόπηση με ή χωρίς βιοψία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Σπινθηρογράφημα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 ωρη φορητή pH μετρία</a:t>
            </a:r>
          </a:p>
        </p:txBody>
      </p:sp>
    </p:spTree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Shape 1377"/>
          <p:cNvSpPr txBox="1">
            <a:spLocks noGrp="1"/>
          </p:cNvSpPr>
          <p:nvPr>
            <p:ph type="title"/>
          </p:nvPr>
        </p:nvSpPr>
        <p:spPr>
          <a:xfrm>
            <a:off x="685800" y="63500"/>
            <a:ext cx="7772400" cy="8445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3800" b="0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Bernstein test</a:t>
            </a:r>
          </a:p>
        </p:txBody>
      </p:sp>
      <p:pic>
        <p:nvPicPr>
          <p:cNvPr id="1378" name="Shape 13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8536" y="1125537"/>
            <a:ext cx="4521199" cy="5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9" name="Shape 1379"/>
          <p:cNvSpPr txBox="1"/>
          <p:nvPr/>
        </p:nvSpPr>
        <p:spPr>
          <a:xfrm>
            <a:off x="2794000" y="5969000"/>
            <a:ext cx="3809999" cy="1270000"/>
          </a:xfrm>
          <a:prstGeom prst="rect">
            <a:avLst/>
          </a:prstGeom>
          <a:noFill/>
          <a:ln>
            <a:noFill/>
          </a:ln>
        </p:spPr>
        <p:txBody>
          <a:bodyPr lIns="63500" tIns="63500" rIns="63500" bIns="635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Shape 1384"/>
          <p:cNvSpPr txBox="1">
            <a:spLocks noGrp="1"/>
          </p:cNvSpPr>
          <p:nvPr>
            <p:ph type="title"/>
          </p:nvPr>
        </p:nvSpPr>
        <p:spPr>
          <a:xfrm>
            <a:off x="0" y="765175"/>
            <a:ext cx="9144000" cy="12969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4400" b="0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Διαγνωστικές μέθοδοι στη ΓΟΠΝ</a:t>
            </a:r>
            <a:r>
              <a:rPr lang="en-US"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0" i="0" u="none" strike="noStrike" cap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(σήμερα)</a:t>
            </a:r>
          </a:p>
        </p:txBody>
      </p:sp>
      <p:sp>
        <p:nvSpPr>
          <p:cNvPr id="1385" name="Shape 1385"/>
          <p:cNvSpPr txBox="1">
            <a:spLocks noGrp="1"/>
          </p:cNvSpPr>
          <p:nvPr>
            <p:ph type="body" idx="1"/>
          </p:nvPr>
        </p:nvSpPr>
        <p:spPr>
          <a:xfrm>
            <a:off x="395287" y="3068636"/>
            <a:ext cx="8353425" cy="33845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5714"/>
              <a:buFont typeface="Noto Sans Symbols"/>
              <a:buChar char="●"/>
            </a:pPr>
            <a:r>
              <a:rPr lang="en-US" sz="2800" b="0" i="0" u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Ανάλυση συμπτωμάτων &gt;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Δοκιμή με αντιεκκριτική αγωγή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Ενδοσκόπηση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pH-μετρία</a:t>
            </a:r>
          </a:p>
        </p:txBody>
      </p:sp>
    </p:spTree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Shape 1390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4400" b="0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ΓΟΠ Νόσος</a:t>
            </a:r>
          </a:p>
        </p:txBody>
      </p:sp>
      <p:sp>
        <p:nvSpPr>
          <p:cNvPr id="1391" name="Shape 1391"/>
          <p:cNvSpPr txBox="1">
            <a:spLocks noGrp="1"/>
          </p:cNvSpPr>
          <p:nvPr>
            <p:ph type="body" idx="1"/>
          </p:nvPr>
        </p:nvSpPr>
        <p:spPr>
          <a:xfrm>
            <a:off x="107950" y="1946275"/>
            <a:ext cx="9036050" cy="49117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3200" b="0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ΚΛΙΝΙΚΗ ΕΙΚΟΝΑ: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1800" b="0" i="0" u="none">
              <a:solidFill>
                <a:srgbClr val="FFCC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▪"/>
            </a:pPr>
            <a:r>
              <a:rPr lang="en-US" sz="2400" b="0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Οπισθοστερνικό καύσος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▪"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Πόνος </a:t>
            </a: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οπισθοστερνικά ή/και στην βάση του στέρνου</a:t>
            </a: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▪"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Όξινος αναγωγή γαστρικού περιεχομένου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▪"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Οδυνοφαγία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▪"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Δυσφαγία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▪"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Σιελόρροια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▪"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Εξωοισοφαγικά συμπτώματα (αναπνευστικό, ΩΡΛ κλπ)</a:t>
            </a:r>
          </a:p>
        </p:txBody>
      </p:sp>
    </p:spTree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Shape 1396"/>
          <p:cNvSpPr/>
          <p:nvPr/>
        </p:nvSpPr>
        <p:spPr>
          <a:xfrm>
            <a:off x="250825" y="192086"/>
            <a:ext cx="8713786" cy="1974850"/>
          </a:xfrm>
          <a:prstGeom prst="bevel">
            <a:avLst>
              <a:gd name="adj" fmla="val 641"/>
            </a:avLst>
          </a:prstGeom>
          <a:solidFill>
            <a:srgbClr val="CC99FF"/>
          </a:solidFill>
          <a:ln w="12700" cap="flat" cmpd="sng">
            <a:solidFill>
              <a:srgbClr val="853167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7" name="Shape 1397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9144000" cy="2060575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chemeClr val="lt2"/>
            </a:outerShdw>
          </a:effectLst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25000"/>
              <a:buFont typeface="Arial"/>
              <a:buNone/>
            </a:pPr>
            <a:r>
              <a:rPr lang="en-US" sz="3200" b="1" i="0" u="none" strike="noStrike" cap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“Η φράση ‘οπισθοστερνικός καύσος’ ερμηνεύεται λανθασμένα από τον ασθενή”</a:t>
            </a:r>
          </a:p>
        </p:txBody>
      </p:sp>
      <p:sp>
        <p:nvSpPr>
          <p:cNvPr id="1398" name="Shape 1398"/>
          <p:cNvSpPr txBox="1">
            <a:spLocks noGrp="1"/>
          </p:cNvSpPr>
          <p:nvPr>
            <p:ph type="subTitle" idx="1"/>
          </p:nvPr>
        </p:nvSpPr>
        <p:spPr>
          <a:xfrm>
            <a:off x="2709861" y="6430962"/>
            <a:ext cx="6434137" cy="4270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1400" b="1" i="1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Genval statement 16, accepted completely </a:t>
            </a:r>
          </a:p>
        </p:txBody>
      </p:sp>
      <p:sp>
        <p:nvSpPr>
          <p:cNvPr id="1399" name="Shape 1399"/>
          <p:cNvSpPr txBox="1"/>
          <p:nvPr/>
        </p:nvSpPr>
        <p:spPr>
          <a:xfrm>
            <a:off x="6659561" y="2205036"/>
            <a:ext cx="1765299" cy="309561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1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Dent et al 1999</a:t>
            </a:r>
          </a:p>
        </p:txBody>
      </p:sp>
      <p:pic>
        <p:nvPicPr>
          <p:cNvPr id="1400" name="Shape 14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2900" y="2211386"/>
            <a:ext cx="3781425" cy="425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Shape 1405"/>
          <p:cNvSpPr txBox="1">
            <a:spLocks noGrp="1"/>
          </p:cNvSpPr>
          <p:nvPr>
            <p:ph type="title" idx="4294967295"/>
          </p:nvPr>
        </p:nvSpPr>
        <p:spPr>
          <a:xfrm>
            <a:off x="179386" y="0"/>
            <a:ext cx="8713786" cy="66690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4000" b="0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Χρήση περιφραστικής περιγραφής του οπισθοστερνικού καύσου</a:t>
            </a: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0" i="0" u="none" strike="noStrike" cap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Ως κύριο σύμπτωμα αναγνωρίστηκε </a:t>
            </a:r>
            <a:br>
              <a:rPr lang="en-US" sz="3200" b="0" i="0" u="none" strike="noStrike" cap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0" i="0" u="none" strike="noStrike" cap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ένα </a:t>
            </a:r>
            <a:r>
              <a:rPr lang="en-US" sz="3200" b="1" i="0" u="none" strike="noStrike" cap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αίσθημα καύσου</a:t>
            </a:r>
            <a:r>
              <a:rPr lang="en-US" sz="3200" b="0" i="0" u="none" strike="noStrike" cap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 που ανεβαίνει από το στόμαχο ή από χαμηλά στο θώρακα προς το λαιμό</a:t>
            </a:r>
            <a:r>
              <a:rPr lang="en-US" sz="3200" b="0" i="0" u="sng" strike="noStrike" cap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200" b="0" i="0" u="sng" strike="noStrike" cap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0" i="0" u="none" strike="noStrike" cap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200" b="0" i="0" u="none" strike="noStrike" cap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36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Shape 1410"/>
          <p:cNvSpPr/>
          <p:nvPr/>
        </p:nvSpPr>
        <p:spPr>
          <a:xfrm>
            <a:off x="0" y="2276475"/>
            <a:ext cx="9144000" cy="3384550"/>
          </a:xfrm>
          <a:prstGeom prst="bevel">
            <a:avLst>
              <a:gd name="adj" fmla="val 641"/>
            </a:avLst>
          </a:prstGeom>
          <a:solidFill>
            <a:srgbClr val="CC99FF"/>
          </a:solidFill>
          <a:ln w="12700" cap="flat" cmpd="sng">
            <a:solidFill>
              <a:srgbClr val="853167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1" name="Shape 1411"/>
          <p:cNvSpPr txBox="1"/>
          <p:nvPr/>
        </p:nvSpPr>
        <p:spPr>
          <a:xfrm>
            <a:off x="107950" y="2349500"/>
            <a:ext cx="9036050" cy="1452562"/>
          </a:xfrm>
          <a:prstGeom prst="rect">
            <a:avLst/>
          </a:prstGeom>
          <a:noFill/>
          <a:ln>
            <a:noFill/>
          </a:ln>
          <a:effectLst>
            <a:outerShdw blurRad="63500" dist="17959" dir="2700000">
              <a:schemeClr val="lt2"/>
            </a:outerShdw>
          </a:effectLst>
        </p:spPr>
        <p:txBody>
          <a:bodyPr lIns="90475" tIns="44450" rIns="90475" bIns="44450" anchor="t" anchorCtr="0">
            <a:noAutofit/>
          </a:bodyPr>
          <a:lstStyle/>
          <a:p>
            <a:pPr marL="101600" marR="0" lvl="0" indent="-10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25000"/>
              <a:buFont typeface="Arial"/>
              <a:buNone/>
            </a:pPr>
            <a:r>
              <a:rPr lang="en-US" sz="2800" b="0" i="0" u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“Η συχνότητα και η σοβαρότητα των συμπτωμάτων από παλινδρόμηση δεν αποτελούν δείκτες της παρουσίας ή της σοβαρότητας των ενδοσκοπικά τεκμηριωμένων διαβρώσεων του βλεννογόνου του οισοφάγου (διάβρωση ή εξέλκωση)”</a:t>
            </a:r>
          </a:p>
        </p:txBody>
      </p:sp>
      <p:sp>
        <p:nvSpPr>
          <p:cNvPr id="1412" name="Shape 1412"/>
          <p:cNvSpPr txBox="1">
            <a:spLocks noGrp="1"/>
          </p:cNvSpPr>
          <p:nvPr>
            <p:ph type="title"/>
          </p:nvPr>
        </p:nvSpPr>
        <p:spPr>
          <a:xfrm>
            <a:off x="50800" y="0"/>
            <a:ext cx="9169399" cy="16287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Τα συμπτώματα της ΓΟΠΝ και η οισοφαγίτιδα</a:t>
            </a:r>
          </a:p>
        </p:txBody>
      </p:sp>
      <p:sp>
        <p:nvSpPr>
          <p:cNvPr id="1413" name="Shape 1413"/>
          <p:cNvSpPr txBox="1"/>
          <p:nvPr/>
        </p:nvSpPr>
        <p:spPr>
          <a:xfrm>
            <a:off x="2709861" y="5589587"/>
            <a:ext cx="6434137" cy="4683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1400" b="1" i="1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Genval statement 22, accepted with some reservation</a:t>
            </a:r>
          </a:p>
        </p:txBody>
      </p:sp>
      <p:sp>
        <p:nvSpPr>
          <p:cNvPr id="1414" name="Shape 1414"/>
          <p:cNvSpPr txBox="1"/>
          <p:nvPr/>
        </p:nvSpPr>
        <p:spPr>
          <a:xfrm>
            <a:off x="7596186" y="5229225"/>
            <a:ext cx="1385887" cy="25400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25000"/>
              <a:buFont typeface="Arial"/>
              <a:buNone/>
            </a:pPr>
            <a:r>
              <a:rPr lang="en-US" sz="1200" b="0" i="1" u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Dent et al 1999</a:t>
            </a:r>
          </a:p>
        </p:txBody>
      </p:sp>
    </p:spTree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Shape 1419"/>
          <p:cNvSpPr txBox="1">
            <a:spLocks noGrp="1"/>
          </p:cNvSpPr>
          <p:nvPr>
            <p:ph type="title"/>
          </p:nvPr>
        </p:nvSpPr>
        <p:spPr>
          <a:xfrm>
            <a:off x="304800" y="314325"/>
            <a:ext cx="85343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Τα συμπτώματα είναι παρόμοια σε ασθενείς με ΓΟΠΝ με ή χωρίς οισοφαγίτιδα</a:t>
            </a:r>
            <a:r>
              <a:rPr lang="en-US"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420" name="Shape 1420"/>
          <p:cNvSpPr txBox="1"/>
          <p:nvPr/>
        </p:nvSpPr>
        <p:spPr>
          <a:xfrm>
            <a:off x="6697661" y="3257550"/>
            <a:ext cx="2541587" cy="614361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Χωρίς οισοφαγίτιδα</a:t>
            </a: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0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1" name="Shape 1421"/>
          <p:cNvSpPr txBox="1"/>
          <p:nvPr/>
        </p:nvSpPr>
        <p:spPr>
          <a:xfrm>
            <a:off x="6697661" y="3870325"/>
            <a:ext cx="2017711" cy="366711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Με οισοφαγίτιδα</a:t>
            </a:r>
          </a:p>
        </p:txBody>
      </p:sp>
      <p:cxnSp>
        <p:nvCxnSpPr>
          <p:cNvPr id="1422" name="Shape 1422"/>
          <p:cNvCxnSpPr/>
          <p:nvPr/>
        </p:nvCxnSpPr>
        <p:spPr>
          <a:xfrm>
            <a:off x="6432550" y="4067175"/>
            <a:ext cx="254000" cy="0"/>
          </a:xfrm>
          <a:prstGeom prst="straightConnector1">
            <a:avLst/>
          </a:prstGeom>
          <a:noFill/>
          <a:ln w="38100" cap="flat" cmpd="sng">
            <a:solidFill>
              <a:srgbClr val="740A9E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23" name="Shape 1423"/>
          <p:cNvCxnSpPr/>
          <p:nvPr/>
        </p:nvCxnSpPr>
        <p:spPr>
          <a:xfrm>
            <a:off x="6437312" y="3455987"/>
            <a:ext cx="2540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24" name="Shape 1424"/>
          <p:cNvCxnSpPr/>
          <p:nvPr/>
        </p:nvCxnSpPr>
        <p:spPr>
          <a:xfrm>
            <a:off x="4485481" y="3642517"/>
            <a:ext cx="0" cy="1350962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25" name="Shape 1425"/>
          <p:cNvCxnSpPr/>
          <p:nvPr/>
        </p:nvCxnSpPr>
        <p:spPr>
          <a:xfrm rot="6060000">
            <a:off x="4029867" y="4225130"/>
            <a:ext cx="115886" cy="0"/>
          </a:xfrm>
          <a:prstGeom prst="straightConnector1">
            <a:avLst/>
          </a:prstGeom>
          <a:noFill/>
          <a:ln w="28575" cap="flat" cmpd="sng">
            <a:solidFill>
              <a:srgbClr val="B2B2B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26" name="Shape 1426"/>
          <p:cNvCxnSpPr/>
          <p:nvPr/>
        </p:nvCxnSpPr>
        <p:spPr>
          <a:xfrm rot="-4680000">
            <a:off x="4029868" y="4225130"/>
            <a:ext cx="115886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27" name="Shape 1427"/>
          <p:cNvCxnSpPr/>
          <p:nvPr/>
        </p:nvCxnSpPr>
        <p:spPr>
          <a:xfrm rot="6060000">
            <a:off x="4291805" y="4287042"/>
            <a:ext cx="115886" cy="0"/>
          </a:xfrm>
          <a:prstGeom prst="straightConnector1">
            <a:avLst/>
          </a:prstGeom>
          <a:noFill/>
          <a:ln w="28575" cap="flat" cmpd="sng">
            <a:solidFill>
              <a:srgbClr val="B2B2B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28" name="Shape 1428"/>
          <p:cNvCxnSpPr/>
          <p:nvPr/>
        </p:nvCxnSpPr>
        <p:spPr>
          <a:xfrm rot="-4680000">
            <a:off x="4291805" y="4287043"/>
            <a:ext cx="115886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29" name="Shape 1429"/>
          <p:cNvCxnSpPr/>
          <p:nvPr/>
        </p:nvCxnSpPr>
        <p:spPr>
          <a:xfrm rot="6060000">
            <a:off x="4556917" y="4348955"/>
            <a:ext cx="115886" cy="0"/>
          </a:xfrm>
          <a:prstGeom prst="straightConnector1">
            <a:avLst/>
          </a:prstGeom>
          <a:noFill/>
          <a:ln w="28575" cap="flat" cmpd="sng">
            <a:solidFill>
              <a:srgbClr val="B2B2B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30" name="Shape 1430"/>
          <p:cNvCxnSpPr/>
          <p:nvPr/>
        </p:nvCxnSpPr>
        <p:spPr>
          <a:xfrm rot="-4680000">
            <a:off x="4556918" y="4348955"/>
            <a:ext cx="115886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31" name="Shape 1431"/>
          <p:cNvCxnSpPr/>
          <p:nvPr/>
        </p:nvCxnSpPr>
        <p:spPr>
          <a:xfrm rot="6060000">
            <a:off x="4818855" y="4410867"/>
            <a:ext cx="115886" cy="0"/>
          </a:xfrm>
          <a:prstGeom prst="straightConnector1">
            <a:avLst/>
          </a:prstGeom>
          <a:noFill/>
          <a:ln w="28575" cap="flat" cmpd="sng">
            <a:solidFill>
              <a:srgbClr val="B2B2B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32" name="Shape 1432"/>
          <p:cNvCxnSpPr/>
          <p:nvPr/>
        </p:nvCxnSpPr>
        <p:spPr>
          <a:xfrm rot="-4680000">
            <a:off x="4818855" y="4410868"/>
            <a:ext cx="115886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33" name="Shape 1433"/>
          <p:cNvCxnSpPr/>
          <p:nvPr/>
        </p:nvCxnSpPr>
        <p:spPr>
          <a:xfrm rot="6060000">
            <a:off x="5090317" y="4475955"/>
            <a:ext cx="115886" cy="0"/>
          </a:xfrm>
          <a:prstGeom prst="straightConnector1">
            <a:avLst/>
          </a:prstGeom>
          <a:noFill/>
          <a:ln w="28575" cap="flat" cmpd="sng">
            <a:solidFill>
              <a:srgbClr val="B2B2B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34" name="Shape 1434"/>
          <p:cNvCxnSpPr/>
          <p:nvPr/>
        </p:nvCxnSpPr>
        <p:spPr>
          <a:xfrm rot="-4680000">
            <a:off x="5090318" y="4475955"/>
            <a:ext cx="115886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35" name="Shape 1435"/>
          <p:cNvCxnSpPr/>
          <p:nvPr/>
        </p:nvCxnSpPr>
        <p:spPr>
          <a:xfrm rot="-4680000" flipH="1">
            <a:off x="3513931" y="4436268"/>
            <a:ext cx="1227136" cy="847725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36" name="Shape 1436"/>
          <p:cNvCxnSpPr/>
          <p:nvPr/>
        </p:nvCxnSpPr>
        <p:spPr>
          <a:xfrm rot="6060000">
            <a:off x="3910011" y="4402136"/>
            <a:ext cx="76200" cy="82549"/>
          </a:xfrm>
          <a:prstGeom prst="straightConnector1">
            <a:avLst/>
          </a:prstGeom>
          <a:noFill/>
          <a:ln w="28575" cap="flat" cmpd="sng">
            <a:solidFill>
              <a:srgbClr val="B2B2B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37" name="Shape 1437"/>
          <p:cNvCxnSpPr/>
          <p:nvPr/>
        </p:nvCxnSpPr>
        <p:spPr>
          <a:xfrm rot="-4740000">
            <a:off x="3910011" y="4402136"/>
            <a:ext cx="76200" cy="82549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38" name="Shape 1438"/>
          <p:cNvCxnSpPr/>
          <p:nvPr/>
        </p:nvCxnSpPr>
        <p:spPr>
          <a:xfrm rot="6060000">
            <a:off x="4024311" y="4673599"/>
            <a:ext cx="74611" cy="80962"/>
          </a:xfrm>
          <a:prstGeom prst="straightConnector1">
            <a:avLst/>
          </a:prstGeom>
          <a:noFill/>
          <a:ln w="28575" cap="flat" cmpd="sng">
            <a:solidFill>
              <a:srgbClr val="B2B2B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39" name="Shape 1439"/>
          <p:cNvCxnSpPr/>
          <p:nvPr/>
        </p:nvCxnSpPr>
        <p:spPr>
          <a:xfrm rot="-4740000">
            <a:off x="4024312" y="4673599"/>
            <a:ext cx="74611" cy="80962"/>
          </a:xfrm>
          <a:prstGeom prst="straightConnector1">
            <a:avLst/>
          </a:prstGeom>
          <a:noFill/>
          <a:ln w="28575" cap="flat" cmpd="sng">
            <a:solidFill>
              <a:srgbClr val="B2B2B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40" name="Shape 1440"/>
          <p:cNvCxnSpPr/>
          <p:nvPr/>
        </p:nvCxnSpPr>
        <p:spPr>
          <a:xfrm rot="6060000">
            <a:off x="4146549" y="4954587"/>
            <a:ext cx="76200" cy="79374"/>
          </a:xfrm>
          <a:prstGeom prst="straightConnector1">
            <a:avLst/>
          </a:prstGeom>
          <a:noFill/>
          <a:ln w="28575" cap="flat" cmpd="sng">
            <a:solidFill>
              <a:srgbClr val="B2B2B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41" name="Shape 1441"/>
          <p:cNvCxnSpPr/>
          <p:nvPr/>
        </p:nvCxnSpPr>
        <p:spPr>
          <a:xfrm rot="-4740000">
            <a:off x="4146550" y="4954587"/>
            <a:ext cx="76200" cy="79374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42" name="Shape 1442"/>
          <p:cNvCxnSpPr/>
          <p:nvPr/>
        </p:nvCxnSpPr>
        <p:spPr>
          <a:xfrm rot="6060000">
            <a:off x="4267199" y="5237162"/>
            <a:ext cx="77787" cy="80962"/>
          </a:xfrm>
          <a:prstGeom prst="straightConnector1">
            <a:avLst/>
          </a:prstGeom>
          <a:noFill/>
          <a:ln w="28575" cap="flat" cmpd="sng">
            <a:solidFill>
              <a:srgbClr val="B2B2B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43" name="Shape 1443"/>
          <p:cNvCxnSpPr/>
          <p:nvPr/>
        </p:nvCxnSpPr>
        <p:spPr>
          <a:xfrm rot="-4740000">
            <a:off x="4267200" y="5237161"/>
            <a:ext cx="77787" cy="80962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44" name="Shape 1444"/>
          <p:cNvCxnSpPr/>
          <p:nvPr/>
        </p:nvCxnSpPr>
        <p:spPr>
          <a:xfrm rot="6060000">
            <a:off x="4388642" y="5518942"/>
            <a:ext cx="77787" cy="79374"/>
          </a:xfrm>
          <a:prstGeom prst="straightConnector1">
            <a:avLst/>
          </a:prstGeom>
          <a:noFill/>
          <a:ln w="28575" cap="flat" cmpd="sng">
            <a:solidFill>
              <a:srgbClr val="B2B2B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45" name="Shape 1445"/>
          <p:cNvCxnSpPr/>
          <p:nvPr/>
        </p:nvCxnSpPr>
        <p:spPr>
          <a:xfrm rot="-4740000">
            <a:off x="4388643" y="5518943"/>
            <a:ext cx="77787" cy="79374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46" name="Shape 1446"/>
          <p:cNvCxnSpPr/>
          <p:nvPr/>
        </p:nvCxnSpPr>
        <p:spPr>
          <a:xfrm rot="6060000">
            <a:off x="2766218" y="4729955"/>
            <a:ext cx="1541462" cy="301625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47" name="Shape 1447"/>
          <p:cNvCxnSpPr/>
          <p:nvPr/>
        </p:nvCxnSpPr>
        <p:spPr>
          <a:xfrm rot="6120000" flipH="1">
            <a:off x="3694111" y="4397375"/>
            <a:ext cx="38099" cy="98425"/>
          </a:xfrm>
          <a:prstGeom prst="straightConnector1">
            <a:avLst/>
          </a:prstGeom>
          <a:noFill/>
          <a:ln w="28575" cap="flat" cmpd="sng">
            <a:solidFill>
              <a:srgbClr val="B2B2B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48" name="Shape 1448"/>
          <p:cNvCxnSpPr/>
          <p:nvPr/>
        </p:nvCxnSpPr>
        <p:spPr>
          <a:xfrm rot="-4680000" flipH="1">
            <a:off x="3694111" y="4397374"/>
            <a:ext cx="38099" cy="98425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49" name="Shape 1449"/>
          <p:cNvCxnSpPr/>
          <p:nvPr/>
        </p:nvCxnSpPr>
        <p:spPr>
          <a:xfrm rot="6120000" flipH="1">
            <a:off x="3574256" y="4680743"/>
            <a:ext cx="38099" cy="96837"/>
          </a:xfrm>
          <a:prstGeom prst="straightConnector1">
            <a:avLst/>
          </a:prstGeom>
          <a:noFill/>
          <a:ln w="28575" cap="flat" cmpd="sng">
            <a:solidFill>
              <a:srgbClr val="B2B2B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50" name="Shape 1450"/>
          <p:cNvCxnSpPr/>
          <p:nvPr/>
        </p:nvCxnSpPr>
        <p:spPr>
          <a:xfrm rot="-4680000" flipH="1">
            <a:off x="3574255" y="4680742"/>
            <a:ext cx="38099" cy="96837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51" name="Shape 1451"/>
          <p:cNvCxnSpPr/>
          <p:nvPr/>
        </p:nvCxnSpPr>
        <p:spPr>
          <a:xfrm rot="6120000" flipH="1">
            <a:off x="3461542" y="4974431"/>
            <a:ext cx="38099" cy="96837"/>
          </a:xfrm>
          <a:prstGeom prst="straightConnector1">
            <a:avLst/>
          </a:prstGeom>
          <a:noFill/>
          <a:ln w="28575" cap="flat" cmpd="sng">
            <a:solidFill>
              <a:srgbClr val="B2B2B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52" name="Shape 1452"/>
          <p:cNvCxnSpPr/>
          <p:nvPr/>
        </p:nvCxnSpPr>
        <p:spPr>
          <a:xfrm rot="-4680000" flipH="1">
            <a:off x="3461543" y="4974430"/>
            <a:ext cx="38099" cy="96837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53" name="Shape 1453"/>
          <p:cNvCxnSpPr/>
          <p:nvPr/>
        </p:nvCxnSpPr>
        <p:spPr>
          <a:xfrm rot="6120000" flipH="1">
            <a:off x="3350417" y="5258593"/>
            <a:ext cx="38099" cy="96837"/>
          </a:xfrm>
          <a:prstGeom prst="straightConnector1">
            <a:avLst/>
          </a:prstGeom>
          <a:noFill/>
          <a:ln w="28575" cap="flat" cmpd="sng">
            <a:solidFill>
              <a:srgbClr val="B2B2B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54" name="Shape 1454"/>
          <p:cNvCxnSpPr/>
          <p:nvPr/>
        </p:nvCxnSpPr>
        <p:spPr>
          <a:xfrm rot="-4680000" flipH="1">
            <a:off x="3350418" y="5258592"/>
            <a:ext cx="38099" cy="96837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55" name="Shape 1455"/>
          <p:cNvCxnSpPr/>
          <p:nvPr/>
        </p:nvCxnSpPr>
        <p:spPr>
          <a:xfrm rot="6120000" flipH="1">
            <a:off x="3228181" y="5550693"/>
            <a:ext cx="38099" cy="96837"/>
          </a:xfrm>
          <a:prstGeom prst="straightConnector1">
            <a:avLst/>
          </a:prstGeom>
          <a:noFill/>
          <a:ln w="28575" cap="flat" cmpd="sng">
            <a:solidFill>
              <a:srgbClr val="B2B2B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56" name="Shape 1456"/>
          <p:cNvCxnSpPr/>
          <p:nvPr/>
        </p:nvCxnSpPr>
        <p:spPr>
          <a:xfrm rot="-4680000" flipH="1">
            <a:off x="3228180" y="5550692"/>
            <a:ext cx="38099" cy="96837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57" name="Shape 1457"/>
          <p:cNvCxnSpPr/>
          <p:nvPr/>
        </p:nvCxnSpPr>
        <p:spPr>
          <a:xfrm rot="6060000">
            <a:off x="2821780" y="3753643"/>
            <a:ext cx="693737" cy="1212849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58" name="Shape 1458"/>
          <p:cNvCxnSpPr/>
          <p:nvPr/>
        </p:nvCxnSpPr>
        <p:spPr>
          <a:xfrm rot="6120000" flipH="1">
            <a:off x="3504406" y="4220368"/>
            <a:ext cx="114300" cy="49211"/>
          </a:xfrm>
          <a:prstGeom prst="straightConnector1">
            <a:avLst/>
          </a:prstGeom>
          <a:noFill/>
          <a:ln w="28575" cap="flat" cmpd="sng">
            <a:solidFill>
              <a:srgbClr val="B2B2B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59" name="Shape 1459"/>
          <p:cNvCxnSpPr/>
          <p:nvPr/>
        </p:nvCxnSpPr>
        <p:spPr>
          <a:xfrm rot="-4680000" flipH="1">
            <a:off x="3504406" y="4220368"/>
            <a:ext cx="114300" cy="49211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60" name="Shape 1460"/>
          <p:cNvCxnSpPr/>
          <p:nvPr/>
        </p:nvCxnSpPr>
        <p:spPr>
          <a:xfrm rot="6120000" flipH="1">
            <a:off x="3249611" y="4297362"/>
            <a:ext cx="114300" cy="47624"/>
          </a:xfrm>
          <a:prstGeom prst="straightConnector1">
            <a:avLst/>
          </a:prstGeom>
          <a:noFill/>
          <a:ln w="28575" cap="flat" cmpd="sng">
            <a:solidFill>
              <a:srgbClr val="B2B2B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61" name="Shape 1461"/>
          <p:cNvCxnSpPr/>
          <p:nvPr/>
        </p:nvCxnSpPr>
        <p:spPr>
          <a:xfrm rot="-4680000" flipH="1">
            <a:off x="3249611" y="4297362"/>
            <a:ext cx="114300" cy="47624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62" name="Shape 1462"/>
          <p:cNvCxnSpPr/>
          <p:nvPr/>
        </p:nvCxnSpPr>
        <p:spPr>
          <a:xfrm rot="6120000" flipH="1">
            <a:off x="2983706" y="4379118"/>
            <a:ext cx="114300" cy="49211"/>
          </a:xfrm>
          <a:prstGeom prst="straightConnector1">
            <a:avLst/>
          </a:prstGeom>
          <a:noFill/>
          <a:ln w="28575" cap="flat" cmpd="sng">
            <a:solidFill>
              <a:srgbClr val="B2B2B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63" name="Shape 1463"/>
          <p:cNvCxnSpPr/>
          <p:nvPr/>
        </p:nvCxnSpPr>
        <p:spPr>
          <a:xfrm rot="-4680000" flipH="1">
            <a:off x="2983706" y="4379118"/>
            <a:ext cx="114300" cy="49211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64" name="Shape 1464"/>
          <p:cNvCxnSpPr/>
          <p:nvPr/>
        </p:nvCxnSpPr>
        <p:spPr>
          <a:xfrm rot="6120000" flipH="1">
            <a:off x="2729706" y="4455317"/>
            <a:ext cx="112711" cy="47624"/>
          </a:xfrm>
          <a:prstGeom prst="straightConnector1">
            <a:avLst/>
          </a:prstGeom>
          <a:noFill/>
          <a:ln w="28575" cap="flat" cmpd="sng">
            <a:solidFill>
              <a:srgbClr val="B2B2B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65" name="Shape 1465"/>
          <p:cNvCxnSpPr/>
          <p:nvPr/>
        </p:nvCxnSpPr>
        <p:spPr>
          <a:xfrm rot="-4680000" flipH="1">
            <a:off x="2729705" y="4455317"/>
            <a:ext cx="112711" cy="47624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66" name="Shape 1466"/>
          <p:cNvCxnSpPr/>
          <p:nvPr/>
        </p:nvCxnSpPr>
        <p:spPr>
          <a:xfrm rot="6120000" flipH="1">
            <a:off x="2455862" y="4537074"/>
            <a:ext cx="114300" cy="47624"/>
          </a:xfrm>
          <a:prstGeom prst="straightConnector1">
            <a:avLst/>
          </a:prstGeom>
          <a:noFill/>
          <a:ln w="28575" cap="flat" cmpd="sng">
            <a:solidFill>
              <a:srgbClr val="B2B2B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67" name="Shape 1467"/>
          <p:cNvCxnSpPr/>
          <p:nvPr/>
        </p:nvCxnSpPr>
        <p:spPr>
          <a:xfrm rot="-4680000" flipH="1">
            <a:off x="2455861" y="4537075"/>
            <a:ext cx="114300" cy="47624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68" name="Shape 1468"/>
          <p:cNvCxnSpPr/>
          <p:nvPr/>
        </p:nvCxnSpPr>
        <p:spPr>
          <a:xfrm rot="6120000" flipH="1">
            <a:off x="2948781" y="3074193"/>
            <a:ext cx="693737" cy="121285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69" name="Shape 1469"/>
          <p:cNvCxnSpPr/>
          <p:nvPr/>
        </p:nvCxnSpPr>
        <p:spPr>
          <a:xfrm rot="-4740000">
            <a:off x="3557587" y="3941761"/>
            <a:ext cx="112712" cy="49211"/>
          </a:xfrm>
          <a:prstGeom prst="straightConnector1">
            <a:avLst/>
          </a:prstGeom>
          <a:noFill/>
          <a:ln w="28575" cap="flat" cmpd="sng">
            <a:solidFill>
              <a:srgbClr val="B2B2B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70" name="Shape 1470"/>
          <p:cNvCxnSpPr/>
          <p:nvPr/>
        </p:nvCxnSpPr>
        <p:spPr>
          <a:xfrm rot="6060000">
            <a:off x="3557586" y="3941762"/>
            <a:ext cx="112712" cy="49211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71" name="Shape 1471"/>
          <p:cNvCxnSpPr/>
          <p:nvPr/>
        </p:nvCxnSpPr>
        <p:spPr>
          <a:xfrm rot="-4740000">
            <a:off x="3352005" y="3756817"/>
            <a:ext cx="112712" cy="47625"/>
          </a:xfrm>
          <a:prstGeom prst="straightConnector1">
            <a:avLst/>
          </a:prstGeom>
          <a:noFill/>
          <a:ln w="28575" cap="flat" cmpd="sng">
            <a:solidFill>
              <a:srgbClr val="B2B2B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72" name="Shape 1472"/>
          <p:cNvCxnSpPr/>
          <p:nvPr/>
        </p:nvCxnSpPr>
        <p:spPr>
          <a:xfrm rot="6060000">
            <a:off x="3352006" y="3756817"/>
            <a:ext cx="112712" cy="47625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73" name="Shape 1473"/>
          <p:cNvCxnSpPr/>
          <p:nvPr/>
        </p:nvCxnSpPr>
        <p:spPr>
          <a:xfrm rot="-4740000">
            <a:off x="3137693" y="3559967"/>
            <a:ext cx="114300" cy="49211"/>
          </a:xfrm>
          <a:prstGeom prst="straightConnector1">
            <a:avLst/>
          </a:prstGeom>
          <a:noFill/>
          <a:ln w="28575" cap="flat" cmpd="sng">
            <a:solidFill>
              <a:srgbClr val="B2B2B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74" name="Shape 1474"/>
          <p:cNvCxnSpPr/>
          <p:nvPr/>
        </p:nvCxnSpPr>
        <p:spPr>
          <a:xfrm rot="6060000">
            <a:off x="3137692" y="3559968"/>
            <a:ext cx="114300" cy="49211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75" name="Shape 1475"/>
          <p:cNvCxnSpPr/>
          <p:nvPr/>
        </p:nvCxnSpPr>
        <p:spPr>
          <a:xfrm rot="-4740000">
            <a:off x="2932111" y="3376612"/>
            <a:ext cx="114300" cy="47625"/>
          </a:xfrm>
          <a:prstGeom prst="straightConnector1">
            <a:avLst/>
          </a:prstGeom>
          <a:noFill/>
          <a:ln w="28575" cap="flat" cmpd="sng">
            <a:solidFill>
              <a:srgbClr val="B2B2B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76" name="Shape 1476"/>
          <p:cNvCxnSpPr/>
          <p:nvPr/>
        </p:nvCxnSpPr>
        <p:spPr>
          <a:xfrm rot="6060000">
            <a:off x="2932112" y="3376611"/>
            <a:ext cx="114300" cy="47625"/>
          </a:xfrm>
          <a:prstGeom prst="straightConnector1">
            <a:avLst/>
          </a:prstGeom>
          <a:noFill/>
          <a:ln w="28575" cap="flat" cmpd="sng">
            <a:solidFill>
              <a:srgbClr val="B2B2B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77" name="Shape 1477"/>
          <p:cNvCxnSpPr/>
          <p:nvPr/>
        </p:nvCxnSpPr>
        <p:spPr>
          <a:xfrm rot="-4740000">
            <a:off x="2710656" y="3177381"/>
            <a:ext cx="112712" cy="47625"/>
          </a:xfrm>
          <a:prstGeom prst="straightConnector1">
            <a:avLst/>
          </a:prstGeom>
          <a:noFill/>
          <a:ln w="28575" cap="flat" cmpd="sng">
            <a:solidFill>
              <a:srgbClr val="B2B2B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78" name="Shape 1478"/>
          <p:cNvCxnSpPr/>
          <p:nvPr/>
        </p:nvCxnSpPr>
        <p:spPr>
          <a:xfrm rot="6060000">
            <a:off x="2710656" y="3177381"/>
            <a:ext cx="112712" cy="47625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79" name="Shape 1479"/>
          <p:cNvCxnSpPr/>
          <p:nvPr/>
        </p:nvCxnSpPr>
        <p:spPr>
          <a:xfrm rot="6120000" flipH="1">
            <a:off x="3048000" y="3222624"/>
            <a:ext cx="1541461" cy="300036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80" name="Shape 1480"/>
          <p:cNvCxnSpPr/>
          <p:nvPr/>
        </p:nvCxnSpPr>
        <p:spPr>
          <a:xfrm rot="-4740000">
            <a:off x="3806031" y="3802856"/>
            <a:ext cx="38100" cy="96837"/>
          </a:xfrm>
          <a:prstGeom prst="straightConnector1">
            <a:avLst/>
          </a:prstGeom>
          <a:noFill/>
          <a:ln w="28575" cap="flat" cmpd="sng">
            <a:solidFill>
              <a:srgbClr val="B2B2B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81" name="Shape 1481"/>
          <p:cNvCxnSpPr/>
          <p:nvPr/>
        </p:nvCxnSpPr>
        <p:spPr>
          <a:xfrm rot="6060000">
            <a:off x="3806031" y="3802856"/>
            <a:ext cx="38100" cy="96837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82" name="Shape 1482"/>
          <p:cNvCxnSpPr/>
          <p:nvPr/>
        </p:nvCxnSpPr>
        <p:spPr>
          <a:xfrm rot="-4740000">
            <a:off x="3797299" y="3489324"/>
            <a:ext cx="38100" cy="98424"/>
          </a:xfrm>
          <a:prstGeom prst="straightConnector1">
            <a:avLst/>
          </a:prstGeom>
          <a:noFill/>
          <a:ln w="28575" cap="flat" cmpd="sng">
            <a:solidFill>
              <a:srgbClr val="B2B2B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83" name="Shape 1483"/>
          <p:cNvCxnSpPr/>
          <p:nvPr/>
        </p:nvCxnSpPr>
        <p:spPr>
          <a:xfrm rot="6060000">
            <a:off x="3797300" y="3489325"/>
            <a:ext cx="38100" cy="98424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84" name="Shape 1484"/>
          <p:cNvCxnSpPr/>
          <p:nvPr/>
        </p:nvCxnSpPr>
        <p:spPr>
          <a:xfrm rot="-4740000">
            <a:off x="3799681" y="3169443"/>
            <a:ext cx="38100" cy="96837"/>
          </a:xfrm>
          <a:prstGeom prst="straightConnector1">
            <a:avLst/>
          </a:prstGeom>
          <a:noFill/>
          <a:ln w="28575" cap="flat" cmpd="sng">
            <a:solidFill>
              <a:srgbClr val="B2B2B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85" name="Shape 1485"/>
          <p:cNvCxnSpPr/>
          <p:nvPr/>
        </p:nvCxnSpPr>
        <p:spPr>
          <a:xfrm rot="6060000">
            <a:off x="3799681" y="3169443"/>
            <a:ext cx="38100" cy="96837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86" name="Shape 1486"/>
          <p:cNvCxnSpPr/>
          <p:nvPr/>
        </p:nvCxnSpPr>
        <p:spPr>
          <a:xfrm rot="-4740000">
            <a:off x="3799681" y="2856705"/>
            <a:ext cx="38100" cy="96837"/>
          </a:xfrm>
          <a:prstGeom prst="straightConnector1">
            <a:avLst/>
          </a:prstGeom>
          <a:noFill/>
          <a:ln w="28575" cap="flat" cmpd="sng">
            <a:solidFill>
              <a:srgbClr val="B2B2B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87" name="Shape 1487"/>
          <p:cNvCxnSpPr/>
          <p:nvPr/>
        </p:nvCxnSpPr>
        <p:spPr>
          <a:xfrm rot="6060000">
            <a:off x="3799681" y="2856706"/>
            <a:ext cx="38100" cy="96837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88" name="Shape 1488"/>
          <p:cNvCxnSpPr/>
          <p:nvPr/>
        </p:nvCxnSpPr>
        <p:spPr>
          <a:xfrm rot="-4740000">
            <a:off x="3793331" y="2536030"/>
            <a:ext cx="38100" cy="96837"/>
          </a:xfrm>
          <a:prstGeom prst="straightConnector1">
            <a:avLst/>
          </a:prstGeom>
          <a:noFill/>
          <a:ln w="28575" cap="flat" cmpd="sng">
            <a:solidFill>
              <a:srgbClr val="B2B2B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89" name="Shape 1489"/>
          <p:cNvCxnSpPr/>
          <p:nvPr/>
        </p:nvCxnSpPr>
        <p:spPr>
          <a:xfrm rot="6060000">
            <a:off x="3793331" y="2536031"/>
            <a:ext cx="38100" cy="96837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90" name="Shape 1490"/>
          <p:cNvCxnSpPr/>
          <p:nvPr/>
        </p:nvCxnSpPr>
        <p:spPr>
          <a:xfrm rot="-4740000">
            <a:off x="3739356" y="3237706"/>
            <a:ext cx="1227137" cy="84455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91" name="Shape 1491"/>
          <p:cNvCxnSpPr/>
          <p:nvPr/>
        </p:nvCxnSpPr>
        <p:spPr>
          <a:xfrm rot="-4680000" flipH="1">
            <a:off x="4001293" y="3918743"/>
            <a:ext cx="74612" cy="82550"/>
          </a:xfrm>
          <a:prstGeom prst="straightConnector1">
            <a:avLst/>
          </a:prstGeom>
          <a:noFill/>
          <a:ln w="28575" cap="flat" cmpd="sng">
            <a:solidFill>
              <a:srgbClr val="B2B2B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92" name="Shape 1492"/>
          <p:cNvCxnSpPr/>
          <p:nvPr/>
        </p:nvCxnSpPr>
        <p:spPr>
          <a:xfrm rot="6120000" flipH="1">
            <a:off x="4001292" y="3918742"/>
            <a:ext cx="74612" cy="8255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93" name="Shape 1493"/>
          <p:cNvCxnSpPr/>
          <p:nvPr/>
        </p:nvCxnSpPr>
        <p:spPr>
          <a:xfrm rot="-4680000" flipH="1">
            <a:off x="4201317" y="3725068"/>
            <a:ext cx="76199" cy="80961"/>
          </a:xfrm>
          <a:prstGeom prst="straightConnector1">
            <a:avLst/>
          </a:prstGeom>
          <a:noFill/>
          <a:ln w="28575" cap="flat" cmpd="sng">
            <a:solidFill>
              <a:srgbClr val="B2B2B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94" name="Shape 1494"/>
          <p:cNvCxnSpPr/>
          <p:nvPr/>
        </p:nvCxnSpPr>
        <p:spPr>
          <a:xfrm rot="6120000" flipH="1">
            <a:off x="4201318" y="3725067"/>
            <a:ext cx="76199" cy="80961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95" name="Shape 1495"/>
          <p:cNvCxnSpPr/>
          <p:nvPr/>
        </p:nvCxnSpPr>
        <p:spPr>
          <a:xfrm rot="-4680000" flipH="1">
            <a:off x="4414837" y="3522661"/>
            <a:ext cx="76199" cy="79375"/>
          </a:xfrm>
          <a:prstGeom prst="straightConnector1">
            <a:avLst/>
          </a:prstGeom>
          <a:noFill/>
          <a:ln w="28575" cap="flat" cmpd="sng">
            <a:solidFill>
              <a:srgbClr val="B2B2B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96" name="Shape 1496"/>
          <p:cNvCxnSpPr/>
          <p:nvPr/>
        </p:nvCxnSpPr>
        <p:spPr>
          <a:xfrm rot="6120000" flipH="1">
            <a:off x="4414837" y="3522661"/>
            <a:ext cx="76199" cy="79375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97" name="Shape 1497"/>
          <p:cNvCxnSpPr/>
          <p:nvPr/>
        </p:nvCxnSpPr>
        <p:spPr>
          <a:xfrm rot="-4680000" flipH="1">
            <a:off x="4627562" y="3319462"/>
            <a:ext cx="74612" cy="80961"/>
          </a:xfrm>
          <a:prstGeom prst="straightConnector1">
            <a:avLst/>
          </a:prstGeom>
          <a:noFill/>
          <a:ln w="28575" cap="flat" cmpd="sng">
            <a:solidFill>
              <a:srgbClr val="B2B2B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98" name="Shape 1498"/>
          <p:cNvCxnSpPr/>
          <p:nvPr/>
        </p:nvCxnSpPr>
        <p:spPr>
          <a:xfrm rot="6120000" flipH="1">
            <a:off x="4627562" y="3319462"/>
            <a:ext cx="74612" cy="80961"/>
          </a:xfrm>
          <a:prstGeom prst="straightConnector1">
            <a:avLst/>
          </a:prstGeom>
          <a:noFill/>
          <a:ln w="28575" cap="flat" cmpd="sng">
            <a:solidFill>
              <a:srgbClr val="B2B2B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99" name="Shape 1499"/>
          <p:cNvCxnSpPr/>
          <p:nvPr/>
        </p:nvCxnSpPr>
        <p:spPr>
          <a:xfrm rot="-4680000" flipH="1">
            <a:off x="4839492" y="3118642"/>
            <a:ext cx="76199" cy="80961"/>
          </a:xfrm>
          <a:prstGeom prst="straightConnector1">
            <a:avLst/>
          </a:prstGeom>
          <a:noFill/>
          <a:ln w="28575" cap="flat" cmpd="sng">
            <a:solidFill>
              <a:srgbClr val="B2B2B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500" name="Shape 1500"/>
          <p:cNvCxnSpPr/>
          <p:nvPr/>
        </p:nvCxnSpPr>
        <p:spPr>
          <a:xfrm rot="6120000" flipH="1">
            <a:off x="4839493" y="3118642"/>
            <a:ext cx="76199" cy="80961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501" name="Shape 1501"/>
          <p:cNvSpPr/>
          <p:nvPr/>
        </p:nvSpPr>
        <p:spPr>
          <a:xfrm rot="6060000">
            <a:off x="2474118" y="3123406"/>
            <a:ext cx="2514600" cy="160496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9954" y="6754"/>
                </a:moveTo>
                <a:lnTo>
                  <a:pt x="91278" y="26807"/>
                </a:lnTo>
                <a:lnTo>
                  <a:pt x="119921" y="65118"/>
                </a:lnTo>
                <a:lnTo>
                  <a:pt x="95370" y="119894"/>
                </a:lnTo>
                <a:lnTo>
                  <a:pt x="46819" y="113139"/>
                </a:lnTo>
                <a:lnTo>
                  <a:pt x="0" y="71767"/>
                </a:lnTo>
                <a:lnTo>
                  <a:pt x="23606" y="0"/>
                </a:lnTo>
                <a:lnTo>
                  <a:pt x="69954" y="6754"/>
                </a:lnTo>
              </a:path>
            </a:pathLst>
          </a:custGeom>
          <a:noFill/>
          <a:ln w="38100" cap="rnd" cmpd="sng">
            <a:solidFill>
              <a:srgbClr val="740A9E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2" name="Shape 1502"/>
          <p:cNvSpPr txBox="1"/>
          <p:nvPr/>
        </p:nvSpPr>
        <p:spPr>
          <a:xfrm>
            <a:off x="1387475" y="4354512"/>
            <a:ext cx="1000125" cy="396874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Ερυγές</a:t>
            </a:r>
          </a:p>
        </p:txBody>
      </p:sp>
      <p:sp>
        <p:nvSpPr>
          <p:cNvPr id="1503" name="Shape 1503"/>
          <p:cNvSpPr txBox="1"/>
          <p:nvPr/>
        </p:nvSpPr>
        <p:spPr>
          <a:xfrm>
            <a:off x="2601911" y="5648325"/>
            <a:ext cx="1444624" cy="396874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Φούσκωμα</a:t>
            </a:r>
          </a:p>
        </p:txBody>
      </p:sp>
      <p:sp>
        <p:nvSpPr>
          <p:cNvPr id="1504" name="Shape 1504"/>
          <p:cNvSpPr txBox="1"/>
          <p:nvPr/>
        </p:nvSpPr>
        <p:spPr>
          <a:xfrm>
            <a:off x="4070350" y="5648325"/>
            <a:ext cx="2051050" cy="396874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Κοιλιακός πόνος</a:t>
            </a:r>
          </a:p>
        </p:txBody>
      </p:sp>
      <p:sp>
        <p:nvSpPr>
          <p:cNvPr id="1505" name="Shape 1505"/>
          <p:cNvSpPr txBox="1"/>
          <p:nvPr/>
        </p:nvSpPr>
        <p:spPr>
          <a:xfrm>
            <a:off x="5222875" y="4311650"/>
            <a:ext cx="960436" cy="396874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Ναυτία</a:t>
            </a:r>
          </a:p>
        </p:txBody>
      </p:sp>
      <p:sp>
        <p:nvSpPr>
          <p:cNvPr id="1506" name="Shape 1506"/>
          <p:cNvSpPr txBox="1"/>
          <p:nvPr/>
        </p:nvSpPr>
        <p:spPr>
          <a:xfrm>
            <a:off x="4924425" y="2887661"/>
            <a:ext cx="1004887" cy="396874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Έμετος</a:t>
            </a:r>
          </a:p>
        </p:txBody>
      </p:sp>
      <p:sp>
        <p:nvSpPr>
          <p:cNvPr id="1507" name="Shape 1507"/>
          <p:cNvSpPr txBox="1"/>
          <p:nvPr/>
        </p:nvSpPr>
        <p:spPr>
          <a:xfrm>
            <a:off x="3276600" y="1890711"/>
            <a:ext cx="1062037" cy="701674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Καύσος</a:t>
            </a:r>
            <a:br>
              <a:rPr lang="en-US" sz="2000" b="0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(100%)</a:t>
            </a:r>
          </a:p>
        </p:txBody>
      </p:sp>
      <p:sp>
        <p:nvSpPr>
          <p:cNvPr id="1508" name="Shape 1508"/>
          <p:cNvSpPr txBox="1"/>
          <p:nvPr/>
        </p:nvSpPr>
        <p:spPr>
          <a:xfrm>
            <a:off x="1100137" y="2890836"/>
            <a:ext cx="1709736" cy="701674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Επιγαστρικός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πόνος</a:t>
            </a:r>
          </a:p>
        </p:txBody>
      </p:sp>
      <p:sp>
        <p:nvSpPr>
          <p:cNvPr id="1509" name="Shape 1509"/>
          <p:cNvSpPr txBox="1"/>
          <p:nvPr/>
        </p:nvSpPr>
        <p:spPr>
          <a:xfrm>
            <a:off x="7346950" y="6604000"/>
            <a:ext cx="1666875" cy="25400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1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Carlsson et al 1998</a:t>
            </a:r>
          </a:p>
        </p:txBody>
      </p:sp>
      <p:sp>
        <p:nvSpPr>
          <p:cNvPr id="1510" name="Shape 1510"/>
          <p:cNvSpPr txBox="1"/>
          <p:nvPr/>
        </p:nvSpPr>
        <p:spPr>
          <a:xfrm>
            <a:off x="630237" y="6577011"/>
            <a:ext cx="3455986" cy="280987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Κλίμακα = % ασθενών με συμπτώματα</a:t>
            </a:r>
          </a:p>
        </p:txBody>
      </p:sp>
      <p:sp>
        <p:nvSpPr>
          <p:cNvPr id="1511" name="Shape 1511"/>
          <p:cNvSpPr/>
          <p:nvPr/>
        </p:nvSpPr>
        <p:spPr>
          <a:xfrm rot="6060000">
            <a:off x="2543968" y="3175793"/>
            <a:ext cx="2333624" cy="16779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6063" y="0"/>
                </a:moveTo>
                <a:lnTo>
                  <a:pt x="93964" y="23313"/>
                </a:lnTo>
                <a:lnTo>
                  <a:pt x="119915" y="64592"/>
                </a:lnTo>
                <a:lnTo>
                  <a:pt x="92946" y="115256"/>
                </a:lnTo>
                <a:lnTo>
                  <a:pt x="37229" y="119899"/>
                </a:lnTo>
                <a:lnTo>
                  <a:pt x="0" y="68124"/>
                </a:lnTo>
                <a:lnTo>
                  <a:pt x="20098" y="5853"/>
                </a:lnTo>
                <a:lnTo>
                  <a:pt x="66063" y="0"/>
                </a:lnTo>
              </a:path>
            </a:pathLst>
          </a:custGeom>
          <a:noFill/>
          <a:ln w="38100" cap="rnd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Shape 1516"/>
          <p:cNvSpPr txBox="1">
            <a:spLocks noGrp="1"/>
          </p:cNvSpPr>
          <p:nvPr>
            <p:ph type="title"/>
          </p:nvPr>
        </p:nvSpPr>
        <p:spPr>
          <a:xfrm>
            <a:off x="0" y="57150"/>
            <a:ext cx="9113837" cy="13557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2800" b="0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Η </a:t>
            </a:r>
            <a:r>
              <a:rPr lang="en-US" sz="2800" b="0" i="0" u="sng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συχνότητα</a:t>
            </a:r>
            <a:r>
              <a:rPr lang="en-US" sz="2800" b="0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 &amp; </a:t>
            </a:r>
            <a:r>
              <a:rPr lang="en-US" sz="2800" b="0" i="0" u="sng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σοβαρότητα</a:t>
            </a:r>
            <a:r>
              <a:rPr lang="en-US" sz="2800" b="0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 του οπισθοστερνικού καύσου λόγω της ΓΟΠΝ είναι παρόμοια σε ασθενείς με ή χωρίς οισοφαγίτιδα</a:t>
            </a:r>
          </a:p>
        </p:txBody>
      </p:sp>
      <p:sp>
        <p:nvSpPr>
          <p:cNvPr id="1517" name="Shape 1517"/>
          <p:cNvSpPr txBox="1"/>
          <p:nvPr/>
        </p:nvSpPr>
        <p:spPr>
          <a:xfrm>
            <a:off x="4319587" y="2400300"/>
            <a:ext cx="898524" cy="27463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σοβαρός</a:t>
            </a:r>
          </a:p>
        </p:txBody>
      </p:sp>
      <p:sp>
        <p:nvSpPr>
          <p:cNvPr id="1518" name="Shape 1518"/>
          <p:cNvSpPr txBox="1"/>
          <p:nvPr/>
        </p:nvSpPr>
        <p:spPr>
          <a:xfrm>
            <a:off x="4319587" y="2720975"/>
            <a:ext cx="741361" cy="27463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μέτριος</a:t>
            </a:r>
          </a:p>
        </p:txBody>
      </p:sp>
      <p:sp>
        <p:nvSpPr>
          <p:cNvPr id="1519" name="Shape 1519"/>
          <p:cNvSpPr/>
          <p:nvPr/>
        </p:nvSpPr>
        <p:spPr>
          <a:xfrm>
            <a:off x="4006850" y="2470150"/>
            <a:ext cx="233361" cy="139699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0" name="Shape 1520"/>
          <p:cNvSpPr/>
          <p:nvPr/>
        </p:nvSpPr>
        <p:spPr>
          <a:xfrm>
            <a:off x="4006850" y="2797175"/>
            <a:ext cx="233361" cy="141287"/>
          </a:xfrm>
          <a:prstGeom prst="rect">
            <a:avLst/>
          </a:prstGeom>
          <a:solidFill>
            <a:srgbClr val="FF7C23"/>
          </a:solidFill>
          <a:ln w="952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1" name="Shape 1521"/>
          <p:cNvSpPr/>
          <p:nvPr/>
        </p:nvSpPr>
        <p:spPr>
          <a:xfrm>
            <a:off x="4006850" y="3125786"/>
            <a:ext cx="233361" cy="139699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2" name="Shape 1522"/>
          <p:cNvSpPr txBox="1"/>
          <p:nvPr/>
        </p:nvSpPr>
        <p:spPr>
          <a:xfrm>
            <a:off x="4319587" y="3055936"/>
            <a:ext cx="571500" cy="27463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ήπιος</a:t>
            </a:r>
          </a:p>
        </p:txBody>
      </p:sp>
      <p:grpSp>
        <p:nvGrpSpPr>
          <p:cNvPr id="1523" name="Shape 1523"/>
          <p:cNvGrpSpPr/>
          <p:nvPr/>
        </p:nvGrpSpPr>
        <p:grpSpPr>
          <a:xfrm>
            <a:off x="5530849" y="1628774"/>
            <a:ext cx="3235324" cy="2409825"/>
            <a:chOff x="541337" y="2630486"/>
            <a:chExt cx="3638549" cy="2409825"/>
          </a:xfrm>
        </p:grpSpPr>
        <p:sp>
          <p:nvSpPr>
            <p:cNvPr id="1524" name="Shape 1524"/>
            <p:cNvSpPr/>
            <p:nvPr/>
          </p:nvSpPr>
          <p:spPr>
            <a:xfrm>
              <a:off x="2317750" y="3324225"/>
              <a:ext cx="1114425" cy="889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81000"/>
                  </a:moveTo>
                  <a:lnTo>
                    <a:pt x="119999" y="0"/>
                  </a:lnTo>
                  <a:lnTo>
                    <a:pt x="119999" y="38785"/>
                  </a:lnTo>
                  <a:lnTo>
                    <a:pt x="0" y="120000"/>
                  </a:lnTo>
                  <a:lnTo>
                    <a:pt x="0" y="81000"/>
                  </a:lnTo>
                  <a:close/>
                </a:path>
              </a:pathLst>
            </a:custGeom>
            <a:solidFill>
              <a:srgbClr val="800000"/>
            </a:solidFill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Shape 1525"/>
            <p:cNvSpPr/>
            <p:nvPr/>
          </p:nvSpPr>
          <p:spPr>
            <a:xfrm>
              <a:off x="2317750" y="3103561"/>
              <a:ext cx="1114425" cy="8207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2735" y="0"/>
                  </a:lnTo>
                  <a:lnTo>
                    <a:pt x="6153" y="0"/>
                  </a:lnTo>
                  <a:lnTo>
                    <a:pt x="8717" y="0"/>
                  </a:lnTo>
                  <a:lnTo>
                    <a:pt x="12136" y="0"/>
                  </a:lnTo>
                  <a:lnTo>
                    <a:pt x="15555" y="0"/>
                  </a:lnTo>
                  <a:lnTo>
                    <a:pt x="18290" y="0"/>
                  </a:lnTo>
                  <a:lnTo>
                    <a:pt x="21538" y="928"/>
                  </a:lnTo>
                  <a:lnTo>
                    <a:pt x="24273" y="928"/>
                  </a:lnTo>
                  <a:lnTo>
                    <a:pt x="27692" y="928"/>
                  </a:lnTo>
                  <a:lnTo>
                    <a:pt x="30427" y="1856"/>
                  </a:lnTo>
                  <a:lnTo>
                    <a:pt x="33675" y="1856"/>
                  </a:lnTo>
                  <a:lnTo>
                    <a:pt x="33675" y="1856"/>
                  </a:lnTo>
                  <a:lnTo>
                    <a:pt x="36410" y="2785"/>
                  </a:lnTo>
                  <a:lnTo>
                    <a:pt x="39829" y="2785"/>
                  </a:lnTo>
                  <a:lnTo>
                    <a:pt x="42564" y="3713"/>
                  </a:lnTo>
                  <a:lnTo>
                    <a:pt x="45811" y="3713"/>
                  </a:lnTo>
                  <a:lnTo>
                    <a:pt x="48547" y="4642"/>
                  </a:lnTo>
                  <a:lnTo>
                    <a:pt x="51282" y="4642"/>
                  </a:lnTo>
                  <a:lnTo>
                    <a:pt x="54700" y="5570"/>
                  </a:lnTo>
                  <a:lnTo>
                    <a:pt x="57264" y="6499"/>
                  </a:lnTo>
                  <a:lnTo>
                    <a:pt x="59999" y="7427"/>
                  </a:lnTo>
                  <a:lnTo>
                    <a:pt x="63418" y="7427"/>
                  </a:lnTo>
                  <a:lnTo>
                    <a:pt x="66153" y="8355"/>
                  </a:lnTo>
                  <a:lnTo>
                    <a:pt x="68888" y="9284"/>
                  </a:lnTo>
                  <a:lnTo>
                    <a:pt x="71452" y="10212"/>
                  </a:lnTo>
                  <a:lnTo>
                    <a:pt x="74188" y="11141"/>
                  </a:lnTo>
                  <a:lnTo>
                    <a:pt x="77606" y="12069"/>
                  </a:lnTo>
                  <a:lnTo>
                    <a:pt x="80341" y="12998"/>
                  </a:lnTo>
                  <a:lnTo>
                    <a:pt x="82905" y="13926"/>
                  </a:lnTo>
                  <a:lnTo>
                    <a:pt x="85641" y="14854"/>
                  </a:lnTo>
                  <a:lnTo>
                    <a:pt x="88376" y="15783"/>
                  </a:lnTo>
                  <a:lnTo>
                    <a:pt x="91111" y="17408"/>
                  </a:lnTo>
                  <a:lnTo>
                    <a:pt x="93846" y="18336"/>
                  </a:lnTo>
                  <a:lnTo>
                    <a:pt x="93846" y="18336"/>
                  </a:lnTo>
                  <a:lnTo>
                    <a:pt x="95726" y="19264"/>
                  </a:lnTo>
                  <a:lnTo>
                    <a:pt x="98461" y="20193"/>
                  </a:lnTo>
                  <a:lnTo>
                    <a:pt x="101196" y="22050"/>
                  </a:lnTo>
                  <a:lnTo>
                    <a:pt x="103931" y="22978"/>
                  </a:lnTo>
                  <a:lnTo>
                    <a:pt x="105982" y="23907"/>
                  </a:lnTo>
                  <a:lnTo>
                    <a:pt x="108547" y="25764"/>
                  </a:lnTo>
                  <a:lnTo>
                    <a:pt x="111282" y="26692"/>
                  </a:lnTo>
                  <a:lnTo>
                    <a:pt x="113333" y="28549"/>
                  </a:lnTo>
                  <a:lnTo>
                    <a:pt x="116068" y="29477"/>
                  </a:lnTo>
                  <a:lnTo>
                    <a:pt x="118119" y="31334"/>
                  </a:lnTo>
                  <a:lnTo>
                    <a:pt x="119999" y="32263"/>
                  </a:lnTo>
                  <a:lnTo>
                    <a:pt x="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Shape 1526"/>
            <p:cNvSpPr/>
            <p:nvPr/>
          </p:nvSpPr>
          <p:spPr>
            <a:xfrm>
              <a:off x="676275" y="3924300"/>
              <a:ext cx="314324" cy="7778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75428"/>
                  </a:moveTo>
                  <a:lnTo>
                    <a:pt x="112727" y="73469"/>
                  </a:lnTo>
                  <a:lnTo>
                    <a:pt x="107878" y="71510"/>
                  </a:lnTo>
                  <a:lnTo>
                    <a:pt x="100606" y="69551"/>
                  </a:lnTo>
                  <a:lnTo>
                    <a:pt x="95757" y="67836"/>
                  </a:lnTo>
                  <a:lnTo>
                    <a:pt x="88484" y="65877"/>
                  </a:lnTo>
                  <a:lnTo>
                    <a:pt x="83636" y="63918"/>
                  </a:lnTo>
                  <a:lnTo>
                    <a:pt x="78787" y="61959"/>
                  </a:lnTo>
                  <a:lnTo>
                    <a:pt x="72121" y="60000"/>
                  </a:lnTo>
                  <a:lnTo>
                    <a:pt x="67272" y="58040"/>
                  </a:lnTo>
                  <a:lnTo>
                    <a:pt x="62424" y="56081"/>
                  </a:lnTo>
                  <a:lnTo>
                    <a:pt x="57575" y="54122"/>
                  </a:lnTo>
                  <a:lnTo>
                    <a:pt x="52727" y="52163"/>
                  </a:lnTo>
                  <a:lnTo>
                    <a:pt x="50303" y="50448"/>
                  </a:lnTo>
                  <a:lnTo>
                    <a:pt x="45454" y="48489"/>
                  </a:lnTo>
                  <a:lnTo>
                    <a:pt x="40606" y="45551"/>
                  </a:lnTo>
                  <a:lnTo>
                    <a:pt x="38181" y="43591"/>
                  </a:lnTo>
                  <a:lnTo>
                    <a:pt x="33333" y="41632"/>
                  </a:lnTo>
                  <a:lnTo>
                    <a:pt x="31515" y="39673"/>
                  </a:lnTo>
                  <a:lnTo>
                    <a:pt x="26666" y="37714"/>
                  </a:lnTo>
                  <a:lnTo>
                    <a:pt x="24242" y="34775"/>
                  </a:lnTo>
                  <a:lnTo>
                    <a:pt x="21818" y="32816"/>
                  </a:lnTo>
                  <a:lnTo>
                    <a:pt x="19393" y="31102"/>
                  </a:lnTo>
                  <a:lnTo>
                    <a:pt x="14545" y="29142"/>
                  </a:lnTo>
                  <a:lnTo>
                    <a:pt x="12121" y="27183"/>
                  </a:lnTo>
                  <a:lnTo>
                    <a:pt x="12121" y="24244"/>
                  </a:lnTo>
                  <a:lnTo>
                    <a:pt x="9696" y="22285"/>
                  </a:lnTo>
                  <a:lnTo>
                    <a:pt x="7272" y="20326"/>
                  </a:lnTo>
                  <a:lnTo>
                    <a:pt x="4848" y="18367"/>
                  </a:lnTo>
                  <a:lnTo>
                    <a:pt x="4848" y="15428"/>
                  </a:lnTo>
                  <a:lnTo>
                    <a:pt x="2424" y="13714"/>
                  </a:lnTo>
                  <a:lnTo>
                    <a:pt x="2424" y="11755"/>
                  </a:lnTo>
                  <a:lnTo>
                    <a:pt x="0" y="8816"/>
                  </a:lnTo>
                  <a:lnTo>
                    <a:pt x="0" y="6857"/>
                  </a:lnTo>
                  <a:lnTo>
                    <a:pt x="0" y="4897"/>
                  </a:lnTo>
                  <a:lnTo>
                    <a:pt x="0" y="2938"/>
                  </a:lnTo>
                  <a:lnTo>
                    <a:pt x="0" y="0"/>
                  </a:lnTo>
                  <a:lnTo>
                    <a:pt x="0" y="44571"/>
                  </a:lnTo>
                  <a:lnTo>
                    <a:pt x="0" y="47510"/>
                  </a:lnTo>
                  <a:lnTo>
                    <a:pt x="0" y="49469"/>
                  </a:lnTo>
                  <a:lnTo>
                    <a:pt x="0" y="51183"/>
                  </a:lnTo>
                  <a:lnTo>
                    <a:pt x="0" y="53142"/>
                  </a:lnTo>
                  <a:lnTo>
                    <a:pt x="2424" y="56081"/>
                  </a:lnTo>
                  <a:lnTo>
                    <a:pt x="2424" y="58040"/>
                  </a:lnTo>
                  <a:lnTo>
                    <a:pt x="4848" y="60000"/>
                  </a:lnTo>
                  <a:lnTo>
                    <a:pt x="4848" y="62938"/>
                  </a:lnTo>
                  <a:lnTo>
                    <a:pt x="7272" y="64897"/>
                  </a:lnTo>
                  <a:lnTo>
                    <a:pt x="9696" y="66857"/>
                  </a:lnTo>
                  <a:lnTo>
                    <a:pt x="12121" y="68571"/>
                  </a:lnTo>
                  <a:lnTo>
                    <a:pt x="12121" y="71510"/>
                  </a:lnTo>
                  <a:lnTo>
                    <a:pt x="14545" y="73469"/>
                  </a:lnTo>
                  <a:lnTo>
                    <a:pt x="19393" y="75428"/>
                  </a:lnTo>
                  <a:lnTo>
                    <a:pt x="21818" y="77387"/>
                  </a:lnTo>
                  <a:lnTo>
                    <a:pt x="24242" y="79346"/>
                  </a:lnTo>
                  <a:lnTo>
                    <a:pt x="26666" y="82285"/>
                  </a:lnTo>
                  <a:lnTo>
                    <a:pt x="31515" y="84244"/>
                  </a:lnTo>
                  <a:lnTo>
                    <a:pt x="33333" y="86204"/>
                  </a:lnTo>
                  <a:lnTo>
                    <a:pt x="38181" y="87918"/>
                  </a:lnTo>
                  <a:lnTo>
                    <a:pt x="40606" y="89877"/>
                  </a:lnTo>
                  <a:lnTo>
                    <a:pt x="45454" y="92816"/>
                  </a:lnTo>
                  <a:lnTo>
                    <a:pt x="50303" y="94775"/>
                  </a:lnTo>
                  <a:lnTo>
                    <a:pt x="52727" y="96734"/>
                  </a:lnTo>
                  <a:lnTo>
                    <a:pt x="57575" y="98693"/>
                  </a:lnTo>
                  <a:lnTo>
                    <a:pt x="62424" y="100653"/>
                  </a:lnTo>
                  <a:lnTo>
                    <a:pt x="67272" y="102612"/>
                  </a:lnTo>
                  <a:lnTo>
                    <a:pt x="72121" y="104326"/>
                  </a:lnTo>
                  <a:lnTo>
                    <a:pt x="78787" y="106285"/>
                  </a:lnTo>
                  <a:lnTo>
                    <a:pt x="83636" y="108244"/>
                  </a:lnTo>
                  <a:lnTo>
                    <a:pt x="88484" y="110204"/>
                  </a:lnTo>
                  <a:lnTo>
                    <a:pt x="95757" y="112163"/>
                  </a:lnTo>
                  <a:lnTo>
                    <a:pt x="100606" y="114122"/>
                  </a:lnTo>
                  <a:lnTo>
                    <a:pt x="107878" y="116081"/>
                  </a:lnTo>
                  <a:lnTo>
                    <a:pt x="112727" y="118040"/>
                  </a:lnTo>
                  <a:lnTo>
                    <a:pt x="119999" y="120000"/>
                  </a:lnTo>
                  <a:lnTo>
                    <a:pt x="119999" y="75428"/>
                  </a:lnTo>
                  <a:close/>
                </a:path>
              </a:pathLst>
            </a:custGeom>
            <a:solidFill>
              <a:srgbClr val="CC9900"/>
            </a:solidFill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Shape 1527"/>
            <p:cNvSpPr/>
            <p:nvPr/>
          </p:nvSpPr>
          <p:spPr>
            <a:xfrm>
              <a:off x="990600" y="3924300"/>
              <a:ext cx="1327149" cy="7715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0"/>
                  </a:moveTo>
                  <a:lnTo>
                    <a:pt x="0" y="75061"/>
                  </a:lnTo>
                  <a:lnTo>
                    <a:pt x="0" y="120000"/>
                  </a:lnTo>
                  <a:lnTo>
                    <a:pt x="119999" y="44938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208080"/>
            </a:solidFill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Shape 1528"/>
            <p:cNvSpPr/>
            <p:nvPr/>
          </p:nvSpPr>
          <p:spPr>
            <a:xfrm>
              <a:off x="676275" y="3103561"/>
              <a:ext cx="1641475" cy="13096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2978" y="120000"/>
                  </a:moveTo>
                  <a:lnTo>
                    <a:pt x="21586" y="118836"/>
                  </a:lnTo>
                  <a:lnTo>
                    <a:pt x="20657" y="117672"/>
                  </a:lnTo>
                  <a:lnTo>
                    <a:pt x="19264" y="116509"/>
                  </a:lnTo>
                  <a:lnTo>
                    <a:pt x="18336" y="115490"/>
                  </a:lnTo>
                  <a:lnTo>
                    <a:pt x="16943" y="114327"/>
                  </a:lnTo>
                  <a:lnTo>
                    <a:pt x="16015" y="113163"/>
                  </a:lnTo>
                  <a:lnTo>
                    <a:pt x="15087" y="112000"/>
                  </a:lnTo>
                  <a:lnTo>
                    <a:pt x="13810" y="110836"/>
                  </a:lnTo>
                  <a:lnTo>
                    <a:pt x="12882" y="109672"/>
                  </a:lnTo>
                  <a:lnTo>
                    <a:pt x="11953" y="108509"/>
                  </a:lnTo>
                  <a:lnTo>
                    <a:pt x="11025" y="107345"/>
                  </a:lnTo>
                  <a:lnTo>
                    <a:pt x="10096" y="106181"/>
                  </a:lnTo>
                  <a:lnTo>
                    <a:pt x="9632" y="105163"/>
                  </a:lnTo>
                  <a:lnTo>
                    <a:pt x="8704" y="104000"/>
                  </a:lnTo>
                  <a:lnTo>
                    <a:pt x="7775" y="102254"/>
                  </a:lnTo>
                  <a:lnTo>
                    <a:pt x="7311" y="101090"/>
                  </a:lnTo>
                  <a:lnTo>
                    <a:pt x="6382" y="99927"/>
                  </a:lnTo>
                  <a:lnTo>
                    <a:pt x="6034" y="98763"/>
                  </a:lnTo>
                  <a:lnTo>
                    <a:pt x="5106" y="97600"/>
                  </a:lnTo>
                  <a:lnTo>
                    <a:pt x="4642" y="95854"/>
                  </a:lnTo>
                  <a:lnTo>
                    <a:pt x="4177" y="94690"/>
                  </a:lnTo>
                  <a:lnTo>
                    <a:pt x="3713" y="93672"/>
                  </a:lnTo>
                  <a:lnTo>
                    <a:pt x="2785" y="92509"/>
                  </a:lnTo>
                  <a:lnTo>
                    <a:pt x="2321" y="91345"/>
                  </a:lnTo>
                  <a:lnTo>
                    <a:pt x="2321" y="89600"/>
                  </a:lnTo>
                  <a:lnTo>
                    <a:pt x="1856" y="88436"/>
                  </a:lnTo>
                  <a:lnTo>
                    <a:pt x="1392" y="87272"/>
                  </a:lnTo>
                  <a:lnTo>
                    <a:pt x="928" y="86109"/>
                  </a:lnTo>
                  <a:lnTo>
                    <a:pt x="928" y="84363"/>
                  </a:lnTo>
                  <a:lnTo>
                    <a:pt x="464" y="83345"/>
                  </a:lnTo>
                  <a:lnTo>
                    <a:pt x="464" y="82181"/>
                  </a:lnTo>
                  <a:lnTo>
                    <a:pt x="0" y="80436"/>
                  </a:lnTo>
                  <a:lnTo>
                    <a:pt x="0" y="79272"/>
                  </a:lnTo>
                  <a:lnTo>
                    <a:pt x="0" y="78109"/>
                  </a:lnTo>
                  <a:lnTo>
                    <a:pt x="0" y="76945"/>
                  </a:lnTo>
                  <a:lnTo>
                    <a:pt x="0" y="75200"/>
                  </a:lnTo>
                  <a:lnTo>
                    <a:pt x="0" y="74036"/>
                  </a:lnTo>
                  <a:lnTo>
                    <a:pt x="0" y="73018"/>
                  </a:lnTo>
                  <a:lnTo>
                    <a:pt x="0" y="71272"/>
                  </a:lnTo>
                  <a:lnTo>
                    <a:pt x="0" y="70109"/>
                  </a:lnTo>
                  <a:lnTo>
                    <a:pt x="464" y="68945"/>
                  </a:lnTo>
                  <a:lnTo>
                    <a:pt x="464" y="67781"/>
                  </a:lnTo>
                  <a:lnTo>
                    <a:pt x="928" y="66036"/>
                  </a:lnTo>
                  <a:lnTo>
                    <a:pt x="928" y="64872"/>
                  </a:lnTo>
                  <a:lnTo>
                    <a:pt x="1392" y="63709"/>
                  </a:lnTo>
                  <a:lnTo>
                    <a:pt x="1856" y="62109"/>
                  </a:lnTo>
                  <a:lnTo>
                    <a:pt x="2321" y="60945"/>
                  </a:lnTo>
                  <a:lnTo>
                    <a:pt x="2321" y="59781"/>
                  </a:lnTo>
                  <a:lnTo>
                    <a:pt x="2785" y="58618"/>
                  </a:lnTo>
                  <a:lnTo>
                    <a:pt x="3713" y="56872"/>
                  </a:lnTo>
                  <a:lnTo>
                    <a:pt x="4177" y="55709"/>
                  </a:lnTo>
                  <a:lnTo>
                    <a:pt x="4642" y="54545"/>
                  </a:lnTo>
                  <a:lnTo>
                    <a:pt x="5106" y="53381"/>
                  </a:lnTo>
                  <a:lnTo>
                    <a:pt x="6034" y="52218"/>
                  </a:lnTo>
                  <a:lnTo>
                    <a:pt x="6382" y="50618"/>
                  </a:lnTo>
                  <a:lnTo>
                    <a:pt x="7311" y="49454"/>
                  </a:lnTo>
                  <a:lnTo>
                    <a:pt x="7775" y="48290"/>
                  </a:lnTo>
                  <a:lnTo>
                    <a:pt x="8704" y="47127"/>
                  </a:lnTo>
                  <a:lnTo>
                    <a:pt x="9632" y="45963"/>
                  </a:lnTo>
                  <a:lnTo>
                    <a:pt x="10096" y="44800"/>
                  </a:lnTo>
                  <a:lnTo>
                    <a:pt x="11025" y="43636"/>
                  </a:lnTo>
                  <a:lnTo>
                    <a:pt x="11953" y="42472"/>
                  </a:lnTo>
                  <a:lnTo>
                    <a:pt x="12882" y="41454"/>
                  </a:lnTo>
                  <a:lnTo>
                    <a:pt x="13810" y="40290"/>
                  </a:lnTo>
                  <a:lnTo>
                    <a:pt x="15087" y="38545"/>
                  </a:lnTo>
                  <a:lnTo>
                    <a:pt x="16015" y="37381"/>
                  </a:lnTo>
                  <a:lnTo>
                    <a:pt x="16943" y="36800"/>
                  </a:lnTo>
                  <a:lnTo>
                    <a:pt x="18336" y="35636"/>
                  </a:lnTo>
                  <a:lnTo>
                    <a:pt x="19264" y="34472"/>
                  </a:lnTo>
                  <a:lnTo>
                    <a:pt x="20657" y="33309"/>
                  </a:lnTo>
                  <a:lnTo>
                    <a:pt x="21586" y="32145"/>
                  </a:lnTo>
                  <a:lnTo>
                    <a:pt x="22978" y="31127"/>
                  </a:lnTo>
                  <a:lnTo>
                    <a:pt x="24255" y="29963"/>
                  </a:lnTo>
                  <a:lnTo>
                    <a:pt x="25183" y="28800"/>
                  </a:lnTo>
                  <a:lnTo>
                    <a:pt x="26576" y="27636"/>
                  </a:lnTo>
                  <a:lnTo>
                    <a:pt x="27969" y="27054"/>
                  </a:lnTo>
                  <a:lnTo>
                    <a:pt x="29361" y="25890"/>
                  </a:lnTo>
                  <a:lnTo>
                    <a:pt x="30754" y="24727"/>
                  </a:lnTo>
                  <a:lnTo>
                    <a:pt x="32030" y="24145"/>
                  </a:lnTo>
                  <a:lnTo>
                    <a:pt x="33423" y="22981"/>
                  </a:lnTo>
                  <a:lnTo>
                    <a:pt x="34816" y="21818"/>
                  </a:lnTo>
                  <a:lnTo>
                    <a:pt x="36673" y="21236"/>
                  </a:lnTo>
                  <a:lnTo>
                    <a:pt x="38065" y="20218"/>
                  </a:lnTo>
                  <a:lnTo>
                    <a:pt x="39458" y="19636"/>
                  </a:lnTo>
                  <a:lnTo>
                    <a:pt x="41199" y="18472"/>
                  </a:lnTo>
                  <a:lnTo>
                    <a:pt x="42591" y="17890"/>
                  </a:lnTo>
                  <a:lnTo>
                    <a:pt x="44448" y="16727"/>
                  </a:lnTo>
                  <a:lnTo>
                    <a:pt x="45841" y="16145"/>
                  </a:lnTo>
                  <a:lnTo>
                    <a:pt x="47698" y="14981"/>
                  </a:lnTo>
                  <a:lnTo>
                    <a:pt x="49439" y="14400"/>
                  </a:lnTo>
                  <a:lnTo>
                    <a:pt x="50831" y="13818"/>
                  </a:lnTo>
                  <a:lnTo>
                    <a:pt x="52688" y="12654"/>
                  </a:lnTo>
                  <a:lnTo>
                    <a:pt x="54545" y="12072"/>
                  </a:lnTo>
                  <a:lnTo>
                    <a:pt x="56402" y="11490"/>
                  </a:lnTo>
                  <a:lnTo>
                    <a:pt x="58143" y="10909"/>
                  </a:lnTo>
                  <a:lnTo>
                    <a:pt x="60000" y="9890"/>
                  </a:lnTo>
                  <a:lnTo>
                    <a:pt x="61856" y="9309"/>
                  </a:lnTo>
                  <a:lnTo>
                    <a:pt x="63713" y="8727"/>
                  </a:lnTo>
                  <a:lnTo>
                    <a:pt x="65454" y="8145"/>
                  </a:lnTo>
                  <a:lnTo>
                    <a:pt x="67311" y="7563"/>
                  </a:lnTo>
                  <a:lnTo>
                    <a:pt x="69168" y="6981"/>
                  </a:lnTo>
                  <a:lnTo>
                    <a:pt x="71025" y="6400"/>
                  </a:lnTo>
                  <a:lnTo>
                    <a:pt x="72882" y="5818"/>
                  </a:lnTo>
                  <a:lnTo>
                    <a:pt x="75087" y="5236"/>
                  </a:lnTo>
                  <a:lnTo>
                    <a:pt x="76943" y="4654"/>
                  </a:lnTo>
                  <a:lnTo>
                    <a:pt x="78800" y="4654"/>
                  </a:lnTo>
                  <a:lnTo>
                    <a:pt x="80657" y="4072"/>
                  </a:lnTo>
                  <a:lnTo>
                    <a:pt x="82862" y="3490"/>
                  </a:lnTo>
                  <a:lnTo>
                    <a:pt x="84719" y="2909"/>
                  </a:lnTo>
                  <a:lnTo>
                    <a:pt x="87040" y="2909"/>
                  </a:lnTo>
                  <a:lnTo>
                    <a:pt x="88897" y="2327"/>
                  </a:lnTo>
                  <a:lnTo>
                    <a:pt x="90638" y="2327"/>
                  </a:lnTo>
                  <a:lnTo>
                    <a:pt x="92959" y="1745"/>
                  </a:lnTo>
                  <a:lnTo>
                    <a:pt x="94816" y="1745"/>
                  </a:lnTo>
                  <a:lnTo>
                    <a:pt x="97137" y="1163"/>
                  </a:lnTo>
                  <a:lnTo>
                    <a:pt x="98994" y="1163"/>
                  </a:lnTo>
                  <a:lnTo>
                    <a:pt x="101199" y="581"/>
                  </a:lnTo>
                  <a:lnTo>
                    <a:pt x="103056" y="581"/>
                  </a:lnTo>
                  <a:lnTo>
                    <a:pt x="105377" y="581"/>
                  </a:lnTo>
                  <a:lnTo>
                    <a:pt x="107234" y="0"/>
                  </a:lnTo>
                  <a:lnTo>
                    <a:pt x="109439" y="0"/>
                  </a:lnTo>
                  <a:lnTo>
                    <a:pt x="111295" y="0"/>
                  </a:lnTo>
                  <a:lnTo>
                    <a:pt x="113617" y="0"/>
                  </a:lnTo>
                  <a:lnTo>
                    <a:pt x="115938" y="0"/>
                  </a:lnTo>
                  <a:lnTo>
                    <a:pt x="117678" y="0"/>
                  </a:lnTo>
                  <a:lnTo>
                    <a:pt x="120000" y="0"/>
                  </a:lnTo>
                  <a:lnTo>
                    <a:pt x="120000" y="75200"/>
                  </a:lnTo>
                  <a:lnTo>
                    <a:pt x="22978" y="120000"/>
                  </a:ln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Shape 1529"/>
            <p:cNvSpPr/>
            <p:nvPr/>
          </p:nvSpPr>
          <p:spPr>
            <a:xfrm>
              <a:off x="990600" y="3924300"/>
              <a:ext cx="2968624" cy="111601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2048"/>
                  </a:lnTo>
                  <a:lnTo>
                    <a:pt x="120000" y="3413"/>
                  </a:lnTo>
                  <a:lnTo>
                    <a:pt x="119743" y="4779"/>
                  </a:lnTo>
                  <a:lnTo>
                    <a:pt x="119743" y="6145"/>
                  </a:lnTo>
                  <a:lnTo>
                    <a:pt x="119743" y="8193"/>
                  </a:lnTo>
                  <a:lnTo>
                    <a:pt x="119486" y="9559"/>
                  </a:lnTo>
                  <a:lnTo>
                    <a:pt x="119486" y="10753"/>
                  </a:lnTo>
                  <a:lnTo>
                    <a:pt x="119229" y="12802"/>
                  </a:lnTo>
                  <a:lnTo>
                    <a:pt x="119229" y="14167"/>
                  </a:lnTo>
                  <a:lnTo>
                    <a:pt x="118973" y="15533"/>
                  </a:lnTo>
                  <a:lnTo>
                    <a:pt x="118716" y="16899"/>
                  </a:lnTo>
                  <a:lnTo>
                    <a:pt x="118459" y="18947"/>
                  </a:lnTo>
                  <a:lnTo>
                    <a:pt x="118203" y="20312"/>
                  </a:lnTo>
                  <a:lnTo>
                    <a:pt x="117946" y="21678"/>
                  </a:lnTo>
                  <a:lnTo>
                    <a:pt x="117689" y="22873"/>
                  </a:lnTo>
                  <a:lnTo>
                    <a:pt x="117433" y="24238"/>
                  </a:lnTo>
                  <a:lnTo>
                    <a:pt x="116919" y="26287"/>
                  </a:lnTo>
                  <a:lnTo>
                    <a:pt x="116727" y="27652"/>
                  </a:lnTo>
                  <a:lnTo>
                    <a:pt x="116213" y="29018"/>
                  </a:lnTo>
                  <a:lnTo>
                    <a:pt x="115957" y="30384"/>
                  </a:lnTo>
                  <a:lnTo>
                    <a:pt x="115443" y="31749"/>
                  </a:lnTo>
                  <a:lnTo>
                    <a:pt x="115187" y="33798"/>
                  </a:lnTo>
                  <a:lnTo>
                    <a:pt x="114673" y="35163"/>
                  </a:lnTo>
                  <a:lnTo>
                    <a:pt x="114160" y="36358"/>
                  </a:lnTo>
                  <a:lnTo>
                    <a:pt x="113647" y="37724"/>
                  </a:lnTo>
                  <a:lnTo>
                    <a:pt x="113133" y="39089"/>
                  </a:lnTo>
                  <a:lnTo>
                    <a:pt x="112620" y="40455"/>
                  </a:lnTo>
                  <a:lnTo>
                    <a:pt x="112171" y="41820"/>
                  </a:lnTo>
                  <a:lnTo>
                    <a:pt x="111657" y="43186"/>
                  </a:lnTo>
                  <a:lnTo>
                    <a:pt x="111144" y="44551"/>
                  </a:lnTo>
                  <a:lnTo>
                    <a:pt x="110374" y="45917"/>
                  </a:lnTo>
                  <a:lnTo>
                    <a:pt x="109860" y="47283"/>
                  </a:lnTo>
                  <a:lnTo>
                    <a:pt x="109090" y="48477"/>
                  </a:lnTo>
                  <a:lnTo>
                    <a:pt x="108577" y="49843"/>
                  </a:lnTo>
                  <a:lnTo>
                    <a:pt x="107807" y="51209"/>
                  </a:lnTo>
                  <a:lnTo>
                    <a:pt x="107358" y="52574"/>
                  </a:lnTo>
                  <a:lnTo>
                    <a:pt x="106588" y="53257"/>
                  </a:lnTo>
                  <a:lnTo>
                    <a:pt x="105818" y="54623"/>
                  </a:lnTo>
                  <a:lnTo>
                    <a:pt x="105048" y="55988"/>
                  </a:lnTo>
                  <a:lnTo>
                    <a:pt x="104278" y="57354"/>
                  </a:lnTo>
                  <a:lnTo>
                    <a:pt x="103508" y="58719"/>
                  </a:lnTo>
                  <a:lnTo>
                    <a:pt x="102802" y="59402"/>
                  </a:lnTo>
                  <a:lnTo>
                    <a:pt x="102032" y="60597"/>
                  </a:lnTo>
                  <a:lnTo>
                    <a:pt x="101262" y="61963"/>
                  </a:lnTo>
                  <a:lnTo>
                    <a:pt x="100491" y="62645"/>
                  </a:lnTo>
                  <a:lnTo>
                    <a:pt x="99721" y="64011"/>
                  </a:lnTo>
                  <a:lnTo>
                    <a:pt x="98695" y="64694"/>
                  </a:lnTo>
                  <a:lnTo>
                    <a:pt x="97989" y="66059"/>
                  </a:lnTo>
                  <a:lnTo>
                    <a:pt x="97219" y="66742"/>
                  </a:lnTo>
                  <a:lnTo>
                    <a:pt x="96192" y="68108"/>
                  </a:lnTo>
                  <a:lnTo>
                    <a:pt x="95422" y="68790"/>
                  </a:lnTo>
                  <a:lnTo>
                    <a:pt x="94395" y="70156"/>
                  </a:lnTo>
                  <a:lnTo>
                    <a:pt x="93433" y="70839"/>
                  </a:lnTo>
                  <a:lnTo>
                    <a:pt x="92663" y="72204"/>
                  </a:lnTo>
                  <a:lnTo>
                    <a:pt x="91636" y="72716"/>
                  </a:lnTo>
                  <a:lnTo>
                    <a:pt x="90609" y="73399"/>
                  </a:lnTo>
                  <a:lnTo>
                    <a:pt x="89582" y="74765"/>
                  </a:lnTo>
                  <a:lnTo>
                    <a:pt x="88877" y="75448"/>
                  </a:lnTo>
                  <a:lnTo>
                    <a:pt x="87850" y="76130"/>
                  </a:lnTo>
                  <a:lnTo>
                    <a:pt x="86823" y="76813"/>
                  </a:lnTo>
                  <a:lnTo>
                    <a:pt x="85796" y="77496"/>
                  </a:lnTo>
                  <a:lnTo>
                    <a:pt x="84770" y="78179"/>
                  </a:lnTo>
                  <a:lnTo>
                    <a:pt x="83807" y="78862"/>
                  </a:lnTo>
                  <a:lnTo>
                    <a:pt x="82780" y="79544"/>
                  </a:lnTo>
                  <a:lnTo>
                    <a:pt x="81497" y="80227"/>
                  </a:lnTo>
                  <a:lnTo>
                    <a:pt x="80470" y="80910"/>
                  </a:lnTo>
                  <a:lnTo>
                    <a:pt x="79508" y="81593"/>
                  </a:lnTo>
                  <a:lnTo>
                    <a:pt x="78481" y="82275"/>
                  </a:lnTo>
                  <a:lnTo>
                    <a:pt x="77454" y="82958"/>
                  </a:lnTo>
                  <a:lnTo>
                    <a:pt x="76171" y="83641"/>
                  </a:lnTo>
                  <a:lnTo>
                    <a:pt x="75144" y="84324"/>
                  </a:lnTo>
                  <a:lnTo>
                    <a:pt x="74181" y="84324"/>
                  </a:lnTo>
                  <a:lnTo>
                    <a:pt x="72898" y="85007"/>
                  </a:lnTo>
                  <a:lnTo>
                    <a:pt x="71871" y="85519"/>
                  </a:lnTo>
                  <a:lnTo>
                    <a:pt x="70844" y="85519"/>
                  </a:lnTo>
                  <a:lnTo>
                    <a:pt x="69625" y="86201"/>
                  </a:lnTo>
                  <a:lnTo>
                    <a:pt x="68598" y="86201"/>
                  </a:lnTo>
                  <a:lnTo>
                    <a:pt x="67315" y="86884"/>
                  </a:lnTo>
                  <a:lnTo>
                    <a:pt x="66288" y="86884"/>
                  </a:lnTo>
                  <a:lnTo>
                    <a:pt x="65069" y="87567"/>
                  </a:lnTo>
                  <a:lnTo>
                    <a:pt x="64042" y="87567"/>
                  </a:lnTo>
                  <a:lnTo>
                    <a:pt x="62759" y="87567"/>
                  </a:lnTo>
                  <a:lnTo>
                    <a:pt x="61732" y="88250"/>
                  </a:lnTo>
                  <a:lnTo>
                    <a:pt x="60513" y="88250"/>
                  </a:lnTo>
                  <a:lnTo>
                    <a:pt x="59486" y="88250"/>
                  </a:lnTo>
                  <a:lnTo>
                    <a:pt x="58203" y="88250"/>
                  </a:lnTo>
                  <a:lnTo>
                    <a:pt x="56919" y="88933"/>
                  </a:lnTo>
                  <a:lnTo>
                    <a:pt x="55957" y="88933"/>
                  </a:lnTo>
                  <a:lnTo>
                    <a:pt x="54673" y="88933"/>
                  </a:lnTo>
                  <a:lnTo>
                    <a:pt x="53647" y="88933"/>
                  </a:lnTo>
                  <a:lnTo>
                    <a:pt x="52363" y="88933"/>
                  </a:lnTo>
                  <a:lnTo>
                    <a:pt x="51401" y="88933"/>
                  </a:lnTo>
                  <a:lnTo>
                    <a:pt x="50117" y="88933"/>
                  </a:lnTo>
                  <a:lnTo>
                    <a:pt x="48834" y="88250"/>
                  </a:lnTo>
                  <a:lnTo>
                    <a:pt x="47807" y="88250"/>
                  </a:lnTo>
                  <a:lnTo>
                    <a:pt x="46588" y="88250"/>
                  </a:lnTo>
                  <a:lnTo>
                    <a:pt x="45561" y="88250"/>
                  </a:lnTo>
                  <a:lnTo>
                    <a:pt x="44278" y="87567"/>
                  </a:lnTo>
                  <a:lnTo>
                    <a:pt x="43251" y="87567"/>
                  </a:lnTo>
                  <a:lnTo>
                    <a:pt x="42032" y="87567"/>
                  </a:lnTo>
                  <a:lnTo>
                    <a:pt x="41005" y="86884"/>
                  </a:lnTo>
                  <a:lnTo>
                    <a:pt x="39721" y="86884"/>
                  </a:lnTo>
                  <a:lnTo>
                    <a:pt x="38695" y="86201"/>
                  </a:lnTo>
                  <a:lnTo>
                    <a:pt x="37411" y="86201"/>
                  </a:lnTo>
                  <a:lnTo>
                    <a:pt x="36449" y="85519"/>
                  </a:lnTo>
                  <a:lnTo>
                    <a:pt x="35422" y="85519"/>
                  </a:lnTo>
                  <a:lnTo>
                    <a:pt x="34139" y="85007"/>
                  </a:lnTo>
                  <a:lnTo>
                    <a:pt x="33112" y="84324"/>
                  </a:lnTo>
                  <a:lnTo>
                    <a:pt x="31893" y="84324"/>
                  </a:lnTo>
                  <a:lnTo>
                    <a:pt x="30866" y="83641"/>
                  </a:lnTo>
                  <a:lnTo>
                    <a:pt x="29839" y="82958"/>
                  </a:lnTo>
                  <a:lnTo>
                    <a:pt x="28812" y="82275"/>
                  </a:lnTo>
                  <a:lnTo>
                    <a:pt x="27593" y="81593"/>
                  </a:lnTo>
                  <a:lnTo>
                    <a:pt x="26566" y="80910"/>
                  </a:lnTo>
                  <a:lnTo>
                    <a:pt x="25540" y="80227"/>
                  </a:lnTo>
                  <a:lnTo>
                    <a:pt x="24513" y="79544"/>
                  </a:lnTo>
                  <a:lnTo>
                    <a:pt x="23486" y="78862"/>
                  </a:lnTo>
                  <a:lnTo>
                    <a:pt x="22524" y="78179"/>
                  </a:lnTo>
                  <a:lnTo>
                    <a:pt x="21497" y="77496"/>
                  </a:lnTo>
                  <a:lnTo>
                    <a:pt x="20470" y="76813"/>
                  </a:lnTo>
                  <a:lnTo>
                    <a:pt x="19443" y="76130"/>
                  </a:lnTo>
                  <a:lnTo>
                    <a:pt x="18481" y="75448"/>
                  </a:lnTo>
                  <a:lnTo>
                    <a:pt x="17454" y="74765"/>
                  </a:lnTo>
                  <a:lnTo>
                    <a:pt x="16427" y="73399"/>
                  </a:lnTo>
                  <a:lnTo>
                    <a:pt x="15401" y="72716"/>
                  </a:lnTo>
                  <a:lnTo>
                    <a:pt x="14631" y="72204"/>
                  </a:lnTo>
                  <a:lnTo>
                    <a:pt x="13668" y="70839"/>
                  </a:lnTo>
                  <a:lnTo>
                    <a:pt x="12641" y="70156"/>
                  </a:lnTo>
                  <a:lnTo>
                    <a:pt x="11871" y="68790"/>
                  </a:lnTo>
                  <a:lnTo>
                    <a:pt x="10844" y="68108"/>
                  </a:lnTo>
                  <a:lnTo>
                    <a:pt x="10074" y="66742"/>
                  </a:lnTo>
                  <a:lnTo>
                    <a:pt x="9112" y="66059"/>
                  </a:lnTo>
                  <a:lnTo>
                    <a:pt x="8342" y="64694"/>
                  </a:lnTo>
                  <a:lnTo>
                    <a:pt x="7572" y="64011"/>
                  </a:lnTo>
                  <a:lnTo>
                    <a:pt x="6545" y="62645"/>
                  </a:lnTo>
                  <a:lnTo>
                    <a:pt x="5775" y="61963"/>
                  </a:lnTo>
                  <a:lnTo>
                    <a:pt x="5005" y="60597"/>
                  </a:lnTo>
                  <a:lnTo>
                    <a:pt x="4299" y="59402"/>
                  </a:lnTo>
                  <a:lnTo>
                    <a:pt x="3529" y="58719"/>
                  </a:lnTo>
                  <a:lnTo>
                    <a:pt x="2759" y="57354"/>
                  </a:lnTo>
                  <a:lnTo>
                    <a:pt x="1989" y="55988"/>
                  </a:lnTo>
                  <a:lnTo>
                    <a:pt x="1219" y="54623"/>
                  </a:lnTo>
                  <a:lnTo>
                    <a:pt x="705" y="53257"/>
                  </a:lnTo>
                  <a:lnTo>
                    <a:pt x="0" y="52574"/>
                  </a:lnTo>
                  <a:lnTo>
                    <a:pt x="0" y="83641"/>
                  </a:lnTo>
                  <a:lnTo>
                    <a:pt x="705" y="84324"/>
                  </a:lnTo>
                  <a:lnTo>
                    <a:pt x="1219" y="85519"/>
                  </a:lnTo>
                  <a:lnTo>
                    <a:pt x="1989" y="86884"/>
                  </a:lnTo>
                  <a:lnTo>
                    <a:pt x="2759" y="88250"/>
                  </a:lnTo>
                  <a:lnTo>
                    <a:pt x="3529" y="89615"/>
                  </a:lnTo>
                  <a:lnTo>
                    <a:pt x="4299" y="90298"/>
                  </a:lnTo>
                  <a:lnTo>
                    <a:pt x="5005" y="91664"/>
                  </a:lnTo>
                  <a:lnTo>
                    <a:pt x="5775" y="93029"/>
                  </a:lnTo>
                  <a:lnTo>
                    <a:pt x="6545" y="93712"/>
                  </a:lnTo>
                  <a:lnTo>
                    <a:pt x="7572" y="95078"/>
                  </a:lnTo>
                  <a:lnTo>
                    <a:pt x="8342" y="95761"/>
                  </a:lnTo>
                  <a:lnTo>
                    <a:pt x="9112" y="97126"/>
                  </a:lnTo>
                  <a:lnTo>
                    <a:pt x="10074" y="97638"/>
                  </a:lnTo>
                  <a:lnTo>
                    <a:pt x="10844" y="99004"/>
                  </a:lnTo>
                  <a:lnTo>
                    <a:pt x="11871" y="99687"/>
                  </a:lnTo>
                  <a:lnTo>
                    <a:pt x="12641" y="101052"/>
                  </a:lnTo>
                  <a:lnTo>
                    <a:pt x="13668" y="101735"/>
                  </a:lnTo>
                  <a:lnTo>
                    <a:pt x="14631" y="103100"/>
                  </a:lnTo>
                  <a:lnTo>
                    <a:pt x="15401" y="103783"/>
                  </a:lnTo>
                  <a:lnTo>
                    <a:pt x="16427" y="104466"/>
                  </a:lnTo>
                  <a:lnTo>
                    <a:pt x="17454" y="105832"/>
                  </a:lnTo>
                  <a:lnTo>
                    <a:pt x="18481" y="106514"/>
                  </a:lnTo>
                  <a:lnTo>
                    <a:pt x="19443" y="107197"/>
                  </a:lnTo>
                  <a:lnTo>
                    <a:pt x="20470" y="107880"/>
                  </a:lnTo>
                  <a:lnTo>
                    <a:pt x="21497" y="108563"/>
                  </a:lnTo>
                  <a:lnTo>
                    <a:pt x="22524" y="109246"/>
                  </a:lnTo>
                  <a:lnTo>
                    <a:pt x="23486" y="109928"/>
                  </a:lnTo>
                  <a:lnTo>
                    <a:pt x="24513" y="110440"/>
                  </a:lnTo>
                  <a:lnTo>
                    <a:pt x="25540" y="111123"/>
                  </a:lnTo>
                  <a:lnTo>
                    <a:pt x="26566" y="111806"/>
                  </a:lnTo>
                  <a:lnTo>
                    <a:pt x="27593" y="112489"/>
                  </a:lnTo>
                  <a:lnTo>
                    <a:pt x="28812" y="113172"/>
                  </a:lnTo>
                  <a:lnTo>
                    <a:pt x="29839" y="113854"/>
                  </a:lnTo>
                  <a:lnTo>
                    <a:pt x="30866" y="114537"/>
                  </a:lnTo>
                  <a:lnTo>
                    <a:pt x="31893" y="115220"/>
                  </a:lnTo>
                  <a:lnTo>
                    <a:pt x="33112" y="115220"/>
                  </a:lnTo>
                  <a:lnTo>
                    <a:pt x="34139" y="115903"/>
                  </a:lnTo>
                  <a:lnTo>
                    <a:pt x="35422" y="116586"/>
                  </a:lnTo>
                  <a:lnTo>
                    <a:pt x="36449" y="116586"/>
                  </a:lnTo>
                  <a:lnTo>
                    <a:pt x="37411" y="117268"/>
                  </a:lnTo>
                  <a:lnTo>
                    <a:pt x="38695" y="117268"/>
                  </a:lnTo>
                  <a:lnTo>
                    <a:pt x="39721" y="117951"/>
                  </a:lnTo>
                  <a:lnTo>
                    <a:pt x="41005" y="117951"/>
                  </a:lnTo>
                  <a:lnTo>
                    <a:pt x="42032" y="118634"/>
                  </a:lnTo>
                  <a:lnTo>
                    <a:pt x="43251" y="118634"/>
                  </a:lnTo>
                  <a:lnTo>
                    <a:pt x="44278" y="118634"/>
                  </a:lnTo>
                  <a:lnTo>
                    <a:pt x="45561" y="119317"/>
                  </a:lnTo>
                  <a:lnTo>
                    <a:pt x="46588" y="119317"/>
                  </a:lnTo>
                  <a:lnTo>
                    <a:pt x="47807" y="119317"/>
                  </a:lnTo>
                  <a:lnTo>
                    <a:pt x="48834" y="119317"/>
                  </a:lnTo>
                  <a:lnTo>
                    <a:pt x="50117" y="120000"/>
                  </a:lnTo>
                  <a:lnTo>
                    <a:pt x="51401" y="120000"/>
                  </a:lnTo>
                  <a:lnTo>
                    <a:pt x="52363" y="120000"/>
                  </a:lnTo>
                  <a:lnTo>
                    <a:pt x="53647" y="120000"/>
                  </a:lnTo>
                  <a:lnTo>
                    <a:pt x="54673" y="120000"/>
                  </a:lnTo>
                  <a:lnTo>
                    <a:pt x="55957" y="120000"/>
                  </a:lnTo>
                  <a:lnTo>
                    <a:pt x="56919" y="120000"/>
                  </a:lnTo>
                  <a:lnTo>
                    <a:pt x="58203" y="119317"/>
                  </a:lnTo>
                  <a:lnTo>
                    <a:pt x="59486" y="119317"/>
                  </a:lnTo>
                  <a:lnTo>
                    <a:pt x="60513" y="119317"/>
                  </a:lnTo>
                  <a:lnTo>
                    <a:pt x="61732" y="119317"/>
                  </a:lnTo>
                  <a:lnTo>
                    <a:pt x="62759" y="118634"/>
                  </a:lnTo>
                  <a:lnTo>
                    <a:pt x="64042" y="118634"/>
                  </a:lnTo>
                  <a:lnTo>
                    <a:pt x="65069" y="118634"/>
                  </a:lnTo>
                  <a:lnTo>
                    <a:pt x="66288" y="117951"/>
                  </a:lnTo>
                  <a:lnTo>
                    <a:pt x="67315" y="117951"/>
                  </a:lnTo>
                  <a:lnTo>
                    <a:pt x="68598" y="117268"/>
                  </a:lnTo>
                  <a:lnTo>
                    <a:pt x="69625" y="117268"/>
                  </a:lnTo>
                  <a:lnTo>
                    <a:pt x="70844" y="116586"/>
                  </a:lnTo>
                  <a:lnTo>
                    <a:pt x="71871" y="116586"/>
                  </a:lnTo>
                  <a:lnTo>
                    <a:pt x="72898" y="115903"/>
                  </a:lnTo>
                  <a:lnTo>
                    <a:pt x="74181" y="115220"/>
                  </a:lnTo>
                  <a:lnTo>
                    <a:pt x="75144" y="115220"/>
                  </a:lnTo>
                  <a:lnTo>
                    <a:pt x="76171" y="114537"/>
                  </a:lnTo>
                  <a:lnTo>
                    <a:pt x="77454" y="113854"/>
                  </a:lnTo>
                  <a:lnTo>
                    <a:pt x="78481" y="113172"/>
                  </a:lnTo>
                  <a:lnTo>
                    <a:pt x="79508" y="112489"/>
                  </a:lnTo>
                  <a:lnTo>
                    <a:pt x="80470" y="111806"/>
                  </a:lnTo>
                  <a:lnTo>
                    <a:pt x="81497" y="111123"/>
                  </a:lnTo>
                  <a:lnTo>
                    <a:pt x="82780" y="110440"/>
                  </a:lnTo>
                  <a:lnTo>
                    <a:pt x="83807" y="109928"/>
                  </a:lnTo>
                  <a:lnTo>
                    <a:pt x="84770" y="109246"/>
                  </a:lnTo>
                  <a:lnTo>
                    <a:pt x="85796" y="108563"/>
                  </a:lnTo>
                  <a:lnTo>
                    <a:pt x="86823" y="107880"/>
                  </a:lnTo>
                  <a:lnTo>
                    <a:pt x="87850" y="107197"/>
                  </a:lnTo>
                  <a:lnTo>
                    <a:pt x="88877" y="106514"/>
                  </a:lnTo>
                  <a:lnTo>
                    <a:pt x="89582" y="105832"/>
                  </a:lnTo>
                  <a:lnTo>
                    <a:pt x="90609" y="104466"/>
                  </a:lnTo>
                  <a:lnTo>
                    <a:pt x="91636" y="103783"/>
                  </a:lnTo>
                  <a:lnTo>
                    <a:pt x="92663" y="103100"/>
                  </a:lnTo>
                  <a:lnTo>
                    <a:pt x="93433" y="101735"/>
                  </a:lnTo>
                  <a:lnTo>
                    <a:pt x="94395" y="101052"/>
                  </a:lnTo>
                  <a:lnTo>
                    <a:pt x="95422" y="99687"/>
                  </a:lnTo>
                  <a:lnTo>
                    <a:pt x="96192" y="99004"/>
                  </a:lnTo>
                  <a:lnTo>
                    <a:pt x="97219" y="97638"/>
                  </a:lnTo>
                  <a:lnTo>
                    <a:pt x="97989" y="97126"/>
                  </a:lnTo>
                  <a:lnTo>
                    <a:pt x="98695" y="95761"/>
                  </a:lnTo>
                  <a:lnTo>
                    <a:pt x="99721" y="95078"/>
                  </a:lnTo>
                  <a:lnTo>
                    <a:pt x="100491" y="93712"/>
                  </a:lnTo>
                  <a:lnTo>
                    <a:pt x="101262" y="93029"/>
                  </a:lnTo>
                  <a:lnTo>
                    <a:pt x="102032" y="91664"/>
                  </a:lnTo>
                  <a:lnTo>
                    <a:pt x="102802" y="90298"/>
                  </a:lnTo>
                  <a:lnTo>
                    <a:pt x="103508" y="89615"/>
                  </a:lnTo>
                  <a:lnTo>
                    <a:pt x="104278" y="88250"/>
                  </a:lnTo>
                  <a:lnTo>
                    <a:pt x="105048" y="86884"/>
                  </a:lnTo>
                  <a:lnTo>
                    <a:pt x="105818" y="85519"/>
                  </a:lnTo>
                  <a:lnTo>
                    <a:pt x="106588" y="84324"/>
                  </a:lnTo>
                  <a:lnTo>
                    <a:pt x="107358" y="83641"/>
                  </a:lnTo>
                  <a:lnTo>
                    <a:pt x="107807" y="82275"/>
                  </a:lnTo>
                  <a:lnTo>
                    <a:pt x="108577" y="80910"/>
                  </a:lnTo>
                  <a:lnTo>
                    <a:pt x="109090" y="79544"/>
                  </a:lnTo>
                  <a:lnTo>
                    <a:pt x="109860" y="78179"/>
                  </a:lnTo>
                  <a:lnTo>
                    <a:pt x="110374" y="76813"/>
                  </a:lnTo>
                  <a:lnTo>
                    <a:pt x="111144" y="75448"/>
                  </a:lnTo>
                  <a:lnTo>
                    <a:pt x="111657" y="74082"/>
                  </a:lnTo>
                  <a:lnTo>
                    <a:pt x="112171" y="72716"/>
                  </a:lnTo>
                  <a:lnTo>
                    <a:pt x="112620" y="71522"/>
                  </a:lnTo>
                  <a:lnTo>
                    <a:pt x="113133" y="70156"/>
                  </a:lnTo>
                  <a:lnTo>
                    <a:pt x="113647" y="68790"/>
                  </a:lnTo>
                  <a:lnTo>
                    <a:pt x="114160" y="67425"/>
                  </a:lnTo>
                  <a:lnTo>
                    <a:pt x="114673" y="66059"/>
                  </a:lnTo>
                  <a:lnTo>
                    <a:pt x="115187" y="64694"/>
                  </a:lnTo>
                  <a:lnTo>
                    <a:pt x="115443" y="62645"/>
                  </a:lnTo>
                  <a:lnTo>
                    <a:pt x="115957" y="61280"/>
                  </a:lnTo>
                  <a:lnTo>
                    <a:pt x="116213" y="60085"/>
                  </a:lnTo>
                  <a:lnTo>
                    <a:pt x="116727" y="58719"/>
                  </a:lnTo>
                  <a:lnTo>
                    <a:pt x="116919" y="57354"/>
                  </a:lnTo>
                  <a:lnTo>
                    <a:pt x="117433" y="55305"/>
                  </a:lnTo>
                  <a:lnTo>
                    <a:pt x="117689" y="53940"/>
                  </a:lnTo>
                  <a:lnTo>
                    <a:pt x="117946" y="52574"/>
                  </a:lnTo>
                  <a:lnTo>
                    <a:pt x="118203" y="51209"/>
                  </a:lnTo>
                  <a:lnTo>
                    <a:pt x="118459" y="49843"/>
                  </a:lnTo>
                  <a:lnTo>
                    <a:pt x="118716" y="47795"/>
                  </a:lnTo>
                  <a:lnTo>
                    <a:pt x="118973" y="46600"/>
                  </a:lnTo>
                  <a:lnTo>
                    <a:pt x="119229" y="45234"/>
                  </a:lnTo>
                  <a:lnTo>
                    <a:pt x="119229" y="43869"/>
                  </a:lnTo>
                  <a:lnTo>
                    <a:pt x="119486" y="41820"/>
                  </a:lnTo>
                  <a:lnTo>
                    <a:pt x="119486" y="40455"/>
                  </a:lnTo>
                  <a:lnTo>
                    <a:pt x="119743" y="39089"/>
                  </a:lnTo>
                  <a:lnTo>
                    <a:pt x="119743" y="37041"/>
                  </a:lnTo>
                  <a:lnTo>
                    <a:pt x="119743" y="35675"/>
                  </a:lnTo>
                  <a:lnTo>
                    <a:pt x="120000" y="34480"/>
                  </a:lnTo>
                  <a:lnTo>
                    <a:pt x="120000" y="33115"/>
                  </a:lnTo>
                  <a:lnTo>
                    <a:pt x="120000" y="31066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C24F00"/>
            </a:solidFill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Shape 1530"/>
            <p:cNvSpPr/>
            <p:nvPr/>
          </p:nvSpPr>
          <p:spPr>
            <a:xfrm>
              <a:off x="990600" y="3324225"/>
              <a:ext cx="2968624" cy="14271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695" y="0"/>
                  </a:moveTo>
                  <a:lnTo>
                    <a:pt x="99721" y="934"/>
                  </a:lnTo>
                  <a:lnTo>
                    <a:pt x="100491" y="1468"/>
                  </a:lnTo>
                  <a:lnTo>
                    <a:pt x="101262" y="2536"/>
                  </a:lnTo>
                  <a:lnTo>
                    <a:pt x="102032" y="3604"/>
                  </a:lnTo>
                  <a:lnTo>
                    <a:pt x="102802" y="4137"/>
                  </a:lnTo>
                  <a:lnTo>
                    <a:pt x="103508" y="5205"/>
                  </a:lnTo>
                  <a:lnTo>
                    <a:pt x="104278" y="6273"/>
                  </a:lnTo>
                  <a:lnTo>
                    <a:pt x="105048" y="6807"/>
                  </a:lnTo>
                  <a:lnTo>
                    <a:pt x="105818" y="7875"/>
                  </a:lnTo>
                  <a:lnTo>
                    <a:pt x="106588" y="8943"/>
                  </a:lnTo>
                  <a:lnTo>
                    <a:pt x="107358" y="10011"/>
                  </a:lnTo>
                  <a:lnTo>
                    <a:pt x="107807" y="10945"/>
                  </a:lnTo>
                  <a:lnTo>
                    <a:pt x="108577" y="12013"/>
                  </a:lnTo>
                  <a:lnTo>
                    <a:pt x="109090" y="13081"/>
                  </a:lnTo>
                  <a:lnTo>
                    <a:pt x="109860" y="14149"/>
                  </a:lnTo>
                  <a:lnTo>
                    <a:pt x="110374" y="15216"/>
                  </a:lnTo>
                  <a:lnTo>
                    <a:pt x="111144" y="15750"/>
                  </a:lnTo>
                  <a:lnTo>
                    <a:pt x="111657" y="16818"/>
                  </a:lnTo>
                  <a:lnTo>
                    <a:pt x="112171" y="18420"/>
                  </a:lnTo>
                  <a:lnTo>
                    <a:pt x="112620" y="19488"/>
                  </a:lnTo>
                  <a:lnTo>
                    <a:pt x="113133" y="20422"/>
                  </a:lnTo>
                  <a:lnTo>
                    <a:pt x="113647" y="21490"/>
                  </a:lnTo>
                  <a:lnTo>
                    <a:pt x="114160" y="22558"/>
                  </a:lnTo>
                  <a:lnTo>
                    <a:pt x="114673" y="23626"/>
                  </a:lnTo>
                  <a:lnTo>
                    <a:pt x="115187" y="24694"/>
                  </a:lnTo>
                  <a:lnTo>
                    <a:pt x="115443" y="25761"/>
                  </a:lnTo>
                  <a:lnTo>
                    <a:pt x="115957" y="26829"/>
                  </a:lnTo>
                  <a:lnTo>
                    <a:pt x="116213" y="27897"/>
                  </a:lnTo>
                  <a:lnTo>
                    <a:pt x="116727" y="29365"/>
                  </a:lnTo>
                  <a:lnTo>
                    <a:pt x="116919" y="30433"/>
                  </a:lnTo>
                  <a:lnTo>
                    <a:pt x="117433" y="31501"/>
                  </a:lnTo>
                  <a:lnTo>
                    <a:pt x="117689" y="32569"/>
                  </a:lnTo>
                  <a:lnTo>
                    <a:pt x="117946" y="33637"/>
                  </a:lnTo>
                  <a:lnTo>
                    <a:pt x="118203" y="35239"/>
                  </a:lnTo>
                  <a:lnTo>
                    <a:pt x="118459" y="36307"/>
                  </a:lnTo>
                  <a:lnTo>
                    <a:pt x="118716" y="37374"/>
                  </a:lnTo>
                  <a:lnTo>
                    <a:pt x="118973" y="38442"/>
                  </a:lnTo>
                  <a:lnTo>
                    <a:pt x="119229" y="39911"/>
                  </a:lnTo>
                  <a:lnTo>
                    <a:pt x="119229" y="40978"/>
                  </a:lnTo>
                  <a:lnTo>
                    <a:pt x="119486" y="42046"/>
                  </a:lnTo>
                  <a:lnTo>
                    <a:pt x="119486" y="43648"/>
                  </a:lnTo>
                  <a:lnTo>
                    <a:pt x="119743" y="44716"/>
                  </a:lnTo>
                  <a:lnTo>
                    <a:pt x="119743" y="45784"/>
                  </a:lnTo>
                  <a:lnTo>
                    <a:pt x="119743" y="46852"/>
                  </a:lnTo>
                  <a:lnTo>
                    <a:pt x="120000" y="48453"/>
                  </a:lnTo>
                  <a:lnTo>
                    <a:pt x="120000" y="49388"/>
                  </a:lnTo>
                  <a:lnTo>
                    <a:pt x="120000" y="50456"/>
                  </a:lnTo>
                  <a:lnTo>
                    <a:pt x="120000" y="52057"/>
                  </a:lnTo>
                  <a:lnTo>
                    <a:pt x="120000" y="53125"/>
                  </a:lnTo>
                  <a:lnTo>
                    <a:pt x="119743" y="54193"/>
                  </a:lnTo>
                  <a:lnTo>
                    <a:pt x="119743" y="55261"/>
                  </a:lnTo>
                  <a:lnTo>
                    <a:pt x="119743" y="56863"/>
                  </a:lnTo>
                  <a:lnTo>
                    <a:pt x="119486" y="57931"/>
                  </a:lnTo>
                  <a:lnTo>
                    <a:pt x="119486" y="58865"/>
                  </a:lnTo>
                  <a:lnTo>
                    <a:pt x="119229" y="60467"/>
                  </a:lnTo>
                  <a:lnTo>
                    <a:pt x="119229" y="61535"/>
                  </a:lnTo>
                  <a:lnTo>
                    <a:pt x="118973" y="62602"/>
                  </a:lnTo>
                  <a:lnTo>
                    <a:pt x="118716" y="63670"/>
                  </a:lnTo>
                  <a:lnTo>
                    <a:pt x="118459" y="65272"/>
                  </a:lnTo>
                  <a:lnTo>
                    <a:pt x="118203" y="66340"/>
                  </a:lnTo>
                  <a:lnTo>
                    <a:pt x="117946" y="67408"/>
                  </a:lnTo>
                  <a:lnTo>
                    <a:pt x="117689" y="68342"/>
                  </a:lnTo>
                  <a:lnTo>
                    <a:pt x="117433" y="69410"/>
                  </a:lnTo>
                  <a:lnTo>
                    <a:pt x="116919" y="71012"/>
                  </a:lnTo>
                  <a:lnTo>
                    <a:pt x="116727" y="72080"/>
                  </a:lnTo>
                  <a:lnTo>
                    <a:pt x="116213" y="73147"/>
                  </a:lnTo>
                  <a:lnTo>
                    <a:pt x="115957" y="74215"/>
                  </a:lnTo>
                  <a:lnTo>
                    <a:pt x="115443" y="75283"/>
                  </a:lnTo>
                  <a:lnTo>
                    <a:pt x="115187" y="76885"/>
                  </a:lnTo>
                  <a:lnTo>
                    <a:pt x="114673" y="77953"/>
                  </a:lnTo>
                  <a:lnTo>
                    <a:pt x="114160" y="78887"/>
                  </a:lnTo>
                  <a:lnTo>
                    <a:pt x="113647" y="79955"/>
                  </a:lnTo>
                  <a:lnTo>
                    <a:pt x="113133" y="81023"/>
                  </a:lnTo>
                  <a:lnTo>
                    <a:pt x="112620" y="82091"/>
                  </a:lnTo>
                  <a:lnTo>
                    <a:pt x="112171" y="83159"/>
                  </a:lnTo>
                  <a:lnTo>
                    <a:pt x="111657" y="84226"/>
                  </a:lnTo>
                  <a:lnTo>
                    <a:pt x="111144" y="85294"/>
                  </a:lnTo>
                  <a:lnTo>
                    <a:pt x="110374" y="86362"/>
                  </a:lnTo>
                  <a:lnTo>
                    <a:pt x="109860" y="87430"/>
                  </a:lnTo>
                  <a:lnTo>
                    <a:pt x="109090" y="88364"/>
                  </a:lnTo>
                  <a:lnTo>
                    <a:pt x="108577" y="89432"/>
                  </a:lnTo>
                  <a:lnTo>
                    <a:pt x="107807" y="90500"/>
                  </a:lnTo>
                  <a:lnTo>
                    <a:pt x="107358" y="91568"/>
                  </a:lnTo>
                  <a:lnTo>
                    <a:pt x="106588" y="92102"/>
                  </a:lnTo>
                  <a:lnTo>
                    <a:pt x="105818" y="93170"/>
                  </a:lnTo>
                  <a:lnTo>
                    <a:pt x="105048" y="94238"/>
                  </a:lnTo>
                  <a:lnTo>
                    <a:pt x="104278" y="95305"/>
                  </a:lnTo>
                  <a:lnTo>
                    <a:pt x="103508" y="96373"/>
                  </a:lnTo>
                  <a:lnTo>
                    <a:pt x="102802" y="96907"/>
                  </a:lnTo>
                  <a:lnTo>
                    <a:pt x="102032" y="97842"/>
                  </a:lnTo>
                  <a:lnTo>
                    <a:pt x="101262" y="98909"/>
                  </a:lnTo>
                  <a:lnTo>
                    <a:pt x="100491" y="99443"/>
                  </a:lnTo>
                  <a:lnTo>
                    <a:pt x="99721" y="100511"/>
                  </a:lnTo>
                  <a:lnTo>
                    <a:pt x="98695" y="101045"/>
                  </a:lnTo>
                  <a:lnTo>
                    <a:pt x="97989" y="102113"/>
                  </a:lnTo>
                  <a:lnTo>
                    <a:pt x="97219" y="102647"/>
                  </a:lnTo>
                  <a:lnTo>
                    <a:pt x="97219" y="102647"/>
                  </a:lnTo>
                  <a:lnTo>
                    <a:pt x="96192" y="103715"/>
                  </a:lnTo>
                  <a:lnTo>
                    <a:pt x="95422" y="104249"/>
                  </a:lnTo>
                  <a:lnTo>
                    <a:pt x="94395" y="105317"/>
                  </a:lnTo>
                  <a:lnTo>
                    <a:pt x="93433" y="105850"/>
                  </a:lnTo>
                  <a:lnTo>
                    <a:pt x="92663" y="106918"/>
                  </a:lnTo>
                  <a:lnTo>
                    <a:pt x="91636" y="107319"/>
                  </a:lnTo>
                  <a:lnTo>
                    <a:pt x="90609" y="107853"/>
                  </a:lnTo>
                  <a:lnTo>
                    <a:pt x="89582" y="108921"/>
                  </a:lnTo>
                  <a:lnTo>
                    <a:pt x="88877" y="109454"/>
                  </a:lnTo>
                  <a:lnTo>
                    <a:pt x="87850" y="109988"/>
                  </a:lnTo>
                  <a:lnTo>
                    <a:pt x="86823" y="110522"/>
                  </a:lnTo>
                  <a:lnTo>
                    <a:pt x="85796" y="111056"/>
                  </a:lnTo>
                  <a:lnTo>
                    <a:pt x="84770" y="111590"/>
                  </a:lnTo>
                  <a:lnTo>
                    <a:pt x="83807" y="112124"/>
                  </a:lnTo>
                  <a:lnTo>
                    <a:pt x="82780" y="112658"/>
                  </a:lnTo>
                  <a:lnTo>
                    <a:pt x="81497" y="113192"/>
                  </a:lnTo>
                  <a:lnTo>
                    <a:pt x="80470" y="113726"/>
                  </a:lnTo>
                  <a:lnTo>
                    <a:pt x="79508" y="114260"/>
                  </a:lnTo>
                  <a:lnTo>
                    <a:pt x="78481" y="114794"/>
                  </a:lnTo>
                  <a:lnTo>
                    <a:pt x="77454" y="115328"/>
                  </a:lnTo>
                  <a:lnTo>
                    <a:pt x="76171" y="115862"/>
                  </a:lnTo>
                  <a:lnTo>
                    <a:pt x="75144" y="116395"/>
                  </a:lnTo>
                  <a:lnTo>
                    <a:pt x="74181" y="116395"/>
                  </a:lnTo>
                  <a:lnTo>
                    <a:pt x="72898" y="116929"/>
                  </a:lnTo>
                  <a:lnTo>
                    <a:pt x="71871" y="117330"/>
                  </a:lnTo>
                  <a:lnTo>
                    <a:pt x="70844" y="117330"/>
                  </a:lnTo>
                  <a:lnTo>
                    <a:pt x="69625" y="117864"/>
                  </a:lnTo>
                  <a:lnTo>
                    <a:pt x="68598" y="117864"/>
                  </a:lnTo>
                  <a:lnTo>
                    <a:pt x="67315" y="118398"/>
                  </a:lnTo>
                  <a:lnTo>
                    <a:pt x="66288" y="118398"/>
                  </a:lnTo>
                  <a:lnTo>
                    <a:pt x="65069" y="118932"/>
                  </a:lnTo>
                  <a:lnTo>
                    <a:pt x="64042" y="118932"/>
                  </a:lnTo>
                  <a:lnTo>
                    <a:pt x="62759" y="118932"/>
                  </a:lnTo>
                  <a:lnTo>
                    <a:pt x="61732" y="119466"/>
                  </a:lnTo>
                  <a:lnTo>
                    <a:pt x="60513" y="119466"/>
                  </a:lnTo>
                  <a:lnTo>
                    <a:pt x="59486" y="119466"/>
                  </a:lnTo>
                  <a:lnTo>
                    <a:pt x="58203" y="119466"/>
                  </a:lnTo>
                  <a:lnTo>
                    <a:pt x="56919" y="120000"/>
                  </a:lnTo>
                  <a:lnTo>
                    <a:pt x="55957" y="120000"/>
                  </a:lnTo>
                  <a:lnTo>
                    <a:pt x="54673" y="120000"/>
                  </a:lnTo>
                  <a:lnTo>
                    <a:pt x="53647" y="120000"/>
                  </a:lnTo>
                  <a:lnTo>
                    <a:pt x="52363" y="120000"/>
                  </a:lnTo>
                  <a:lnTo>
                    <a:pt x="51401" y="120000"/>
                  </a:lnTo>
                  <a:lnTo>
                    <a:pt x="50117" y="120000"/>
                  </a:lnTo>
                  <a:lnTo>
                    <a:pt x="48834" y="119466"/>
                  </a:lnTo>
                  <a:lnTo>
                    <a:pt x="47807" y="119466"/>
                  </a:lnTo>
                  <a:lnTo>
                    <a:pt x="46588" y="119466"/>
                  </a:lnTo>
                  <a:lnTo>
                    <a:pt x="45561" y="119466"/>
                  </a:lnTo>
                  <a:lnTo>
                    <a:pt x="44278" y="118932"/>
                  </a:lnTo>
                  <a:lnTo>
                    <a:pt x="43251" y="118932"/>
                  </a:lnTo>
                  <a:lnTo>
                    <a:pt x="42032" y="118932"/>
                  </a:lnTo>
                  <a:lnTo>
                    <a:pt x="41005" y="118398"/>
                  </a:lnTo>
                  <a:lnTo>
                    <a:pt x="39721" y="118398"/>
                  </a:lnTo>
                  <a:lnTo>
                    <a:pt x="38695" y="117864"/>
                  </a:lnTo>
                  <a:lnTo>
                    <a:pt x="37411" y="117864"/>
                  </a:lnTo>
                  <a:lnTo>
                    <a:pt x="36449" y="117330"/>
                  </a:lnTo>
                  <a:lnTo>
                    <a:pt x="35422" y="117330"/>
                  </a:lnTo>
                  <a:lnTo>
                    <a:pt x="34139" y="116929"/>
                  </a:lnTo>
                  <a:lnTo>
                    <a:pt x="33112" y="116395"/>
                  </a:lnTo>
                  <a:lnTo>
                    <a:pt x="31893" y="116395"/>
                  </a:lnTo>
                  <a:lnTo>
                    <a:pt x="30866" y="115862"/>
                  </a:lnTo>
                  <a:lnTo>
                    <a:pt x="29839" y="115328"/>
                  </a:lnTo>
                  <a:lnTo>
                    <a:pt x="28812" y="114794"/>
                  </a:lnTo>
                  <a:lnTo>
                    <a:pt x="27593" y="114260"/>
                  </a:lnTo>
                  <a:lnTo>
                    <a:pt x="26566" y="113726"/>
                  </a:lnTo>
                  <a:lnTo>
                    <a:pt x="25540" y="113192"/>
                  </a:lnTo>
                  <a:lnTo>
                    <a:pt x="24513" y="112658"/>
                  </a:lnTo>
                  <a:lnTo>
                    <a:pt x="23486" y="112124"/>
                  </a:lnTo>
                  <a:lnTo>
                    <a:pt x="22524" y="111590"/>
                  </a:lnTo>
                  <a:lnTo>
                    <a:pt x="21497" y="111056"/>
                  </a:lnTo>
                  <a:lnTo>
                    <a:pt x="20470" y="110522"/>
                  </a:lnTo>
                  <a:lnTo>
                    <a:pt x="19443" y="109988"/>
                  </a:lnTo>
                  <a:lnTo>
                    <a:pt x="18481" y="109454"/>
                  </a:lnTo>
                  <a:lnTo>
                    <a:pt x="17454" y="108921"/>
                  </a:lnTo>
                  <a:lnTo>
                    <a:pt x="16427" y="107853"/>
                  </a:lnTo>
                  <a:lnTo>
                    <a:pt x="15401" y="107319"/>
                  </a:lnTo>
                  <a:lnTo>
                    <a:pt x="14631" y="106918"/>
                  </a:lnTo>
                  <a:lnTo>
                    <a:pt x="13668" y="105850"/>
                  </a:lnTo>
                  <a:lnTo>
                    <a:pt x="12641" y="105317"/>
                  </a:lnTo>
                  <a:lnTo>
                    <a:pt x="11871" y="104249"/>
                  </a:lnTo>
                  <a:lnTo>
                    <a:pt x="10844" y="103715"/>
                  </a:lnTo>
                  <a:lnTo>
                    <a:pt x="10074" y="102647"/>
                  </a:lnTo>
                  <a:lnTo>
                    <a:pt x="9112" y="102113"/>
                  </a:lnTo>
                  <a:lnTo>
                    <a:pt x="8342" y="101045"/>
                  </a:lnTo>
                  <a:lnTo>
                    <a:pt x="7572" y="100511"/>
                  </a:lnTo>
                  <a:lnTo>
                    <a:pt x="6545" y="99443"/>
                  </a:lnTo>
                  <a:lnTo>
                    <a:pt x="5775" y="98909"/>
                  </a:lnTo>
                  <a:lnTo>
                    <a:pt x="5005" y="97842"/>
                  </a:lnTo>
                  <a:lnTo>
                    <a:pt x="4299" y="96907"/>
                  </a:lnTo>
                  <a:lnTo>
                    <a:pt x="3529" y="96373"/>
                  </a:lnTo>
                  <a:lnTo>
                    <a:pt x="2759" y="95305"/>
                  </a:lnTo>
                  <a:lnTo>
                    <a:pt x="1989" y="94238"/>
                  </a:lnTo>
                  <a:lnTo>
                    <a:pt x="1219" y="93170"/>
                  </a:lnTo>
                  <a:lnTo>
                    <a:pt x="705" y="92102"/>
                  </a:lnTo>
                  <a:lnTo>
                    <a:pt x="0" y="91568"/>
                  </a:lnTo>
                  <a:lnTo>
                    <a:pt x="53647" y="50456"/>
                  </a:lnTo>
                  <a:lnTo>
                    <a:pt x="98695" y="0"/>
                  </a:lnTo>
                  <a:close/>
                </a:path>
              </a:pathLst>
            </a:custGeom>
            <a:solidFill>
              <a:srgbClr val="FF7C23"/>
            </a:solidFill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Shape 1531"/>
            <p:cNvSpPr txBox="1"/>
            <p:nvPr/>
          </p:nvSpPr>
          <p:spPr>
            <a:xfrm>
              <a:off x="541337" y="2630486"/>
              <a:ext cx="3638549" cy="304799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20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Ασθενείς χωρίς οισοφαγίτιδα</a:t>
              </a:r>
            </a:p>
          </p:txBody>
        </p:sp>
      </p:grpSp>
      <p:sp>
        <p:nvSpPr>
          <p:cNvPr id="1532" name="Shape 1532"/>
          <p:cNvSpPr txBox="1"/>
          <p:nvPr/>
        </p:nvSpPr>
        <p:spPr>
          <a:xfrm>
            <a:off x="3851275" y="1844675"/>
            <a:ext cx="1411287" cy="495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Σοβαρότητα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καύσου</a:t>
            </a:r>
          </a:p>
        </p:txBody>
      </p:sp>
      <p:grpSp>
        <p:nvGrpSpPr>
          <p:cNvPr id="1533" name="Shape 1533"/>
          <p:cNvGrpSpPr/>
          <p:nvPr/>
        </p:nvGrpSpPr>
        <p:grpSpPr>
          <a:xfrm>
            <a:off x="611186" y="1557336"/>
            <a:ext cx="2917824" cy="2409825"/>
            <a:chOff x="6207125" y="2630486"/>
            <a:chExt cx="3282949" cy="2409825"/>
          </a:xfrm>
        </p:grpSpPr>
        <p:sp>
          <p:nvSpPr>
            <p:cNvPr id="1534" name="Shape 1534"/>
            <p:cNvSpPr/>
            <p:nvPr/>
          </p:nvSpPr>
          <p:spPr>
            <a:xfrm>
              <a:off x="7848600" y="3673475"/>
              <a:ext cx="1560512" cy="5397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55764"/>
                  </a:moveTo>
                  <a:lnTo>
                    <a:pt x="120000" y="0"/>
                  </a:lnTo>
                  <a:lnTo>
                    <a:pt x="120000" y="64235"/>
                  </a:lnTo>
                  <a:lnTo>
                    <a:pt x="0" y="120000"/>
                  </a:lnTo>
                  <a:lnTo>
                    <a:pt x="0" y="55764"/>
                  </a:lnTo>
                  <a:close/>
                </a:path>
              </a:pathLst>
            </a:custGeom>
            <a:solidFill>
              <a:srgbClr val="800000"/>
            </a:solidFill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Shape 1535"/>
            <p:cNvSpPr/>
            <p:nvPr/>
          </p:nvSpPr>
          <p:spPr>
            <a:xfrm>
              <a:off x="7848600" y="3103561"/>
              <a:ext cx="1560512" cy="8207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953" y="0"/>
                  </a:lnTo>
                  <a:lnTo>
                    <a:pt x="4394" y="0"/>
                  </a:lnTo>
                  <a:lnTo>
                    <a:pt x="6225" y="0"/>
                  </a:lnTo>
                  <a:lnTo>
                    <a:pt x="8667" y="0"/>
                  </a:lnTo>
                  <a:lnTo>
                    <a:pt x="11108" y="0"/>
                  </a:lnTo>
                  <a:lnTo>
                    <a:pt x="13062" y="0"/>
                  </a:lnTo>
                  <a:lnTo>
                    <a:pt x="15381" y="928"/>
                  </a:lnTo>
                  <a:lnTo>
                    <a:pt x="17334" y="928"/>
                  </a:lnTo>
                  <a:lnTo>
                    <a:pt x="19776" y="928"/>
                  </a:lnTo>
                  <a:lnTo>
                    <a:pt x="21729" y="1856"/>
                  </a:lnTo>
                  <a:lnTo>
                    <a:pt x="24048" y="1856"/>
                  </a:lnTo>
                  <a:lnTo>
                    <a:pt x="26002" y="2785"/>
                  </a:lnTo>
                  <a:lnTo>
                    <a:pt x="28443" y="2785"/>
                  </a:lnTo>
                  <a:lnTo>
                    <a:pt x="30396" y="3713"/>
                  </a:lnTo>
                  <a:lnTo>
                    <a:pt x="32716" y="3713"/>
                  </a:lnTo>
                  <a:lnTo>
                    <a:pt x="34669" y="4642"/>
                  </a:lnTo>
                  <a:lnTo>
                    <a:pt x="36622" y="4642"/>
                  </a:lnTo>
                  <a:lnTo>
                    <a:pt x="39064" y="5570"/>
                  </a:lnTo>
                  <a:lnTo>
                    <a:pt x="40895" y="6499"/>
                  </a:lnTo>
                  <a:lnTo>
                    <a:pt x="42848" y="7427"/>
                  </a:lnTo>
                  <a:lnTo>
                    <a:pt x="45289" y="7427"/>
                  </a:lnTo>
                  <a:lnTo>
                    <a:pt x="47243" y="8355"/>
                  </a:lnTo>
                  <a:lnTo>
                    <a:pt x="49196" y="9284"/>
                  </a:lnTo>
                  <a:lnTo>
                    <a:pt x="51027" y="10212"/>
                  </a:lnTo>
                  <a:lnTo>
                    <a:pt x="52980" y="11141"/>
                  </a:lnTo>
                  <a:lnTo>
                    <a:pt x="55422" y="12069"/>
                  </a:lnTo>
                  <a:lnTo>
                    <a:pt x="57375" y="12998"/>
                  </a:lnTo>
                  <a:lnTo>
                    <a:pt x="59206" y="13926"/>
                  </a:lnTo>
                  <a:lnTo>
                    <a:pt x="61159" y="14854"/>
                  </a:lnTo>
                  <a:lnTo>
                    <a:pt x="63112" y="15783"/>
                  </a:lnTo>
                  <a:lnTo>
                    <a:pt x="65066" y="17408"/>
                  </a:lnTo>
                  <a:lnTo>
                    <a:pt x="67019" y="18336"/>
                  </a:lnTo>
                  <a:lnTo>
                    <a:pt x="68362" y="19264"/>
                  </a:lnTo>
                  <a:lnTo>
                    <a:pt x="70315" y="20193"/>
                  </a:lnTo>
                  <a:lnTo>
                    <a:pt x="72268" y="22050"/>
                  </a:lnTo>
                  <a:lnTo>
                    <a:pt x="74221" y="22978"/>
                  </a:lnTo>
                  <a:lnTo>
                    <a:pt x="75686" y="23907"/>
                  </a:lnTo>
                  <a:lnTo>
                    <a:pt x="77517" y="25764"/>
                  </a:lnTo>
                  <a:lnTo>
                    <a:pt x="79471" y="26692"/>
                  </a:lnTo>
                  <a:lnTo>
                    <a:pt x="80935" y="28549"/>
                  </a:lnTo>
                  <a:lnTo>
                    <a:pt x="82889" y="29477"/>
                  </a:lnTo>
                  <a:lnTo>
                    <a:pt x="84354" y="31334"/>
                  </a:lnTo>
                  <a:lnTo>
                    <a:pt x="85696" y="32263"/>
                  </a:lnTo>
                  <a:lnTo>
                    <a:pt x="87650" y="33887"/>
                  </a:lnTo>
                  <a:lnTo>
                    <a:pt x="89114" y="34816"/>
                  </a:lnTo>
                  <a:lnTo>
                    <a:pt x="90579" y="36673"/>
                  </a:lnTo>
                  <a:lnTo>
                    <a:pt x="92044" y="38529"/>
                  </a:lnTo>
                  <a:lnTo>
                    <a:pt x="93509" y="39458"/>
                  </a:lnTo>
                  <a:lnTo>
                    <a:pt x="94852" y="41315"/>
                  </a:lnTo>
                  <a:lnTo>
                    <a:pt x="96317" y="43172"/>
                  </a:lnTo>
                  <a:lnTo>
                    <a:pt x="97782" y="44100"/>
                  </a:lnTo>
                  <a:lnTo>
                    <a:pt x="99247" y="45957"/>
                  </a:lnTo>
                  <a:lnTo>
                    <a:pt x="100712" y="47814"/>
                  </a:lnTo>
                  <a:lnTo>
                    <a:pt x="102177" y="49671"/>
                  </a:lnTo>
                  <a:lnTo>
                    <a:pt x="103031" y="51295"/>
                  </a:lnTo>
                  <a:lnTo>
                    <a:pt x="104496" y="53152"/>
                  </a:lnTo>
                  <a:lnTo>
                    <a:pt x="105473" y="55009"/>
                  </a:lnTo>
                  <a:lnTo>
                    <a:pt x="106937" y="56866"/>
                  </a:lnTo>
                  <a:lnTo>
                    <a:pt x="107914" y="58723"/>
                  </a:lnTo>
                  <a:lnTo>
                    <a:pt x="109379" y="59651"/>
                  </a:lnTo>
                  <a:lnTo>
                    <a:pt x="110356" y="61508"/>
                  </a:lnTo>
                  <a:lnTo>
                    <a:pt x="111332" y="64294"/>
                  </a:lnTo>
                  <a:lnTo>
                    <a:pt x="112187" y="66150"/>
                  </a:lnTo>
                  <a:lnTo>
                    <a:pt x="113163" y="67775"/>
                  </a:lnTo>
                  <a:lnTo>
                    <a:pt x="114140" y="69632"/>
                  </a:lnTo>
                  <a:lnTo>
                    <a:pt x="115116" y="71489"/>
                  </a:lnTo>
                  <a:lnTo>
                    <a:pt x="116093" y="73346"/>
                  </a:lnTo>
                  <a:lnTo>
                    <a:pt x="117070" y="75203"/>
                  </a:lnTo>
                  <a:lnTo>
                    <a:pt x="117558" y="77059"/>
                  </a:lnTo>
                  <a:lnTo>
                    <a:pt x="118535" y="78916"/>
                  </a:lnTo>
                  <a:lnTo>
                    <a:pt x="119023" y="80773"/>
                  </a:lnTo>
                  <a:lnTo>
                    <a:pt x="120000" y="83326"/>
                  </a:lnTo>
                  <a:lnTo>
                    <a:pt x="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Shape 1536"/>
            <p:cNvSpPr/>
            <p:nvPr/>
          </p:nvSpPr>
          <p:spPr>
            <a:xfrm>
              <a:off x="6207125" y="3924300"/>
              <a:ext cx="82550" cy="5460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56511"/>
                  </a:moveTo>
                  <a:lnTo>
                    <a:pt x="101538" y="53720"/>
                  </a:lnTo>
                  <a:lnTo>
                    <a:pt x="92307" y="49534"/>
                  </a:lnTo>
                  <a:lnTo>
                    <a:pt x="83076" y="46744"/>
                  </a:lnTo>
                  <a:lnTo>
                    <a:pt x="73846" y="44302"/>
                  </a:lnTo>
                  <a:lnTo>
                    <a:pt x="55384" y="41511"/>
                  </a:lnTo>
                  <a:lnTo>
                    <a:pt x="46153" y="38720"/>
                  </a:lnTo>
                  <a:lnTo>
                    <a:pt x="46153" y="34534"/>
                  </a:lnTo>
                  <a:lnTo>
                    <a:pt x="36923" y="31744"/>
                  </a:lnTo>
                  <a:lnTo>
                    <a:pt x="27692" y="28953"/>
                  </a:lnTo>
                  <a:lnTo>
                    <a:pt x="18461" y="26162"/>
                  </a:lnTo>
                  <a:lnTo>
                    <a:pt x="18461" y="21976"/>
                  </a:lnTo>
                  <a:lnTo>
                    <a:pt x="9230" y="19534"/>
                  </a:lnTo>
                  <a:lnTo>
                    <a:pt x="9230" y="16744"/>
                  </a:lnTo>
                  <a:lnTo>
                    <a:pt x="0" y="12558"/>
                  </a:lnTo>
                  <a:lnTo>
                    <a:pt x="0" y="9767"/>
                  </a:lnTo>
                  <a:lnTo>
                    <a:pt x="0" y="6976"/>
                  </a:lnTo>
                  <a:lnTo>
                    <a:pt x="0" y="4186"/>
                  </a:lnTo>
                  <a:lnTo>
                    <a:pt x="0" y="0"/>
                  </a:lnTo>
                  <a:lnTo>
                    <a:pt x="0" y="63488"/>
                  </a:lnTo>
                  <a:lnTo>
                    <a:pt x="0" y="67674"/>
                  </a:lnTo>
                  <a:lnTo>
                    <a:pt x="0" y="70465"/>
                  </a:lnTo>
                  <a:lnTo>
                    <a:pt x="0" y="72906"/>
                  </a:lnTo>
                  <a:lnTo>
                    <a:pt x="0" y="75697"/>
                  </a:lnTo>
                  <a:lnTo>
                    <a:pt x="9230" y="79883"/>
                  </a:lnTo>
                  <a:lnTo>
                    <a:pt x="9230" y="82674"/>
                  </a:lnTo>
                  <a:lnTo>
                    <a:pt x="18461" y="85465"/>
                  </a:lnTo>
                  <a:lnTo>
                    <a:pt x="18461" y="89651"/>
                  </a:lnTo>
                  <a:lnTo>
                    <a:pt x="27692" y="92441"/>
                  </a:lnTo>
                  <a:lnTo>
                    <a:pt x="36923" y="95232"/>
                  </a:lnTo>
                  <a:lnTo>
                    <a:pt x="46153" y="97674"/>
                  </a:lnTo>
                  <a:lnTo>
                    <a:pt x="46153" y="101860"/>
                  </a:lnTo>
                  <a:lnTo>
                    <a:pt x="55384" y="104651"/>
                  </a:lnTo>
                  <a:lnTo>
                    <a:pt x="73846" y="107441"/>
                  </a:lnTo>
                  <a:lnTo>
                    <a:pt x="83076" y="110232"/>
                  </a:lnTo>
                  <a:lnTo>
                    <a:pt x="92307" y="113023"/>
                  </a:lnTo>
                  <a:lnTo>
                    <a:pt x="101538" y="117209"/>
                  </a:lnTo>
                  <a:lnTo>
                    <a:pt x="120000" y="120000"/>
                  </a:lnTo>
                  <a:lnTo>
                    <a:pt x="120000" y="56511"/>
                  </a:lnTo>
                  <a:close/>
                </a:path>
              </a:pathLst>
            </a:custGeom>
            <a:solidFill>
              <a:srgbClr val="CC9900"/>
            </a:solidFill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Shape 1537"/>
            <p:cNvSpPr/>
            <p:nvPr/>
          </p:nvSpPr>
          <p:spPr>
            <a:xfrm>
              <a:off x="6289675" y="3924300"/>
              <a:ext cx="1558924" cy="5397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0" y="55764"/>
                  </a:lnTo>
                  <a:lnTo>
                    <a:pt x="0" y="120000"/>
                  </a:lnTo>
                  <a:lnTo>
                    <a:pt x="120000" y="64235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208080"/>
            </a:solidFill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Shape 1538"/>
            <p:cNvSpPr/>
            <p:nvPr/>
          </p:nvSpPr>
          <p:spPr>
            <a:xfrm>
              <a:off x="6207125" y="3103561"/>
              <a:ext cx="1641475" cy="107791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34" y="120000"/>
                  </a:moveTo>
                  <a:lnTo>
                    <a:pt x="5106" y="118586"/>
                  </a:lnTo>
                  <a:lnTo>
                    <a:pt x="4642" y="116465"/>
                  </a:lnTo>
                  <a:lnTo>
                    <a:pt x="4177" y="115051"/>
                  </a:lnTo>
                  <a:lnTo>
                    <a:pt x="3713" y="113814"/>
                  </a:lnTo>
                  <a:lnTo>
                    <a:pt x="2785" y="112400"/>
                  </a:lnTo>
                  <a:lnTo>
                    <a:pt x="2321" y="110986"/>
                  </a:lnTo>
                  <a:lnTo>
                    <a:pt x="2321" y="108865"/>
                  </a:lnTo>
                  <a:lnTo>
                    <a:pt x="1856" y="107452"/>
                  </a:lnTo>
                  <a:lnTo>
                    <a:pt x="1392" y="106038"/>
                  </a:lnTo>
                  <a:lnTo>
                    <a:pt x="928" y="104624"/>
                  </a:lnTo>
                  <a:lnTo>
                    <a:pt x="928" y="102503"/>
                  </a:lnTo>
                  <a:lnTo>
                    <a:pt x="464" y="101266"/>
                  </a:lnTo>
                  <a:lnTo>
                    <a:pt x="464" y="99852"/>
                  </a:lnTo>
                  <a:lnTo>
                    <a:pt x="0" y="97731"/>
                  </a:lnTo>
                  <a:lnTo>
                    <a:pt x="0" y="96318"/>
                  </a:lnTo>
                  <a:lnTo>
                    <a:pt x="0" y="94904"/>
                  </a:lnTo>
                  <a:lnTo>
                    <a:pt x="0" y="93490"/>
                  </a:lnTo>
                  <a:lnTo>
                    <a:pt x="0" y="91369"/>
                  </a:lnTo>
                  <a:lnTo>
                    <a:pt x="0" y="89955"/>
                  </a:lnTo>
                  <a:lnTo>
                    <a:pt x="0" y="88718"/>
                  </a:lnTo>
                  <a:lnTo>
                    <a:pt x="0" y="86597"/>
                  </a:lnTo>
                  <a:lnTo>
                    <a:pt x="0" y="85184"/>
                  </a:lnTo>
                  <a:lnTo>
                    <a:pt x="464" y="83770"/>
                  </a:lnTo>
                  <a:lnTo>
                    <a:pt x="464" y="82356"/>
                  </a:lnTo>
                  <a:lnTo>
                    <a:pt x="928" y="80235"/>
                  </a:lnTo>
                  <a:lnTo>
                    <a:pt x="928" y="78821"/>
                  </a:lnTo>
                  <a:lnTo>
                    <a:pt x="1392" y="77407"/>
                  </a:lnTo>
                  <a:lnTo>
                    <a:pt x="1856" y="75463"/>
                  </a:lnTo>
                  <a:lnTo>
                    <a:pt x="2321" y="74050"/>
                  </a:lnTo>
                  <a:lnTo>
                    <a:pt x="2321" y="72636"/>
                  </a:lnTo>
                  <a:lnTo>
                    <a:pt x="2785" y="71222"/>
                  </a:lnTo>
                  <a:lnTo>
                    <a:pt x="3713" y="69101"/>
                  </a:lnTo>
                  <a:lnTo>
                    <a:pt x="4177" y="67687"/>
                  </a:lnTo>
                  <a:lnTo>
                    <a:pt x="4642" y="66273"/>
                  </a:lnTo>
                  <a:lnTo>
                    <a:pt x="5106" y="64860"/>
                  </a:lnTo>
                  <a:lnTo>
                    <a:pt x="6034" y="63446"/>
                  </a:lnTo>
                  <a:lnTo>
                    <a:pt x="6382" y="61502"/>
                  </a:lnTo>
                  <a:lnTo>
                    <a:pt x="7311" y="60088"/>
                  </a:lnTo>
                  <a:lnTo>
                    <a:pt x="7775" y="58674"/>
                  </a:lnTo>
                  <a:lnTo>
                    <a:pt x="8704" y="57260"/>
                  </a:lnTo>
                  <a:lnTo>
                    <a:pt x="9632" y="55846"/>
                  </a:lnTo>
                  <a:lnTo>
                    <a:pt x="10096" y="54432"/>
                  </a:lnTo>
                  <a:lnTo>
                    <a:pt x="11025" y="53019"/>
                  </a:lnTo>
                  <a:lnTo>
                    <a:pt x="11953" y="51605"/>
                  </a:lnTo>
                  <a:lnTo>
                    <a:pt x="12882" y="50368"/>
                  </a:lnTo>
                  <a:lnTo>
                    <a:pt x="13810" y="48954"/>
                  </a:lnTo>
                  <a:lnTo>
                    <a:pt x="15087" y="46833"/>
                  </a:lnTo>
                  <a:lnTo>
                    <a:pt x="16015" y="45419"/>
                  </a:lnTo>
                  <a:lnTo>
                    <a:pt x="16943" y="44712"/>
                  </a:lnTo>
                  <a:lnTo>
                    <a:pt x="18336" y="43298"/>
                  </a:lnTo>
                  <a:lnTo>
                    <a:pt x="19264" y="41885"/>
                  </a:lnTo>
                  <a:lnTo>
                    <a:pt x="20657" y="40471"/>
                  </a:lnTo>
                  <a:lnTo>
                    <a:pt x="21586" y="39057"/>
                  </a:lnTo>
                  <a:lnTo>
                    <a:pt x="22978" y="37820"/>
                  </a:lnTo>
                  <a:lnTo>
                    <a:pt x="24255" y="36406"/>
                  </a:lnTo>
                  <a:lnTo>
                    <a:pt x="25183" y="34992"/>
                  </a:lnTo>
                  <a:lnTo>
                    <a:pt x="26576" y="33578"/>
                  </a:lnTo>
                  <a:lnTo>
                    <a:pt x="27969" y="32871"/>
                  </a:lnTo>
                  <a:lnTo>
                    <a:pt x="29361" y="31458"/>
                  </a:lnTo>
                  <a:lnTo>
                    <a:pt x="30754" y="30044"/>
                  </a:lnTo>
                  <a:lnTo>
                    <a:pt x="32030" y="29337"/>
                  </a:lnTo>
                  <a:lnTo>
                    <a:pt x="33423" y="27923"/>
                  </a:lnTo>
                  <a:lnTo>
                    <a:pt x="34816" y="26509"/>
                  </a:lnTo>
                  <a:lnTo>
                    <a:pt x="36673" y="25802"/>
                  </a:lnTo>
                  <a:lnTo>
                    <a:pt x="38065" y="24565"/>
                  </a:lnTo>
                  <a:lnTo>
                    <a:pt x="39458" y="23858"/>
                  </a:lnTo>
                  <a:lnTo>
                    <a:pt x="41199" y="22444"/>
                  </a:lnTo>
                  <a:lnTo>
                    <a:pt x="42591" y="21737"/>
                  </a:lnTo>
                  <a:lnTo>
                    <a:pt x="44448" y="20324"/>
                  </a:lnTo>
                  <a:lnTo>
                    <a:pt x="45841" y="19617"/>
                  </a:lnTo>
                  <a:lnTo>
                    <a:pt x="47698" y="18203"/>
                  </a:lnTo>
                  <a:lnTo>
                    <a:pt x="49439" y="17496"/>
                  </a:lnTo>
                  <a:lnTo>
                    <a:pt x="50831" y="16789"/>
                  </a:lnTo>
                  <a:lnTo>
                    <a:pt x="52688" y="15375"/>
                  </a:lnTo>
                  <a:lnTo>
                    <a:pt x="54545" y="14668"/>
                  </a:lnTo>
                  <a:lnTo>
                    <a:pt x="56402" y="13961"/>
                  </a:lnTo>
                  <a:lnTo>
                    <a:pt x="58143" y="13254"/>
                  </a:lnTo>
                  <a:lnTo>
                    <a:pt x="60000" y="12017"/>
                  </a:lnTo>
                  <a:lnTo>
                    <a:pt x="61856" y="11310"/>
                  </a:lnTo>
                  <a:lnTo>
                    <a:pt x="63713" y="10603"/>
                  </a:lnTo>
                  <a:lnTo>
                    <a:pt x="65454" y="9896"/>
                  </a:lnTo>
                  <a:lnTo>
                    <a:pt x="67311" y="9189"/>
                  </a:lnTo>
                  <a:lnTo>
                    <a:pt x="69168" y="8483"/>
                  </a:lnTo>
                  <a:lnTo>
                    <a:pt x="71025" y="7776"/>
                  </a:lnTo>
                  <a:lnTo>
                    <a:pt x="72882" y="7069"/>
                  </a:lnTo>
                  <a:lnTo>
                    <a:pt x="75087" y="6362"/>
                  </a:lnTo>
                  <a:lnTo>
                    <a:pt x="76943" y="5655"/>
                  </a:lnTo>
                  <a:lnTo>
                    <a:pt x="78800" y="5655"/>
                  </a:lnTo>
                  <a:lnTo>
                    <a:pt x="80657" y="4948"/>
                  </a:lnTo>
                  <a:lnTo>
                    <a:pt x="82862" y="4241"/>
                  </a:lnTo>
                  <a:lnTo>
                    <a:pt x="84719" y="3534"/>
                  </a:lnTo>
                  <a:lnTo>
                    <a:pt x="87040" y="3534"/>
                  </a:lnTo>
                  <a:lnTo>
                    <a:pt x="88897" y="2827"/>
                  </a:lnTo>
                  <a:lnTo>
                    <a:pt x="90638" y="2827"/>
                  </a:lnTo>
                  <a:lnTo>
                    <a:pt x="92959" y="2120"/>
                  </a:lnTo>
                  <a:lnTo>
                    <a:pt x="94816" y="2120"/>
                  </a:lnTo>
                  <a:lnTo>
                    <a:pt x="97137" y="1413"/>
                  </a:lnTo>
                  <a:lnTo>
                    <a:pt x="98994" y="1413"/>
                  </a:lnTo>
                  <a:lnTo>
                    <a:pt x="101199" y="706"/>
                  </a:lnTo>
                  <a:lnTo>
                    <a:pt x="103056" y="706"/>
                  </a:lnTo>
                  <a:lnTo>
                    <a:pt x="105377" y="706"/>
                  </a:lnTo>
                  <a:lnTo>
                    <a:pt x="107234" y="0"/>
                  </a:lnTo>
                  <a:lnTo>
                    <a:pt x="109439" y="0"/>
                  </a:lnTo>
                  <a:lnTo>
                    <a:pt x="111295" y="0"/>
                  </a:lnTo>
                  <a:lnTo>
                    <a:pt x="113617" y="0"/>
                  </a:lnTo>
                  <a:lnTo>
                    <a:pt x="115938" y="0"/>
                  </a:lnTo>
                  <a:lnTo>
                    <a:pt x="117678" y="0"/>
                  </a:lnTo>
                  <a:lnTo>
                    <a:pt x="120000" y="0"/>
                  </a:lnTo>
                  <a:lnTo>
                    <a:pt x="120000" y="91369"/>
                  </a:lnTo>
                  <a:lnTo>
                    <a:pt x="6034" y="120000"/>
                  </a:ln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Shape 1539"/>
            <p:cNvSpPr/>
            <p:nvPr/>
          </p:nvSpPr>
          <p:spPr>
            <a:xfrm>
              <a:off x="6289675" y="3924300"/>
              <a:ext cx="3200399" cy="111601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2048"/>
                  </a:lnTo>
                  <a:lnTo>
                    <a:pt x="120000" y="3413"/>
                  </a:lnTo>
                  <a:lnTo>
                    <a:pt x="119761" y="4779"/>
                  </a:lnTo>
                  <a:lnTo>
                    <a:pt x="119761" y="6145"/>
                  </a:lnTo>
                  <a:lnTo>
                    <a:pt x="119761" y="8193"/>
                  </a:lnTo>
                  <a:lnTo>
                    <a:pt x="119523" y="9559"/>
                  </a:lnTo>
                  <a:lnTo>
                    <a:pt x="119523" y="10753"/>
                  </a:lnTo>
                  <a:lnTo>
                    <a:pt x="119285" y="12802"/>
                  </a:lnTo>
                  <a:lnTo>
                    <a:pt x="119285" y="14167"/>
                  </a:lnTo>
                  <a:lnTo>
                    <a:pt x="119047" y="15533"/>
                  </a:lnTo>
                  <a:lnTo>
                    <a:pt x="118809" y="16899"/>
                  </a:lnTo>
                  <a:lnTo>
                    <a:pt x="118571" y="18947"/>
                  </a:lnTo>
                  <a:lnTo>
                    <a:pt x="118333" y="20312"/>
                  </a:lnTo>
                  <a:lnTo>
                    <a:pt x="118095" y="21678"/>
                  </a:lnTo>
                  <a:lnTo>
                    <a:pt x="117857" y="22873"/>
                  </a:lnTo>
                  <a:lnTo>
                    <a:pt x="117619" y="24238"/>
                  </a:lnTo>
                  <a:lnTo>
                    <a:pt x="117142" y="26287"/>
                  </a:lnTo>
                  <a:lnTo>
                    <a:pt x="116964" y="27652"/>
                  </a:lnTo>
                  <a:lnTo>
                    <a:pt x="116488" y="29018"/>
                  </a:lnTo>
                  <a:lnTo>
                    <a:pt x="116250" y="30384"/>
                  </a:lnTo>
                  <a:lnTo>
                    <a:pt x="115773" y="31749"/>
                  </a:lnTo>
                  <a:lnTo>
                    <a:pt x="115535" y="33798"/>
                  </a:lnTo>
                  <a:lnTo>
                    <a:pt x="115059" y="35163"/>
                  </a:lnTo>
                  <a:lnTo>
                    <a:pt x="114583" y="36358"/>
                  </a:lnTo>
                  <a:lnTo>
                    <a:pt x="114107" y="37724"/>
                  </a:lnTo>
                  <a:lnTo>
                    <a:pt x="113630" y="39089"/>
                  </a:lnTo>
                  <a:lnTo>
                    <a:pt x="113154" y="40455"/>
                  </a:lnTo>
                  <a:lnTo>
                    <a:pt x="112738" y="41820"/>
                  </a:lnTo>
                  <a:lnTo>
                    <a:pt x="112261" y="43186"/>
                  </a:lnTo>
                  <a:lnTo>
                    <a:pt x="111785" y="44551"/>
                  </a:lnTo>
                  <a:lnTo>
                    <a:pt x="111071" y="45917"/>
                  </a:lnTo>
                  <a:lnTo>
                    <a:pt x="110595" y="47283"/>
                  </a:lnTo>
                  <a:lnTo>
                    <a:pt x="109880" y="48477"/>
                  </a:lnTo>
                  <a:lnTo>
                    <a:pt x="109404" y="49843"/>
                  </a:lnTo>
                  <a:lnTo>
                    <a:pt x="108690" y="51209"/>
                  </a:lnTo>
                  <a:lnTo>
                    <a:pt x="108273" y="52574"/>
                  </a:lnTo>
                  <a:lnTo>
                    <a:pt x="107559" y="53257"/>
                  </a:lnTo>
                  <a:lnTo>
                    <a:pt x="106845" y="54623"/>
                  </a:lnTo>
                  <a:lnTo>
                    <a:pt x="106130" y="55988"/>
                  </a:lnTo>
                  <a:lnTo>
                    <a:pt x="105416" y="57354"/>
                  </a:lnTo>
                  <a:lnTo>
                    <a:pt x="104702" y="58719"/>
                  </a:lnTo>
                  <a:lnTo>
                    <a:pt x="104047" y="59402"/>
                  </a:lnTo>
                  <a:lnTo>
                    <a:pt x="103333" y="60597"/>
                  </a:lnTo>
                  <a:lnTo>
                    <a:pt x="102619" y="61963"/>
                  </a:lnTo>
                  <a:lnTo>
                    <a:pt x="101904" y="62645"/>
                  </a:lnTo>
                  <a:lnTo>
                    <a:pt x="101190" y="64011"/>
                  </a:lnTo>
                  <a:lnTo>
                    <a:pt x="100238" y="64694"/>
                  </a:lnTo>
                  <a:lnTo>
                    <a:pt x="99583" y="66059"/>
                  </a:lnTo>
                  <a:lnTo>
                    <a:pt x="98869" y="66742"/>
                  </a:lnTo>
                  <a:lnTo>
                    <a:pt x="97916" y="68108"/>
                  </a:lnTo>
                  <a:lnTo>
                    <a:pt x="97202" y="68790"/>
                  </a:lnTo>
                  <a:lnTo>
                    <a:pt x="96250" y="70156"/>
                  </a:lnTo>
                  <a:lnTo>
                    <a:pt x="95357" y="70839"/>
                  </a:lnTo>
                  <a:lnTo>
                    <a:pt x="94642" y="72204"/>
                  </a:lnTo>
                  <a:lnTo>
                    <a:pt x="93690" y="72716"/>
                  </a:lnTo>
                  <a:lnTo>
                    <a:pt x="92738" y="73399"/>
                  </a:lnTo>
                  <a:lnTo>
                    <a:pt x="91785" y="74765"/>
                  </a:lnTo>
                  <a:lnTo>
                    <a:pt x="91130" y="75448"/>
                  </a:lnTo>
                  <a:lnTo>
                    <a:pt x="90178" y="76130"/>
                  </a:lnTo>
                  <a:lnTo>
                    <a:pt x="89226" y="76813"/>
                  </a:lnTo>
                  <a:lnTo>
                    <a:pt x="88273" y="77496"/>
                  </a:lnTo>
                  <a:lnTo>
                    <a:pt x="87321" y="78179"/>
                  </a:lnTo>
                  <a:lnTo>
                    <a:pt x="86428" y="78862"/>
                  </a:lnTo>
                  <a:lnTo>
                    <a:pt x="85476" y="79544"/>
                  </a:lnTo>
                  <a:lnTo>
                    <a:pt x="84285" y="80227"/>
                  </a:lnTo>
                  <a:lnTo>
                    <a:pt x="83333" y="80910"/>
                  </a:lnTo>
                  <a:lnTo>
                    <a:pt x="82440" y="81593"/>
                  </a:lnTo>
                  <a:lnTo>
                    <a:pt x="81488" y="82275"/>
                  </a:lnTo>
                  <a:lnTo>
                    <a:pt x="80535" y="82958"/>
                  </a:lnTo>
                  <a:lnTo>
                    <a:pt x="79345" y="83641"/>
                  </a:lnTo>
                  <a:lnTo>
                    <a:pt x="78392" y="84324"/>
                  </a:lnTo>
                  <a:lnTo>
                    <a:pt x="77500" y="84324"/>
                  </a:lnTo>
                  <a:lnTo>
                    <a:pt x="76309" y="85007"/>
                  </a:lnTo>
                  <a:lnTo>
                    <a:pt x="75357" y="85519"/>
                  </a:lnTo>
                  <a:lnTo>
                    <a:pt x="74404" y="85519"/>
                  </a:lnTo>
                  <a:lnTo>
                    <a:pt x="73273" y="86201"/>
                  </a:lnTo>
                  <a:lnTo>
                    <a:pt x="72321" y="86201"/>
                  </a:lnTo>
                  <a:lnTo>
                    <a:pt x="71130" y="86884"/>
                  </a:lnTo>
                  <a:lnTo>
                    <a:pt x="70178" y="86884"/>
                  </a:lnTo>
                  <a:lnTo>
                    <a:pt x="69047" y="87567"/>
                  </a:lnTo>
                  <a:lnTo>
                    <a:pt x="68095" y="87567"/>
                  </a:lnTo>
                  <a:lnTo>
                    <a:pt x="66904" y="87567"/>
                  </a:lnTo>
                  <a:lnTo>
                    <a:pt x="65952" y="88250"/>
                  </a:lnTo>
                  <a:lnTo>
                    <a:pt x="64821" y="88250"/>
                  </a:lnTo>
                  <a:lnTo>
                    <a:pt x="63869" y="88250"/>
                  </a:lnTo>
                  <a:lnTo>
                    <a:pt x="62678" y="88250"/>
                  </a:lnTo>
                  <a:lnTo>
                    <a:pt x="61488" y="88933"/>
                  </a:lnTo>
                  <a:lnTo>
                    <a:pt x="60595" y="88933"/>
                  </a:lnTo>
                  <a:lnTo>
                    <a:pt x="59404" y="88933"/>
                  </a:lnTo>
                  <a:lnTo>
                    <a:pt x="58452" y="88933"/>
                  </a:lnTo>
                  <a:lnTo>
                    <a:pt x="57261" y="88933"/>
                  </a:lnTo>
                  <a:lnTo>
                    <a:pt x="56369" y="88933"/>
                  </a:lnTo>
                  <a:lnTo>
                    <a:pt x="55178" y="88933"/>
                  </a:lnTo>
                  <a:lnTo>
                    <a:pt x="53988" y="88250"/>
                  </a:lnTo>
                  <a:lnTo>
                    <a:pt x="53035" y="88250"/>
                  </a:lnTo>
                  <a:lnTo>
                    <a:pt x="51904" y="88250"/>
                  </a:lnTo>
                  <a:lnTo>
                    <a:pt x="50952" y="88250"/>
                  </a:lnTo>
                  <a:lnTo>
                    <a:pt x="49761" y="87567"/>
                  </a:lnTo>
                  <a:lnTo>
                    <a:pt x="48809" y="87567"/>
                  </a:lnTo>
                  <a:lnTo>
                    <a:pt x="47678" y="87567"/>
                  </a:lnTo>
                  <a:lnTo>
                    <a:pt x="46726" y="86884"/>
                  </a:lnTo>
                  <a:lnTo>
                    <a:pt x="45535" y="86884"/>
                  </a:lnTo>
                  <a:lnTo>
                    <a:pt x="44583" y="86201"/>
                  </a:lnTo>
                  <a:lnTo>
                    <a:pt x="43392" y="86201"/>
                  </a:lnTo>
                  <a:lnTo>
                    <a:pt x="42500" y="85519"/>
                  </a:lnTo>
                  <a:lnTo>
                    <a:pt x="41547" y="85519"/>
                  </a:lnTo>
                  <a:lnTo>
                    <a:pt x="40357" y="85007"/>
                  </a:lnTo>
                  <a:lnTo>
                    <a:pt x="39404" y="84324"/>
                  </a:lnTo>
                  <a:lnTo>
                    <a:pt x="38273" y="84324"/>
                  </a:lnTo>
                  <a:lnTo>
                    <a:pt x="37321" y="83641"/>
                  </a:lnTo>
                  <a:lnTo>
                    <a:pt x="36369" y="82958"/>
                  </a:lnTo>
                  <a:lnTo>
                    <a:pt x="35416" y="82275"/>
                  </a:lnTo>
                  <a:lnTo>
                    <a:pt x="34285" y="81593"/>
                  </a:lnTo>
                  <a:lnTo>
                    <a:pt x="33333" y="80910"/>
                  </a:lnTo>
                  <a:lnTo>
                    <a:pt x="32380" y="80227"/>
                  </a:lnTo>
                  <a:lnTo>
                    <a:pt x="31428" y="79544"/>
                  </a:lnTo>
                  <a:lnTo>
                    <a:pt x="30476" y="78862"/>
                  </a:lnTo>
                  <a:lnTo>
                    <a:pt x="29583" y="78179"/>
                  </a:lnTo>
                  <a:lnTo>
                    <a:pt x="28630" y="77496"/>
                  </a:lnTo>
                  <a:lnTo>
                    <a:pt x="27678" y="76813"/>
                  </a:lnTo>
                  <a:lnTo>
                    <a:pt x="26726" y="76130"/>
                  </a:lnTo>
                  <a:lnTo>
                    <a:pt x="25833" y="75448"/>
                  </a:lnTo>
                  <a:lnTo>
                    <a:pt x="24880" y="74765"/>
                  </a:lnTo>
                  <a:lnTo>
                    <a:pt x="23928" y="73399"/>
                  </a:lnTo>
                  <a:lnTo>
                    <a:pt x="22976" y="72716"/>
                  </a:lnTo>
                  <a:lnTo>
                    <a:pt x="22261" y="72204"/>
                  </a:lnTo>
                  <a:lnTo>
                    <a:pt x="21369" y="70839"/>
                  </a:lnTo>
                  <a:lnTo>
                    <a:pt x="20416" y="70156"/>
                  </a:lnTo>
                  <a:lnTo>
                    <a:pt x="19702" y="68790"/>
                  </a:lnTo>
                  <a:lnTo>
                    <a:pt x="18750" y="68108"/>
                  </a:lnTo>
                  <a:lnTo>
                    <a:pt x="18035" y="66742"/>
                  </a:lnTo>
                  <a:lnTo>
                    <a:pt x="17142" y="66059"/>
                  </a:lnTo>
                  <a:lnTo>
                    <a:pt x="16428" y="64694"/>
                  </a:lnTo>
                  <a:lnTo>
                    <a:pt x="15714" y="64011"/>
                  </a:lnTo>
                  <a:lnTo>
                    <a:pt x="14761" y="62645"/>
                  </a:lnTo>
                  <a:lnTo>
                    <a:pt x="14047" y="61963"/>
                  </a:lnTo>
                  <a:lnTo>
                    <a:pt x="13333" y="60597"/>
                  </a:lnTo>
                  <a:lnTo>
                    <a:pt x="12678" y="59402"/>
                  </a:lnTo>
                  <a:lnTo>
                    <a:pt x="11964" y="58719"/>
                  </a:lnTo>
                  <a:lnTo>
                    <a:pt x="11250" y="57354"/>
                  </a:lnTo>
                  <a:lnTo>
                    <a:pt x="10535" y="55988"/>
                  </a:lnTo>
                  <a:lnTo>
                    <a:pt x="9821" y="54623"/>
                  </a:lnTo>
                  <a:lnTo>
                    <a:pt x="9345" y="53257"/>
                  </a:lnTo>
                  <a:lnTo>
                    <a:pt x="8690" y="52574"/>
                  </a:lnTo>
                  <a:lnTo>
                    <a:pt x="7976" y="51209"/>
                  </a:lnTo>
                  <a:lnTo>
                    <a:pt x="7500" y="49843"/>
                  </a:lnTo>
                  <a:lnTo>
                    <a:pt x="6785" y="48477"/>
                  </a:lnTo>
                  <a:lnTo>
                    <a:pt x="6309" y="47283"/>
                  </a:lnTo>
                  <a:lnTo>
                    <a:pt x="5595" y="45917"/>
                  </a:lnTo>
                  <a:lnTo>
                    <a:pt x="5119" y="44551"/>
                  </a:lnTo>
                  <a:lnTo>
                    <a:pt x="4642" y="43186"/>
                  </a:lnTo>
                  <a:lnTo>
                    <a:pt x="3988" y="41820"/>
                  </a:lnTo>
                  <a:lnTo>
                    <a:pt x="3511" y="40455"/>
                  </a:lnTo>
                  <a:lnTo>
                    <a:pt x="3035" y="39089"/>
                  </a:lnTo>
                  <a:lnTo>
                    <a:pt x="2559" y="37724"/>
                  </a:lnTo>
                  <a:lnTo>
                    <a:pt x="2083" y="36358"/>
                  </a:lnTo>
                  <a:lnTo>
                    <a:pt x="1845" y="35163"/>
                  </a:lnTo>
                  <a:lnTo>
                    <a:pt x="1369" y="33798"/>
                  </a:lnTo>
                  <a:lnTo>
                    <a:pt x="892" y="31749"/>
                  </a:lnTo>
                  <a:lnTo>
                    <a:pt x="654" y="30384"/>
                  </a:lnTo>
                  <a:lnTo>
                    <a:pt x="178" y="29018"/>
                  </a:lnTo>
                  <a:lnTo>
                    <a:pt x="0" y="27652"/>
                  </a:lnTo>
                  <a:lnTo>
                    <a:pt x="0" y="58719"/>
                  </a:lnTo>
                  <a:lnTo>
                    <a:pt x="178" y="60085"/>
                  </a:lnTo>
                  <a:lnTo>
                    <a:pt x="654" y="61280"/>
                  </a:lnTo>
                  <a:lnTo>
                    <a:pt x="892" y="62645"/>
                  </a:lnTo>
                  <a:lnTo>
                    <a:pt x="1369" y="64694"/>
                  </a:lnTo>
                  <a:lnTo>
                    <a:pt x="1845" y="66059"/>
                  </a:lnTo>
                  <a:lnTo>
                    <a:pt x="2083" y="67425"/>
                  </a:lnTo>
                  <a:lnTo>
                    <a:pt x="2559" y="68790"/>
                  </a:lnTo>
                  <a:lnTo>
                    <a:pt x="3035" y="70156"/>
                  </a:lnTo>
                  <a:lnTo>
                    <a:pt x="3511" y="71522"/>
                  </a:lnTo>
                  <a:lnTo>
                    <a:pt x="3988" y="72716"/>
                  </a:lnTo>
                  <a:lnTo>
                    <a:pt x="4642" y="74082"/>
                  </a:lnTo>
                  <a:lnTo>
                    <a:pt x="5119" y="75448"/>
                  </a:lnTo>
                  <a:lnTo>
                    <a:pt x="5595" y="76813"/>
                  </a:lnTo>
                  <a:lnTo>
                    <a:pt x="6309" y="78179"/>
                  </a:lnTo>
                  <a:lnTo>
                    <a:pt x="6785" y="79544"/>
                  </a:lnTo>
                  <a:lnTo>
                    <a:pt x="7500" y="80910"/>
                  </a:lnTo>
                  <a:lnTo>
                    <a:pt x="7976" y="82275"/>
                  </a:lnTo>
                  <a:lnTo>
                    <a:pt x="8690" y="83641"/>
                  </a:lnTo>
                  <a:lnTo>
                    <a:pt x="9345" y="84324"/>
                  </a:lnTo>
                  <a:lnTo>
                    <a:pt x="9821" y="85519"/>
                  </a:lnTo>
                  <a:lnTo>
                    <a:pt x="10535" y="86884"/>
                  </a:lnTo>
                  <a:lnTo>
                    <a:pt x="11250" y="88250"/>
                  </a:lnTo>
                  <a:lnTo>
                    <a:pt x="11964" y="89615"/>
                  </a:lnTo>
                  <a:lnTo>
                    <a:pt x="12678" y="90298"/>
                  </a:lnTo>
                  <a:lnTo>
                    <a:pt x="13333" y="91664"/>
                  </a:lnTo>
                  <a:lnTo>
                    <a:pt x="14047" y="93029"/>
                  </a:lnTo>
                  <a:lnTo>
                    <a:pt x="14761" y="93712"/>
                  </a:lnTo>
                  <a:lnTo>
                    <a:pt x="15714" y="95078"/>
                  </a:lnTo>
                  <a:lnTo>
                    <a:pt x="16428" y="95761"/>
                  </a:lnTo>
                  <a:lnTo>
                    <a:pt x="17142" y="97126"/>
                  </a:lnTo>
                  <a:lnTo>
                    <a:pt x="18035" y="97638"/>
                  </a:lnTo>
                  <a:lnTo>
                    <a:pt x="18750" y="99004"/>
                  </a:lnTo>
                  <a:lnTo>
                    <a:pt x="19702" y="99687"/>
                  </a:lnTo>
                  <a:lnTo>
                    <a:pt x="20416" y="101052"/>
                  </a:lnTo>
                  <a:lnTo>
                    <a:pt x="21369" y="101735"/>
                  </a:lnTo>
                  <a:lnTo>
                    <a:pt x="22261" y="103100"/>
                  </a:lnTo>
                  <a:lnTo>
                    <a:pt x="22976" y="103783"/>
                  </a:lnTo>
                  <a:lnTo>
                    <a:pt x="23928" y="104466"/>
                  </a:lnTo>
                  <a:lnTo>
                    <a:pt x="24880" y="105832"/>
                  </a:lnTo>
                  <a:lnTo>
                    <a:pt x="25833" y="106514"/>
                  </a:lnTo>
                  <a:lnTo>
                    <a:pt x="26726" y="107197"/>
                  </a:lnTo>
                  <a:lnTo>
                    <a:pt x="27678" y="107880"/>
                  </a:lnTo>
                  <a:lnTo>
                    <a:pt x="28630" y="108563"/>
                  </a:lnTo>
                  <a:lnTo>
                    <a:pt x="29583" y="109246"/>
                  </a:lnTo>
                  <a:lnTo>
                    <a:pt x="30476" y="109928"/>
                  </a:lnTo>
                  <a:lnTo>
                    <a:pt x="31428" y="110440"/>
                  </a:lnTo>
                  <a:lnTo>
                    <a:pt x="32380" y="111123"/>
                  </a:lnTo>
                  <a:lnTo>
                    <a:pt x="33333" y="111806"/>
                  </a:lnTo>
                  <a:lnTo>
                    <a:pt x="34285" y="112489"/>
                  </a:lnTo>
                  <a:lnTo>
                    <a:pt x="35416" y="113172"/>
                  </a:lnTo>
                  <a:lnTo>
                    <a:pt x="36369" y="113854"/>
                  </a:lnTo>
                  <a:lnTo>
                    <a:pt x="37321" y="114537"/>
                  </a:lnTo>
                  <a:lnTo>
                    <a:pt x="38273" y="115220"/>
                  </a:lnTo>
                  <a:lnTo>
                    <a:pt x="39404" y="115220"/>
                  </a:lnTo>
                  <a:lnTo>
                    <a:pt x="40357" y="115903"/>
                  </a:lnTo>
                  <a:lnTo>
                    <a:pt x="41547" y="116586"/>
                  </a:lnTo>
                  <a:lnTo>
                    <a:pt x="42500" y="116586"/>
                  </a:lnTo>
                  <a:lnTo>
                    <a:pt x="43392" y="117268"/>
                  </a:lnTo>
                  <a:lnTo>
                    <a:pt x="44583" y="117268"/>
                  </a:lnTo>
                  <a:lnTo>
                    <a:pt x="45535" y="117951"/>
                  </a:lnTo>
                  <a:lnTo>
                    <a:pt x="46726" y="117951"/>
                  </a:lnTo>
                  <a:lnTo>
                    <a:pt x="47678" y="118634"/>
                  </a:lnTo>
                  <a:lnTo>
                    <a:pt x="48809" y="118634"/>
                  </a:lnTo>
                  <a:lnTo>
                    <a:pt x="49761" y="118634"/>
                  </a:lnTo>
                  <a:lnTo>
                    <a:pt x="50952" y="119317"/>
                  </a:lnTo>
                  <a:lnTo>
                    <a:pt x="51904" y="119317"/>
                  </a:lnTo>
                  <a:lnTo>
                    <a:pt x="53035" y="119317"/>
                  </a:lnTo>
                  <a:lnTo>
                    <a:pt x="53988" y="119317"/>
                  </a:lnTo>
                  <a:lnTo>
                    <a:pt x="55178" y="120000"/>
                  </a:lnTo>
                  <a:lnTo>
                    <a:pt x="56369" y="120000"/>
                  </a:lnTo>
                  <a:lnTo>
                    <a:pt x="57261" y="120000"/>
                  </a:lnTo>
                  <a:lnTo>
                    <a:pt x="58452" y="120000"/>
                  </a:lnTo>
                  <a:lnTo>
                    <a:pt x="59404" y="120000"/>
                  </a:lnTo>
                  <a:lnTo>
                    <a:pt x="60595" y="120000"/>
                  </a:lnTo>
                  <a:lnTo>
                    <a:pt x="61488" y="120000"/>
                  </a:lnTo>
                  <a:lnTo>
                    <a:pt x="62678" y="119317"/>
                  </a:lnTo>
                  <a:lnTo>
                    <a:pt x="63869" y="119317"/>
                  </a:lnTo>
                  <a:lnTo>
                    <a:pt x="64821" y="119317"/>
                  </a:lnTo>
                  <a:lnTo>
                    <a:pt x="65952" y="119317"/>
                  </a:lnTo>
                  <a:lnTo>
                    <a:pt x="66904" y="118634"/>
                  </a:lnTo>
                  <a:lnTo>
                    <a:pt x="68095" y="118634"/>
                  </a:lnTo>
                  <a:lnTo>
                    <a:pt x="69047" y="118634"/>
                  </a:lnTo>
                  <a:lnTo>
                    <a:pt x="70178" y="117951"/>
                  </a:lnTo>
                  <a:lnTo>
                    <a:pt x="71130" y="117951"/>
                  </a:lnTo>
                  <a:lnTo>
                    <a:pt x="72321" y="117268"/>
                  </a:lnTo>
                  <a:lnTo>
                    <a:pt x="73273" y="117268"/>
                  </a:lnTo>
                  <a:lnTo>
                    <a:pt x="74404" y="116586"/>
                  </a:lnTo>
                  <a:lnTo>
                    <a:pt x="75357" y="116586"/>
                  </a:lnTo>
                  <a:lnTo>
                    <a:pt x="76309" y="115903"/>
                  </a:lnTo>
                  <a:lnTo>
                    <a:pt x="77500" y="115220"/>
                  </a:lnTo>
                  <a:lnTo>
                    <a:pt x="78392" y="115220"/>
                  </a:lnTo>
                  <a:lnTo>
                    <a:pt x="79345" y="114537"/>
                  </a:lnTo>
                  <a:lnTo>
                    <a:pt x="80535" y="113854"/>
                  </a:lnTo>
                  <a:lnTo>
                    <a:pt x="81488" y="113172"/>
                  </a:lnTo>
                  <a:lnTo>
                    <a:pt x="82440" y="112489"/>
                  </a:lnTo>
                  <a:lnTo>
                    <a:pt x="83333" y="111806"/>
                  </a:lnTo>
                  <a:lnTo>
                    <a:pt x="84285" y="111123"/>
                  </a:lnTo>
                  <a:lnTo>
                    <a:pt x="85476" y="110440"/>
                  </a:lnTo>
                  <a:lnTo>
                    <a:pt x="86428" y="109928"/>
                  </a:lnTo>
                  <a:lnTo>
                    <a:pt x="87321" y="109246"/>
                  </a:lnTo>
                  <a:lnTo>
                    <a:pt x="88273" y="108563"/>
                  </a:lnTo>
                  <a:lnTo>
                    <a:pt x="89226" y="107880"/>
                  </a:lnTo>
                  <a:lnTo>
                    <a:pt x="90178" y="107197"/>
                  </a:lnTo>
                  <a:lnTo>
                    <a:pt x="91130" y="106514"/>
                  </a:lnTo>
                  <a:lnTo>
                    <a:pt x="91785" y="105832"/>
                  </a:lnTo>
                  <a:lnTo>
                    <a:pt x="92738" y="104466"/>
                  </a:lnTo>
                  <a:lnTo>
                    <a:pt x="93690" y="103783"/>
                  </a:lnTo>
                  <a:lnTo>
                    <a:pt x="94642" y="103100"/>
                  </a:lnTo>
                  <a:lnTo>
                    <a:pt x="95357" y="101735"/>
                  </a:lnTo>
                  <a:lnTo>
                    <a:pt x="96250" y="101052"/>
                  </a:lnTo>
                  <a:lnTo>
                    <a:pt x="97202" y="99687"/>
                  </a:lnTo>
                  <a:lnTo>
                    <a:pt x="97916" y="99004"/>
                  </a:lnTo>
                  <a:lnTo>
                    <a:pt x="98869" y="97638"/>
                  </a:lnTo>
                  <a:lnTo>
                    <a:pt x="99583" y="97126"/>
                  </a:lnTo>
                  <a:lnTo>
                    <a:pt x="100238" y="95761"/>
                  </a:lnTo>
                  <a:lnTo>
                    <a:pt x="101190" y="95078"/>
                  </a:lnTo>
                  <a:lnTo>
                    <a:pt x="101904" y="93712"/>
                  </a:lnTo>
                  <a:lnTo>
                    <a:pt x="102619" y="93029"/>
                  </a:lnTo>
                  <a:lnTo>
                    <a:pt x="103333" y="91664"/>
                  </a:lnTo>
                  <a:lnTo>
                    <a:pt x="104047" y="90298"/>
                  </a:lnTo>
                  <a:lnTo>
                    <a:pt x="104702" y="89615"/>
                  </a:lnTo>
                  <a:lnTo>
                    <a:pt x="105416" y="88250"/>
                  </a:lnTo>
                  <a:lnTo>
                    <a:pt x="106130" y="86884"/>
                  </a:lnTo>
                  <a:lnTo>
                    <a:pt x="106845" y="85519"/>
                  </a:lnTo>
                  <a:lnTo>
                    <a:pt x="107559" y="84324"/>
                  </a:lnTo>
                  <a:lnTo>
                    <a:pt x="108273" y="83641"/>
                  </a:lnTo>
                  <a:lnTo>
                    <a:pt x="108690" y="82275"/>
                  </a:lnTo>
                  <a:lnTo>
                    <a:pt x="109404" y="80910"/>
                  </a:lnTo>
                  <a:lnTo>
                    <a:pt x="109880" y="79544"/>
                  </a:lnTo>
                  <a:lnTo>
                    <a:pt x="110595" y="78179"/>
                  </a:lnTo>
                  <a:lnTo>
                    <a:pt x="111071" y="76813"/>
                  </a:lnTo>
                  <a:lnTo>
                    <a:pt x="111785" y="75448"/>
                  </a:lnTo>
                  <a:lnTo>
                    <a:pt x="112261" y="74082"/>
                  </a:lnTo>
                  <a:lnTo>
                    <a:pt x="112738" y="72716"/>
                  </a:lnTo>
                  <a:lnTo>
                    <a:pt x="113154" y="71522"/>
                  </a:lnTo>
                  <a:lnTo>
                    <a:pt x="113630" y="70156"/>
                  </a:lnTo>
                  <a:lnTo>
                    <a:pt x="114107" y="68790"/>
                  </a:lnTo>
                  <a:lnTo>
                    <a:pt x="114583" y="67425"/>
                  </a:lnTo>
                  <a:lnTo>
                    <a:pt x="115059" y="66059"/>
                  </a:lnTo>
                  <a:lnTo>
                    <a:pt x="115535" y="64694"/>
                  </a:lnTo>
                  <a:lnTo>
                    <a:pt x="115773" y="62645"/>
                  </a:lnTo>
                  <a:lnTo>
                    <a:pt x="116250" y="61280"/>
                  </a:lnTo>
                  <a:lnTo>
                    <a:pt x="116488" y="60085"/>
                  </a:lnTo>
                  <a:lnTo>
                    <a:pt x="116964" y="58719"/>
                  </a:lnTo>
                  <a:lnTo>
                    <a:pt x="117142" y="57354"/>
                  </a:lnTo>
                  <a:lnTo>
                    <a:pt x="117619" y="55305"/>
                  </a:lnTo>
                  <a:lnTo>
                    <a:pt x="117857" y="53940"/>
                  </a:lnTo>
                  <a:lnTo>
                    <a:pt x="118095" y="52574"/>
                  </a:lnTo>
                  <a:lnTo>
                    <a:pt x="118333" y="51209"/>
                  </a:lnTo>
                  <a:lnTo>
                    <a:pt x="118571" y="49843"/>
                  </a:lnTo>
                  <a:lnTo>
                    <a:pt x="118809" y="47795"/>
                  </a:lnTo>
                  <a:lnTo>
                    <a:pt x="119047" y="46600"/>
                  </a:lnTo>
                  <a:lnTo>
                    <a:pt x="119285" y="45234"/>
                  </a:lnTo>
                  <a:lnTo>
                    <a:pt x="119285" y="43869"/>
                  </a:lnTo>
                  <a:lnTo>
                    <a:pt x="119523" y="41820"/>
                  </a:lnTo>
                  <a:lnTo>
                    <a:pt x="119523" y="40455"/>
                  </a:lnTo>
                  <a:lnTo>
                    <a:pt x="119761" y="39089"/>
                  </a:lnTo>
                  <a:lnTo>
                    <a:pt x="119761" y="37041"/>
                  </a:lnTo>
                  <a:lnTo>
                    <a:pt x="119761" y="35675"/>
                  </a:lnTo>
                  <a:lnTo>
                    <a:pt x="120000" y="34480"/>
                  </a:lnTo>
                  <a:lnTo>
                    <a:pt x="120000" y="33115"/>
                  </a:lnTo>
                  <a:lnTo>
                    <a:pt x="120000" y="31066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C24F00"/>
            </a:solidFill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Shape 1540"/>
            <p:cNvSpPr/>
            <p:nvPr/>
          </p:nvSpPr>
          <p:spPr>
            <a:xfrm>
              <a:off x="6289675" y="3673475"/>
              <a:ext cx="3200399" cy="107791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6964" y="0"/>
                  </a:moveTo>
                  <a:lnTo>
                    <a:pt x="117142" y="1413"/>
                  </a:lnTo>
                  <a:lnTo>
                    <a:pt x="117619" y="2827"/>
                  </a:lnTo>
                  <a:lnTo>
                    <a:pt x="117857" y="4241"/>
                  </a:lnTo>
                  <a:lnTo>
                    <a:pt x="118095" y="5655"/>
                  </a:lnTo>
                  <a:lnTo>
                    <a:pt x="118333" y="7776"/>
                  </a:lnTo>
                  <a:lnTo>
                    <a:pt x="118571" y="9189"/>
                  </a:lnTo>
                  <a:lnTo>
                    <a:pt x="118809" y="10603"/>
                  </a:lnTo>
                  <a:lnTo>
                    <a:pt x="119047" y="12017"/>
                  </a:lnTo>
                  <a:lnTo>
                    <a:pt x="119285" y="13961"/>
                  </a:lnTo>
                  <a:lnTo>
                    <a:pt x="119285" y="15375"/>
                  </a:lnTo>
                  <a:lnTo>
                    <a:pt x="119523" y="16789"/>
                  </a:lnTo>
                  <a:lnTo>
                    <a:pt x="119523" y="18910"/>
                  </a:lnTo>
                  <a:lnTo>
                    <a:pt x="119761" y="20324"/>
                  </a:lnTo>
                  <a:lnTo>
                    <a:pt x="119761" y="21737"/>
                  </a:lnTo>
                  <a:lnTo>
                    <a:pt x="119761" y="23151"/>
                  </a:lnTo>
                  <a:lnTo>
                    <a:pt x="120000" y="25272"/>
                  </a:lnTo>
                  <a:lnTo>
                    <a:pt x="120000" y="26509"/>
                  </a:lnTo>
                  <a:lnTo>
                    <a:pt x="120000" y="27923"/>
                  </a:lnTo>
                  <a:lnTo>
                    <a:pt x="120000" y="30044"/>
                  </a:lnTo>
                  <a:lnTo>
                    <a:pt x="120000" y="31458"/>
                  </a:lnTo>
                  <a:lnTo>
                    <a:pt x="119761" y="32871"/>
                  </a:lnTo>
                  <a:lnTo>
                    <a:pt x="119761" y="34285"/>
                  </a:lnTo>
                  <a:lnTo>
                    <a:pt x="119761" y="36406"/>
                  </a:lnTo>
                  <a:lnTo>
                    <a:pt x="119523" y="37820"/>
                  </a:lnTo>
                  <a:lnTo>
                    <a:pt x="119523" y="39057"/>
                  </a:lnTo>
                  <a:lnTo>
                    <a:pt x="119285" y="41178"/>
                  </a:lnTo>
                  <a:lnTo>
                    <a:pt x="119285" y="42592"/>
                  </a:lnTo>
                  <a:lnTo>
                    <a:pt x="119047" y="44005"/>
                  </a:lnTo>
                  <a:lnTo>
                    <a:pt x="118809" y="45419"/>
                  </a:lnTo>
                  <a:lnTo>
                    <a:pt x="118571" y="47540"/>
                  </a:lnTo>
                  <a:lnTo>
                    <a:pt x="118333" y="48954"/>
                  </a:lnTo>
                  <a:lnTo>
                    <a:pt x="118095" y="50368"/>
                  </a:lnTo>
                  <a:lnTo>
                    <a:pt x="117857" y="51605"/>
                  </a:lnTo>
                  <a:lnTo>
                    <a:pt x="117619" y="53019"/>
                  </a:lnTo>
                  <a:lnTo>
                    <a:pt x="117142" y="55139"/>
                  </a:lnTo>
                  <a:lnTo>
                    <a:pt x="116964" y="56553"/>
                  </a:lnTo>
                  <a:lnTo>
                    <a:pt x="116488" y="57967"/>
                  </a:lnTo>
                  <a:lnTo>
                    <a:pt x="116250" y="59381"/>
                  </a:lnTo>
                  <a:lnTo>
                    <a:pt x="115773" y="60795"/>
                  </a:lnTo>
                  <a:lnTo>
                    <a:pt x="115535" y="62916"/>
                  </a:lnTo>
                  <a:lnTo>
                    <a:pt x="115059" y="64329"/>
                  </a:lnTo>
                  <a:lnTo>
                    <a:pt x="114583" y="65567"/>
                  </a:lnTo>
                  <a:lnTo>
                    <a:pt x="114107" y="66980"/>
                  </a:lnTo>
                  <a:lnTo>
                    <a:pt x="113630" y="68394"/>
                  </a:lnTo>
                  <a:lnTo>
                    <a:pt x="113154" y="69808"/>
                  </a:lnTo>
                  <a:lnTo>
                    <a:pt x="112738" y="71222"/>
                  </a:lnTo>
                  <a:lnTo>
                    <a:pt x="112261" y="72636"/>
                  </a:lnTo>
                  <a:lnTo>
                    <a:pt x="111785" y="74050"/>
                  </a:lnTo>
                  <a:lnTo>
                    <a:pt x="111071" y="75463"/>
                  </a:lnTo>
                  <a:lnTo>
                    <a:pt x="110595" y="76877"/>
                  </a:lnTo>
                  <a:lnTo>
                    <a:pt x="109880" y="78114"/>
                  </a:lnTo>
                  <a:lnTo>
                    <a:pt x="109404" y="79528"/>
                  </a:lnTo>
                  <a:lnTo>
                    <a:pt x="108690" y="80942"/>
                  </a:lnTo>
                  <a:lnTo>
                    <a:pt x="108273" y="82356"/>
                  </a:lnTo>
                  <a:lnTo>
                    <a:pt x="107559" y="83063"/>
                  </a:lnTo>
                  <a:lnTo>
                    <a:pt x="106845" y="84477"/>
                  </a:lnTo>
                  <a:lnTo>
                    <a:pt x="106130" y="85891"/>
                  </a:lnTo>
                  <a:lnTo>
                    <a:pt x="105416" y="87304"/>
                  </a:lnTo>
                  <a:lnTo>
                    <a:pt x="104702" y="88718"/>
                  </a:lnTo>
                  <a:lnTo>
                    <a:pt x="104047" y="89425"/>
                  </a:lnTo>
                  <a:lnTo>
                    <a:pt x="103333" y="90662"/>
                  </a:lnTo>
                  <a:lnTo>
                    <a:pt x="102619" y="92076"/>
                  </a:lnTo>
                  <a:lnTo>
                    <a:pt x="101904" y="92783"/>
                  </a:lnTo>
                  <a:lnTo>
                    <a:pt x="101190" y="94197"/>
                  </a:lnTo>
                  <a:lnTo>
                    <a:pt x="100238" y="94904"/>
                  </a:lnTo>
                  <a:lnTo>
                    <a:pt x="99583" y="96318"/>
                  </a:lnTo>
                  <a:lnTo>
                    <a:pt x="98869" y="97025"/>
                  </a:lnTo>
                  <a:lnTo>
                    <a:pt x="97916" y="98438"/>
                  </a:lnTo>
                  <a:lnTo>
                    <a:pt x="97202" y="99145"/>
                  </a:lnTo>
                  <a:lnTo>
                    <a:pt x="96250" y="100559"/>
                  </a:lnTo>
                  <a:lnTo>
                    <a:pt x="95357" y="101266"/>
                  </a:lnTo>
                  <a:lnTo>
                    <a:pt x="94642" y="102680"/>
                  </a:lnTo>
                  <a:lnTo>
                    <a:pt x="93690" y="103210"/>
                  </a:lnTo>
                  <a:lnTo>
                    <a:pt x="92738" y="103917"/>
                  </a:lnTo>
                  <a:lnTo>
                    <a:pt x="91785" y="105331"/>
                  </a:lnTo>
                  <a:lnTo>
                    <a:pt x="91130" y="106038"/>
                  </a:lnTo>
                  <a:lnTo>
                    <a:pt x="90178" y="106745"/>
                  </a:lnTo>
                  <a:lnTo>
                    <a:pt x="89226" y="107452"/>
                  </a:lnTo>
                  <a:lnTo>
                    <a:pt x="88273" y="108159"/>
                  </a:lnTo>
                  <a:lnTo>
                    <a:pt x="87321" y="108865"/>
                  </a:lnTo>
                  <a:lnTo>
                    <a:pt x="86428" y="109572"/>
                  </a:lnTo>
                  <a:lnTo>
                    <a:pt x="85476" y="110279"/>
                  </a:lnTo>
                  <a:lnTo>
                    <a:pt x="84285" y="110986"/>
                  </a:lnTo>
                  <a:lnTo>
                    <a:pt x="83333" y="111693"/>
                  </a:lnTo>
                  <a:lnTo>
                    <a:pt x="82440" y="112400"/>
                  </a:lnTo>
                  <a:lnTo>
                    <a:pt x="81488" y="113107"/>
                  </a:lnTo>
                  <a:lnTo>
                    <a:pt x="80535" y="113814"/>
                  </a:lnTo>
                  <a:lnTo>
                    <a:pt x="79345" y="114521"/>
                  </a:lnTo>
                  <a:lnTo>
                    <a:pt x="78392" y="115228"/>
                  </a:lnTo>
                  <a:lnTo>
                    <a:pt x="77500" y="115228"/>
                  </a:lnTo>
                  <a:lnTo>
                    <a:pt x="76309" y="115935"/>
                  </a:lnTo>
                  <a:lnTo>
                    <a:pt x="75357" y="116465"/>
                  </a:lnTo>
                  <a:lnTo>
                    <a:pt x="74404" y="116465"/>
                  </a:lnTo>
                  <a:lnTo>
                    <a:pt x="73273" y="117172"/>
                  </a:lnTo>
                  <a:lnTo>
                    <a:pt x="72321" y="117172"/>
                  </a:lnTo>
                  <a:lnTo>
                    <a:pt x="71130" y="117879"/>
                  </a:lnTo>
                  <a:lnTo>
                    <a:pt x="70178" y="117879"/>
                  </a:lnTo>
                  <a:lnTo>
                    <a:pt x="69047" y="118586"/>
                  </a:lnTo>
                  <a:lnTo>
                    <a:pt x="68095" y="118586"/>
                  </a:lnTo>
                  <a:lnTo>
                    <a:pt x="66904" y="118586"/>
                  </a:lnTo>
                  <a:lnTo>
                    <a:pt x="65952" y="119293"/>
                  </a:lnTo>
                  <a:lnTo>
                    <a:pt x="64821" y="119293"/>
                  </a:lnTo>
                  <a:lnTo>
                    <a:pt x="63869" y="119293"/>
                  </a:lnTo>
                  <a:lnTo>
                    <a:pt x="62678" y="119293"/>
                  </a:lnTo>
                  <a:lnTo>
                    <a:pt x="61488" y="120000"/>
                  </a:lnTo>
                  <a:lnTo>
                    <a:pt x="60595" y="120000"/>
                  </a:lnTo>
                  <a:lnTo>
                    <a:pt x="59404" y="120000"/>
                  </a:lnTo>
                  <a:lnTo>
                    <a:pt x="58452" y="120000"/>
                  </a:lnTo>
                  <a:lnTo>
                    <a:pt x="57261" y="120000"/>
                  </a:lnTo>
                  <a:lnTo>
                    <a:pt x="56369" y="120000"/>
                  </a:lnTo>
                  <a:lnTo>
                    <a:pt x="55178" y="120000"/>
                  </a:lnTo>
                  <a:lnTo>
                    <a:pt x="53988" y="119293"/>
                  </a:lnTo>
                  <a:lnTo>
                    <a:pt x="53035" y="119293"/>
                  </a:lnTo>
                  <a:lnTo>
                    <a:pt x="51904" y="119293"/>
                  </a:lnTo>
                  <a:lnTo>
                    <a:pt x="50952" y="119293"/>
                  </a:lnTo>
                  <a:lnTo>
                    <a:pt x="49761" y="118586"/>
                  </a:lnTo>
                  <a:lnTo>
                    <a:pt x="48809" y="118586"/>
                  </a:lnTo>
                  <a:lnTo>
                    <a:pt x="47678" y="118586"/>
                  </a:lnTo>
                  <a:lnTo>
                    <a:pt x="46726" y="117879"/>
                  </a:lnTo>
                  <a:lnTo>
                    <a:pt x="45535" y="117879"/>
                  </a:lnTo>
                  <a:lnTo>
                    <a:pt x="44583" y="117172"/>
                  </a:lnTo>
                  <a:lnTo>
                    <a:pt x="43392" y="117172"/>
                  </a:lnTo>
                  <a:lnTo>
                    <a:pt x="42500" y="116465"/>
                  </a:lnTo>
                  <a:lnTo>
                    <a:pt x="41547" y="116465"/>
                  </a:lnTo>
                  <a:lnTo>
                    <a:pt x="40357" y="115935"/>
                  </a:lnTo>
                  <a:lnTo>
                    <a:pt x="39404" y="115228"/>
                  </a:lnTo>
                  <a:lnTo>
                    <a:pt x="38273" y="115228"/>
                  </a:lnTo>
                  <a:lnTo>
                    <a:pt x="37321" y="114521"/>
                  </a:lnTo>
                  <a:lnTo>
                    <a:pt x="36369" y="113814"/>
                  </a:lnTo>
                  <a:lnTo>
                    <a:pt x="35416" y="113107"/>
                  </a:lnTo>
                  <a:lnTo>
                    <a:pt x="34285" y="112400"/>
                  </a:lnTo>
                  <a:lnTo>
                    <a:pt x="33333" y="111693"/>
                  </a:lnTo>
                  <a:lnTo>
                    <a:pt x="32380" y="110986"/>
                  </a:lnTo>
                  <a:lnTo>
                    <a:pt x="31428" y="110279"/>
                  </a:lnTo>
                  <a:lnTo>
                    <a:pt x="30476" y="109572"/>
                  </a:lnTo>
                  <a:lnTo>
                    <a:pt x="29583" y="108865"/>
                  </a:lnTo>
                  <a:lnTo>
                    <a:pt x="28630" y="108159"/>
                  </a:lnTo>
                  <a:lnTo>
                    <a:pt x="27678" y="107452"/>
                  </a:lnTo>
                  <a:lnTo>
                    <a:pt x="26726" y="106745"/>
                  </a:lnTo>
                  <a:lnTo>
                    <a:pt x="25833" y="106038"/>
                  </a:lnTo>
                  <a:lnTo>
                    <a:pt x="24880" y="105331"/>
                  </a:lnTo>
                  <a:lnTo>
                    <a:pt x="23928" y="103917"/>
                  </a:lnTo>
                  <a:lnTo>
                    <a:pt x="22976" y="103210"/>
                  </a:lnTo>
                  <a:lnTo>
                    <a:pt x="22261" y="102680"/>
                  </a:lnTo>
                  <a:lnTo>
                    <a:pt x="21369" y="101266"/>
                  </a:lnTo>
                  <a:lnTo>
                    <a:pt x="20416" y="100559"/>
                  </a:lnTo>
                  <a:lnTo>
                    <a:pt x="19702" y="99145"/>
                  </a:lnTo>
                  <a:lnTo>
                    <a:pt x="18750" y="98438"/>
                  </a:lnTo>
                  <a:lnTo>
                    <a:pt x="18035" y="97025"/>
                  </a:lnTo>
                  <a:lnTo>
                    <a:pt x="17142" y="96318"/>
                  </a:lnTo>
                  <a:lnTo>
                    <a:pt x="16428" y="94904"/>
                  </a:lnTo>
                  <a:lnTo>
                    <a:pt x="15714" y="94197"/>
                  </a:lnTo>
                  <a:lnTo>
                    <a:pt x="14761" y="92783"/>
                  </a:lnTo>
                  <a:lnTo>
                    <a:pt x="14047" y="92076"/>
                  </a:lnTo>
                  <a:lnTo>
                    <a:pt x="13333" y="90662"/>
                  </a:lnTo>
                  <a:lnTo>
                    <a:pt x="12678" y="89425"/>
                  </a:lnTo>
                  <a:lnTo>
                    <a:pt x="11964" y="88718"/>
                  </a:lnTo>
                  <a:lnTo>
                    <a:pt x="11250" y="87304"/>
                  </a:lnTo>
                  <a:lnTo>
                    <a:pt x="10535" y="85891"/>
                  </a:lnTo>
                  <a:lnTo>
                    <a:pt x="9821" y="84477"/>
                  </a:lnTo>
                  <a:lnTo>
                    <a:pt x="9345" y="83063"/>
                  </a:lnTo>
                  <a:lnTo>
                    <a:pt x="8690" y="82356"/>
                  </a:lnTo>
                  <a:lnTo>
                    <a:pt x="7976" y="80942"/>
                  </a:lnTo>
                  <a:lnTo>
                    <a:pt x="7500" y="79528"/>
                  </a:lnTo>
                  <a:lnTo>
                    <a:pt x="6785" y="78114"/>
                  </a:lnTo>
                  <a:lnTo>
                    <a:pt x="6309" y="76877"/>
                  </a:lnTo>
                  <a:lnTo>
                    <a:pt x="5595" y="75463"/>
                  </a:lnTo>
                  <a:lnTo>
                    <a:pt x="5119" y="74050"/>
                  </a:lnTo>
                  <a:lnTo>
                    <a:pt x="4642" y="72636"/>
                  </a:lnTo>
                  <a:lnTo>
                    <a:pt x="3988" y="71222"/>
                  </a:lnTo>
                  <a:lnTo>
                    <a:pt x="3511" y="69808"/>
                  </a:lnTo>
                  <a:lnTo>
                    <a:pt x="3035" y="68394"/>
                  </a:lnTo>
                  <a:lnTo>
                    <a:pt x="2559" y="66980"/>
                  </a:lnTo>
                  <a:lnTo>
                    <a:pt x="2083" y="65567"/>
                  </a:lnTo>
                  <a:lnTo>
                    <a:pt x="1845" y="64329"/>
                  </a:lnTo>
                  <a:lnTo>
                    <a:pt x="1369" y="62916"/>
                  </a:lnTo>
                  <a:lnTo>
                    <a:pt x="892" y="60795"/>
                  </a:lnTo>
                  <a:lnTo>
                    <a:pt x="654" y="59381"/>
                  </a:lnTo>
                  <a:lnTo>
                    <a:pt x="178" y="57967"/>
                  </a:lnTo>
                  <a:lnTo>
                    <a:pt x="0" y="56553"/>
                  </a:lnTo>
                  <a:lnTo>
                    <a:pt x="58452" y="27923"/>
                  </a:lnTo>
                  <a:lnTo>
                    <a:pt x="116964" y="0"/>
                  </a:lnTo>
                  <a:close/>
                </a:path>
              </a:pathLst>
            </a:custGeom>
            <a:solidFill>
              <a:srgbClr val="FF7C23"/>
            </a:solidFill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Shape 1541"/>
            <p:cNvSpPr txBox="1"/>
            <p:nvPr/>
          </p:nvSpPr>
          <p:spPr>
            <a:xfrm>
              <a:off x="6288087" y="2630486"/>
              <a:ext cx="3192462" cy="304799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20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Ασθενείς με οισοφαγίτιδα</a:t>
              </a:r>
            </a:p>
          </p:txBody>
        </p:sp>
      </p:grpSp>
      <p:sp>
        <p:nvSpPr>
          <p:cNvPr id="1542" name="Shape 1542"/>
          <p:cNvSpPr txBox="1"/>
          <p:nvPr/>
        </p:nvSpPr>
        <p:spPr>
          <a:xfrm>
            <a:off x="3957637" y="5160962"/>
            <a:ext cx="1379536" cy="27463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 ημέρες/εβδ.</a:t>
            </a:r>
          </a:p>
        </p:txBody>
      </p:sp>
      <p:sp>
        <p:nvSpPr>
          <p:cNvPr id="1543" name="Shape 1543"/>
          <p:cNvSpPr txBox="1"/>
          <p:nvPr/>
        </p:nvSpPr>
        <p:spPr>
          <a:xfrm>
            <a:off x="3957637" y="5481637"/>
            <a:ext cx="1633536" cy="27463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5–6 ημέρες/εβδ.</a:t>
            </a:r>
          </a:p>
        </p:txBody>
      </p:sp>
      <p:sp>
        <p:nvSpPr>
          <p:cNvPr id="1544" name="Shape 1544"/>
          <p:cNvSpPr/>
          <p:nvPr/>
        </p:nvSpPr>
        <p:spPr>
          <a:xfrm>
            <a:off x="3644900" y="5230812"/>
            <a:ext cx="234949" cy="139699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5" name="Shape 1545"/>
          <p:cNvSpPr/>
          <p:nvPr/>
        </p:nvSpPr>
        <p:spPr>
          <a:xfrm>
            <a:off x="3644900" y="5557837"/>
            <a:ext cx="234949" cy="141287"/>
          </a:xfrm>
          <a:prstGeom prst="rect">
            <a:avLst/>
          </a:prstGeom>
          <a:solidFill>
            <a:srgbClr val="FF7C23"/>
          </a:solidFill>
          <a:ln w="952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6" name="Shape 1546"/>
          <p:cNvSpPr/>
          <p:nvPr/>
        </p:nvSpPr>
        <p:spPr>
          <a:xfrm>
            <a:off x="3644900" y="5886450"/>
            <a:ext cx="234949" cy="139699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7" name="Shape 1547"/>
          <p:cNvSpPr txBox="1"/>
          <p:nvPr/>
        </p:nvSpPr>
        <p:spPr>
          <a:xfrm>
            <a:off x="3957637" y="5816600"/>
            <a:ext cx="1633536" cy="27463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2–4 ημέρες/εβδ.</a:t>
            </a:r>
          </a:p>
        </p:txBody>
      </p:sp>
      <p:sp>
        <p:nvSpPr>
          <p:cNvPr id="1548" name="Shape 1548"/>
          <p:cNvSpPr txBox="1"/>
          <p:nvPr/>
        </p:nvSpPr>
        <p:spPr>
          <a:xfrm>
            <a:off x="3635375" y="4724400"/>
            <a:ext cx="2154236" cy="24764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Συχνότητα καύσου</a:t>
            </a:r>
          </a:p>
        </p:txBody>
      </p:sp>
      <p:grpSp>
        <p:nvGrpSpPr>
          <p:cNvPr id="1549" name="Shape 1549"/>
          <p:cNvGrpSpPr/>
          <p:nvPr/>
        </p:nvGrpSpPr>
        <p:grpSpPr>
          <a:xfrm>
            <a:off x="5368925" y="4205286"/>
            <a:ext cx="3832225" cy="2409825"/>
            <a:chOff x="166686" y="2605086"/>
            <a:chExt cx="4313237" cy="2409825"/>
          </a:xfrm>
        </p:grpSpPr>
        <p:sp>
          <p:nvSpPr>
            <p:cNvPr id="1550" name="Shape 1550"/>
            <p:cNvSpPr txBox="1"/>
            <p:nvPr/>
          </p:nvSpPr>
          <p:spPr>
            <a:xfrm>
              <a:off x="166686" y="2605086"/>
              <a:ext cx="4313237" cy="304799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20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Ασθενείς χωρίς οισοφαγίτιδα</a:t>
              </a:r>
            </a:p>
          </p:txBody>
        </p:sp>
        <p:sp>
          <p:nvSpPr>
            <p:cNvPr id="1551" name="Shape 1551"/>
            <p:cNvSpPr/>
            <p:nvPr/>
          </p:nvSpPr>
          <p:spPr>
            <a:xfrm>
              <a:off x="620712" y="3903662"/>
              <a:ext cx="442912" cy="84931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79626"/>
                  </a:moveTo>
                  <a:lnTo>
                    <a:pt x="113978" y="78056"/>
                  </a:lnTo>
                  <a:lnTo>
                    <a:pt x="113978" y="78056"/>
                  </a:lnTo>
                  <a:lnTo>
                    <a:pt x="109677" y="76710"/>
                  </a:lnTo>
                  <a:lnTo>
                    <a:pt x="103655" y="75140"/>
                  </a:lnTo>
                  <a:lnTo>
                    <a:pt x="103655" y="75140"/>
                  </a:lnTo>
                  <a:lnTo>
                    <a:pt x="99354" y="73570"/>
                  </a:lnTo>
                  <a:lnTo>
                    <a:pt x="94623" y="72000"/>
                  </a:lnTo>
                  <a:lnTo>
                    <a:pt x="94623" y="72000"/>
                  </a:lnTo>
                  <a:lnTo>
                    <a:pt x="88602" y="70429"/>
                  </a:lnTo>
                  <a:lnTo>
                    <a:pt x="84301" y="68859"/>
                  </a:lnTo>
                  <a:lnTo>
                    <a:pt x="84301" y="68859"/>
                  </a:lnTo>
                  <a:lnTo>
                    <a:pt x="80000" y="66616"/>
                  </a:lnTo>
                  <a:lnTo>
                    <a:pt x="80000" y="66616"/>
                  </a:lnTo>
                  <a:lnTo>
                    <a:pt x="75268" y="65046"/>
                  </a:lnTo>
                  <a:lnTo>
                    <a:pt x="70967" y="63476"/>
                  </a:lnTo>
                  <a:lnTo>
                    <a:pt x="70967" y="63476"/>
                  </a:lnTo>
                  <a:lnTo>
                    <a:pt x="67956" y="61906"/>
                  </a:lnTo>
                  <a:lnTo>
                    <a:pt x="63655" y="60336"/>
                  </a:lnTo>
                  <a:lnTo>
                    <a:pt x="63655" y="60336"/>
                  </a:lnTo>
                  <a:lnTo>
                    <a:pt x="59354" y="58093"/>
                  </a:lnTo>
                  <a:lnTo>
                    <a:pt x="56344" y="56523"/>
                  </a:lnTo>
                  <a:lnTo>
                    <a:pt x="56344" y="56523"/>
                  </a:lnTo>
                  <a:lnTo>
                    <a:pt x="51612" y="54953"/>
                  </a:lnTo>
                  <a:lnTo>
                    <a:pt x="48602" y="52710"/>
                  </a:lnTo>
                  <a:lnTo>
                    <a:pt x="48602" y="52710"/>
                  </a:lnTo>
                  <a:lnTo>
                    <a:pt x="44301" y="51140"/>
                  </a:lnTo>
                  <a:lnTo>
                    <a:pt x="41290" y="49570"/>
                  </a:lnTo>
                  <a:lnTo>
                    <a:pt x="41290" y="49570"/>
                  </a:lnTo>
                  <a:lnTo>
                    <a:pt x="38279" y="47327"/>
                  </a:lnTo>
                  <a:lnTo>
                    <a:pt x="35268" y="45757"/>
                  </a:lnTo>
                  <a:lnTo>
                    <a:pt x="35268" y="45757"/>
                  </a:lnTo>
                  <a:lnTo>
                    <a:pt x="32688" y="43289"/>
                  </a:lnTo>
                  <a:lnTo>
                    <a:pt x="29677" y="41943"/>
                  </a:lnTo>
                  <a:lnTo>
                    <a:pt x="29677" y="41943"/>
                  </a:lnTo>
                  <a:lnTo>
                    <a:pt x="26666" y="39476"/>
                  </a:lnTo>
                  <a:lnTo>
                    <a:pt x="26666" y="39476"/>
                  </a:lnTo>
                  <a:lnTo>
                    <a:pt x="23655" y="37906"/>
                  </a:lnTo>
                  <a:lnTo>
                    <a:pt x="21935" y="35663"/>
                  </a:lnTo>
                  <a:lnTo>
                    <a:pt x="21935" y="35663"/>
                  </a:lnTo>
                  <a:lnTo>
                    <a:pt x="19354" y="34093"/>
                  </a:lnTo>
                  <a:lnTo>
                    <a:pt x="16344" y="31850"/>
                  </a:lnTo>
                  <a:lnTo>
                    <a:pt x="16344" y="31850"/>
                  </a:lnTo>
                  <a:lnTo>
                    <a:pt x="14623" y="30280"/>
                  </a:lnTo>
                  <a:lnTo>
                    <a:pt x="13333" y="27813"/>
                  </a:lnTo>
                  <a:lnTo>
                    <a:pt x="13333" y="27813"/>
                  </a:lnTo>
                  <a:lnTo>
                    <a:pt x="10322" y="26467"/>
                  </a:lnTo>
                  <a:lnTo>
                    <a:pt x="8602" y="24000"/>
                  </a:lnTo>
                  <a:lnTo>
                    <a:pt x="8602" y="24000"/>
                  </a:lnTo>
                  <a:lnTo>
                    <a:pt x="7311" y="22429"/>
                  </a:lnTo>
                  <a:lnTo>
                    <a:pt x="6021" y="20186"/>
                  </a:lnTo>
                  <a:lnTo>
                    <a:pt x="6021" y="20186"/>
                  </a:lnTo>
                  <a:lnTo>
                    <a:pt x="4301" y="17943"/>
                  </a:lnTo>
                  <a:lnTo>
                    <a:pt x="4301" y="16373"/>
                  </a:lnTo>
                  <a:lnTo>
                    <a:pt x="4301" y="16373"/>
                  </a:lnTo>
                  <a:lnTo>
                    <a:pt x="3010" y="13906"/>
                  </a:lnTo>
                  <a:lnTo>
                    <a:pt x="3010" y="13906"/>
                  </a:lnTo>
                  <a:lnTo>
                    <a:pt x="1290" y="12560"/>
                  </a:lnTo>
                  <a:lnTo>
                    <a:pt x="1290" y="10093"/>
                  </a:lnTo>
                  <a:lnTo>
                    <a:pt x="1290" y="10093"/>
                  </a:lnTo>
                  <a:lnTo>
                    <a:pt x="0" y="7850"/>
                  </a:lnTo>
                  <a:lnTo>
                    <a:pt x="0" y="6280"/>
                  </a:lnTo>
                  <a:lnTo>
                    <a:pt x="0" y="6280"/>
                  </a:lnTo>
                  <a:lnTo>
                    <a:pt x="0" y="4037"/>
                  </a:lnTo>
                  <a:lnTo>
                    <a:pt x="0" y="1570"/>
                  </a:lnTo>
                  <a:lnTo>
                    <a:pt x="0" y="1570"/>
                  </a:lnTo>
                  <a:lnTo>
                    <a:pt x="0" y="0"/>
                  </a:lnTo>
                  <a:lnTo>
                    <a:pt x="0" y="40373"/>
                  </a:lnTo>
                  <a:lnTo>
                    <a:pt x="0" y="41943"/>
                  </a:lnTo>
                  <a:lnTo>
                    <a:pt x="0" y="41943"/>
                  </a:lnTo>
                  <a:lnTo>
                    <a:pt x="0" y="44186"/>
                  </a:lnTo>
                  <a:lnTo>
                    <a:pt x="0" y="46429"/>
                  </a:lnTo>
                  <a:lnTo>
                    <a:pt x="0" y="46429"/>
                  </a:lnTo>
                  <a:lnTo>
                    <a:pt x="0" y="48000"/>
                  </a:lnTo>
                  <a:lnTo>
                    <a:pt x="1290" y="50242"/>
                  </a:lnTo>
                  <a:lnTo>
                    <a:pt x="1290" y="50242"/>
                  </a:lnTo>
                  <a:lnTo>
                    <a:pt x="1290" y="52710"/>
                  </a:lnTo>
                  <a:lnTo>
                    <a:pt x="3010" y="54280"/>
                  </a:lnTo>
                  <a:lnTo>
                    <a:pt x="3010" y="54280"/>
                  </a:lnTo>
                  <a:lnTo>
                    <a:pt x="4301" y="56523"/>
                  </a:lnTo>
                  <a:lnTo>
                    <a:pt x="4301" y="56523"/>
                  </a:lnTo>
                  <a:lnTo>
                    <a:pt x="4301" y="58093"/>
                  </a:lnTo>
                  <a:lnTo>
                    <a:pt x="6021" y="60336"/>
                  </a:lnTo>
                  <a:lnTo>
                    <a:pt x="6021" y="60336"/>
                  </a:lnTo>
                  <a:lnTo>
                    <a:pt x="7311" y="62803"/>
                  </a:lnTo>
                  <a:lnTo>
                    <a:pt x="8602" y="64149"/>
                  </a:lnTo>
                  <a:lnTo>
                    <a:pt x="8602" y="64149"/>
                  </a:lnTo>
                  <a:lnTo>
                    <a:pt x="10322" y="66616"/>
                  </a:lnTo>
                  <a:lnTo>
                    <a:pt x="13333" y="68186"/>
                  </a:lnTo>
                  <a:lnTo>
                    <a:pt x="13333" y="68186"/>
                  </a:lnTo>
                  <a:lnTo>
                    <a:pt x="14623" y="70429"/>
                  </a:lnTo>
                  <a:lnTo>
                    <a:pt x="16344" y="72000"/>
                  </a:lnTo>
                  <a:lnTo>
                    <a:pt x="16344" y="72000"/>
                  </a:lnTo>
                  <a:lnTo>
                    <a:pt x="19354" y="74242"/>
                  </a:lnTo>
                  <a:lnTo>
                    <a:pt x="21935" y="75813"/>
                  </a:lnTo>
                  <a:lnTo>
                    <a:pt x="21935" y="75813"/>
                  </a:lnTo>
                  <a:lnTo>
                    <a:pt x="23655" y="78056"/>
                  </a:lnTo>
                  <a:lnTo>
                    <a:pt x="26666" y="79626"/>
                  </a:lnTo>
                  <a:lnTo>
                    <a:pt x="26666" y="79626"/>
                  </a:lnTo>
                  <a:lnTo>
                    <a:pt x="29677" y="82093"/>
                  </a:lnTo>
                  <a:lnTo>
                    <a:pt x="29677" y="82093"/>
                  </a:lnTo>
                  <a:lnTo>
                    <a:pt x="32688" y="83663"/>
                  </a:lnTo>
                  <a:lnTo>
                    <a:pt x="35268" y="85906"/>
                  </a:lnTo>
                  <a:lnTo>
                    <a:pt x="35268" y="85906"/>
                  </a:lnTo>
                  <a:lnTo>
                    <a:pt x="38279" y="87476"/>
                  </a:lnTo>
                  <a:lnTo>
                    <a:pt x="41290" y="89719"/>
                  </a:lnTo>
                  <a:lnTo>
                    <a:pt x="41290" y="89719"/>
                  </a:lnTo>
                  <a:lnTo>
                    <a:pt x="44301" y="91289"/>
                  </a:lnTo>
                  <a:lnTo>
                    <a:pt x="48602" y="92859"/>
                  </a:lnTo>
                  <a:lnTo>
                    <a:pt x="48602" y="92859"/>
                  </a:lnTo>
                  <a:lnTo>
                    <a:pt x="51612" y="95102"/>
                  </a:lnTo>
                  <a:lnTo>
                    <a:pt x="56344" y="96672"/>
                  </a:lnTo>
                  <a:lnTo>
                    <a:pt x="56344" y="96672"/>
                  </a:lnTo>
                  <a:lnTo>
                    <a:pt x="59354" y="98242"/>
                  </a:lnTo>
                  <a:lnTo>
                    <a:pt x="63655" y="100485"/>
                  </a:lnTo>
                  <a:lnTo>
                    <a:pt x="63655" y="100485"/>
                  </a:lnTo>
                  <a:lnTo>
                    <a:pt x="67956" y="102056"/>
                  </a:lnTo>
                  <a:lnTo>
                    <a:pt x="70967" y="103626"/>
                  </a:lnTo>
                  <a:lnTo>
                    <a:pt x="70967" y="103626"/>
                  </a:lnTo>
                  <a:lnTo>
                    <a:pt x="75268" y="105196"/>
                  </a:lnTo>
                  <a:lnTo>
                    <a:pt x="80000" y="106766"/>
                  </a:lnTo>
                  <a:lnTo>
                    <a:pt x="80000" y="106766"/>
                  </a:lnTo>
                  <a:lnTo>
                    <a:pt x="84301" y="109009"/>
                  </a:lnTo>
                  <a:lnTo>
                    <a:pt x="84301" y="109009"/>
                  </a:lnTo>
                  <a:lnTo>
                    <a:pt x="88602" y="110579"/>
                  </a:lnTo>
                  <a:lnTo>
                    <a:pt x="94623" y="112149"/>
                  </a:lnTo>
                  <a:lnTo>
                    <a:pt x="94623" y="112149"/>
                  </a:lnTo>
                  <a:lnTo>
                    <a:pt x="99354" y="113719"/>
                  </a:lnTo>
                  <a:lnTo>
                    <a:pt x="103655" y="115289"/>
                  </a:lnTo>
                  <a:lnTo>
                    <a:pt x="103655" y="115289"/>
                  </a:lnTo>
                  <a:lnTo>
                    <a:pt x="109677" y="116859"/>
                  </a:lnTo>
                  <a:lnTo>
                    <a:pt x="113978" y="118429"/>
                  </a:lnTo>
                  <a:lnTo>
                    <a:pt x="113978" y="118429"/>
                  </a:lnTo>
                  <a:lnTo>
                    <a:pt x="120000" y="120000"/>
                  </a:lnTo>
                  <a:lnTo>
                    <a:pt x="120000" y="79626"/>
                  </a:lnTo>
                  <a:close/>
                </a:path>
              </a:pathLst>
            </a:custGeom>
            <a:solidFill>
              <a:srgbClr val="CC9900"/>
            </a:solidFill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Shape 1552"/>
            <p:cNvSpPr/>
            <p:nvPr/>
          </p:nvSpPr>
          <p:spPr>
            <a:xfrm>
              <a:off x="1063625" y="3903662"/>
              <a:ext cx="1203324" cy="84931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0" y="79626"/>
                  </a:lnTo>
                  <a:lnTo>
                    <a:pt x="0" y="120000"/>
                  </a:lnTo>
                  <a:lnTo>
                    <a:pt x="120000" y="40373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208080"/>
            </a:solidFill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Shape 1553"/>
            <p:cNvSpPr/>
            <p:nvPr/>
          </p:nvSpPr>
          <p:spPr>
            <a:xfrm>
              <a:off x="620712" y="3078161"/>
              <a:ext cx="1646237" cy="138906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285" y="120000"/>
                  </a:moveTo>
                  <a:lnTo>
                    <a:pt x="30665" y="119040"/>
                  </a:lnTo>
                  <a:lnTo>
                    <a:pt x="30665" y="119040"/>
                  </a:lnTo>
                  <a:lnTo>
                    <a:pt x="29508" y="118217"/>
                  </a:lnTo>
                  <a:lnTo>
                    <a:pt x="27888" y="117257"/>
                  </a:lnTo>
                  <a:lnTo>
                    <a:pt x="27888" y="117257"/>
                  </a:lnTo>
                  <a:lnTo>
                    <a:pt x="26730" y="116297"/>
                  </a:lnTo>
                  <a:lnTo>
                    <a:pt x="25458" y="115337"/>
                  </a:lnTo>
                  <a:lnTo>
                    <a:pt x="25458" y="115337"/>
                  </a:lnTo>
                  <a:lnTo>
                    <a:pt x="23837" y="114377"/>
                  </a:lnTo>
                  <a:lnTo>
                    <a:pt x="22680" y="113417"/>
                  </a:lnTo>
                  <a:lnTo>
                    <a:pt x="22680" y="113417"/>
                  </a:lnTo>
                  <a:lnTo>
                    <a:pt x="21523" y="112045"/>
                  </a:lnTo>
                  <a:lnTo>
                    <a:pt x="20250" y="111085"/>
                  </a:lnTo>
                  <a:lnTo>
                    <a:pt x="20250" y="111085"/>
                  </a:lnTo>
                  <a:lnTo>
                    <a:pt x="19093" y="110125"/>
                  </a:lnTo>
                  <a:lnTo>
                    <a:pt x="18283" y="109165"/>
                  </a:lnTo>
                  <a:lnTo>
                    <a:pt x="18283" y="109165"/>
                  </a:lnTo>
                  <a:lnTo>
                    <a:pt x="17126" y="108205"/>
                  </a:lnTo>
                  <a:lnTo>
                    <a:pt x="15969" y="106834"/>
                  </a:lnTo>
                  <a:lnTo>
                    <a:pt x="15969" y="106834"/>
                  </a:lnTo>
                  <a:lnTo>
                    <a:pt x="15159" y="105874"/>
                  </a:lnTo>
                  <a:lnTo>
                    <a:pt x="13886" y="104914"/>
                  </a:lnTo>
                  <a:lnTo>
                    <a:pt x="13886" y="104914"/>
                  </a:lnTo>
                  <a:lnTo>
                    <a:pt x="13076" y="103542"/>
                  </a:lnTo>
                  <a:lnTo>
                    <a:pt x="11918" y="102582"/>
                  </a:lnTo>
                  <a:lnTo>
                    <a:pt x="11918" y="102582"/>
                  </a:lnTo>
                  <a:lnTo>
                    <a:pt x="11108" y="101622"/>
                  </a:lnTo>
                  <a:lnTo>
                    <a:pt x="10298" y="100251"/>
                  </a:lnTo>
                  <a:lnTo>
                    <a:pt x="10298" y="100251"/>
                  </a:lnTo>
                  <a:lnTo>
                    <a:pt x="9488" y="99291"/>
                  </a:lnTo>
                  <a:lnTo>
                    <a:pt x="8794" y="97782"/>
                  </a:lnTo>
                  <a:lnTo>
                    <a:pt x="8794" y="97782"/>
                  </a:lnTo>
                  <a:lnTo>
                    <a:pt x="7984" y="96960"/>
                  </a:lnTo>
                  <a:lnTo>
                    <a:pt x="7984" y="96960"/>
                  </a:lnTo>
                  <a:lnTo>
                    <a:pt x="7174" y="95451"/>
                  </a:lnTo>
                  <a:lnTo>
                    <a:pt x="6364" y="94491"/>
                  </a:lnTo>
                  <a:lnTo>
                    <a:pt x="6364" y="94491"/>
                  </a:lnTo>
                  <a:lnTo>
                    <a:pt x="5901" y="93120"/>
                  </a:lnTo>
                  <a:lnTo>
                    <a:pt x="5207" y="92160"/>
                  </a:lnTo>
                  <a:lnTo>
                    <a:pt x="5207" y="92160"/>
                  </a:lnTo>
                  <a:lnTo>
                    <a:pt x="4397" y="90788"/>
                  </a:lnTo>
                  <a:lnTo>
                    <a:pt x="3934" y="89828"/>
                  </a:lnTo>
                  <a:lnTo>
                    <a:pt x="3934" y="89828"/>
                  </a:lnTo>
                  <a:lnTo>
                    <a:pt x="3587" y="88320"/>
                  </a:lnTo>
                  <a:lnTo>
                    <a:pt x="2777" y="87497"/>
                  </a:lnTo>
                  <a:lnTo>
                    <a:pt x="2777" y="87497"/>
                  </a:lnTo>
                  <a:lnTo>
                    <a:pt x="2314" y="85988"/>
                  </a:lnTo>
                  <a:lnTo>
                    <a:pt x="1967" y="85028"/>
                  </a:lnTo>
                  <a:lnTo>
                    <a:pt x="1967" y="85028"/>
                  </a:lnTo>
                  <a:lnTo>
                    <a:pt x="1620" y="83657"/>
                  </a:lnTo>
                  <a:lnTo>
                    <a:pt x="1157" y="82285"/>
                  </a:lnTo>
                  <a:lnTo>
                    <a:pt x="1157" y="82285"/>
                  </a:lnTo>
                  <a:lnTo>
                    <a:pt x="1157" y="81325"/>
                  </a:lnTo>
                  <a:lnTo>
                    <a:pt x="810" y="79817"/>
                  </a:lnTo>
                  <a:lnTo>
                    <a:pt x="810" y="79817"/>
                  </a:lnTo>
                  <a:lnTo>
                    <a:pt x="347" y="78994"/>
                  </a:lnTo>
                  <a:lnTo>
                    <a:pt x="347" y="77485"/>
                  </a:lnTo>
                  <a:lnTo>
                    <a:pt x="347" y="77485"/>
                  </a:lnTo>
                  <a:lnTo>
                    <a:pt x="0" y="76114"/>
                  </a:lnTo>
                  <a:lnTo>
                    <a:pt x="0" y="75154"/>
                  </a:lnTo>
                  <a:lnTo>
                    <a:pt x="0" y="75154"/>
                  </a:lnTo>
                  <a:lnTo>
                    <a:pt x="0" y="73782"/>
                  </a:lnTo>
                  <a:lnTo>
                    <a:pt x="0" y="72274"/>
                  </a:lnTo>
                  <a:lnTo>
                    <a:pt x="0" y="72274"/>
                  </a:lnTo>
                  <a:lnTo>
                    <a:pt x="0" y="71314"/>
                  </a:lnTo>
                  <a:lnTo>
                    <a:pt x="0" y="69942"/>
                  </a:lnTo>
                  <a:lnTo>
                    <a:pt x="0" y="69942"/>
                  </a:lnTo>
                  <a:lnTo>
                    <a:pt x="0" y="68571"/>
                  </a:lnTo>
                  <a:lnTo>
                    <a:pt x="0" y="67611"/>
                  </a:lnTo>
                  <a:lnTo>
                    <a:pt x="0" y="67611"/>
                  </a:lnTo>
                  <a:lnTo>
                    <a:pt x="0" y="66240"/>
                  </a:lnTo>
                  <a:lnTo>
                    <a:pt x="347" y="65280"/>
                  </a:lnTo>
                  <a:lnTo>
                    <a:pt x="347" y="65280"/>
                  </a:lnTo>
                  <a:lnTo>
                    <a:pt x="347" y="63771"/>
                  </a:lnTo>
                  <a:lnTo>
                    <a:pt x="810" y="62400"/>
                  </a:lnTo>
                  <a:lnTo>
                    <a:pt x="810" y="62400"/>
                  </a:lnTo>
                  <a:lnTo>
                    <a:pt x="1157" y="61440"/>
                  </a:lnTo>
                  <a:lnTo>
                    <a:pt x="1157" y="60068"/>
                  </a:lnTo>
                  <a:lnTo>
                    <a:pt x="1157" y="60068"/>
                  </a:lnTo>
                  <a:lnTo>
                    <a:pt x="1620" y="59108"/>
                  </a:lnTo>
                  <a:lnTo>
                    <a:pt x="1967" y="57737"/>
                  </a:lnTo>
                  <a:lnTo>
                    <a:pt x="1967" y="57737"/>
                  </a:lnTo>
                  <a:lnTo>
                    <a:pt x="2314" y="56228"/>
                  </a:lnTo>
                  <a:lnTo>
                    <a:pt x="2777" y="55268"/>
                  </a:lnTo>
                  <a:lnTo>
                    <a:pt x="2777" y="55268"/>
                  </a:lnTo>
                  <a:lnTo>
                    <a:pt x="3587" y="53897"/>
                  </a:lnTo>
                  <a:lnTo>
                    <a:pt x="3934" y="52937"/>
                  </a:lnTo>
                  <a:lnTo>
                    <a:pt x="3934" y="52937"/>
                  </a:lnTo>
                  <a:lnTo>
                    <a:pt x="4397" y="51565"/>
                  </a:lnTo>
                  <a:lnTo>
                    <a:pt x="5207" y="50605"/>
                  </a:lnTo>
                  <a:lnTo>
                    <a:pt x="5207" y="50605"/>
                  </a:lnTo>
                  <a:lnTo>
                    <a:pt x="5901" y="49097"/>
                  </a:lnTo>
                  <a:lnTo>
                    <a:pt x="6364" y="48274"/>
                  </a:lnTo>
                  <a:lnTo>
                    <a:pt x="6364" y="48274"/>
                  </a:lnTo>
                  <a:lnTo>
                    <a:pt x="7174" y="46765"/>
                  </a:lnTo>
                  <a:lnTo>
                    <a:pt x="7984" y="45805"/>
                  </a:lnTo>
                  <a:lnTo>
                    <a:pt x="7984" y="45805"/>
                  </a:lnTo>
                  <a:lnTo>
                    <a:pt x="8794" y="44434"/>
                  </a:lnTo>
                  <a:lnTo>
                    <a:pt x="9488" y="43474"/>
                  </a:lnTo>
                  <a:lnTo>
                    <a:pt x="9488" y="43474"/>
                  </a:lnTo>
                  <a:lnTo>
                    <a:pt x="10298" y="42102"/>
                  </a:lnTo>
                  <a:lnTo>
                    <a:pt x="10298" y="42102"/>
                  </a:lnTo>
                  <a:lnTo>
                    <a:pt x="11108" y="41142"/>
                  </a:lnTo>
                  <a:lnTo>
                    <a:pt x="11918" y="40182"/>
                  </a:lnTo>
                  <a:lnTo>
                    <a:pt x="11918" y="40182"/>
                  </a:lnTo>
                  <a:lnTo>
                    <a:pt x="13076" y="38811"/>
                  </a:lnTo>
                  <a:lnTo>
                    <a:pt x="13886" y="37851"/>
                  </a:lnTo>
                  <a:lnTo>
                    <a:pt x="13886" y="37851"/>
                  </a:lnTo>
                  <a:lnTo>
                    <a:pt x="15159" y="36891"/>
                  </a:lnTo>
                  <a:lnTo>
                    <a:pt x="15969" y="35520"/>
                  </a:lnTo>
                  <a:lnTo>
                    <a:pt x="15969" y="35520"/>
                  </a:lnTo>
                  <a:lnTo>
                    <a:pt x="17126" y="34560"/>
                  </a:lnTo>
                  <a:lnTo>
                    <a:pt x="18283" y="33600"/>
                  </a:lnTo>
                  <a:lnTo>
                    <a:pt x="18283" y="33600"/>
                  </a:lnTo>
                  <a:lnTo>
                    <a:pt x="19093" y="32640"/>
                  </a:lnTo>
                  <a:lnTo>
                    <a:pt x="20250" y="31268"/>
                  </a:lnTo>
                  <a:lnTo>
                    <a:pt x="20250" y="31268"/>
                  </a:lnTo>
                  <a:lnTo>
                    <a:pt x="21523" y="30308"/>
                  </a:lnTo>
                  <a:lnTo>
                    <a:pt x="22680" y="29348"/>
                  </a:lnTo>
                  <a:lnTo>
                    <a:pt x="22680" y="29348"/>
                  </a:lnTo>
                  <a:lnTo>
                    <a:pt x="23837" y="28388"/>
                  </a:lnTo>
                  <a:lnTo>
                    <a:pt x="25458" y="27428"/>
                  </a:lnTo>
                  <a:lnTo>
                    <a:pt x="25458" y="27428"/>
                  </a:lnTo>
                  <a:lnTo>
                    <a:pt x="26730" y="26468"/>
                  </a:lnTo>
                  <a:lnTo>
                    <a:pt x="27888" y="25508"/>
                  </a:lnTo>
                  <a:lnTo>
                    <a:pt x="27888" y="25508"/>
                  </a:lnTo>
                  <a:lnTo>
                    <a:pt x="29508" y="24548"/>
                  </a:lnTo>
                  <a:lnTo>
                    <a:pt x="30665" y="23588"/>
                  </a:lnTo>
                  <a:lnTo>
                    <a:pt x="30665" y="23588"/>
                  </a:lnTo>
                  <a:lnTo>
                    <a:pt x="32285" y="22765"/>
                  </a:lnTo>
                  <a:lnTo>
                    <a:pt x="33442" y="21805"/>
                  </a:lnTo>
                  <a:lnTo>
                    <a:pt x="33442" y="21805"/>
                  </a:lnTo>
                  <a:lnTo>
                    <a:pt x="35062" y="20845"/>
                  </a:lnTo>
                  <a:lnTo>
                    <a:pt x="36682" y="19885"/>
                  </a:lnTo>
                  <a:lnTo>
                    <a:pt x="36682" y="19885"/>
                  </a:lnTo>
                  <a:lnTo>
                    <a:pt x="38187" y="18925"/>
                  </a:lnTo>
                  <a:lnTo>
                    <a:pt x="39807" y="18514"/>
                  </a:lnTo>
                  <a:lnTo>
                    <a:pt x="39807" y="18514"/>
                  </a:lnTo>
                  <a:lnTo>
                    <a:pt x="41080" y="17554"/>
                  </a:lnTo>
                  <a:lnTo>
                    <a:pt x="42584" y="16594"/>
                  </a:lnTo>
                  <a:lnTo>
                    <a:pt x="42584" y="16594"/>
                  </a:lnTo>
                  <a:lnTo>
                    <a:pt x="44667" y="15634"/>
                  </a:lnTo>
                  <a:lnTo>
                    <a:pt x="46171" y="15085"/>
                  </a:lnTo>
                  <a:lnTo>
                    <a:pt x="46171" y="15085"/>
                  </a:lnTo>
                  <a:lnTo>
                    <a:pt x="47791" y="14125"/>
                  </a:lnTo>
                  <a:lnTo>
                    <a:pt x="49411" y="13714"/>
                  </a:lnTo>
                  <a:lnTo>
                    <a:pt x="49411" y="13714"/>
                  </a:lnTo>
                  <a:lnTo>
                    <a:pt x="51031" y="12754"/>
                  </a:lnTo>
                  <a:lnTo>
                    <a:pt x="52999" y="12342"/>
                  </a:lnTo>
                  <a:lnTo>
                    <a:pt x="52999" y="12342"/>
                  </a:lnTo>
                  <a:lnTo>
                    <a:pt x="54619" y="11382"/>
                  </a:lnTo>
                  <a:lnTo>
                    <a:pt x="56123" y="10834"/>
                  </a:lnTo>
                  <a:lnTo>
                    <a:pt x="56123" y="10834"/>
                  </a:lnTo>
                  <a:lnTo>
                    <a:pt x="58206" y="9874"/>
                  </a:lnTo>
                  <a:lnTo>
                    <a:pt x="59710" y="9462"/>
                  </a:lnTo>
                  <a:lnTo>
                    <a:pt x="59710" y="9462"/>
                  </a:lnTo>
                  <a:lnTo>
                    <a:pt x="61793" y="9051"/>
                  </a:lnTo>
                  <a:lnTo>
                    <a:pt x="63760" y="8091"/>
                  </a:lnTo>
                  <a:lnTo>
                    <a:pt x="63760" y="8091"/>
                  </a:lnTo>
                  <a:lnTo>
                    <a:pt x="65380" y="7542"/>
                  </a:lnTo>
                  <a:lnTo>
                    <a:pt x="67348" y="7131"/>
                  </a:lnTo>
                  <a:lnTo>
                    <a:pt x="67348" y="7131"/>
                  </a:lnTo>
                  <a:lnTo>
                    <a:pt x="69315" y="6582"/>
                  </a:lnTo>
                  <a:lnTo>
                    <a:pt x="71282" y="6171"/>
                  </a:lnTo>
                  <a:lnTo>
                    <a:pt x="71282" y="6171"/>
                  </a:lnTo>
                  <a:lnTo>
                    <a:pt x="72902" y="5622"/>
                  </a:lnTo>
                  <a:lnTo>
                    <a:pt x="74869" y="5211"/>
                  </a:lnTo>
                  <a:lnTo>
                    <a:pt x="74869" y="5211"/>
                  </a:lnTo>
                  <a:lnTo>
                    <a:pt x="76952" y="4800"/>
                  </a:lnTo>
                  <a:lnTo>
                    <a:pt x="76952" y="4800"/>
                  </a:lnTo>
                  <a:lnTo>
                    <a:pt x="78919" y="4251"/>
                  </a:lnTo>
                  <a:lnTo>
                    <a:pt x="80887" y="3840"/>
                  </a:lnTo>
                  <a:lnTo>
                    <a:pt x="80887" y="3840"/>
                  </a:lnTo>
                  <a:lnTo>
                    <a:pt x="82854" y="3291"/>
                  </a:lnTo>
                  <a:lnTo>
                    <a:pt x="84821" y="2880"/>
                  </a:lnTo>
                  <a:lnTo>
                    <a:pt x="84821" y="2880"/>
                  </a:lnTo>
                  <a:lnTo>
                    <a:pt x="86904" y="2880"/>
                  </a:lnTo>
                  <a:lnTo>
                    <a:pt x="88871" y="2331"/>
                  </a:lnTo>
                  <a:lnTo>
                    <a:pt x="88871" y="2331"/>
                  </a:lnTo>
                  <a:lnTo>
                    <a:pt x="90838" y="1920"/>
                  </a:lnTo>
                  <a:lnTo>
                    <a:pt x="92806" y="1920"/>
                  </a:lnTo>
                  <a:lnTo>
                    <a:pt x="92806" y="1920"/>
                  </a:lnTo>
                  <a:lnTo>
                    <a:pt x="95236" y="1371"/>
                  </a:lnTo>
                  <a:lnTo>
                    <a:pt x="97203" y="1371"/>
                  </a:lnTo>
                  <a:lnTo>
                    <a:pt x="97203" y="1371"/>
                  </a:lnTo>
                  <a:lnTo>
                    <a:pt x="99170" y="960"/>
                  </a:lnTo>
                  <a:lnTo>
                    <a:pt x="101253" y="960"/>
                  </a:lnTo>
                  <a:lnTo>
                    <a:pt x="101253" y="960"/>
                  </a:lnTo>
                  <a:lnTo>
                    <a:pt x="103220" y="548"/>
                  </a:lnTo>
                  <a:lnTo>
                    <a:pt x="105650" y="548"/>
                  </a:lnTo>
                  <a:lnTo>
                    <a:pt x="105650" y="548"/>
                  </a:lnTo>
                  <a:lnTo>
                    <a:pt x="107618" y="548"/>
                  </a:lnTo>
                  <a:lnTo>
                    <a:pt x="109585" y="0"/>
                  </a:lnTo>
                  <a:lnTo>
                    <a:pt x="109585" y="0"/>
                  </a:lnTo>
                  <a:lnTo>
                    <a:pt x="111552" y="0"/>
                  </a:lnTo>
                  <a:lnTo>
                    <a:pt x="113519" y="0"/>
                  </a:lnTo>
                  <a:lnTo>
                    <a:pt x="113519" y="0"/>
                  </a:lnTo>
                  <a:lnTo>
                    <a:pt x="115949" y="0"/>
                  </a:lnTo>
                  <a:lnTo>
                    <a:pt x="117917" y="0"/>
                  </a:lnTo>
                  <a:lnTo>
                    <a:pt x="117917" y="0"/>
                  </a:lnTo>
                  <a:lnTo>
                    <a:pt x="120000" y="0"/>
                  </a:lnTo>
                  <a:lnTo>
                    <a:pt x="120000" y="71314"/>
                  </a:lnTo>
                  <a:lnTo>
                    <a:pt x="32285" y="120000"/>
                  </a:ln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Shape 1554"/>
            <p:cNvSpPr/>
            <p:nvPr/>
          </p:nvSpPr>
          <p:spPr>
            <a:xfrm>
              <a:off x="2582861" y="3903662"/>
              <a:ext cx="1335086" cy="10953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0"/>
                  </a:moveTo>
                  <a:lnTo>
                    <a:pt x="119999" y="1217"/>
                  </a:lnTo>
                  <a:lnTo>
                    <a:pt x="119999" y="1217"/>
                  </a:lnTo>
                  <a:lnTo>
                    <a:pt x="119999" y="3130"/>
                  </a:lnTo>
                  <a:lnTo>
                    <a:pt x="119429" y="4869"/>
                  </a:lnTo>
                  <a:lnTo>
                    <a:pt x="119429" y="4869"/>
                  </a:lnTo>
                  <a:lnTo>
                    <a:pt x="119429" y="6086"/>
                  </a:lnTo>
                  <a:lnTo>
                    <a:pt x="119429" y="7826"/>
                  </a:lnTo>
                  <a:lnTo>
                    <a:pt x="119429" y="7826"/>
                  </a:lnTo>
                  <a:lnTo>
                    <a:pt x="119001" y="9739"/>
                  </a:lnTo>
                  <a:lnTo>
                    <a:pt x="119001" y="10782"/>
                  </a:lnTo>
                  <a:lnTo>
                    <a:pt x="119001" y="10782"/>
                  </a:lnTo>
                  <a:lnTo>
                    <a:pt x="118430" y="12695"/>
                  </a:lnTo>
                  <a:lnTo>
                    <a:pt x="118002" y="13913"/>
                  </a:lnTo>
                  <a:lnTo>
                    <a:pt x="118002" y="13913"/>
                  </a:lnTo>
                  <a:lnTo>
                    <a:pt x="117574" y="15652"/>
                  </a:lnTo>
                  <a:lnTo>
                    <a:pt x="117003" y="17391"/>
                  </a:lnTo>
                  <a:lnTo>
                    <a:pt x="117003" y="17391"/>
                  </a:lnTo>
                  <a:lnTo>
                    <a:pt x="116575" y="18608"/>
                  </a:lnTo>
                  <a:lnTo>
                    <a:pt x="116004" y="20521"/>
                  </a:lnTo>
                  <a:lnTo>
                    <a:pt x="116004" y="20521"/>
                  </a:lnTo>
                  <a:lnTo>
                    <a:pt x="115576" y="21565"/>
                  </a:lnTo>
                  <a:lnTo>
                    <a:pt x="115576" y="21565"/>
                  </a:lnTo>
                  <a:lnTo>
                    <a:pt x="114577" y="23478"/>
                  </a:lnTo>
                  <a:lnTo>
                    <a:pt x="114007" y="24695"/>
                  </a:lnTo>
                  <a:lnTo>
                    <a:pt x="114007" y="24695"/>
                  </a:lnTo>
                  <a:lnTo>
                    <a:pt x="113579" y="26434"/>
                  </a:lnTo>
                  <a:lnTo>
                    <a:pt x="112580" y="27652"/>
                  </a:lnTo>
                  <a:lnTo>
                    <a:pt x="112580" y="27652"/>
                  </a:lnTo>
                  <a:lnTo>
                    <a:pt x="111581" y="29391"/>
                  </a:lnTo>
                  <a:lnTo>
                    <a:pt x="111153" y="30608"/>
                  </a:lnTo>
                  <a:lnTo>
                    <a:pt x="111153" y="30608"/>
                  </a:lnTo>
                  <a:lnTo>
                    <a:pt x="110154" y="32521"/>
                  </a:lnTo>
                  <a:lnTo>
                    <a:pt x="109155" y="33565"/>
                  </a:lnTo>
                  <a:lnTo>
                    <a:pt x="109155" y="33565"/>
                  </a:lnTo>
                  <a:lnTo>
                    <a:pt x="108156" y="35478"/>
                  </a:lnTo>
                  <a:lnTo>
                    <a:pt x="107158" y="36695"/>
                  </a:lnTo>
                  <a:lnTo>
                    <a:pt x="107158" y="36695"/>
                  </a:lnTo>
                  <a:lnTo>
                    <a:pt x="106159" y="38434"/>
                  </a:lnTo>
                  <a:lnTo>
                    <a:pt x="104732" y="39652"/>
                  </a:lnTo>
                  <a:lnTo>
                    <a:pt x="104732" y="39652"/>
                  </a:lnTo>
                  <a:lnTo>
                    <a:pt x="103733" y="40869"/>
                  </a:lnTo>
                  <a:lnTo>
                    <a:pt x="102306" y="42608"/>
                  </a:lnTo>
                  <a:lnTo>
                    <a:pt x="102306" y="42608"/>
                  </a:lnTo>
                  <a:lnTo>
                    <a:pt x="101307" y="43826"/>
                  </a:lnTo>
                  <a:lnTo>
                    <a:pt x="99881" y="45043"/>
                  </a:lnTo>
                  <a:lnTo>
                    <a:pt x="99881" y="45043"/>
                  </a:lnTo>
                  <a:lnTo>
                    <a:pt x="98882" y="46782"/>
                  </a:lnTo>
                  <a:lnTo>
                    <a:pt x="97312" y="48000"/>
                  </a:lnTo>
                  <a:lnTo>
                    <a:pt x="97312" y="48000"/>
                  </a:lnTo>
                  <a:lnTo>
                    <a:pt x="95885" y="49217"/>
                  </a:lnTo>
                  <a:lnTo>
                    <a:pt x="94458" y="50434"/>
                  </a:lnTo>
                  <a:lnTo>
                    <a:pt x="94458" y="50434"/>
                  </a:lnTo>
                  <a:lnTo>
                    <a:pt x="92889" y="51652"/>
                  </a:lnTo>
                  <a:lnTo>
                    <a:pt x="91462" y="53391"/>
                  </a:lnTo>
                  <a:lnTo>
                    <a:pt x="91462" y="53391"/>
                  </a:lnTo>
                  <a:lnTo>
                    <a:pt x="90035" y="54608"/>
                  </a:lnTo>
                  <a:lnTo>
                    <a:pt x="88466" y="55826"/>
                  </a:lnTo>
                  <a:lnTo>
                    <a:pt x="88466" y="55826"/>
                  </a:lnTo>
                  <a:lnTo>
                    <a:pt x="87039" y="57043"/>
                  </a:lnTo>
                  <a:lnTo>
                    <a:pt x="85041" y="58260"/>
                  </a:lnTo>
                  <a:lnTo>
                    <a:pt x="85041" y="58260"/>
                  </a:lnTo>
                  <a:lnTo>
                    <a:pt x="83614" y="59478"/>
                  </a:lnTo>
                  <a:lnTo>
                    <a:pt x="83614" y="59478"/>
                  </a:lnTo>
                  <a:lnTo>
                    <a:pt x="81617" y="60521"/>
                  </a:lnTo>
                  <a:lnTo>
                    <a:pt x="80190" y="61739"/>
                  </a:lnTo>
                  <a:lnTo>
                    <a:pt x="80190" y="61739"/>
                  </a:lnTo>
                  <a:lnTo>
                    <a:pt x="78192" y="62956"/>
                  </a:lnTo>
                  <a:lnTo>
                    <a:pt x="76195" y="64173"/>
                  </a:lnTo>
                  <a:lnTo>
                    <a:pt x="76195" y="64173"/>
                  </a:lnTo>
                  <a:lnTo>
                    <a:pt x="74768" y="64869"/>
                  </a:lnTo>
                  <a:lnTo>
                    <a:pt x="72770" y="65913"/>
                  </a:lnTo>
                  <a:lnTo>
                    <a:pt x="72770" y="65913"/>
                  </a:lnTo>
                  <a:lnTo>
                    <a:pt x="70772" y="67130"/>
                  </a:lnTo>
                  <a:lnTo>
                    <a:pt x="68917" y="68347"/>
                  </a:lnTo>
                  <a:lnTo>
                    <a:pt x="68917" y="68347"/>
                  </a:lnTo>
                  <a:lnTo>
                    <a:pt x="66920" y="69043"/>
                  </a:lnTo>
                  <a:lnTo>
                    <a:pt x="64922" y="70260"/>
                  </a:lnTo>
                  <a:lnTo>
                    <a:pt x="64922" y="70260"/>
                  </a:lnTo>
                  <a:lnTo>
                    <a:pt x="62925" y="71304"/>
                  </a:lnTo>
                  <a:lnTo>
                    <a:pt x="60927" y="72000"/>
                  </a:lnTo>
                  <a:lnTo>
                    <a:pt x="60927" y="72000"/>
                  </a:lnTo>
                  <a:lnTo>
                    <a:pt x="58501" y="73217"/>
                  </a:lnTo>
                  <a:lnTo>
                    <a:pt x="56504" y="73739"/>
                  </a:lnTo>
                  <a:lnTo>
                    <a:pt x="56504" y="73739"/>
                  </a:lnTo>
                  <a:lnTo>
                    <a:pt x="54649" y="74956"/>
                  </a:lnTo>
                  <a:lnTo>
                    <a:pt x="52080" y="75652"/>
                  </a:lnTo>
                  <a:lnTo>
                    <a:pt x="52080" y="75652"/>
                  </a:lnTo>
                  <a:lnTo>
                    <a:pt x="50225" y="76869"/>
                  </a:lnTo>
                  <a:lnTo>
                    <a:pt x="48228" y="77391"/>
                  </a:lnTo>
                  <a:lnTo>
                    <a:pt x="48228" y="77391"/>
                  </a:lnTo>
                  <a:lnTo>
                    <a:pt x="45802" y="78608"/>
                  </a:lnTo>
                  <a:lnTo>
                    <a:pt x="43234" y="79130"/>
                  </a:lnTo>
                  <a:lnTo>
                    <a:pt x="43234" y="79130"/>
                  </a:lnTo>
                  <a:lnTo>
                    <a:pt x="41379" y="79826"/>
                  </a:lnTo>
                  <a:lnTo>
                    <a:pt x="38810" y="80347"/>
                  </a:lnTo>
                  <a:lnTo>
                    <a:pt x="38810" y="80347"/>
                  </a:lnTo>
                  <a:lnTo>
                    <a:pt x="36385" y="81043"/>
                  </a:lnTo>
                  <a:lnTo>
                    <a:pt x="34387" y="82260"/>
                  </a:lnTo>
                  <a:lnTo>
                    <a:pt x="34387" y="82260"/>
                  </a:lnTo>
                  <a:lnTo>
                    <a:pt x="31961" y="82782"/>
                  </a:lnTo>
                  <a:lnTo>
                    <a:pt x="31961" y="82782"/>
                  </a:lnTo>
                  <a:lnTo>
                    <a:pt x="29536" y="83304"/>
                  </a:lnTo>
                  <a:lnTo>
                    <a:pt x="27110" y="84000"/>
                  </a:lnTo>
                  <a:lnTo>
                    <a:pt x="27110" y="84000"/>
                  </a:lnTo>
                  <a:lnTo>
                    <a:pt x="24684" y="84521"/>
                  </a:lnTo>
                  <a:lnTo>
                    <a:pt x="22116" y="85217"/>
                  </a:lnTo>
                  <a:lnTo>
                    <a:pt x="22116" y="85217"/>
                  </a:lnTo>
                  <a:lnTo>
                    <a:pt x="19690" y="85739"/>
                  </a:lnTo>
                  <a:lnTo>
                    <a:pt x="17265" y="85739"/>
                  </a:lnTo>
                  <a:lnTo>
                    <a:pt x="17265" y="85739"/>
                  </a:lnTo>
                  <a:lnTo>
                    <a:pt x="14839" y="86434"/>
                  </a:lnTo>
                  <a:lnTo>
                    <a:pt x="12271" y="86956"/>
                  </a:lnTo>
                  <a:lnTo>
                    <a:pt x="12271" y="86956"/>
                  </a:lnTo>
                  <a:lnTo>
                    <a:pt x="9845" y="87652"/>
                  </a:lnTo>
                  <a:lnTo>
                    <a:pt x="7419" y="87652"/>
                  </a:lnTo>
                  <a:lnTo>
                    <a:pt x="7419" y="87652"/>
                  </a:lnTo>
                  <a:lnTo>
                    <a:pt x="4994" y="88173"/>
                  </a:lnTo>
                  <a:lnTo>
                    <a:pt x="2568" y="88173"/>
                  </a:lnTo>
                  <a:lnTo>
                    <a:pt x="2568" y="88173"/>
                  </a:lnTo>
                  <a:lnTo>
                    <a:pt x="0" y="88695"/>
                  </a:lnTo>
                  <a:lnTo>
                    <a:pt x="0" y="120000"/>
                  </a:lnTo>
                  <a:lnTo>
                    <a:pt x="2568" y="119304"/>
                  </a:lnTo>
                  <a:lnTo>
                    <a:pt x="2568" y="119304"/>
                  </a:lnTo>
                  <a:lnTo>
                    <a:pt x="4994" y="119304"/>
                  </a:lnTo>
                  <a:lnTo>
                    <a:pt x="7419" y="118782"/>
                  </a:lnTo>
                  <a:lnTo>
                    <a:pt x="7419" y="118782"/>
                  </a:lnTo>
                  <a:lnTo>
                    <a:pt x="9845" y="118782"/>
                  </a:lnTo>
                  <a:lnTo>
                    <a:pt x="12271" y="118086"/>
                  </a:lnTo>
                  <a:lnTo>
                    <a:pt x="12271" y="118086"/>
                  </a:lnTo>
                  <a:lnTo>
                    <a:pt x="14839" y="117565"/>
                  </a:lnTo>
                  <a:lnTo>
                    <a:pt x="17265" y="116869"/>
                  </a:lnTo>
                  <a:lnTo>
                    <a:pt x="17265" y="116869"/>
                  </a:lnTo>
                  <a:lnTo>
                    <a:pt x="19690" y="116869"/>
                  </a:lnTo>
                  <a:lnTo>
                    <a:pt x="22116" y="116347"/>
                  </a:lnTo>
                  <a:lnTo>
                    <a:pt x="22116" y="116347"/>
                  </a:lnTo>
                  <a:lnTo>
                    <a:pt x="24684" y="115652"/>
                  </a:lnTo>
                  <a:lnTo>
                    <a:pt x="27110" y="115130"/>
                  </a:lnTo>
                  <a:lnTo>
                    <a:pt x="27110" y="115130"/>
                  </a:lnTo>
                  <a:lnTo>
                    <a:pt x="29536" y="114608"/>
                  </a:lnTo>
                  <a:lnTo>
                    <a:pt x="31961" y="113913"/>
                  </a:lnTo>
                  <a:lnTo>
                    <a:pt x="31961" y="113913"/>
                  </a:lnTo>
                  <a:lnTo>
                    <a:pt x="34387" y="113391"/>
                  </a:lnTo>
                  <a:lnTo>
                    <a:pt x="34387" y="113391"/>
                  </a:lnTo>
                  <a:lnTo>
                    <a:pt x="36385" y="112173"/>
                  </a:lnTo>
                  <a:lnTo>
                    <a:pt x="38810" y="111478"/>
                  </a:lnTo>
                  <a:lnTo>
                    <a:pt x="38810" y="111478"/>
                  </a:lnTo>
                  <a:lnTo>
                    <a:pt x="41379" y="110956"/>
                  </a:lnTo>
                  <a:lnTo>
                    <a:pt x="43234" y="110260"/>
                  </a:lnTo>
                  <a:lnTo>
                    <a:pt x="43234" y="110260"/>
                  </a:lnTo>
                  <a:lnTo>
                    <a:pt x="45802" y="109739"/>
                  </a:lnTo>
                  <a:lnTo>
                    <a:pt x="48228" y="108521"/>
                  </a:lnTo>
                  <a:lnTo>
                    <a:pt x="48228" y="108521"/>
                  </a:lnTo>
                  <a:lnTo>
                    <a:pt x="50225" y="108000"/>
                  </a:lnTo>
                  <a:lnTo>
                    <a:pt x="52080" y="106782"/>
                  </a:lnTo>
                  <a:lnTo>
                    <a:pt x="52080" y="106782"/>
                  </a:lnTo>
                  <a:lnTo>
                    <a:pt x="54649" y="106086"/>
                  </a:lnTo>
                  <a:lnTo>
                    <a:pt x="56504" y="104869"/>
                  </a:lnTo>
                  <a:lnTo>
                    <a:pt x="56504" y="104869"/>
                  </a:lnTo>
                  <a:lnTo>
                    <a:pt x="58501" y="104347"/>
                  </a:lnTo>
                  <a:lnTo>
                    <a:pt x="60927" y="103130"/>
                  </a:lnTo>
                  <a:lnTo>
                    <a:pt x="60927" y="103130"/>
                  </a:lnTo>
                  <a:lnTo>
                    <a:pt x="62925" y="102608"/>
                  </a:lnTo>
                  <a:lnTo>
                    <a:pt x="64922" y="101391"/>
                  </a:lnTo>
                  <a:lnTo>
                    <a:pt x="64922" y="101391"/>
                  </a:lnTo>
                  <a:lnTo>
                    <a:pt x="66920" y="100173"/>
                  </a:lnTo>
                  <a:lnTo>
                    <a:pt x="68917" y="99478"/>
                  </a:lnTo>
                  <a:lnTo>
                    <a:pt x="68917" y="99478"/>
                  </a:lnTo>
                  <a:lnTo>
                    <a:pt x="70772" y="98434"/>
                  </a:lnTo>
                  <a:lnTo>
                    <a:pt x="72770" y="97217"/>
                  </a:lnTo>
                  <a:lnTo>
                    <a:pt x="72770" y="97217"/>
                  </a:lnTo>
                  <a:lnTo>
                    <a:pt x="74768" y="96000"/>
                  </a:lnTo>
                  <a:lnTo>
                    <a:pt x="76195" y="95304"/>
                  </a:lnTo>
                  <a:lnTo>
                    <a:pt x="76195" y="95304"/>
                  </a:lnTo>
                  <a:lnTo>
                    <a:pt x="78192" y="94086"/>
                  </a:lnTo>
                  <a:lnTo>
                    <a:pt x="80190" y="93043"/>
                  </a:lnTo>
                  <a:lnTo>
                    <a:pt x="80190" y="93043"/>
                  </a:lnTo>
                  <a:lnTo>
                    <a:pt x="81617" y="91826"/>
                  </a:lnTo>
                  <a:lnTo>
                    <a:pt x="83614" y="90608"/>
                  </a:lnTo>
                  <a:lnTo>
                    <a:pt x="83614" y="90608"/>
                  </a:lnTo>
                  <a:lnTo>
                    <a:pt x="85041" y="89391"/>
                  </a:lnTo>
                  <a:lnTo>
                    <a:pt x="85041" y="89391"/>
                  </a:lnTo>
                  <a:lnTo>
                    <a:pt x="87039" y="88173"/>
                  </a:lnTo>
                  <a:lnTo>
                    <a:pt x="88466" y="86956"/>
                  </a:lnTo>
                  <a:lnTo>
                    <a:pt x="88466" y="86956"/>
                  </a:lnTo>
                  <a:lnTo>
                    <a:pt x="90035" y="85739"/>
                  </a:lnTo>
                  <a:lnTo>
                    <a:pt x="91462" y="84521"/>
                  </a:lnTo>
                  <a:lnTo>
                    <a:pt x="91462" y="84521"/>
                  </a:lnTo>
                  <a:lnTo>
                    <a:pt x="92889" y="82782"/>
                  </a:lnTo>
                  <a:lnTo>
                    <a:pt x="94458" y="81565"/>
                  </a:lnTo>
                  <a:lnTo>
                    <a:pt x="94458" y="81565"/>
                  </a:lnTo>
                  <a:lnTo>
                    <a:pt x="95885" y="80347"/>
                  </a:lnTo>
                  <a:lnTo>
                    <a:pt x="97312" y="79130"/>
                  </a:lnTo>
                  <a:lnTo>
                    <a:pt x="97312" y="79130"/>
                  </a:lnTo>
                  <a:lnTo>
                    <a:pt x="98882" y="77913"/>
                  </a:lnTo>
                  <a:lnTo>
                    <a:pt x="99881" y="76173"/>
                  </a:lnTo>
                  <a:lnTo>
                    <a:pt x="99881" y="76173"/>
                  </a:lnTo>
                  <a:lnTo>
                    <a:pt x="101307" y="74956"/>
                  </a:lnTo>
                  <a:lnTo>
                    <a:pt x="102306" y="73739"/>
                  </a:lnTo>
                  <a:lnTo>
                    <a:pt x="102306" y="73739"/>
                  </a:lnTo>
                  <a:lnTo>
                    <a:pt x="103733" y="72000"/>
                  </a:lnTo>
                  <a:lnTo>
                    <a:pt x="104732" y="70782"/>
                  </a:lnTo>
                  <a:lnTo>
                    <a:pt x="104732" y="70782"/>
                  </a:lnTo>
                  <a:lnTo>
                    <a:pt x="106159" y="69565"/>
                  </a:lnTo>
                  <a:lnTo>
                    <a:pt x="107158" y="67826"/>
                  </a:lnTo>
                  <a:lnTo>
                    <a:pt x="107158" y="67826"/>
                  </a:lnTo>
                  <a:lnTo>
                    <a:pt x="108156" y="66608"/>
                  </a:lnTo>
                  <a:lnTo>
                    <a:pt x="109155" y="64869"/>
                  </a:lnTo>
                  <a:lnTo>
                    <a:pt x="109155" y="64869"/>
                  </a:lnTo>
                  <a:lnTo>
                    <a:pt x="110154" y="63652"/>
                  </a:lnTo>
                  <a:lnTo>
                    <a:pt x="111153" y="61739"/>
                  </a:lnTo>
                  <a:lnTo>
                    <a:pt x="111153" y="61739"/>
                  </a:lnTo>
                  <a:lnTo>
                    <a:pt x="111581" y="60521"/>
                  </a:lnTo>
                  <a:lnTo>
                    <a:pt x="112580" y="58782"/>
                  </a:lnTo>
                  <a:lnTo>
                    <a:pt x="112580" y="58782"/>
                  </a:lnTo>
                  <a:lnTo>
                    <a:pt x="113579" y="57565"/>
                  </a:lnTo>
                  <a:lnTo>
                    <a:pt x="114007" y="55826"/>
                  </a:lnTo>
                  <a:lnTo>
                    <a:pt x="114007" y="55826"/>
                  </a:lnTo>
                  <a:lnTo>
                    <a:pt x="114577" y="54608"/>
                  </a:lnTo>
                  <a:lnTo>
                    <a:pt x="115576" y="52869"/>
                  </a:lnTo>
                  <a:lnTo>
                    <a:pt x="115576" y="52869"/>
                  </a:lnTo>
                  <a:lnTo>
                    <a:pt x="116004" y="51652"/>
                  </a:lnTo>
                  <a:lnTo>
                    <a:pt x="116004" y="51652"/>
                  </a:lnTo>
                  <a:lnTo>
                    <a:pt x="116575" y="49739"/>
                  </a:lnTo>
                  <a:lnTo>
                    <a:pt x="117003" y="48695"/>
                  </a:lnTo>
                  <a:lnTo>
                    <a:pt x="117003" y="48695"/>
                  </a:lnTo>
                  <a:lnTo>
                    <a:pt x="117574" y="46782"/>
                  </a:lnTo>
                  <a:lnTo>
                    <a:pt x="118002" y="45043"/>
                  </a:lnTo>
                  <a:lnTo>
                    <a:pt x="118002" y="45043"/>
                  </a:lnTo>
                  <a:lnTo>
                    <a:pt x="118430" y="43826"/>
                  </a:lnTo>
                  <a:lnTo>
                    <a:pt x="119001" y="42086"/>
                  </a:lnTo>
                  <a:lnTo>
                    <a:pt x="119001" y="42086"/>
                  </a:lnTo>
                  <a:lnTo>
                    <a:pt x="119001" y="40869"/>
                  </a:lnTo>
                  <a:lnTo>
                    <a:pt x="119429" y="38956"/>
                  </a:lnTo>
                  <a:lnTo>
                    <a:pt x="119429" y="38956"/>
                  </a:lnTo>
                  <a:lnTo>
                    <a:pt x="119429" y="37217"/>
                  </a:lnTo>
                  <a:lnTo>
                    <a:pt x="119429" y="36000"/>
                  </a:lnTo>
                  <a:lnTo>
                    <a:pt x="119429" y="36000"/>
                  </a:lnTo>
                  <a:lnTo>
                    <a:pt x="119999" y="34260"/>
                  </a:lnTo>
                  <a:lnTo>
                    <a:pt x="119999" y="32521"/>
                  </a:lnTo>
                  <a:lnTo>
                    <a:pt x="119999" y="32521"/>
                  </a:lnTo>
                  <a:lnTo>
                    <a:pt x="119999" y="31304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0000"/>
            </a:solidFill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Shape 1555"/>
            <p:cNvSpPr/>
            <p:nvPr/>
          </p:nvSpPr>
          <p:spPr>
            <a:xfrm>
              <a:off x="2266950" y="3903662"/>
              <a:ext cx="311149" cy="10953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19999" y="88695"/>
                  </a:lnTo>
                  <a:lnTo>
                    <a:pt x="119999" y="120000"/>
                  </a:lnTo>
                  <a:lnTo>
                    <a:pt x="0" y="313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Shape 1556"/>
            <p:cNvSpPr/>
            <p:nvPr/>
          </p:nvSpPr>
          <p:spPr>
            <a:xfrm>
              <a:off x="2266950" y="3078161"/>
              <a:ext cx="1650999" cy="16351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2307" y="0"/>
                  </a:lnTo>
                  <a:lnTo>
                    <a:pt x="2307" y="0"/>
                  </a:lnTo>
                  <a:lnTo>
                    <a:pt x="4269" y="0"/>
                  </a:lnTo>
                  <a:lnTo>
                    <a:pt x="6346" y="0"/>
                  </a:lnTo>
                  <a:lnTo>
                    <a:pt x="6346" y="0"/>
                  </a:lnTo>
                  <a:lnTo>
                    <a:pt x="8307" y="0"/>
                  </a:lnTo>
                  <a:lnTo>
                    <a:pt x="10730" y="0"/>
                  </a:lnTo>
                  <a:lnTo>
                    <a:pt x="10730" y="0"/>
                  </a:lnTo>
                  <a:lnTo>
                    <a:pt x="12692" y="466"/>
                  </a:lnTo>
                  <a:lnTo>
                    <a:pt x="14653" y="466"/>
                  </a:lnTo>
                  <a:lnTo>
                    <a:pt x="14653" y="466"/>
                  </a:lnTo>
                  <a:lnTo>
                    <a:pt x="16615" y="466"/>
                  </a:lnTo>
                  <a:lnTo>
                    <a:pt x="18576" y="815"/>
                  </a:lnTo>
                  <a:lnTo>
                    <a:pt x="18576" y="815"/>
                  </a:lnTo>
                  <a:lnTo>
                    <a:pt x="21000" y="815"/>
                  </a:lnTo>
                  <a:lnTo>
                    <a:pt x="22961" y="1165"/>
                  </a:lnTo>
                  <a:lnTo>
                    <a:pt x="22961" y="1165"/>
                  </a:lnTo>
                  <a:lnTo>
                    <a:pt x="25038" y="1165"/>
                  </a:lnTo>
                  <a:lnTo>
                    <a:pt x="27000" y="1631"/>
                  </a:lnTo>
                  <a:lnTo>
                    <a:pt x="27000" y="1631"/>
                  </a:lnTo>
                  <a:lnTo>
                    <a:pt x="28961" y="1631"/>
                  </a:lnTo>
                  <a:lnTo>
                    <a:pt x="30923" y="1980"/>
                  </a:lnTo>
                  <a:lnTo>
                    <a:pt x="30923" y="1980"/>
                  </a:lnTo>
                  <a:lnTo>
                    <a:pt x="32884" y="2446"/>
                  </a:lnTo>
                  <a:lnTo>
                    <a:pt x="34961" y="2446"/>
                  </a:lnTo>
                  <a:lnTo>
                    <a:pt x="34961" y="2446"/>
                  </a:lnTo>
                  <a:lnTo>
                    <a:pt x="36923" y="2796"/>
                  </a:lnTo>
                  <a:lnTo>
                    <a:pt x="38884" y="3262"/>
                  </a:lnTo>
                  <a:lnTo>
                    <a:pt x="38884" y="3262"/>
                  </a:lnTo>
                  <a:lnTo>
                    <a:pt x="40846" y="3611"/>
                  </a:lnTo>
                  <a:lnTo>
                    <a:pt x="42923" y="4077"/>
                  </a:lnTo>
                  <a:lnTo>
                    <a:pt x="42923" y="4077"/>
                  </a:lnTo>
                  <a:lnTo>
                    <a:pt x="44884" y="4427"/>
                  </a:lnTo>
                  <a:lnTo>
                    <a:pt x="46846" y="4776"/>
                  </a:lnTo>
                  <a:lnTo>
                    <a:pt x="46846" y="4776"/>
                  </a:lnTo>
                  <a:lnTo>
                    <a:pt x="48807" y="5242"/>
                  </a:lnTo>
                  <a:lnTo>
                    <a:pt x="50769" y="5592"/>
                  </a:lnTo>
                  <a:lnTo>
                    <a:pt x="50769" y="5592"/>
                  </a:lnTo>
                  <a:lnTo>
                    <a:pt x="52384" y="6058"/>
                  </a:lnTo>
                  <a:lnTo>
                    <a:pt x="54346" y="6407"/>
                  </a:lnTo>
                  <a:lnTo>
                    <a:pt x="54346" y="6407"/>
                  </a:lnTo>
                  <a:lnTo>
                    <a:pt x="56423" y="6873"/>
                  </a:lnTo>
                  <a:lnTo>
                    <a:pt x="56423" y="6873"/>
                  </a:lnTo>
                  <a:lnTo>
                    <a:pt x="57923" y="7689"/>
                  </a:lnTo>
                  <a:lnTo>
                    <a:pt x="60000" y="8038"/>
                  </a:lnTo>
                  <a:lnTo>
                    <a:pt x="60000" y="8038"/>
                  </a:lnTo>
                  <a:lnTo>
                    <a:pt x="61961" y="8388"/>
                  </a:lnTo>
                  <a:lnTo>
                    <a:pt x="63576" y="9203"/>
                  </a:lnTo>
                  <a:lnTo>
                    <a:pt x="63576" y="9203"/>
                  </a:lnTo>
                  <a:lnTo>
                    <a:pt x="65076" y="9669"/>
                  </a:lnTo>
                  <a:lnTo>
                    <a:pt x="67153" y="10485"/>
                  </a:lnTo>
                  <a:lnTo>
                    <a:pt x="67153" y="10485"/>
                  </a:lnTo>
                  <a:lnTo>
                    <a:pt x="68653" y="10834"/>
                  </a:lnTo>
                  <a:lnTo>
                    <a:pt x="70269" y="11650"/>
                  </a:lnTo>
                  <a:lnTo>
                    <a:pt x="70269" y="11650"/>
                  </a:lnTo>
                  <a:lnTo>
                    <a:pt x="72230" y="12000"/>
                  </a:lnTo>
                  <a:lnTo>
                    <a:pt x="73846" y="12815"/>
                  </a:lnTo>
                  <a:lnTo>
                    <a:pt x="73846" y="12815"/>
                  </a:lnTo>
                  <a:lnTo>
                    <a:pt x="75461" y="13281"/>
                  </a:lnTo>
                  <a:lnTo>
                    <a:pt x="77076" y="14097"/>
                  </a:lnTo>
                  <a:lnTo>
                    <a:pt x="77076" y="14097"/>
                  </a:lnTo>
                  <a:lnTo>
                    <a:pt x="78692" y="14912"/>
                  </a:lnTo>
                  <a:lnTo>
                    <a:pt x="80192" y="15728"/>
                  </a:lnTo>
                  <a:lnTo>
                    <a:pt x="80192" y="15728"/>
                  </a:lnTo>
                  <a:lnTo>
                    <a:pt x="81807" y="16077"/>
                  </a:lnTo>
                  <a:lnTo>
                    <a:pt x="83423" y="16893"/>
                  </a:lnTo>
                  <a:lnTo>
                    <a:pt x="83423" y="16893"/>
                  </a:lnTo>
                  <a:lnTo>
                    <a:pt x="84576" y="17708"/>
                  </a:lnTo>
                  <a:lnTo>
                    <a:pt x="86192" y="18524"/>
                  </a:lnTo>
                  <a:lnTo>
                    <a:pt x="86192" y="18524"/>
                  </a:lnTo>
                  <a:lnTo>
                    <a:pt x="87807" y="19339"/>
                  </a:lnTo>
                  <a:lnTo>
                    <a:pt x="88961" y="20038"/>
                  </a:lnTo>
                  <a:lnTo>
                    <a:pt x="88961" y="20038"/>
                  </a:lnTo>
                  <a:lnTo>
                    <a:pt x="90576" y="20854"/>
                  </a:lnTo>
                  <a:lnTo>
                    <a:pt x="91730" y="21669"/>
                  </a:lnTo>
                  <a:lnTo>
                    <a:pt x="91730" y="21669"/>
                  </a:lnTo>
                  <a:lnTo>
                    <a:pt x="93346" y="22485"/>
                  </a:lnTo>
                  <a:lnTo>
                    <a:pt x="94500" y="23300"/>
                  </a:lnTo>
                  <a:lnTo>
                    <a:pt x="94500" y="23300"/>
                  </a:lnTo>
                  <a:lnTo>
                    <a:pt x="95769" y="24116"/>
                  </a:lnTo>
                  <a:lnTo>
                    <a:pt x="96923" y="24932"/>
                  </a:lnTo>
                  <a:lnTo>
                    <a:pt x="96923" y="24932"/>
                  </a:lnTo>
                  <a:lnTo>
                    <a:pt x="98076" y="25747"/>
                  </a:lnTo>
                  <a:lnTo>
                    <a:pt x="99346" y="26563"/>
                  </a:lnTo>
                  <a:lnTo>
                    <a:pt x="99346" y="26563"/>
                  </a:lnTo>
                  <a:lnTo>
                    <a:pt x="100500" y="27728"/>
                  </a:lnTo>
                  <a:lnTo>
                    <a:pt x="101653" y="28543"/>
                  </a:lnTo>
                  <a:lnTo>
                    <a:pt x="101653" y="28543"/>
                  </a:lnTo>
                  <a:lnTo>
                    <a:pt x="102923" y="29359"/>
                  </a:lnTo>
                  <a:lnTo>
                    <a:pt x="103730" y="30174"/>
                  </a:lnTo>
                  <a:lnTo>
                    <a:pt x="103730" y="30174"/>
                  </a:lnTo>
                  <a:lnTo>
                    <a:pt x="104884" y="31339"/>
                  </a:lnTo>
                  <a:lnTo>
                    <a:pt x="105692" y="32155"/>
                  </a:lnTo>
                  <a:lnTo>
                    <a:pt x="105692" y="32155"/>
                  </a:lnTo>
                  <a:lnTo>
                    <a:pt x="106846" y="32970"/>
                  </a:lnTo>
                  <a:lnTo>
                    <a:pt x="107653" y="34135"/>
                  </a:lnTo>
                  <a:lnTo>
                    <a:pt x="107653" y="34135"/>
                  </a:lnTo>
                  <a:lnTo>
                    <a:pt x="108807" y="34951"/>
                  </a:lnTo>
                  <a:lnTo>
                    <a:pt x="109615" y="35766"/>
                  </a:lnTo>
                  <a:lnTo>
                    <a:pt x="109615" y="35766"/>
                  </a:lnTo>
                  <a:lnTo>
                    <a:pt x="110423" y="36932"/>
                  </a:lnTo>
                  <a:lnTo>
                    <a:pt x="111230" y="37747"/>
                  </a:lnTo>
                  <a:lnTo>
                    <a:pt x="111230" y="37747"/>
                  </a:lnTo>
                  <a:lnTo>
                    <a:pt x="112038" y="38912"/>
                  </a:lnTo>
                  <a:lnTo>
                    <a:pt x="112846" y="39728"/>
                  </a:lnTo>
                  <a:lnTo>
                    <a:pt x="112846" y="39728"/>
                  </a:lnTo>
                  <a:lnTo>
                    <a:pt x="113192" y="41009"/>
                  </a:lnTo>
                  <a:lnTo>
                    <a:pt x="114000" y="41708"/>
                  </a:lnTo>
                  <a:lnTo>
                    <a:pt x="114000" y="41708"/>
                  </a:lnTo>
                  <a:lnTo>
                    <a:pt x="114807" y="42990"/>
                  </a:lnTo>
                  <a:lnTo>
                    <a:pt x="115153" y="43805"/>
                  </a:lnTo>
                  <a:lnTo>
                    <a:pt x="115153" y="43805"/>
                  </a:lnTo>
                  <a:lnTo>
                    <a:pt x="115615" y="44970"/>
                  </a:lnTo>
                  <a:lnTo>
                    <a:pt x="116423" y="45786"/>
                  </a:lnTo>
                  <a:lnTo>
                    <a:pt x="116423" y="45786"/>
                  </a:lnTo>
                  <a:lnTo>
                    <a:pt x="116769" y="46951"/>
                  </a:lnTo>
                  <a:lnTo>
                    <a:pt x="117230" y="47766"/>
                  </a:lnTo>
                  <a:lnTo>
                    <a:pt x="117230" y="47766"/>
                  </a:lnTo>
                  <a:lnTo>
                    <a:pt x="117576" y="49048"/>
                  </a:lnTo>
                  <a:lnTo>
                    <a:pt x="118038" y="50213"/>
                  </a:lnTo>
                  <a:lnTo>
                    <a:pt x="118038" y="50213"/>
                  </a:lnTo>
                  <a:lnTo>
                    <a:pt x="118384" y="51029"/>
                  </a:lnTo>
                  <a:lnTo>
                    <a:pt x="118730" y="52194"/>
                  </a:lnTo>
                  <a:lnTo>
                    <a:pt x="118730" y="52194"/>
                  </a:lnTo>
                  <a:lnTo>
                    <a:pt x="119192" y="53009"/>
                  </a:lnTo>
                  <a:lnTo>
                    <a:pt x="119192" y="54174"/>
                  </a:lnTo>
                  <a:lnTo>
                    <a:pt x="119192" y="54174"/>
                  </a:lnTo>
                  <a:lnTo>
                    <a:pt x="119538" y="55456"/>
                  </a:lnTo>
                  <a:lnTo>
                    <a:pt x="119538" y="55456"/>
                  </a:lnTo>
                  <a:lnTo>
                    <a:pt x="119538" y="56271"/>
                  </a:lnTo>
                  <a:lnTo>
                    <a:pt x="119538" y="57436"/>
                  </a:lnTo>
                  <a:lnTo>
                    <a:pt x="119538" y="57436"/>
                  </a:lnTo>
                  <a:lnTo>
                    <a:pt x="120000" y="58252"/>
                  </a:lnTo>
                  <a:lnTo>
                    <a:pt x="120000" y="59417"/>
                  </a:lnTo>
                  <a:lnTo>
                    <a:pt x="120000" y="59417"/>
                  </a:lnTo>
                  <a:lnTo>
                    <a:pt x="120000" y="60582"/>
                  </a:lnTo>
                  <a:lnTo>
                    <a:pt x="120000" y="61398"/>
                  </a:lnTo>
                  <a:lnTo>
                    <a:pt x="120000" y="61398"/>
                  </a:lnTo>
                  <a:lnTo>
                    <a:pt x="120000" y="62679"/>
                  </a:lnTo>
                  <a:lnTo>
                    <a:pt x="119538" y="63844"/>
                  </a:lnTo>
                  <a:lnTo>
                    <a:pt x="119538" y="63844"/>
                  </a:lnTo>
                  <a:lnTo>
                    <a:pt x="119538" y="64660"/>
                  </a:lnTo>
                  <a:lnTo>
                    <a:pt x="119538" y="65825"/>
                  </a:lnTo>
                  <a:lnTo>
                    <a:pt x="119538" y="65825"/>
                  </a:lnTo>
                  <a:lnTo>
                    <a:pt x="119192" y="67106"/>
                  </a:lnTo>
                  <a:lnTo>
                    <a:pt x="119192" y="67805"/>
                  </a:lnTo>
                  <a:lnTo>
                    <a:pt x="119192" y="67805"/>
                  </a:lnTo>
                  <a:lnTo>
                    <a:pt x="118730" y="69087"/>
                  </a:lnTo>
                  <a:lnTo>
                    <a:pt x="118384" y="69902"/>
                  </a:lnTo>
                  <a:lnTo>
                    <a:pt x="118384" y="69902"/>
                  </a:lnTo>
                  <a:lnTo>
                    <a:pt x="118038" y="71067"/>
                  </a:lnTo>
                  <a:lnTo>
                    <a:pt x="117576" y="72233"/>
                  </a:lnTo>
                  <a:lnTo>
                    <a:pt x="117576" y="72233"/>
                  </a:lnTo>
                  <a:lnTo>
                    <a:pt x="117230" y="73048"/>
                  </a:lnTo>
                  <a:lnTo>
                    <a:pt x="116769" y="74330"/>
                  </a:lnTo>
                  <a:lnTo>
                    <a:pt x="116769" y="74330"/>
                  </a:lnTo>
                  <a:lnTo>
                    <a:pt x="116423" y="75029"/>
                  </a:lnTo>
                  <a:lnTo>
                    <a:pt x="115615" y="76310"/>
                  </a:lnTo>
                  <a:lnTo>
                    <a:pt x="115615" y="76310"/>
                  </a:lnTo>
                  <a:lnTo>
                    <a:pt x="115153" y="77126"/>
                  </a:lnTo>
                  <a:lnTo>
                    <a:pt x="114807" y="78291"/>
                  </a:lnTo>
                  <a:lnTo>
                    <a:pt x="114807" y="78291"/>
                  </a:lnTo>
                  <a:lnTo>
                    <a:pt x="114000" y="79106"/>
                  </a:lnTo>
                  <a:lnTo>
                    <a:pt x="113192" y="80271"/>
                  </a:lnTo>
                  <a:lnTo>
                    <a:pt x="113192" y="80271"/>
                  </a:lnTo>
                  <a:lnTo>
                    <a:pt x="112846" y="81087"/>
                  </a:lnTo>
                  <a:lnTo>
                    <a:pt x="112038" y="82368"/>
                  </a:lnTo>
                  <a:lnTo>
                    <a:pt x="112038" y="82368"/>
                  </a:lnTo>
                  <a:lnTo>
                    <a:pt x="111230" y="83067"/>
                  </a:lnTo>
                  <a:lnTo>
                    <a:pt x="110423" y="84349"/>
                  </a:lnTo>
                  <a:lnTo>
                    <a:pt x="110423" y="84349"/>
                  </a:lnTo>
                  <a:lnTo>
                    <a:pt x="109615" y="85165"/>
                  </a:lnTo>
                  <a:lnTo>
                    <a:pt x="108807" y="86330"/>
                  </a:lnTo>
                  <a:lnTo>
                    <a:pt x="108807" y="86330"/>
                  </a:lnTo>
                  <a:lnTo>
                    <a:pt x="107653" y="87145"/>
                  </a:lnTo>
                  <a:lnTo>
                    <a:pt x="106846" y="87961"/>
                  </a:lnTo>
                  <a:lnTo>
                    <a:pt x="106846" y="87961"/>
                  </a:lnTo>
                  <a:lnTo>
                    <a:pt x="105692" y="89126"/>
                  </a:lnTo>
                  <a:lnTo>
                    <a:pt x="104884" y="89941"/>
                  </a:lnTo>
                  <a:lnTo>
                    <a:pt x="104884" y="89941"/>
                  </a:lnTo>
                  <a:lnTo>
                    <a:pt x="103730" y="90757"/>
                  </a:lnTo>
                  <a:lnTo>
                    <a:pt x="102923" y="91922"/>
                  </a:lnTo>
                  <a:lnTo>
                    <a:pt x="102923" y="91922"/>
                  </a:lnTo>
                  <a:lnTo>
                    <a:pt x="101653" y="92737"/>
                  </a:lnTo>
                  <a:lnTo>
                    <a:pt x="100500" y="93553"/>
                  </a:lnTo>
                  <a:lnTo>
                    <a:pt x="100500" y="93553"/>
                  </a:lnTo>
                  <a:lnTo>
                    <a:pt x="99346" y="94368"/>
                  </a:lnTo>
                  <a:lnTo>
                    <a:pt x="98076" y="95184"/>
                  </a:lnTo>
                  <a:lnTo>
                    <a:pt x="98076" y="95184"/>
                  </a:lnTo>
                  <a:lnTo>
                    <a:pt x="96923" y="96349"/>
                  </a:lnTo>
                  <a:lnTo>
                    <a:pt x="95769" y="97165"/>
                  </a:lnTo>
                  <a:lnTo>
                    <a:pt x="95769" y="97165"/>
                  </a:lnTo>
                  <a:lnTo>
                    <a:pt x="94500" y="97980"/>
                  </a:lnTo>
                  <a:lnTo>
                    <a:pt x="93346" y="98796"/>
                  </a:lnTo>
                  <a:lnTo>
                    <a:pt x="93346" y="98796"/>
                  </a:lnTo>
                  <a:lnTo>
                    <a:pt x="91730" y="99611"/>
                  </a:lnTo>
                  <a:lnTo>
                    <a:pt x="90576" y="100427"/>
                  </a:lnTo>
                  <a:lnTo>
                    <a:pt x="90576" y="100427"/>
                  </a:lnTo>
                  <a:lnTo>
                    <a:pt x="88961" y="101126"/>
                  </a:lnTo>
                  <a:lnTo>
                    <a:pt x="87807" y="101941"/>
                  </a:lnTo>
                  <a:lnTo>
                    <a:pt x="87807" y="101941"/>
                  </a:lnTo>
                  <a:lnTo>
                    <a:pt x="86192" y="102757"/>
                  </a:lnTo>
                  <a:lnTo>
                    <a:pt x="84576" y="103572"/>
                  </a:lnTo>
                  <a:lnTo>
                    <a:pt x="84576" y="103572"/>
                  </a:lnTo>
                  <a:lnTo>
                    <a:pt x="83423" y="104038"/>
                  </a:lnTo>
                  <a:lnTo>
                    <a:pt x="81807" y="104737"/>
                  </a:lnTo>
                  <a:lnTo>
                    <a:pt x="81807" y="104737"/>
                  </a:lnTo>
                  <a:lnTo>
                    <a:pt x="80192" y="105553"/>
                  </a:lnTo>
                  <a:lnTo>
                    <a:pt x="78692" y="106368"/>
                  </a:lnTo>
                  <a:lnTo>
                    <a:pt x="78692" y="106368"/>
                  </a:lnTo>
                  <a:lnTo>
                    <a:pt x="77076" y="106834"/>
                  </a:lnTo>
                  <a:lnTo>
                    <a:pt x="75461" y="107650"/>
                  </a:lnTo>
                  <a:lnTo>
                    <a:pt x="75461" y="107650"/>
                  </a:lnTo>
                  <a:lnTo>
                    <a:pt x="73846" y="108349"/>
                  </a:lnTo>
                  <a:lnTo>
                    <a:pt x="73846" y="108349"/>
                  </a:lnTo>
                  <a:lnTo>
                    <a:pt x="72230" y="108815"/>
                  </a:lnTo>
                  <a:lnTo>
                    <a:pt x="70269" y="109631"/>
                  </a:lnTo>
                  <a:lnTo>
                    <a:pt x="70269" y="109631"/>
                  </a:lnTo>
                  <a:lnTo>
                    <a:pt x="68653" y="109980"/>
                  </a:lnTo>
                  <a:lnTo>
                    <a:pt x="67153" y="110796"/>
                  </a:lnTo>
                  <a:lnTo>
                    <a:pt x="67153" y="110796"/>
                  </a:lnTo>
                  <a:lnTo>
                    <a:pt x="65076" y="111262"/>
                  </a:lnTo>
                  <a:lnTo>
                    <a:pt x="63576" y="112077"/>
                  </a:lnTo>
                  <a:lnTo>
                    <a:pt x="63576" y="112077"/>
                  </a:lnTo>
                  <a:lnTo>
                    <a:pt x="61961" y="112427"/>
                  </a:lnTo>
                  <a:lnTo>
                    <a:pt x="60000" y="113242"/>
                  </a:lnTo>
                  <a:lnTo>
                    <a:pt x="60000" y="113242"/>
                  </a:lnTo>
                  <a:lnTo>
                    <a:pt x="57923" y="113592"/>
                  </a:lnTo>
                  <a:lnTo>
                    <a:pt x="56423" y="114058"/>
                  </a:lnTo>
                  <a:lnTo>
                    <a:pt x="56423" y="114058"/>
                  </a:lnTo>
                  <a:lnTo>
                    <a:pt x="54346" y="114407"/>
                  </a:lnTo>
                  <a:lnTo>
                    <a:pt x="52384" y="114873"/>
                  </a:lnTo>
                  <a:lnTo>
                    <a:pt x="52384" y="114873"/>
                  </a:lnTo>
                  <a:lnTo>
                    <a:pt x="50769" y="115689"/>
                  </a:lnTo>
                  <a:lnTo>
                    <a:pt x="48807" y="116038"/>
                  </a:lnTo>
                  <a:lnTo>
                    <a:pt x="48807" y="116038"/>
                  </a:lnTo>
                  <a:lnTo>
                    <a:pt x="46846" y="116388"/>
                  </a:lnTo>
                  <a:lnTo>
                    <a:pt x="44884" y="116854"/>
                  </a:lnTo>
                  <a:lnTo>
                    <a:pt x="44884" y="116854"/>
                  </a:lnTo>
                  <a:lnTo>
                    <a:pt x="42923" y="117203"/>
                  </a:lnTo>
                  <a:lnTo>
                    <a:pt x="40846" y="117669"/>
                  </a:lnTo>
                  <a:lnTo>
                    <a:pt x="40846" y="117669"/>
                  </a:lnTo>
                  <a:lnTo>
                    <a:pt x="38884" y="118019"/>
                  </a:lnTo>
                  <a:lnTo>
                    <a:pt x="36923" y="118019"/>
                  </a:lnTo>
                  <a:lnTo>
                    <a:pt x="36923" y="118019"/>
                  </a:lnTo>
                  <a:lnTo>
                    <a:pt x="34961" y="118485"/>
                  </a:lnTo>
                  <a:lnTo>
                    <a:pt x="32884" y="118834"/>
                  </a:lnTo>
                  <a:lnTo>
                    <a:pt x="32884" y="118834"/>
                  </a:lnTo>
                  <a:lnTo>
                    <a:pt x="30923" y="119300"/>
                  </a:lnTo>
                  <a:lnTo>
                    <a:pt x="28961" y="119300"/>
                  </a:lnTo>
                  <a:lnTo>
                    <a:pt x="28961" y="119300"/>
                  </a:lnTo>
                  <a:lnTo>
                    <a:pt x="27000" y="119650"/>
                  </a:lnTo>
                  <a:lnTo>
                    <a:pt x="25038" y="119650"/>
                  </a:lnTo>
                  <a:lnTo>
                    <a:pt x="25038" y="119650"/>
                  </a:lnTo>
                  <a:lnTo>
                    <a:pt x="22961" y="120000"/>
                  </a:lnTo>
                  <a:lnTo>
                    <a:pt x="0" y="60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Shape 1557"/>
            <p:cNvSpPr/>
            <p:nvPr/>
          </p:nvSpPr>
          <p:spPr>
            <a:xfrm>
              <a:off x="1063625" y="4467225"/>
              <a:ext cx="1519236" cy="5476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53913"/>
                  </a:moveTo>
                  <a:lnTo>
                    <a:pt x="117868" y="53913"/>
                  </a:lnTo>
                  <a:lnTo>
                    <a:pt x="117868" y="53913"/>
                  </a:lnTo>
                  <a:lnTo>
                    <a:pt x="115235" y="55304"/>
                  </a:lnTo>
                  <a:lnTo>
                    <a:pt x="113103" y="55304"/>
                  </a:lnTo>
                  <a:lnTo>
                    <a:pt x="113103" y="55304"/>
                  </a:lnTo>
                  <a:lnTo>
                    <a:pt x="110971" y="56347"/>
                  </a:lnTo>
                  <a:lnTo>
                    <a:pt x="108840" y="56347"/>
                  </a:lnTo>
                  <a:lnTo>
                    <a:pt x="108840" y="56347"/>
                  </a:lnTo>
                  <a:lnTo>
                    <a:pt x="106708" y="56347"/>
                  </a:lnTo>
                  <a:lnTo>
                    <a:pt x="104075" y="56347"/>
                  </a:lnTo>
                  <a:lnTo>
                    <a:pt x="104075" y="56347"/>
                  </a:lnTo>
                  <a:lnTo>
                    <a:pt x="101943" y="57739"/>
                  </a:lnTo>
                  <a:lnTo>
                    <a:pt x="99686" y="57739"/>
                  </a:lnTo>
                  <a:lnTo>
                    <a:pt x="99686" y="57739"/>
                  </a:lnTo>
                  <a:lnTo>
                    <a:pt x="97554" y="57739"/>
                  </a:lnTo>
                  <a:lnTo>
                    <a:pt x="95047" y="57739"/>
                  </a:lnTo>
                  <a:lnTo>
                    <a:pt x="95047" y="57739"/>
                  </a:lnTo>
                  <a:lnTo>
                    <a:pt x="92789" y="57739"/>
                  </a:lnTo>
                  <a:lnTo>
                    <a:pt x="90658" y="57739"/>
                  </a:lnTo>
                  <a:lnTo>
                    <a:pt x="90658" y="57739"/>
                  </a:lnTo>
                  <a:lnTo>
                    <a:pt x="88025" y="57739"/>
                  </a:lnTo>
                  <a:lnTo>
                    <a:pt x="85893" y="56347"/>
                  </a:lnTo>
                  <a:lnTo>
                    <a:pt x="85893" y="56347"/>
                  </a:lnTo>
                  <a:lnTo>
                    <a:pt x="83761" y="56347"/>
                  </a:lnTo>
                  <a:lnTo>
                    <a:pt x="81630" y="56347"/>
                  </a:lnTo>
                  <a:lnTo>
                    <a:pt x="81630" y="56347"/>
                  </a:lnTo>
                  <a:lnTo>
                    <a:pt x="79498" y="56347"/>
                  </a:lnTo>
                  <a:lnTo>
                    <a:pt x="76865" y="55304"/>
                  </a:lnTo>
                  <a:lnTo>
                    <a:pt x="76865" y="55304"/>
                  </a:lnTo>
                  <a:lnTo>
                    <a:pt x="74733" y="55304"/>
                  </a:lnTo>
                  <a:lnTo>
                    <a:pt x="72476" y="53913"/>
                  </a:lnTo>
                  <a:lnTo>
                    <a:pt x="72476" y="53913"/>
                  </a:lnTo>
                  <a:lnTo>
                    <a:pt x="70344" y="53913"/>
                  </a:lnTo>
                  <a:lnTo>
                    <a:pt x="68213" y="52869"/>
                  </a:lnTo>
                  <a:lnTo>
                    <a:pt x="68213" y="52869"/>
                  </a:lnTo>
                  <a:lnTo>
                    <a:pt x="65579" y="52869"/>
                  </a:lnTo>
                  <a:lnTo>
                    <a:pt x="63448" y="51826"/>
                  </a:lnTo>
                  <a:lnTo>
                    <a:pt x="63448" y="51826"/>
                  </a:lnTo>
                  <a:lnTo>
                    <a:pt x="61316" y="51826"/>
                  </a:lnTo>
                  <a:lnTo>
                    <a:pt x="59184" y="50434"/>
                  </a:lnTo>
                  <a:lnTo>
                    <a:pt x="59184" y="50434"/>
                  </a:lnTo>
                  <a:lnTo>
                    <a:pt x="56927" y="49391"/>
                  </a:lnTo>
                  <a:lnTo>
                    <a:pt x="54796" y="48000"/>
                  </a:lnTo>
                  <a:lnTo>
                    <a:pt x="54796" y="48000"/>
                  </a:lnTo>
                  <a:lnTo>
                    <a:pt x="52664" y="48000"/>
                  </a:lnTo>
                  <a:lnTo>
                    <a:pt x="50532" y="46956"/>
                  </a:lnTo>
                  <a:lnTo>
                    <a:pt x="50532" y="46956"/>
                  </a:lnTo>
                  <a:lnTo>
                    <a:pt x="48401" y="45565"/>
                  </a:lnTo>
                  <a:lnTo>
                    <a:pt x="46144" y="44521"/>
                  </a:lnTo>
                  <a:lnTo>
                    <a:pt x="46144" y="44521"/>
                  </a:lnTo>
                  <a:lnTo>
                    <a:pt x="44012" y="43130"/>
                  </a:lnTo>
                  <a:lnTo>
                    <a:pt x="42257" y="42086"/>
                  </a:lnTo>
                  <a:lnTo>
                    <a:pt x="42257" y="42086"/>
                  </a:lnTo>
                  <a:lnTo>
                    <a:pt x="40125" y="41043"/>
                  </a:lnTo>
                  <a:lnTo>
                    <a:pt x="37993" y="38608"/>
                  </a:lnTo>
                  <a:lnTo>
                    <a:pt x="37993" y="38608"/>
                  </a:lnTo>
                  <a:lnTo>
                    <a:pt x="35862" y="37217"/>
                  </a:lnTo>
                  <a:lnTo>
                    <a:pt x="34106" y="36173"/>
                  </a:lnTo>
                  <a:lnTo>
                    <a:pt x="34106" y="36173"/>
                  </a:lnTo>
                  <a:lnTo>
                    <a:pt x="31974" y="34782"/>
                  </a:lnTo>
                  <a:lnTo>
                    <a:pt x="29717" y="33739"/>
                  </a:lnTo>
                  <a:lnTo>
                    <a:pt x="29717" y="33739"/>
                  </a:lnTo>
                  <a:lnTo>
                    <a:pt x="28087" y="31304"/>
                  </a:lnTo>
                  <a:lnTo>
                    <a:pt x="25830" y="30260"/>
                  </a:lnTo>
                  <a:lnTo>
                    <a:pt x="25830" y="30260"/>
                  </a:lnTo>
                  <a:lnTo>
                    <a:pt x="24200" y="27826"/>
                  </a:lnTo>
                  <a:lnTo>
                    <a:pt x="22445" y="26434"/>
                  </a:lnTo>
                  <a:lnTo>
                    <a:pt x="22445" y="26434"/>
                  </a:lnTo>
                  <a:lnTo>
                    <a:pt x="20313" y="24000"/>
                  </a:lnTo>
                  <a:lnTo>
                    <a:pt x="18557" y="22956"/>
                  </a:lnTo>
                  <a:lnTo>
                    <a:pt x="18557" y="22956"/>
                  </a:lnTo>
                  <a:lnTo>
                    <a:pt x="16802" y="20521"/>
                  </a:lnTo>
                  <a:lnTo>
                    <a:pt x="15047" y="19130"/>
                  </a:lnTo>
                  <a:lnTo>
                    <a:pt x="15047" y="19130"/>
                  </a:lnTo>
                  <a:lnTo>
                    <a:pt x="13416" y="17043"/>
                  </a:lnTo>
                  <a:lnTo>
                    <a:pt x="11159" y="14608"/>
                  </a:lnTo>
                  <a:lnTo>
                    <a:pt x="11159" y="14608"/>
                  </a:lnTo>
                  <a:lnTo>
                    <a:pt x="9529" y="13217"/>
                  </a:lnTo>
                  <a:lnTo>
                    <a:pt x="8150" y="10782"/>
                  </a:lnTo>
                  <a:lnTo>
                    <a:pt x="8150" y="10782"/>
                  </a:lnTo>
                  <a:lnTo>
                    <a:pt x="6394" y="8347"/>
                  </a:lnTo>
                  <a:lnTo>
                    <a:pt x="4764" y="6260"/>
                  </a:lnTo>
                  <a:lnTo>
                    <a:pt x="4764" y="6260"/>
                  </a:lnTo>
                  <a:lnTo>
                    <a:pt x="3009" y="4869"/>
                  </a:lnTo>
                  <a:lnTo>
                    <a:pt x="1253" y="2434"/>
                  </a:lnTo>
                  <a:lnTo>
                    <a:pt x="1253" y="2434"/>
                  </a:lnTo>
                  <a:lnTo>
                    <a:pt x="0" y="0"/>
                  </a:lnTo>
                  <a:lnTo>
                    <a:pt x="0" y="62608"/>
                  </a:lnTo>
                  <a:lnTo>
                    <a:pt x="1253" y="64695"/>
                  </a:lnTo>
                  <a:lnTo>
                    <a:pt x="1253" y="64695"/>
                  </a:lnTo>
                  <a:lnTo>
                    <a:pt x="3009" y="67130"/>
                  </a:lnTo>
                  <a:lnTo>
                    <a:pt x="4764" y="68521"/>
                  </a:lnTo>
                  <a:lnTo>
                    <a:pt x="4764" y="68521"/>
                  </a:lnTo>
                  <a:lnTo>
                    <a:pt x="6394" y="70956"/>
                  </a:lnTo>
                  <a:lnTo>
                    <a:pt x="8150" y="73391"/>
                  </a:lnTo>
                  <a:lnTo>
                    <a:pt x="8150" y="73391"/>
                  </a:lnTo>
                  <a:lnTo>
                    <a:pt x="9529" y="75478"/>
                  </a:lnTo>
                  <a:lnTo>
                    <a:pt x="11159" y="76869"/>
                  </a:lnTo>
                  <a:lnTo>
                    <a:pt x="11159" y="76869"/>
                  </a:lnTo>
                  <a:lnTo>
                    <a:pt x="13416" y="79304"/>
                  </a:lnTo>
                  <a:lnTo>
                    <a:pt x="15047" y="81739"/>
                  </a:lnTo>
                  <a:lnTo>
                    <a:pt x="15047" y="81739"/>
                  </a:lnTo>
                  <a:lnTo>
                    <a:pt x="16802" y="82782"/>
                  </a:lnTo>
                  <a:lnTo>
                    <a:pt x="18557" y="85217"/>
                  </a:lnTo>
                  <a:lnTo>
                    <a:pt x="18557" y="85217"/>
                  </a:lnTo>
                  <a:lnTo>
                    <a:pt x="20313" y="86260"/>
                  </a:lnTo>
                  <a:lnTo>
                    <a:pt x="22445" y="88695"/>
                  </a:lnTo>
                  <a:lnTo>
                    <a:pt x="22445" y="88695"/>
                  </a:lnTo>
                  <a:lnTo>
                    <a:pt x="24200" y="90086"/>
                  </a:lnTo>
                  <a:lnTo>
                    <a:pt x="25830" y="92521"/>
                  </a:lnTo>
                  <a:lnTo>
                    <a:pt x="25830" y="92521"/>
                  </a:lnTo>
                  <a:lnTo>
                    <a:pt x="28087" y="93565"/>
                  </a:lnTo>
                  <a:lnTo>
                    <a:pt x="29717" y="96000"/>
                  </a:lnTo>
                  <a:lnTo>
                    <a:pt x="29717" y="96000"/>
                  </a:lnTo>
                  <a:lnTo>
                    <a:pt x="31974" y="97043"/>
                  </a:lnTo>
                  <a:lnTo>
                    <a:pt x="34106" y="98434"/>
                  </a:lnTo>
                  <a:lnTo>
                    <a:pt x="34106" y="98434"/>
                  </a:lnTo>
                  <a:lnTo>
                    <a:pt x="35862" y="99478"/>
                  </a:lnTo>
                  <a:lnTo>
                    <a:pt x="37993" y="100869"/>
                  </a:lnTo>
                  <a:lnTo>
                    <a:pt x="37993" y="100869"/>
                  </a:lnTo>
                  <a:lnTo>
                    <a:pt x="40125" y="103304"/>
                  </a:lnTo>
                  <a:lnTo>
                    <a:pt x="42257" y="104347"/>
                  </a:lnTo>
                  <a:lnTo>
                    <a:pt x="42257" y="104347"/>
                  </a:lnTo>
                  <a:lnTo>
                    <a:pt x="44012" y="105739"/>
                  </a:lnTo>
                  <a:lnTo>
                    <a:pt x="46144" y="106782"/>
                  </a:lnTo>
                  <a:lnTo>
                    <a:pt x="46144" y="106782"/>
                  </a:lnTo>
                  <a:lnTo>
                    <a:pt x="48401" y="107826"/>
                  </a:lnTo>
                  <a:lnTo>
                    <a:pt x="50532" y="109217"/>
                  </a:lnTo>
                  <a:lnTo>
                    <a:pt x="50532" y="109217"/>
                  </a:lnTo>
                  <a:lnTo>
                    <a:pt x="52664" y="110260"/>
                  </a:lnTo>
                  <a:lnTo>
                    <a:pt x="54796" y="110260"/>
                  </a:lnTo>
                  <a:lnTo>
                    <a:pt x="54796" y="110260"/>
                  </a:lnTo>
                  <a:lnTo>
                    <a:pt x="56927" y="111652"/>
                  </a:lnTo>
                  <a:lnTo>
                    <a:pt x="59184" y="112695"/>
                  </a:lnTo>
                  <a:lnTo>
                    <a:pt x="59184" y="112695"/>
                  </a:lnTo>
                  <a:lnTo>
                    <a:pt x="61316" y="114086"/>
                  </a:lnTo>
                  <a:lnTo>
                    <a:pt x="63448" y="114086"/>
                  </a:lnTo>
                  <a:lnTo>
                    <a:pt x="63448" y="114086"/>
                  </a:lnTo>
                  <a:lnTo>
                    <a:pt x="65579" y="115130"/>
                  </a:lnTo>
                  <a:lnTo>
                    <a:pt x="68213" y="115130"/>
                  </a:lnTo>
                  <a:lnTo>
                    <a:pt x="68213" y="115130"/>
                  </a:lnTo>
                  <a:lnTo>
                    <a:pt x="70344" y="116521"/>
                  </a:lnTo>
                  <a:lnTo>
                    <a:pt x="72476" y="116521"/>
                  </a:lnTo>
                  <a:lnTo>
                    <a:pt x="72476" y="116521"/>
                  </a:lnTo>
                  <a:lnTo>
                    <a:pt x="74733" y="117565"/>
                  </a:lnTo>
                  <a:lnTo>
                    <a:pt x="76865" y="117565"/>
                  </a:lnTo>
                  <a:lnTo>
                    <a:pt x="76865" y="117565"/>
                  </a:lnTo>
                  <a:lnTo>
                    <a:pt x="79498" y="118608"/>
                  </a:lnTo>
                  <a:lnTo>
                    <a:pt x="81630" y="118608"/>
                  </a:lnTo>
                  <a:lnTo>
                    <a:pt x="81630" y="118608"/>
                  </a:lnTo>
                  <a:lnTo>
                    <a:pt x="83761" y="118608"/>
                  </a:lnTo>
                  <a:lnTo>
                    <a:pt x="85893" y="118608"/>
                  </a:lnTo>
                  <a:lnTo>
                    <a:pt x="85893" y="118608"/>
                  </a:lnTo>
                  <a:lnTo>
                    <a:pt x="88025" y="120000"/>
                  </a:lnTo>
                  <a:lnTo>
                    <a:pt x="90658" y="120000"/>
                  </a:lnTo>
                  <a:lnTo>
                    <a:pt x="90658" y="120000"/>
                  </a:lnTo>
                  <a:lnTo>
                    <a:pt x="92789" y="120000"/>
                  </a:lnTo>
                  <a:lnTo>
                    <a:pt x="95047" y="120000"/>
                  </a:lnTo>
                  <a:lnTo>
                    <a:pt x="95047" y="120000"/>
                  </a:lnTo>
                  <a:lnTo>
                    <a:pt x="97554" y="120000"/>
                  </a:lnTo>
                  <a:lnTo>
                    <a:pt x="99686" y="120000"/>
                  </a:lnTo>
                  <a:lnTo>
                    <a:pt x="99686" y="120000"/>
                  </a:lnTo>
                  <a:lnTo>
                    <a:pt x="101943" y="120000"/>
                  </a:lnTo>
                  <a:lnTo>
                    <a:pt x="104075" y="118608"/>
                  </a:lnTo>
                  <a:lnTo>
                    <a:pt x="104075" y="118608"/>
                  </a:lnTo>
                  <a:lnTo>
                    <a:pt x="106708" y="118608"/>
                  </a:lnTo>
                  <a:lnTo>
                    <a:pt x="108840" y="118608"/>
                  </a:lnTo>
                  <a:lnTo>
                    <a:pt x="108840" y="118608"/>
                  </a:lnTo>
                  <a:lnTo>
                    <a:pt x="110971" y="118608"/>
                  </a:lnTo>
                  <a:lnTo>
                    <a:pt x="113103" y="117565"/>
                  </a:lnTo>
                  <a:lnTo>
                    <a:pt x="113103" y="117565"/>
                  </a:lnTo>
                  <a:lnTo>
                    <a:pt x="115235" y="117565"/>
                  </a:lnTo>
                  <a:lnTo>
                    <a:pt x="117868" y="116521"/>
                  </a:lnTo>
                  <a:lnTo>
                    <a:pt x="117868" y="116521"/>
                  </a:lnTo>
                  <a:lnTo>
                    <a:pt x="120000" y="116521"/>
                  </a:lnTo>
                  <a:lnTo>
                    <a:pt x="120000" y="53913"/>
                  </a:lnTo>
                  <a:close/>
                </a:path>
              </a:pathLst>
            </a:custGeom>
            <a:solidFill>
              <a:srgbClr val="C24F00"/>
            </a:solidFill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8" name="Shape 1558"/>
            <p:cNvSpPr/>
            <p:nvPr/>
          </p:nvSpPr>
          <p:spPr>
            <a:xfrm>
              <a:off x="1063625" y="3903662"/>
              <a:ext cx="1519236" cy="8270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17466"/>
                  </a:moveTo>
                  <a:lnTo>
                    <a:pt x="117868" y="117466"/>
                  </a:lnTo>
                  <a:lnTo>
                    <a:pt x="117868" y="117466"/>
                  </a:lnTo>
                  <a:lnTo>
                    <a:pt x="115235" y="118387"/>
                  </a:lnTo>
                  <a:lnTo>
                    <a:pt x="113103" y="118387"/>
                  </a:lnTo>
                  <a:lnTo>
                    <a:pt x="113103" y="118387"/>
                  </a:lnTo>
                  <a:lnTo>
                    <a:pt x="110971" y="119078"/>
                  </a:lnTo>
                  <a:lnTo>
                    <a:pt x="108840" y="119078"/>
                  </a:lnTo>
                  <a:lnTo>
                    <a:pt x="108840" y="119078"/>
                  </a:lnTo>
                  <a:lnTo>
                    <a:pt x="106708" y="119078"/>
                  </a:lnTo>
                  <a:lnTo>
                    <a:pt x="104075" y="119078"/>
                  </a:lnTo>
                  <a:lnTo>
                    <a:pt x="104075" y="119078"/>
                  </a:lnTo>
                  <a:lnTo>
                    <a:pt x="101943" y="120000"/>
                  </a:lnTo>
                  <a:lnTo>
                    <a:pt x="99686" y="120000"/>
                  </a:lnTo>
                  <a:lnTo>
                    <a:pt x="99686" y="120000"/>
                  </a:lnTo>
                  <a:lnTo>
                    <a:pt x="97554" y="120000"/>
                  </a:lnTo>
                  <a:lnTo>
                    <a:pt x="95047" y="120000"/>
                  </a:lnTo>
                  <a:lnTo>
                    <a:pt x="95047" y="120000"/>
                  </a:lnTo>
                  <a:lnTo>
                    <a:pt x="92789" y="120000"/>
                  </a:lnTo>
                  <a:lnTo>
                    <a:pt x="90658" y="120000"/>
                  </a:lnTo>
                  <a:lnTo>
                    <a:pt x="90658" y="120000"/>
                  </a:lnTo>
                  <a:lnTo>
                    <a:pt x="88025" y="120000"/>
                  </a:lnTo>
                  <a:lnTo>
                    <a:pt x="85893" y="119078"/>
                  </a:lnTo>
                  <a:lnTo>
                    <a:pt x="85893" y="119078"/>
                  </a:lnTo>
                  <a:lnTo>
                    <a:pt x="83761" y="119078"/>
                  </a:lnTo>
                  <a:lnTo>
                    <a:pt x="81630" y="119078"/>
                  </a:lnTo>
                  <a:lnTo>
                    <a:pt x="81630" y="119078"/>
                  </a:lnTo>
                  <a:lnTo>
                    <a:pt x="79498" y="119078"/>
                  </a:lnTo>
                  <a:lnTo>
                    <a:pt x="76865" y="118387"/>
                  </a:lnTo>
                  <a:lnTo>
                    <a:pt x="76865" y="118387"/>
                  </a:lnTo>
                  <a:lnTo>
                    <a:pt x="74733" y="118387"/>
                  </a:lnTo>
                  <a:lnTo>
                    <a:pt x="72476" y="117466"/>
                  </a:lnTo>
                  <a:lnTo>
                    <a:pt x="72476" y="117466"/>
                  </a:lnTo>
                  <a:lnTo>
                    <a:pt x="70344" y="117466"/>
                  </a:lnTo>
                  <a:lnTo>
                    <a:pt x="68213" y="116775"/>
                  </a:lnTo>
                  <a:lnTo>
                    <a:pt x="68213" y="116775"/>
                  </a:lnTo>
                  <a:lnTo>
                    <a:pt x="65579" y="116775"/>
                  </a:lnTo>
                  <a:lnTo>
                    <a:pt x="63448" y="116084"/>
                  </a:lnTo>
                  <a:lnTo>
                    <a:pt x="63448" y="116084"/>
                  </a:lnTo>
                  <a:lnTo>
                    <a:pt x="61316" y="116084"/>
                  </a:lnTo>
                  <a:lnTo>
                    <a:pt x="59184" y="115163"/>
                  </a:lnTo>
                  <a:lnTo>
                    <a:pt x="59184" y="115163"/>
                  </a:lnTo>
                  <a:lnTo>
                    <a:pt x="56927" y="114472"/>
                  </a:lnTo>
                  <a:lnTo>
                    <a:pt x="54796" y="113550"/>
                  </a:lnTo>
                  <a:lnTo>
                    <a:pt x="54796" y="113550"/>
                  </a:lnTo>
                  <a:lnTo>
                    <a:pt x="52664" y="113550"/>
                  </a:lnTo>
                  <a:lnTo>
                    <a:pt x="50532" y="112859"/>
                  </a:lnTo>
                  <a:lnTo>
                    <a:pt x="50532" y="112859"/>
                  </a:lnTo>
                  <a:lnTo>
                    <a:pt x="48401" y="111938"/>
                  </a:lnTo>
                  <a:lnTo>
                    <a:pt x="46144" y="111247"/>
                  </a:lnTo>
                  <a:lnTo>
                    <a:pt x="46144" y="111247"/>
                  </a:lnTo>
                  <a:lnTo>
                    <a:pt x="44012" y="110326"/>
                  </a:lnTo>
                  <a:lnTo>
                    <a:pt x="42257" y="109635"/>
                  </a:lnTo>
                  <a:lnTo>
                    <a:pt x="42257" y="109635"/>
                  </a:lnTo>
                  <a:lnTo>
                    <a:pt x="40125" y="108944"/>
                  </a:lnTo>
                  <a:lnTo>
                    <a:pt x="37993" y="107332"/>
                  </a:lnTo>
                  <a:lnTo>
                    <a:pt x="37993" y="107332"/>
                  </a:lnTo>
                  <a:lnTo>
                    <a:pt x="35862" y="106410"/>
                  </a:lnTo>
                  <a:lnTo>
                    <a:pt x="34106" y="105719"/>
                  </a:lnTo>
                  <a:lnTo>
                    <a:pt x="34106" y="105719"/>
                  </a:lnTo>
                  <a:lnTo>
                    <a:pt x="31974" y="104798"/>
                  </a:lnTo>
                  <a:lnTo>
                    <a:pt x="29717" y="104107"/>
                  </a:lnTo>
                  <a:lnTo>
                    <a:pt x="29717" y="104107"/>
                  </a:lnTo>
                  <a:lnTo>
                    <a:pt x="28087" y="102495"/>
                  </a:lnTo>
                  <a:lnTo>
                    <a:pt x="25830" y="101804"/>
                  </a:lnTo>
                  <a:lnTo>
                    <a:pt x="25830" y="101804"/>
                  </a:lnTo>
                  <a:lnTo>
                    <a:pt x="24200" y="100191"/>
                  </a:lnTo>
                  <a:lnTo>
                    <a:pt x="22445" y="99270"/>
                  </a:lnTo>
                  <a:lnTo>
                    <a:pt x="22445" y="99270"/>
                  </a:lnTo>
                  <a:lnTo>
                    <a:pt x="20313" y="97658"/>
                  </a:lnTo>
                  <a:lnTo>
                    <a:pt x="18557" y="96967"/>
                  </a:lnTo>
                  <a:lnTo>
                    <a:pt x="18557" y="96967"/>
                  </a:lnTo>
                  <a:lnTo>
                    <a:pt x="16802" y="95355"/>
                  </a:lnTo>
                  <a:lnTo>
                    <a:pt x="15047" y="94433"/>
                  </a:lnTo>
                  <a:lnTo>
                    <a:pt x="15047" y="94433"/>
                  </a:lnTo>
                  <a:lnTo>
                    <a:pt x="13416" y="93051"/>
                  </a:lnTo>
                  <a:lnTo>
                    <a:pt x="11159" y="91439"/>
                  </a:lnTo>
                  <a:lnTo>
                    <a:pt x="11159" y="91439"/>
                  </a:lnTo>
                  <a:lnTo>
                    <a:pt x="9529" y="90518"/>
                  </a:lnTo>
                  <a:lnTo>
                    <a:pt x="8150" y="88905"/>
                  </a:lnTo>
                  <a:lnTo>
                    <a:pt x="8150" y="88905"/>
                  </a:lnTo>
                  <a:lnTo>
                    <a:pt x="6394" y="87293"/>
                  </a:lnTo>
                  <a:lnTo>
                    <a:pt x="4764" y="85911"/>
                  </a:lnTo>
                  <a:lnTo>
                    <a:pt x="4764" y="85911"/>
                  </a:lnTo>
                  <a:lnTo>
                    <a:pt x="3009" y="84990"/>
                  </a:lnTo>
                  <a:lnTo>
                    <a:pt x="1253" y="83378"/>
                  </a:lnTo>
                  <a:lnTo>
                    <a:pt x="1253" y="83378"/>
                  </a:lnTo>
                  <a:lnTo>
                    <a:pt x="0" y="81765"/>
                  </a:lnTo>
                  <a:lnTo>
                    <a:pt x="95047" y="0"/>
                  </a:lnTo>
                  <a:lnTo>
                    <a:pt x="120000" y="117466"/>
                  </a:lnTo>
                  <a:close/>
                </a:path>
              </a:pathLst>
            </a:custGeom>
            <a:solidFill>
              <a:srgbClr val="FF7C23"/>
            </a:solidFill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59" name="Shape 1559"/>
          <p:cNvSpPr txBox="1"/>
          <p:nvPr/>
        </p:nvSpPr>
        <p:spPr>
          <a:xfrm>
            <a:off x="8020050" y="6604000"/>
            <a:ext cx="1123950" cy="25400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1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Smout 1997</a:t>
            </a:r>
          </a:p>
        </p:txBody>
      </p:sp>
      <p:grpSp>
        <p:nvGrpSpPr>
          <p:cNvPr id="1560" name="Shape 1560"/>
          <p:cNvGrpSpPr/>
          <p:nvPr/>
        </p:nvGrpSpPr>
        <p:grpSpPr>
          <a:xfrm>
            <a:off x="560386" y="4205286"/>
            <a:ext cx="2930524" cy="2409825"/>
            <a:chOff x="6492875" y="2605086"/>
            <a:chExt cx="3297237" cy="2409825"/>
          </a:xfrm>
        </p:grpSpPr>
        <p:sp>
          <p:nvSpPr>
            <p:cNvPr id="1561" name="Shape 1561"/>
            <p:cNvSpPr txBox="1"/>
            <p:nvPr/>
          </p:nvSpPr>
          <p:spPr>
            <a:xfrm>
              <a:off x="6569075" y="2605086"/>
              <a:ext cx="3194049" cy="304799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20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Ασθενείς με οισοφαγίτιδα</a:t>
              </a:r>
            </a:p>
          </p:txBody>
        </p:sp>
        <p:sp>
          <p:nvSpPr>
            <p:cNvPr id="1562" name="Shape 1562"/>
            <p:cNvSpPr/>
            <p:nvPr/>
          </p:nvSpPr>
          <p:spPr>
            <a:xfrm>
              <a:off x="6503987" y="3805237"/>
              <a:ext cx="1635125" cy="384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30743"/>
                  </a:moveTo>
                  <a:lnTo>
                    <a:pt x="0" y="0"/>
                  </a:lnTo>
                  <a:lnTo>
                    <a:pt x="0" y="89256"/>
                  </a:lnTo>
                  <a:lnTo>
                    <a:pt x="120000" y="120000"/>
                  </a:lnTo>
                  <a:lnTo>
                    <a:pt x="120000" y="30743"/>
                  </a:lnTo>
                  <a:close/>
                </a:path>
              </a:pathLst>
            </a:custGeom>
            <a:solidFill>
              <a:srgbClr val="208080"/>
            </a:solidFill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Shape 1563"/>
            <p:cNvSpPr/>
            <p:nvPr/>
          </p:nvSpPr>
          <p:spPr>
            <a:xfrm>
              <a:off x="6503987" y="3078161"/>
              <a:ext cx="1635125" cy="8254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5000"/>
                  </a:moveTo>
                  <a:lnTo>
                    <a:pt x="349" y="103384"/>
                  </a:lnTo>
                  <a:lnTo>
                    <a:pt x="349" y="103384"/>
                  </a:lnTo>
                  <a:lnTo>
                    <a:pt x="349" y="101076"/>
                  </a:lnTo>
                  <a:lnTo>
                    <a:pt x="815" y="99461"/>
                  </a:lnTo>
                  <a:lnTo>
                    <a:pt x="815" y="99461"/>
                  </a:lnTo>
                  <a:lnTo>
                    <a:pt x="1165" y="97153"/>
                  </a:lnTo>
                  <a:lnTo>
                    <a:pt x="1514" y="94615"/>
                  </a:lnTo>
                  <a:lnTo>
                    <a:pt x="1514" y="94615"/>
                  </a:lnTo>
                  <a:lnTo>
                    <a:pt x="1980" y="93000"/>
                  </a:lnTo>
                  <a:lnTo>
                    <a:pt x="2796" y="90692"/>
                  </a:lnTo>
                  <a:lnTo>
                    <a:pt x="2796" y="90692"/>
                  </a:lnTo>
                  <a:lnTo>
                    <a:pt x="3145" y="89076"/>
                  </a:lnTo>
                  <a:lnTo>
                    <a:pt x="3611" y="86769"/>
                  </a:lnTo>
                  <a:lnTo>
                    <a:pt x="3611" y="86769"/>
                  </a:lnTo>
                  <a:lnTo>
                    <a:pt x="4427" y="85153"/>
                  </a:lnTo>
                  <a:lnTo>
                    <a:pt x="5126" y="82615"/>
                  </a:lnTo>
                  <a:lnTo>
                    <a:pt x="5126" y="82615"/>
                  </a:lnTo>
                  <a:lnTo>
                    <a:pt x="5592" y="81230"/>
                  </a:lnTo>
                  <a:lnTo>
                    <a:pt x="6407" y="78692"/>
                  </a:lnTo>
                  <a:lnTo>
                    <a:pt x="6407" y="78692"/>
                  </a:lnTo>
                  <a:lnTo>
                    <a:pt x="7223" y="77076"/>
                  </a:lnTo>
                  <a:lnTo>
                    <a:pt x="7223" y="77076"/>
                  </a:lnTo>
                  <a:lnTo>
                    <a:pt x="8038" y="74769"/>
                  </a:lnTo>
                  <a:lnTo>
                    <a:pt x="8737" y="73153"/>
                  </a:lnTo>
                  <a:lnTo>
                    <a:pt x="8737" y="73153"/>
                  </a:lnTo>
                  <a:lnTo>
                    <a:pt x="9553" y="70846"/>
                  </a:lnTo>
                  <a:lnTo>
                    <a:pt x="10368" y="69230"/>
                  </a:lnTo>
                  <a:lnTo>
                    <a:pt x="10368" y="69230"/>
                  </a:lnTo>
                  <a:lnTo>
                    <a:pt x="11184" y="67615"/>
                  </a:lnTo>
                  <a:lnTo>
                    <a:pt x="12349" y="65307"/>
                  </a:lnTo>
                  <a:lnTo>
                    <a:pt x="12349" y="65307"/>
                  </a:lnTo>
                  <a:lnTo>
                    <a:pt x="13165" y="63692"/>
                  </a:lnTo>
                  <a:lnTo>
                    <a:pt x="14446" y="62076"/>
                  </a:lnTo>
                  <a:lnTo>
                    <a:pt x="14446" y="62076"/>
                  </a:lnTo>
                  <a:lnTo>
                    <a:pt x="15262" y="59769"/>
                  </a:lnTo>
                  <a:lnTo>
                    <a:pt x="16427" y="58153"/>
                  </a:lnTo>
                  <a:lnTo>
                    <a:pt x="16427" y="58153"/>
                  </a:lnTo>
                  <a:lnTo>
                    <a:pt x="17592" y="56538"/>
                  </a:lnTo>
                  <a:lnTo>
                    <a:pt x="18407" y="54923"/>
                  </a:lnTo>
                  <a:lnTo>
                    <a:pt x="18407" y="54923"/>
                  </a:lnTo>
                  <a:lnTo>
                    <a:pt x="19572" y="52615"/>
                  </a:lnTo>
                  <a:lnTo>
                    <a:pt x="20854" y="51000"/>
                  </a:lnTo>
                  <a:lnTo>
                    <a:pt x="20854" y="51000"/>
                  </a:lnTo>
                  <a:lnTo>
                    <a:pt x="22019" y="49384"/>
                  </a:lnTo>
                  <a:lnTo>
                    <a:pt x="23184" y="47769"/>
                  </a:lnTo>
                  <a:lnTo>
                    <a:pt x="23184" y="47769"/>
                  </a:lnTo>
                  <a:lnTo>
                    <a:pt x="24815" y="46153"/>
                  </a:lnTo>
                  <a:lnTo>
                    <a:pt x="26097" y="44538"/>
                  </a:lnTo>
                  <a:lnTo>
                    <a:pt x="26097" y="44538"/>
                  </a:lnTo>
                  <a:lnTo>
                    <a:pt x="27262" y="42923"/>
                  </a:lnTo>
                  <a:lnTo>
                    <a:pt x="28893" y="41307"/>
                  </a:lnTo>
                  <a:lnTo>
                    <a:pt x="28893" y="41307"/>
                  </a:lnTo>
                  <a:lnTo>
                    <a:pt x="30058" y="39692"/>
                  </a:lnTo>
                  <a:lnTo>
                    <a:pt x="31689" y="38307"/>
                  </a:lnTo>
                  <a:lnTo>
                    <a:pt x="31689" y="38307"/>
                  </a:lnTo>
                  <a:lnTo>
                    <a:pt x="32854" y="36692"/>
                  </a:lnTo>
                  <a:lnTo>
                    <a:pt x="34485" y="35076"/>
                  </a:lnTo>
                  <a:lnTo>
                    <a:pt x="34485" y="35076"/>
                  </a:lnTo>
                  <a:lnTo>
                    <a:pt x="36116" y="33461"/>
                  </a:lnTo>
                  <a:lnTo>
                    <a:pt x="37631" y="31846"/>
                  </a:lnTo>
                  <a:lnTo>
                    <a:pt x="37631" y="31846"/>
                  </a:lnTo>
                  <a:lnTo>
                    <a:pt x="39262" y="31153"/>
                  </a:lnTo>
                  <a:lnTo>
                    <a:pt x="40543" y="29538"/>
                  </a:lnTo>
                  <a:lnTo>
                    <a:pt x="40543" y="29538"/>
                  </a:lnTo>
                  <a:lnTo>
                    <a:pt x="42058" y="27923"/>
                  </a:lnTo>
                  <a:lnTo>
                    <a:pt x="42058" y="27923"/>
                  </a:lnTo>
                  <a:lnTo>
                    <a:pt x="44155" y="26307"/>
                  </a:lnTo>
                  <a:lnTo>
                    <a:pt x="45669" y="25384"/>
                  </a:lnTo>
                  <a:lnTo>
                    <a:pt x="45669" y="25384"/>
                  </a:lnTo>
                  <a:lnTo>
                    <a:pt x="47300" y="23769"/>
                  </a:lnTo>
                  <a:lnTo>
                    <a:pt x="48932" y="23076"/>
                  </a:lnTo>
                  <a:lnTo>
                    <a:pt x="48932" y="23076"/>
                  </a:lnTo>
                  <a:lnTo>
                    <a:pt x="50563" y="21461"/>
                  </a:lnTo>
                  <a:lnTo>
                    <a:pt x="52543" y="20769"/>
                  </a:lnTo>
                  <a:lnTo>
                    <a:pt x="52543" y="20769"/>
                  </a:lnTo>
                  <a:lnTo>
                    <a:pt x="54174" y="19153"/>
                  </a:lnTo>
                  <a:lnTo>
                    <a:pt x="55689" y="18230"/>
                  </a:lnTo>
                  <a:lnTo>
                    <a:pt x="55689" y="18230"/>
                  </a:lnTo>
                  <a:lnTo>
                    <a:pt x="57786" y="16615"/>
                  </a:lnTo>
                  <a:lnTo>
                    <a:pt x="59300" y="15923"/>
                  </a:lnTo>
                  <a:lnTo>
                    <a:pt x="59300" y="15923"/>
                  </a:lnTo>
                  <a:lnTo>
                    <a:pt x="61398" y="15230"/>
                  </a:lnTo>
                  <a:lnTo>
                    <a:pt x="63378" y="13615"/>
                  </a:lnTo>
                  <a:lnTo>
                    <a:pt x="63378" y="13615"/>
                  </a:lnTo>
                  <a:lnTo>
                    <a:pt x="65009" y="12692"/>
                  </a:lnTo>
                  <a:lnTo>
                    <a:pt x="66990" y="12000"/>
                  </a:lnTo>
                  <a:lnTo>
                    <a:pt x="66990" y="12000"/>
                  </a:lnTo>
                  <a:lnTo>
                    <a:pt x="68970" y="11076"/>
                  </a:lnTo>
                  <a:lnTo>
                    <a:pt x="70951" y="10384"/>
                  </a:lnTo>
                  <a:lnTo>
                    <a:pt x="70951" y="10384"/>
                  </a:lnTo>
                  <a:lnTo>
                    <a:pt x="72582" y="9461"/>
                  </a:lnTo>
                  <a:lnTo>
                    <a:pt x="74563" y="8769"/>
                  </a:lnTo>
                  <a:lnTo>
                    <a:pt x="74563" y="8769"/>
                  </a:lnTo>
                  <a:lnTo>
                    <a:pt x="76660" y="8076"/>
                  </a:lnTo>
                  <a:lnTo>
                    <a:pt x="78640" y="7153"/>
                  </a:lnTo>
                  <a:lnTo>
                    <a:pt x="78640" y="7153"/>
                  </a:lnTo>
                  <a:lnTo>
                    <a:pt x="80621" y="6461"/>
                  </a:lnTo>
                  <a:lnTo>
                    <a:pt x="82601" y="5538"/>
                  </a:lnTo>
                  <a:lnTo>
                    <a:pt x="82601" y="5538"/>
                  </a:lnTo>
                  <a:lnTo>
                    <a:pt x="84582" y="4846"/>
                  </a:lnTo>
                  <a:lnTo>
                    <a:pt x="86679" y="4846"/>
                  </a:lnTo>
                  <a:lnTo>
                    <a:pt x="86679" y="4846"/>
                  </a:lnTo>
                  <a:lnTo>
                    <a:pt x="88660" y="3923"/>
                  </a:lnTo>
                  <a:lnTo>
                    <a:pt x="90640" y="3230"/>
                  </a:lnTo>
                  <a:lnTo>
                    <a:pt x="90640" y="3230"/>
                  </a:lnTo>
                  <a:lnTo>
                    <a:pt x="92621" y="3230"/>
                  </a:lnTo>
                  <a:lnTo>
                    <a:pt x="92621" y="3230"/>
                  </a:lnTo>
                  <a:lnTo>
                    <a:pt x="95067" y="2307"/>
                  </a:lnTo>
                  <a:lnTo>
                    <a:pt x="97048" y="2307"/>
                  </a:lnTo>
                  <a:lnTo>
                    <a:pt x="97048" y="2307"/>
                  </a:lnTo>
                  <a:lnTo>
                    <a:pt x="99029" y="1615"/>
                  </a:lnTo>
                  <a:lnTo>
                    <a:pt x="101126" y="1615"/>
                  </a:lnTo>
                  <a:lnTo>
                    <a:pt x="101126" y="1615"/>
                  </a:lnTo>
                  <a:lnTo>
                    <a:pt x="103106" y="923"/>
                  </a:lnTo>
                  <a:lnTo>
                    <a:pt x="105553" y="923"/>
                  </a:lnTo>
                  <a:lnTo>
                    <a:pt x="105553" y="923"/>
                  </a:lnTo>
                  <a:lnTo>
                    <a:pt x="107533" y="923"/>
                  </a:lnTo>
                  <a:lnTo>
                    <a:pt x="109514" y="0"/>
                  </a:lnTo>
                  <a:lnTo>
                    <a:pt x="109514" y="0"/>
                  </a:lnTo>
                  <a:lnTo>
                    <a:pt x="111495" y="0"/>
                  </a:lnTo>
                  <a:lnTo>
                    <a:pt x="113475" y="0"/>
                  </a:lnTo>
                  <a:lnTo>
                    <a:pt x="113475" y="0"/>
                  </a:lnTo>
                  <a:lnTo>
                    <a:pt x="115922" y="0"/>
                  </a:lnTo>
                  <a:lnTo>
                    <a:pt x="117902" y="0"/>
                  </a:lnTo>
                  <a:lnTo>
                    <a:pt x="117902" y="0"/>
                  </a:lnTo>
                  <a:lnTo>
                    <a:pt x="120000" y="0"/>
                  </a:lnTo>
                  <a:lnTo>
                    <a:pt x="120000" y="120000"/>
                  </a:lnTo>
                  <a:lnTo>
                    <a:pt x="0" y="105000"/>
                  </a:ln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Shape 1564"/>
            <p:cNvSpPr/>
            <p:nvPr/>
          </p:nvSpPr>
          <p:spPr>
            <a:xfrm>
              <a:off x="6492875" y="3903662"/>
              <a:ext cx="847725" cy="10064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86119"/>
                  </a:moveTo>
                  <a:lnTo>
                    <a:pt x="115955" y="85552"/>
                  </a:lnTo>
                  <a:lnTo>
                    <a:pt x="115955" y="85552"/>
                  </a:lnTo>
                  <a:lnTo>
                    <a:pt x="113033" y="84227"/>
                  </a:lnTo>
                  <a:lnTo>
                    <a:pt x="108988" y="83659"/>
                  </a:lnTo>
                  <a:lnTo>
                    <a:pt x="108988" y="83659"/>
                  </a:lnTo>
                  <a:lnTo>
                    <a:pt x="106067" y="82334"/>
                  </a:lnTo>
                  <a:lnTo>
                    <a:pt x="102921" y="81577"/>
                  </a:lnTo>
                  <a:lnTo>
                    <a:pt x="102921" y="81577"/>
                  </a:lnTo>
                  <a:lnTo>
                    <a:pt x="99101" y="80252"/>
                  </a:lnTo>
                  <a:lnTo>
                    <a:pt x="95955" y="79684"/>
                  </a:lnTo>
                  <a:lnTo>
                    <a:pt x="95955" y="79684"/>
                  </a:lnTo>
                  <a:lnTo>
                    <a:pt x="92808" y="78359"/>
                  </a:lnTo>
                  <a:lnTo>
                    <a:pt x="89662" y="77602"/>
                  </a:lnTo>
                  <a:lnTo>
                    <a:pt x="89662" y="77602"/>
                  </a:lnTo>
                  <a:lnTo>
                    <a:pt x="86741" y="76466"/>
                  </a:lnTo>
                  <a:lnTo>
                    <a:pt x="86741" y="76466"/>
                  </a:lnTo>
                  <a:lnTo>
                    <a:pt x="82696" y="75141"/>
                  </a:lnTo>
                  <a:lnTo>
                    <a:pt x="79775" y="74384"/>
                  </a:lnTo>
                  <a:lnTo>
                    <a:pt x="79775" y="74384"/>
                  </a:lnTo>
                  <a:lnTo>
                    <a:pt x="77303" y="73059"/>
                  </a:lnTo>
                  <a:lnTo>
                    <a:pt x="74157" y="71735"/>
                  </a:lnTo>
                  <a:lnTo>
                    <a:pt x="74157" y="71735"/>
                  </a:lnTo>
                  <a:lnTo>
                    <a:pt x="71235" y="70599"/>
                  </a:lnTo>
                  <a:lnTo>
                    <a:pt x="68089" y="69842"/>
                  </a:lnTo>
                  <a:lnTo>
                    <a:pt x="68089" y="69842"/>
                  </a:lnTo>
                  <a:lnTo>
                    <a:pt x="64943" y="68517"/>
                  </a:lnTo>
                  <a:lnTo>
                    <a:pt x="62696" y="67192"/>
                  </a:lnTo>
                  <a:lnTo>
                    <a:pt x="62696" y="67192"/>
                  </a:lnTo>
                  <a:lnTo>
                    <a:pt x="59550" y="65867"/>
                  </a:lnTo>
                  <a:lnTo>
                    <a:pt x="57303" y="64731"/>
                  </a:lnTo>
                  <a:lnTo>
                    <a:pt x="57303" y="64731"/>
                  </a:lnTo>
                  <a:lnTo>
                    <a:pt x="54157" y="63406"/>
                  </a:lnTo>
                  <a:lnTo>
                    <a:pt x="51910" y="62082"/>
                  </a:lnTo>
                  <a:lnTo>
                    <a:pt x="51910" y="62082"/>
                  </a:lnTo>
                  <a:lnTo>
                    <a:pt x="49438" y="60757"/>
                  </a:lnTo>
                  <a:lnTo>
                    <a:pt x="46292" y="59432"/>
                  </a:lnTo>
                  <a:lnTo>
                    <a:pt x="46292" y="59432"/>
                  </a:lnTo>
                  <a:lnTo>
                    <a:pt x="44044" y="58107"/>
                  </a:lnTo>
                  <a:lnTo>
                    <a:pt x="41797" y="56214"/>
                  </a:lnTo>
                  <a:lnTo>
                    <a:pt x="41797" y="56214"/>
                  </a:lnTo>
                  <a:lnTo>
                    <a:pt x="39325" y="54889"/>
                  </a:lnTo>
                  <a:lnTo>
                    <a:pt x="37078" y="53564"/>
                  </a:lnTo>
                  <a:lnTo>
                    <a:pt x="37078" y="53564"/>
                  </a:lnTo>
                  <a:lnTo>
                    <a:pt x="35505" y="52239"/>
                  </a:lnTo>
                  <a:lnTo>
                    <a:pt x="33258" y="50914"/>
                  </a:lnTo>
                  <a:lnTo>
                    <a:pt x="33258" y="50914"/>
                  </a:lnTo>
                  <a:lnTo>
                    <a:pt x="31011" y="49022"/>
                  </a:lnTo>
                  <a:lnTo>
                    <a:pt x="31011" y="49022"/>
                  </a:lnTo>
                  <a:lnTo>
                    <a:pt x="29438" y="47697"/>
                  </a:lnTo>
                  <a:lnTo>
                    <a:pt x="26966" y="46372"/>
                  </a:lnTo>
                  <a:lnTo>
                    <a:pt x="26966" y="46372"/>
                  </a:lnTo>
                  <a:lnTo>
                    <a:pt x="25393" y="44479"/>
                  </a:lnTo>
                  <a:lnTo>
                    <a:pt x="23146" y="43154"/>
                  </a:lnTo>
                  <a:lnTo>
                    <a:pt x="23146" y="43154"/>
                  </a:lnTo>
                  <a:lnTo>
                    <a:pt x="21573" y="41829"/>
                  </a:lnTo>
                  <a:lnTo>
                    <a:pt x="20000" y="39936"/>
                  </a:lnTo>
                  <a:lnTo>
                    <a:pt x="20000" y="39936"/>
                  </a:lnTo>
                  <a:lnTo>
                    <a:pt x="18426" y="38611"/>
                  </a:lnTo>
                  <a:lnTo>
                    <a:pt x="17078" y="36529"/>
                  </a:lnTo>
                  <a:lnTo>
                    <a:pt x="17078" y="36529"/>
                  </a:lnTo>
                  <a:lnTo>
                    <a:pt x="15505" y="35394"/>
                  </a:lnTo>
                  <a:lnTo>
                    <a:pt x="13932" y="33312"/>
                  </a:lnTo>
                  <a:lnTo>
                    <a:pt x="13932" y="33312"/>
                  </a:lnTo>
                  <a:lnTo>
                    <a:pt x="12359" y="31987"/>
                  </a:lnTo>
                  <a:lnTo>
                    <a:pt x="11460" y="30094"/>
                  </a:lnTo>
                  <a:lnTo>
                    <a:pt x="11460" y="30094"/>
                  </a:lnTo>
                  <a:lnTo>
                    <a:pt x="10112" y="28769"/>
                  </a:lnTo>
                  <a:lnTo>
                    <a:pt x="8539" y="26876"/>
                  </a:lnTo>
                  <a:lnTo>
                    <a:pt x="8539" y="26876"/>
                  </a:lnTo>
                  <a:lnTo>
                    <a:pt x="7640" y="25552"/>
                  </a:lnTo>
                  <a:lnTo>
                    <a:pt x="6966" y="23470"/>
                  </a:lnTo>
                  <a:lnTo>
                    <a:pt x="6966" y="23470"/>
                  </a:lnTo>
                  <a:lnTo>
                    <a:pt x="5393" y="22334"/>
                  </a:lnTo>
                  <a:lnTo>
                    <a:pt x="4494" y="20252"/>
                  </a:lnTo>
                  <a:lnTo>
                    <a:pt x="4494" y="20252"/>
                  </a:lnTo>
                  <a:lnTo>
                    <a:pt x="3820" y="18927"/>
                  </a:lnTo>
                  <a:lnTo>
                    <a:pt x="3146" y="17034"/>
                  </a:lnTo>
                  <a:lnTo>
                    <a:pt x="3146" y="17034"/>
                  </a:lnTo>
                  <a:lnTo>
                    <a:pt x="2247" y="15141"/>
                  </a:lnTo>
                  <a:lnTo>
                    <a:pt x="2247" y="15141"/>
                  </a:lnTo>
                  <a:lnTo>
                    <a:pt x="2247" y="13817"/>
                  </a:lnTo>
                  <a:lnTo>
                    <a:pt x="1573" y="11735"/>
                  </a:lnTo>
                  <a:lnTo>
                    <a:pt x="1573" y="11735"/>
                  </a:lnTo>
                  <a:lnTo>
                    <a:pt x="674" y="10599"/>
                  </a:lnTo>
                  <a:lnTo>
                    <a:pt x="674" y="8517"/>
                  </a:lnTo>
                  <a:lnTo>
                    <a:pt x="674" y="8517"/>
                  </a:lnTo>
                  <a:lnTo>
                    <a:pt x="0" y="6624"/>
                  </a:lnTo>
                  <a:lnTo>
                    <a:pt x="0" y="5299"/>
                  </a:lnTo>
                  <a:lnTo>
                    <a:pt x="0" y="5299"/>
                  </a:lnTo>
                  <a:lnTo>
                    <a:pt x="0" y="3406"/>
                  </a:lnTo>
                  <a:lnTo>
                    <a:pt x="0" y="1324"/>
                  </a:lnTo>
                  <a:lnTo>
                    <a:pt x="0" y="1324"/>
                  </a:lnTo>
                  <a:lnTo>
                    <a:pt x="0" y="0"/>
                  </a:lnTo>
                  <a:lnTo>
                    <a:pt x="0" y="34069"/>
                  </a:lnTo>
                  <a:lnTo>
                    <a:pt x="0" y="35394"/>
                  </a:lnTo>
                  <a:lnTo>
                    <a:pt x="0" y="35394"/>
                  </a:lnTo>
                  <a:lnTo>
                    <a:pt x="0" y="37287"/>
                  </a:lnTo>
                  <a:lnTo>
                    <a:pt x="0" y="39179"/>
                  </a:lnTo>
                  <a:lnTo>
                    <a:pt x="0" y="39179"/>
                  </a:lnTo>
                  <a:lnTo>
                    <a:pt x="0" y="40504"/>
                  </a:lnTo>
                  <a:lnTo>
                    <a:pt x="674" y="42397"/>
                  </a:lnTo>
                  <a:lnTo>
                    <a:pt x="674" y="42397"/>
                  </a:lnTo>
                  <a:lnTo>
                    <a:pt x="674" y="44479"/>
                  </a:lnTo>
                  <a:lnTo>
                    <a:pt x="1573" y="45804"/>
                  </a:lnTo>
                  <a:lnTo>
                    <a:pt x="1573" y="45804"/>
                  </a:lnTo>
                  <a:lnTo>
                    <a:pt x="2247" y="47697"/>
                  </a:lnTo>
                  <a:lnTo>
                    <a:pt x="2247" y="49022"/>
                  </a:lnTo>
                  <a:lnTo>
                    <a:pt x="2247" y="49022"/>
                  </a:lnTo>
                  <a:lnTo>
                    <a:pt x="3146" y="50914"/>
                  </a:lnTo>
                  <a:lnTo>
                    <a:pt x="3146" y="50914"/>
                  </a:lnTo>
                  <a:lnTo>
                    <a:pt x="3820" y="52996"/>
                  </a:lnTo>
                  <a:lnTo>
                    <a:pt x="4494" y="54132"/>
                  </a:lnTo>
                  <a:lnTo>
                    <a:pt x="4494" y="54132"/>
                  </a:lnTo>
                  <a:lnTo>
                    <a:pt x="5393" y="56214"/>
                  </a:lnTo>
                  <a:lnTo>
                    <a:pt x="6966" y="57539"/>
                  </a:lnTo>
                  <a:lnTo>
                    <a:pt x="6966" y="57539"/>
                  </a:lnTo>
                  <a:lnTo>
                    <a:pt x="7640" y="59432"/>
                  </a:lnTo>
                  <a:lnTo>
                    <a:pt x="8539" y="60757"/>
                  </a:lnTo>
                  <a:lnTo>
                    <a:pt x="8539" y="60757"/>
                  </a:lnTo>
                  <a:lnTo>
                    <a:pt x="10112" y="62649"/>
                  </a:lnTo>
                  <a:lnTo>
                    <a:pt x="11460" y="63974"/>
                  </a:lnTo>
                  <a:lnTo>
                    <a:pt x="11460" y="63974"/>
                  </a:lnTo>
                  <a:lnTo>
                    <a:pt x="12359" y="65867"/>
                  </a:lnTo>
                  <a:lnTo>
                    <a:pt x="13932" y="67192"/>
                  </a:lnTo>
                  <a:lnTo>
                    <a:pt x="13932" y="67192"/>
                  </a:lnTo>
                  <a:lnTo>
                    <a:pt x="15505" y="69274"/>
                  </a:lnTo>
                  <a:lnTo>
                    <a:pt x="17078" y="70599"/>
                  </a:lnTo>
                  <a:lnTo>
                    <a:pt x="17078" y="70599"/>
                  </a:lnTo>
                  <a:lnTo>
                    <a:pt x="18426" y="72492"/>
                  </a:lnTo>
                  <a:lnTo>
                    <a:pt x="20000" y="73817"/>
                  </a:lnTo>
                  <a:lnTo>
                    <a:pt x="20000" y="73817"/>
                  </a:lnTo>
                  <a:lnTo>
                    <a:pt x="21573" y="75709"/>
                  </a:lnTo>
                  <a:lnTo>
                    <a:pt x="23146" y="77034"/>
                  </a:lnTo>
                  <a:lnTo>
                    <a:pt x="23146" y="77034"/>
                  </a:lnTo>
                  <a:lnTo>
                    <a:pt x="25393" y="78359"/>
                  </a:lnTo>
                  <a:lnTo>
                    <a:pt x="26966" y="80252"/>
                  </a:lnTo>
                  <a:lnTo>
                    <a:pt x="26966" y="80252"/>
                  </a:lnTo>
                  <a:lnTo>
                    <a:pt x="29438" y="81577"/>
                  </a:lnTo>
                  <a:lnTo>
                    <a:pt x="31011" y="82902"/>
                  </a:lnTo>
                  <a:lnTo>
                    <a:pt x="31011" y="82902"/>
                  </a:lnTo>
                  <a:lnTo>
                    <a:pt x="33258" y="84794"/>
                  </a:lnTo>
                  <a:lnTo>
                    <a:pt x="33258" y="84794"/>
                  </a:lnTo>
                  <a:lnTo>
                    <a:pt x="35505" y="86119"/>
                  </a:lnTo>
                  <a:lnTo>
                    <a:pt x="37078" y="87444"/>
                  </a:lnTo>
                  <a:lnTo>
                    <a:pt x="37078" y="87444"/>
                  </a:lnTo>
                  <a:lnTo>
                    <a:pt x="39325" y="88769"/>
                  </a:lnTo>
                  <a:lnTo>
                    <a:pt x="41797" y="90094"/>
                  </a:lnTo>
                  <a:lnTo>
                    <a:pt x="41797" y="90094"/>
                  </a:lnTo>
                  <a:lnTo>
                    <a:pt x="44044" y="91987"/>
                  </a:lnTo>
                  <a:lnTo>
                    <a:pt x="46292" y="93312"/>
                  </a:lnTo>
                  <a:lnTo>
                    <a:pt x="46292" y="93312"/>
                  </a:lnTo>
                  <a:lnTo>
                    <a:pt x="49438" y="94637"/>
                  </a:lnTo>
                  <a:lnTo>
                    <a:pt x="51910" y="95962"/>
                  </a:lnTo>
                  <a:lnTo>
                    <a:pt x="51910" y="95962"/>
                  </a:lnTo>
                  <a:lnTo>
                    <a:pt x="54157" y="97287"/>
                  </a:lnTo>
                  <a:lnTo>
                    <a:pt x="57303" y="98611"/>
                  </a:lnTo>
                  <a:lnTo>
                    <a:pt x="57303" y="98611"/>
                  </a:lnTo>
                  <a:lnTo>
                    <a:pt x="59550" y="99936"/>
                  </a:lnTo>
                  <a:lnTo>
                    <a:pt x="62696" y="101261"/>
                  </a:lnTo>
                  <a:lnTo>
                    <a:pt x="62696" y="101261"/>
                  </a:lnTo>
                  <a:lnTo>
                    <a:pt x="64943" y="102397"/>
                  </a:lnTo>
                  <a:lnTo>
                    <a:pt x="68089" y="103722"/>
                  </a:lnTo>
                  <a:lnTo>
                    <a:pt x="68089" y="103722"/>
                  </a:lnTo>
                  <a:lnTo>
                    <a:pt x="71235" y="104479"/>
                  </a:lnTo>
                  <a:lnTo>
                    <a:pt x="74157" y="105804"/>
                  </a:lnTo>
                  <a:lnTo>
                    <a:pt x="74157" y="105804"/>
                  </a:lnTo>
                  <a:lnTo>
                    <a:pt x="77303" y="107129"/>
                  </a:lnTo>
                  <a:lnTo>
                    <a:pt x="79775" y="108264"/>
                  </a:lnTo>
                  <a:lnTo>
                    <a:pt x="79775" y="108264"/>
                  </a:lnTo>
                  <a:lnTo>
                    <a:pt x="82696" y="109022"/>
                  </a:lnTo>
                  <a:lnTo>
                    <a:pt x="86741" y="110347"/>
                  </a:lnTo>
                  <a:lnTo>
                    <a:pt x="86741" y="110347"/>
                  </a:lnTo>
                  <a:lnTo>
                    <a:pt x="89662" y="111671"/>
                  </a:lnTo>
                  <a:lnTo>
                    <a:pt x="89662" y="111671"/>
                  </a:lnTo>
                  <a:lnTo>
                    <a:pt x="92808" y="112239"/>
                  </a:lnTo>
                  <a:lnTo>
                    <a:pt x="95955" y="113564"/>
                  </a:lnTo>
                  <a:lnTo>
                    <a:pt x="95955" y="113564"/>
                  </a:lnTo>
                  <a:lnTo>
                    <a:pt x="99101" y="114132"/>
                  </a:lnTo>
                  <a:lnTo>
                    <a:pt x="102921" y="115457"/>
                  </a:lnTo>
                  <a:lnTo>
                    <a:pt x="102921" y="115457"/>
                  </a:lnTo>
                  <a:lnTo>
                    <a:pt x="106067" y="116214"/>
                  </a:lnTo>
                  <a:lnTo>
                    <a:pt x="108988" y="117539"/>
                  </a:lnTo>
                  <a:lnTo>
                    <a:pt x="108988" y="117539"/>
                  </a:lnTo>
                  <a:lnTo>
                    <a:pt x="113033" y="118107"/>
                  </a:lnTo>
                  <a:lnTo>
                    <a:pt x="115955" y="119432"/>
                  </a:lnTo>
                  <a:lnTo>
                    <a:pt x="115955" y="119432"/>
                  </a:lnTo>
                  <a:lnTo>
                    <a:pt x="120000" y="120000"/>
                  </a:lnTo>
                  <a:lnTo>
                    <a:pt x="120000" y="86119"/>
                  </a:lnTo>
                  <a:close/>
                </a:path>
              </a:pathLst>
            </a:custGeom>
            <a:solidFill>
              <a:srgbClr val="C24F00"/>
            </a:solidFill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Shape 1565"/>
            <p:cNvSpPr/>
            <p:nvPr/>
          </p:nvSpPr>
          <p:spPr>
            <a:xfrm>
              <a:off x="7340600" y="3903662"/>
              <a:ext cx="798512" cy="10064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0" y="86119"/>
                  </a:lnTo>
                  <a:lnTo>
                    <a:pt x="0" y="120000"/>
                  </a:lnTo>
                  <a:lnTo>
                    <a:pt x="120000" y="34069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800080"/>
            </a:solidFill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Shape 1566"/>
            <p:cNvSpPr/>
            <p:nvPr/>
          </p:nvSpPr>
          <p:spPr>
            <a:xfrm>
              <a:off x="6492875" y="3800475"/>
              <a:ext cx="1646237" cy="8254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1793" y="120000"/>
                  </a:moveTo>
                  <a:lnTo>
                    <a:pt x="59710" y="119307"/>
                  </a:lnTo>
                  <a:lnTo>
                    <a:pt x="59710" y="119307"/>
                  </a:lnTo>
                  <a:lnTo>
                    <a:pt x="58206" y="117692"/>
                  </a:lnTo>
                  <a:lnTo>
                    <a:pt x="56123" y="117000"/>
                  </a:lnTo>
                  <a:lnTo>
                    <a:pt x="56123" y="117000"/>
                  </a:lnTo>
                  <a:lnTo>
                    <a:pt x="54619" y="115384"/>
                  </a:lnTo>
                  <a:lnTo>
                    <a:pt x="52999" y="114461"/>
                  </a:lnTo>
                  <a:lnTo>
                    <a:pt x="52999" y="114461"/>
                  </a:lnTo>
                  <a:lnTo>
                    <a:pt x="51031" y="112846"/>
                  </a:lnTo>
                  <a:lnTo>
                    <a:pt x="49411" y="112153"/>
                  </a:lnTo>
                  <a:lnTo>
                    <a:pt x="49411" y="112153"/>
                  </a:lnTo>
                  <a:lnTo>
                    <a:pt x="47791" y="110538"/>
                  </a:lnTo>
                  <a:lnTo>
                    <a:pt x="46171" y="109615"/>
                  </a:lnTo>
                  <a:lnTo>
                    <a:pt x="46171" y="109615"/>
                  </a:lnTo>
                  <a:lnTo>
                    <a:pt x="44667" y="108230"/>
                  </a:lnTo>
                  <a:lnTo>
                    <a:pt x="42584" y="106615"/>
                  </a:lnTo>
                  <a:lnTo>
                    <a:pt x="42584" y="106615"/>
                  </a:lnTo>
                  <a:lnTo>
                    <a:pt x="41080" y="105692"/>
                  </a:lnTo>
                  <a:lnTo>
                    <a:pt x="39807" y="104076"/>
                  </a:lnTo>
                  <a:lnTo>
                    <a:pt x="39807" y="104076"/>
                  </a:lnTo>
                  <a:lnTo>
                    <a:pt x="38187" y="102461"/>
                  </a:lnTo>
                  <a:lnTo>
                    <a:pt x="36682" y="101076"/>
                  </a:lnTo>
                  <a:lnTo>
                    <a:pt x="36682" y="101076"/>
                  </a:lnTo>
                  <a:lnTo>
                    <a:pt x="35062" y="100153"/>
                  </a:lnTo>
                  <a:lnTo>
                    <a:pt x="33442" y="98538"/>
                  </a:lnTo>
                  <a:lnTo>
                    <a:pt x="33442" y="98538"/>
                  </a:lnTo>
                  <a:lnTo>
                    <a:pt x="32285" y="96923"/>
                  </a:lnTo>
                  <a:lnTo>
                    <a:pt x="30665" y="95307"/>
                  </a:lnTo>
                  <a:lnTo>
                    <a:pt x="30665" y="95307"/>
                  </a:lnTo>
                  <a:lnTo>
                    <a:pt x="29508" y="93923"/>
                  </a:lnTo>
                  <a:lnTo>
                    <a:pt x="27888" y="92307"/>
                  </a:lnTo>
                  <a:lnTo>
                    <a:pt x="27888" y="92307"/>
                  </a:lnTo>
                  <a:lnTo>
                    <a:pt x="26730" y="90692"/>
                  </a:lnTo>
                  <a:lnTo>
                    <a:pt x="25458" y="89076"/>
                  </a:lnTo>
                  <a:lnTo>
                    <a:pt x="25458" y="89076"/>
                  </a:lnTo>
                  <a:lnTo>
                    <a:pt x="23837" y="87461"/>
                  </a:lnTo>
                  <a:lnTo>
                    <a:pt x="22680" y="85846"/>
                  </a:lnTo>
                  <a:lnTo>
                    <a:pt x="22680" y="85846"/>
                  </a:lnTo>
                  <a:lnTo>
                    <a:pt x="21523" y="83538"/>
                  </a:lnTo>
                  <a:lnTo>
                    <a:pt x="20250" y="81923"/>
                  </a:lnTo>
                  <a:lnTo>
                    <a:pt x="20250" y="81923"/>
                  </a:lnTo>
                  <a:lnTo>
                    <a:pt x="19093" y="80307"/>
                  </a:lnTo>
                  <a:lnTo>
                    <a:pt x="18283" y="78692"/>
                  </a:lnTo>
                  <a:lnTo>
                    <a:pt x="18283" y="78692"/>
                  </a:lnTo>
                  <a:lnTo>
                    <a:pt x="17126" y="77076"/>
                  </a:lnTo>
                  <a:lnTo>
                    <a:pt x="15969" y="74769"/>
                  </a:lnTo>
                  <a:lnTo>
                    <a:pt x="15969" y="74769"/>
                  </a:lnTo>
                  <a:lnTo>
                    <a:pt x="15159" y="73153"/>
                  </a:lnTo>
                  <a:lnTo>
                    <a:pt x="13886" y="71538"/>
                  </a:lnTo>
                  <a:lnTo>
                    <a:pt x="13886" y="71538"/>
                  </a:lnTo>
                  <a:lnTo>
                    <a:pt x="13076" y="69230"/>
                  </a:lnTo>
                  <a:lnTo>
                    <a:pt x="11918" y="67615"/>
                  </a:lnTo>
                  <a:lnTo>
                    <a:pt x="11918" y="67615"/>
                  </a:lnTo>
                  <a:lnTo>
                    <a:pt x="11108" y="66000"/>
                  </a:lnTo>
                  <a:lnTo>
                    <a:pt x="10298" y="63692"/>
                  </a:lnTo>
                  <a:lnTo>
                    <a:pt x="10298" y="63692"/>
                  </a:lnTo>
                  <a:lnTo>
                    <a:pt x="9488" y="62076"/>
                  </a:lnTo>
                  <a:lnTo>
                    <a:pt x="8794" y="59538"/>
                  </a:lnTo>
                  <a:lnTo>
                    <a:pt x="8794" y="59538"/>
                  </a:lnTo>
                  <a:lnTo>
                    <a:pt x="7984" y="58153"/>
                  </a:lnTo>
                  <a:lnTo>
                    <a:pt x="7174" y="55615"/>
                  </a:lnTo>
                  <a:lnTo>
                    <a:pt x="7174" y="55615"/>
                  </a:lnTo>
                  <a:lnTo>
                    <a:pt x="6364" y="54000"/>
                  </a:lnTo>
                  <a:lnTo>
                    <a:pt x="5901" y="51692"/>
                  </a:lnTo>
                  <a:lnTo>
                    <a:pt x="5901" y="51692"/>
                  </a:lnTo>
                  <a:lnTo>
                    <a:pt x="5207" y="50076"/>
                  </a:lnTo>
                  <a:lnTo>
                    <a:pt x="4397" y="47769"/>
                  </a:lnTo>
                  <a:lnTo>
                    <a:pt x="4397" y="47769"/>
                  </a:lnTo>
                  <a:lnTo>
                    <a:pt x="3934" y="46153"/>
                  </a:lnTo>
                  <a:lnTo>
                    <a:pt x="3587" y="43615"/>
                  </a:lnTo>
                  <a:lnTo>
                    <a:pt x="3587" y="43615"/>
                  </a:lnTo>
                  <a:lnTo>
                    <a:pt x="2777" y="42230"/>
                  </a:lnTo>
                  <a:lnTo>
                    <a:pt x="2314" y="39692"/>
                  </a:lnTo>
                  <a:lnTo>
                    <a:pt x="2314" y="39692"/>
                  </a:lnTo>
                  <a:lnTo>
                    <a:pt x="1967" y="38076"/>
                  </a:lnTo>
                  <a:lnTo>
                    <a:pt x="1620" y="35769"/>
                  </a:lnTo>
                  <a:lnTo>
                    <a:pt x="1620" y="35769"/>
                  </a:lnTo>
                  <a:lnTo>
                    <a:pt x="1157" y="33461"/>
                  </a:lnTo>
                  <a:lnTo>
                    <a:pt x="1157" y="31846"/>
                  </a:lnTo>
                  <a:lnTo>
                    <a:pt x="1157" y="31846"/>
                  </a:lnTo>
                  <a:lnTo>
                    <a:pt x="810" y="29307"/>
                  </a:lnTo>
                  <a:lnTo>
                    <a:pt x="347" y="27923"/>
                  </a:lnTo>
                  <a:lnTo>
                    <a:pt x="347" y="27923"/>
                  </a:lnTo>
                  <a:lnTo>
                    <a:pt x="347" y="25384"/>
                  </a:lnTo>
                  <a:lnTo>
                    <a:pt x="0" y="23076"/>
                  </a:lnTo>
                  <a:lnTo>
                    <a:pt x="0" y="23076"/>
                  </a:lnTo>
                  <a:lnTo>
                    <a:pt x="0" y="21461"/>
                  </a:lnTo>
                  <a:lnTo>
                    <a:pt x="0" y="19153"/>
                  </a:lnTo>
                  <a:lnTo>
                    <a:pt x="0" y="19153"/>
                  </a:lnTo>
                  <a:lnTo>
                    <a:pt x="0" y="16615"/>
                  </a:lnTo>
                  <a:lnTo>
                    <a:pt x="0" y="15000"/>
                  </a:lnTo>
                  <a:lnTo>
                    <a:pt x="0" y="15000"/>
                  </a:lnTo>
                  <a:lnTo>
                    <a:pt x="0" y="12692"/>
                  </a:lnTo>
                  <a:lnTo>
                    <a:pt x="0" y="10384"/>
                  </a:lnTo>
                  <a:lnTo>
                    <a:pt x="0" y="10384"/>
                  </a:lnTo>
                  <a:lnTo>
                    <a:pt x="0" y="8769"/>
                  </a:lnTo>
                  <a:lnTo>
                    <a:pt x="0" y="6461"/>
                  </a:lnTo>
                  <a:lnTo>
                    <a:pt x="0" y="6461"/>
                  </a:lnTo>
                  <a:lnTo>
                    <a:pt x="347" y="4846"/>
                  </a:lnTo>
                  <a:lnTo>
                    <a:pt x="347" y="2307"/>
                  </a:lnTo>
                  <a:lnTo>
                    <a:pt x="347" y="2307"/>
                  </a:lnTo>
                  <a:lnTo>
                    <a:pt x="810" y="0"/>
                  </a:lnTo>
                  <a:lnTo>
                    <a:pt x="120000" y="15000"/>
                  </a:lnTo>
                  <a:lnTo>
                    <a:pt x="61793" y="120000"/>
                  </a:lnTo>
                  <a:close/>
                </a:path>
              </a:pathLst>
            </a:custGeom>
            <a:solidFill>
              <a:srgbClr val="FF7C23"/>
            </a:solidFill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Shape 1567"/>
            <p:cNvSpPr/>
            <p:nvPr/>
          </p:nvSpPr>
          <p:spPr>
            <a:xfrm>
              <a:off x="7340600" y="3903662"/>
              <a:ext cx="2449512" cy="11112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1200"/>
                  </a:lnTo>
                  <a:lnTo>
                    <a:pt x="120000" y="1200"/>
                  </a:lnTo>
                  <a:lnTo>
                    <a:pt x="120000" y="3085"/>
                  </a:lnTo>
                  <a:lnTo>
                    <a:pt x="119688" y="4800"/>
                  </a:lnTo>
                  <a:lnTo>
                    <a:pt x="119688" y="4800"/>
                  </a:lnTo>
                  <a:lnTo>
                    <a:pt x="119688" y="6000"/>
                  </a:lnTo>
                  <a:lnTo>
                    <a:pt x="119688" y="7714"/>
                  </a:lnTo>
                  <a:lnTo>
                    <a:pt x="119688" y="7714"/>
                  </a:lnTo>
                  <a:lnTo>
                    <a:pt x="119455" y="9600"/>
                  </a:lnTo>
                  <a:lnTo>
                    <a:pt x="119455" y="10628"/>
                  </a:lnTo>
                  <a:lnTo>
                    <a:pt x="119455" y="10628"/>
                  </a:lnTo>
                  <a:lnTo>
                    <a:pt x="119144" y="12514"/>
                  </a:lnTo>
                  <a:lnTo>
                    <a:pt x="118911" y="13714"/>
                  </a:lnTo>
                  <a:lnTo>
                    <a:pt x="118911" y="13714"/>
                  </a:lnTo>
                  <a:lnTo>
                    <a:pt x="118677" y="15428"/>
                  </a:lnTo>
                  <a:lnTo>
                    <a:pt x="118366" y="17142"/>
                  </a:lnTo>
                  <a:lnTo>
                    <a:pt x="118366" y="17142"/>
                  </a:lnTo>
                  <a:lnTo>
                    <a:pt x="118133" y="18342"/>
                  </a:lnTo>
                  <a:lnTo>
                    <a:pt x="117822" y="20228"/>
                  </a:lnTo>
                  <a:lnTo>
                    <a:pt x="117822" y="20228"/>
                  </a:lnTo>
                  <a:lnTo>
                    <a:pt x="117589" y="21257"/>
                  </a:lnTo>
                  <a:lnTo>
                    <a:pt x="117044" y="23142"/>
                  </a:lnTo>
                  <a:lnTo>
                    <a:pt x="117044" y="23142"/>
                  </a:lnTo>
                  <a:lnTo>
                    <a:pt x="116733" y="24342"/>
                  </a:lnTo>
                  <a:lnTo>
                    <a:pt x="116500" y="26057"/>
                  </a:lnTo>
                  <a:lnTo>
                    <a:pt x="116500" y="26057"/>
                  </a:lnTo>
                  <a:lnTo>
                    <a:pt x="115955" y="27257"/>
                  </a:lnTo>
                  <a:lnTo>
                    <a:pt x="115411" y="28971"/>
                  </a:lnTo>
                  <a:lnTo>
                    <a:pt x="115411" y="28971"/>
                  </a:lnTo>
                  <a:lnTo>
                    <a:pt x="115178" y="30171"/>
                  </a:lnTo>
                  <a:lnTo>
                    <a:pt x="115178" y="30171"/>
                  </a:lnTo>
                  <a:lnTo>
                    <a:pt x="114633" y="32057"/>
                  </a:lnTo>
                  <a:lnTo>
                    <a:pt x="114089" y="33085"/>
                  </a:lnTo>
                  <a:lnTo>
                    <a:pt x="114089" y="33085"/>
                  </a:lnTo>
                  <a:lnTo>
                    <a:pt x="113545" y="34971"/>
                  </a:lnTo>
                  <a:lnTo>
                    <a:pt x="113000" y="36171"/>
                  </a:lnTo>
                  <a:lnTo>
                    <a:pt x="113000" y="36171"/>
                  </a:lnTo>
                  <a:lnTo>
                    <a:pt x="112456" y="37885"/>
                  </a:lnTo>
                  <a:lnTo>
                    <a:pt x="111678" y="39085"/>
                  </a:lnTo>
                  <a:lnTo>
                    <a:pt x="111678" y="39085"/>
                  </a:lnTo>
                  <a:lnTo>
                    <a:pt x="111134" y="40285"/>
                  </a:lnTo>
                  <a:lnTo>
                    <a:pt x="110356" y="42000"/>
                  </a:lnTo>
                  <a:lnTo>
                    <a:pt x="110356" y="42000"/>
                  </a:lnTo>
                  <a:lnTo>
                    <a:pt x="109812" y="43200"/>
                  </a:lnTo>
                  <a:lnTo>
                    <a:pt x="109034" y="44400"/>
                  </a:lnTo>
                  <a:lnTo>
                    <a:pt x="109034" y="44400"/>
                  </a:lnTo>
                  <a:lnTo>
                    <a:pt x="108489" y="46114"/>
                  </a:lnTo>
                  <a:lnTo>
                    <a:pt x="107634" y="47314"/>
                  </a:lnTo>
                  <a:lnTo>
                    <a:pt x="107634" y="47314"/>
                  </a:lnTo>
                  <a:lnTo>
                    <a:pt x="106856" y="48514"/>
                  </a:lnTo>
                  <a:lnTo>
                    <a:pt x="106079" y="49714"/>
                  </a:lnTo>
                  <a:lnTo>
                    <a:pt x="106079" y="49714"/>
                  </a:lnTo>
                  <a:lnTo>
                    <a:pt x="105223" y="50914"/>
                  </a:lnTo>
                  <a:lnTo>
                    <a:pt x="104445" y="52628"/>
                  </a:lnTo>
                  <a:lnTo>
                    <a:pt x="104445" y="52628"/>
                  </a:lnTo>
                  <a:lnTo>
                    <a:pt x="103668" y="53828"/>
                  </a:lnTo>
                  <a:lnTo>
                    <a:pt x="102812" y="55028"/>
                  </a:lnTo>
                  <a:lnTo>
                    <a:pt x="102812" y="55028"/>
                  </a:lnTo>
                  <a:lnTo>
                    <a:pt x="102034" y="56228"/>
                  </a:lnTo>
                  <a:lnTo>
                    <a:pt x="100946" y="57428"/>
                  </a:lnTo>
                  <a:lnTo>
                    <a:pt x="100946" y="57428"/>
                  </a:lnTo>
                  <a:lnTo>
                    <a:pt x="100168" y="58628"/>
                  </a:lnTo>
                  <a:lnTo>
                    <a:pt x="99079" y="59657"/>
                  </a:lnTo>
                  <a:lnTo>
                    <a:pt x="99079" y="59657"/>
                  </a:lnTo>
                  <a:lnTo>
                    <a:pt x="98302" y="60857"/>
                  </a:lnTo>
                  <a:lnTo>
                    <a:pt x="97213" y="62057"/>
                  </a:lnTo>
                  <a:lnTo>
                    <a:pt x="97213" y="62057"/>
                  </a:lnTo>
                  <a:lnTo>
                    <a:pt x="96124" y="63257"/>
                  </a:lnTo>
                  <a:lnTo>
                    <a:pt x="95346" y="63942"/>
                  </a:lnTo>
                  <a:lnTo>
                    <a:pt x="95346" y="63942"/>
                  </a:lnTo>
                  <a:lnTo>
                    <a:pt x="94257" y="64971"/>
                  </a:lnTo>
                  <a:lnTo>
                    <a:pt x="93169" y="66171"/>
                  </a:lnTo>
                  <a:lnTo>
                    <a:pt x="93169" y="66171"/>
                  </a:lnTo>
                  <a:lnTo>
                    <a:pt x="92158" y="67371"/>
                  </a:lnTo>
                  <a:lnTo>
                    <a:pt x="91069" y="68057"/>
                  </a:lnTo>
                  <a:lnTo>
                    <a:pt x="91069" y="68057"/>
                  </a:lnTo>
                  <a:lnTo>
                    <a:pt x="89980" y="69257"/>
                  </a:lnTo>
                  <a:lnTo>
                    <a:pt x="88891" y="70285"/>
                  </a:lnTo>
                  <a:lnTo>
                    <a:pt x="88891" y="70285"/>
                  </a:lnTo>
                  <a:lnTo>
                    <a:pt x="87802" y="70971"/>
                  </a:lnTo>
                  <a:lnTo>
                    <a:pt x="86480" y="72171"/>
                  </a:lnTo>
                  <a:lnTo>
                    <a:pt x="86480" y="72171"/>
                  </a:lnTo>
                  <a:lnTo>
                    <a:pt x="85392" y="72685"/>
                  </a:lnTo>
                  <a:lnTo>
                    <a:pt x="84381" y="73885"/>
                  </a:lnTo>
                  <a:lnTo>
                    <a:pt x="84381" y="73885"/>
                  </a:lnTo>
                  <a:lnTo>
                    <a:pt x="82981" y="74571"/>
                  </a:lnTo>
                  <a:lnTo>
                    <a:pt x="81970" y="75771"/>
                  </a:lnTo>
                  <a:lnTo>
                    <a:pt x="81970" y="75771"/>
                  </a:lnTo>
                  <a:lnTo>
                    <a:pt x="80881" y="76285"/>
                  </a:lnTo>
                  <a:lnTo>
                    <a:pt x="79559" y="77485"/>
                  </a:lnTo>
                  <a:lnTo>
                    <a:pt x="79559" y="77485"/>
                  </a:lnTo>
                  <a:lnTo>
                    <a:pt x="78159" y="78000"/>
                  </a:lnTo>
                  <a:lnTo>
                    <a:pt x="78159" y="78000"/>
                  </a:lnTo>
                  <a:lnTo>
                    <a:pt x="77148" y="78685"/>
                  </a:lnTo>
                  <a:lnTo>
                    <a:pt x="75748" y="79200"/>
                  </a:lnTo>
                  <a:lnTo>
                    <a:pt x="75748" y="79200"/>
                  </a:lnTo>
                  <a:lnTo>
                    <a:pt x="74426" y="79885"/>
                  </a:lnTo>
                  <a:lnTo>
                    <a:pt x="73337" y="81085"/>
                  </a:lnTo>
                  <a:lnTo>
                    <a:pt x="73337" y="81085"/>
                  </a:lnTo>
                  <a:lnTo>
                    <a:pt x="72015" y="81600"/>
                  </a:lnTo>
                  <a:lnTo>
                    <a:pt x="70693" y="82114"/>
                  </a:lnTo>
                  <a:lnTo>
                    <a:pt x="70693" y="82114"/>
                  </a:lnTo>
                  <a:lnTo>
                    <a:pt x="69371" y="82800"/>
                  </a:lnTo>
                  <a:lnTo>
                    <a:pt x="68049" y="83314"/>
                  </a:lnTo>
                  <a:lnTo>
                    <a:pt x="68049" y="83314"/>
                  </a:lnTo>
                  <a:lnTo>
                    <a:pt x="66649" y="84000"/>
                  </a:lnTo>
                  <a:lnTo>
                    <a:pt x="65327" y="84514"/>
                  </a:lnTo>
                  <a:lnTo>
                    <a:pt x="65327" y="84514"/>
                  </a:lnTo>
                  <a:lnTo>
                    <a:pt x="64005" y="84514"/>
                  </a:lnTo>
                  <a:lnTo>
                    <a:pt x="62683" y="85200"/>
                  </a:lnTo>
                  <a:lnTo>
                    <a:pt x="62683" y="85200"/>
                  </a:lnTo>
                  <a:lnTo>
                    <a:pt x="61283" y="85714"/>
                  </a:lnTo>
                  <a:lnTo>
                    <a:pt x="59961" y="86400"/>
                  </a:lnTo>
                  <a:lnTo>
                    <a:pt x="59961" y="86400"/>
                  </a:lnTo>
                  <a:lnTo>
                    <a:pt x="58639" y="86400"/>
                  </a:lnTo>
                  <a:lnTo>
                    <a:pt x="57316" y="86914"/>
                  </a:lnTo>
                  <a:lnTo>
                    <a:pt x="57316" y="86914"/>
                  </a:lnTo>
                  <a:lnTo>
                    <a:pt x="55994" y="86914"/>
                  </a:lnTo>
                  <a:lnTo>
                    <a:pt x="54594" y="87428"/>
                  </a:lnTo>
                  <a:lnTo>
                    <a:pt x="54594" y="87428"/>
                  </a:lnTo>
                  <a:lnTo>
                    <a:pt x="53272" y="87428"/>
                  </a:lnTo>
                  <a:lnTo>
                    <a:pt x="51639" y="88114"/>
                  </a:lnTo>
                  <a:lnTo>
                    <a:pt x="51639" y="88114"/>
                  </a:lnTo>
                  <a:lnTo>
                    <a:pt x="50317" y="88114"/>
                  </a:lnTo>
                  <a:lnTo>
                    <a:pt x="48995" y="88628"/>
                  </a:lnTo>
                  <a:lnTo>
                    <a:pt x="48995" y="88628"/>
                  </a:lnTo>
                  <a:lnTo>
                    <a:pt x="47673" y="88628"/>
                  </a:lnTo>
                  <a:lnTo>
                    <a:pt x="46351" y="88628"/>
                  </a:lnTo>
                  <a:lnTo>
                    <a:pt x="46351" y="88628"/>
                  </a:lnTo>
                  <a:lnTo>
                    <a:pt x="44718" y="88628"/>
                  </a:lnTo>
                  <a:lnTo>
                    <a:pt x="43395" y="89314"/>
                  </a:lnTo>
                  <a:lnTo>
                    <a:pt x="43395" y="89314"/>
                  </a:lnTo>
                  <a:lnTo>
                    <a:pt x="41996" y="89314"/>
                  </a:lnTo>
                  <a:lnTo>
                    <a:pt x="40674" y="89314"/>
                  </a:lnTo>
                  <a:lnTo>
                    <a:pt x="40674" y="89314"/>
                  </a:lnTo>
                  <a:lnTo>
                    <a:pt x="39118" y="89314"/>
                  </a:lnTo>
                  <a:lnTo>
                    <a:pt x="37718" y="89314"/>
                  </a:lnTo>
                  <a:lnTo>
                    <a:pt x="37718" y="89314"/>
                  </a:lnTo>
                  <a:lnTo>
                    <a:pt x="36396" y="89314"/>
                  </a:lnTo>
                  <a:lnTo>
                    <a:pt x="34763" y="89314"/>
                  </a:lnTo>
                  <a:lnTo>
                    <a:pt x="34763" y="89314"/>
                  </a:lnTo>
                  <a:lnTo>
                    <a:pt x="33441" y="88628"/>
                  </a:lnTo>
                  <a:lnTo>
                    <a:pt x="32119" y="88628"/>
                  </a:lnTo>
                  <a:lnTo>
                    <a:pt x="32119" y="88628"/>
                  </a:lnTo>
                  <a:lnTo>
                    <a:pt x="30797" y="88628"/>
                  </a:lnTo>
                  <a:lnTo>
                    <a:pt x="29475" y="88628"/>
                  </a:lnTo>
                  <a:lnTo>
                    <a:pt x="29475" y="88628"/>
                  </a:lnTo>
                  <a:lnTo>
                    <a:pt x="27841" y="88114"/>
                  </a:lnTo>
                  <a:lnTo>
                    <a:pt x="26519" y="88114"/>
                  </a:lnTo>
                  <a:lnTo>
                    <a:pt x="26519" y="88114"/>
                  </a:lnTo>
                  <a:lnTo>
                    <a:pt x="25119" y="87428"/>
                  </a:lnTo>
                  <a:lnTo>
                    <a:pt x="25119" y="87428"/>
                  </a:lnTo>
                  <a:lnTo>
                    <a:pt x="23797" y="87428"/>
                  </a:lnTo>
                  <a:lnTo>
                    <a:pt x="22475" y="86914"/>
                  </a:lnTo>
                  <a:lnTo>
                    <a:pt x="22475" y="86914"/>
                  </a:lnTo>
                  <a:lnTo>
                    <a:pt x="20842" y="86914"/>
                  </a:lnTo>
                  <a:lnTo>
                    <a:pt x="19520" y="86400"/>
                  </a:lnTo>
                  <a:lnTo>
                    <a:pt x="19520" y="86400"/>
                  </a:lnTo>
                  <a:lnTo>
                    <a:pt x="18198" y="86400"/>
                  </a:lnTo>
                  <a:lnTo>
                    <a:pt x="16876" y="85714"/>
                  </a:lnTo>
                  <a:lnTo>
                    <a:pt x="16876" y="85714"/>
                  </a:lnTo>
                  <a:lnTo>
                    <a:pt x="15476" y="85200"/>
                  </a:lnTo>
                  <a:lnTo>
                    <a:pt x="14154" y="84514"/>
                  </a:lnTo>
                  <a:lnTo>
                    <a:pt x="14154" y="84514"/>
                  </a:lnTo>
                  <a:lnTo>
                    <a:pt x="12832" y="84514"/>
                  </a:lnTo>
                  <a:lnTo>
                    <a:pt x="11510" y="84000"/>
                  </a:lnTo>
                  <a:lnTo>
                    <a:pt x="11510" y="84000"/>
                  </a:lnTo>
                  <a:lnTo>
                    <a:pt x="10187" y="83314"/>
                  </a:lnTo>
                  <a:lnTo>
                    <a:pt x="8788" y="82800"/>
                  </a:lnTo>
                  <a:lnTo>
                    <a:pt x="8788" y="82800"/>
                  </a:lnTo>
                  <a:lnTo>
                    <a:pt x="7465" y="82114"/>
                  </a:lnTo>
                  <a:lnTo>
                    <a:pt x="6377" y="81600"/>
                  </a:lnTo>
                  <a:lnTo>
                    <a:pt x="6377" y="81600"/>
                  </a:lnTo>
                  <a:lnTo>
                    <a:pt x="5055" y="81085"/>
                  </a:lnTo>
                  <a:lnTo>
                    <a:pt x="3732" y="79885"/>
                  </a:lnTo>
                  <a:lnTo>
                    <a:pt x="3732" y="79885"/>
                  </a:lnTo>
                  <a:lnTo>
                    <a:pt x="2410" y="79200"/>
                  </a:lnTo>
                  <a:lnTo>
                    <a:pt x="1322" y="78685"/>
                  </a:lnTo>
                  <a:lnTo>
                    <a:pt x="1322" y="78685"/>
                  </a:lnTo>
                  <a:lnTo>
                    <a:pt x="0" y="78000"/>
                  </a:lnTo>
                  <a:lnTo>
                    <a:pt x="0" y="108685"/>
                  </a:lnTo>
                  <a:lnTo>
                    <a:pt x="1322" y="109371"/>
                  </a:lnTo>
                  <a:lnTo>
                    <a:pt x="1322" y="109371"/>
                  </a:lnTo>
                  <a:lnTo>
                    <a:pt x="2410" y="109885"/>
                  </a:lnTo>
                  <a:lnTo>
                    <a:pt x="3732" y="110571"/>
                  </a:lnTo>
                  <a:lnTo>
                    <a:pt x="3732" y="110571"/>
                  </a:lnTo>
                  <a:lnTo>
                    <a:pt x="5055" y="111771"/>
                  </a:lnTo>
                  <a:lnTo>
                    <a:pt x="6377" y="112285"/>
                  </a:lnTo>
                  <a:lnTo>
                    <a:pt x="6377" y="112285"/>
                  </a:lnTo>
                  <a:lnTo>
                    <a:pt x="7465" y="112971"/>
                  </a:lnTo>
                  <a:lnTo>
                    <a:pt x="8788" y="113485"/>
                  </a:lnTo>
                  <a:lnTo>
                    <a:pt x="8788" y="113485"/>
                  </a:lnTo>
                  <a:lnTo>
                    <a:pt x="10187" y="113999"/>
                  </a:lnTo>
                  <a:lnTo>
                    <a:pt x="11510" y="114685"/>
                  </a:lnTo>
                  <a:lnTo>
                    <a:pt x="11510" y="114685"/>
                  </a:lnTo>
                  <a:lnTo>
                    <a:pt x="12832" y="115199"/>
                  </a:lnTo>
                  <a:lnTo>
                    <a:pt x="14154" y="115199"/>
                  </a:lnTo>
                  <a:lnTo>
                    <a:pt x="14154" y="115199"/>
                  </a:lnTo>
                  <a:lnTo>
                    <a:pt x="15476" y="115885"/>
                  </a:lnTo>
                  <a:lnTo>
                    <a:pt x="16876" y="116399"/>
                  </a:lnTo>
                  <a:lnTo>
                    <a:pt x="16876" y="116399"/>
                  </a:lnTo>
                  <a:lnTo>
                    <a:pt x="18198" y="117085"/>
                  </a:lnTo>
                  <a:lnTo>
                    <a:pt x="19520" y="117085"/>
                  </a:lnTo>
                  <a:lnTo>
                    <a:pt x="19520" y="117085"/>
                  </a:lnTo>
                  <a:lnTo>
                    <a:pt x="20842" y="117599"/>
                  </a:lnTo>
                  <a:lnTo>
                    <a:pt x="22475" y="117599"/>
                  </a:lnTo>
                  <a:lnTo>
                    <a:pt x="22475" y="117599"/>
                  </a:lnTo>
                  <a:lnTo>
                    <a:pt x="23797" y="118285"/>
                  </a:lnTo>
                  <a:lnTo>
                    <a:pt x="25119" y="118285"/>
                  </a:lnTo>
                  <a:lnTo>
                    <a:pt x="25119" y="118285"/>
                  </a:lnTo>
                  <a:lnTo>
                    <a:pt x="26519" y="118799"/>
                  </a:lnTo>
                  <a:lnTo>
                    <a:pt x="26519" y="118799"/>
                  </a:lnTo>
                  <a:lnTo>
                    <a:pt x="27841" y="118799"/>
                  </a:lnTo>
                  <a:lnTo>
                    <a:pt x="29475" y="119314"/>
                  </a:lnTo>
                  <a:lnTo>
                    <a:pt x="29475" y="119314"/>
                  </a:lnTo>
                  <a:lnTo>
                    <a:pt x="30797" y="119314"/>
                  </a:lnTo>
                  <a:lnTo>
                    <a:pt x="32119" y="119314"/>
                  </a:lnTo>
                  <a:lnTo>
                    <a:pt x="32119" y="119314"/>
                  </a:lnTo>
                  <a:lnTo>
                    <a:pt x="33441" y="119314"/>
                  </a:lnTo>
                  <a:lnTo>
                    <a:pt x="34763" y="119999"/>
                  </a:lnTo>
                  <a:lnTo>
                    <a:pt x="34763" y="119999"/>
                  </a:lnTo>
                  <a:lnTo>
                    <a:pt x="36396" y="119999"/>
                  </a:lnTo>
                  <a:lnTo>
                    <a:pt x="37718" y="119999"/>
                  </a:lnTo>
                  <a:lnTo>
                    <a:pt x="37718" y="119999"/>
                  </a:lnTo>
                  <a:lnTo>
                    <a:pt x="39118" y="119999"/>
                  </a:lnTo>
                  <a:lnTo>
                    <a:pt x="40674" y="119999"/>
                  </a:lnTo>
                  <a:lnTo>
                    <a:pt x="40674" y="119999"/>
                  </a:lnTo>
                  <a:lnTo>
                    <a:pt x="41996" y="119999"/>
                  </a:lnTo>
                  <a:lnTo>
                    <a:pt x="43395" y="119999"/>
                  </a:lnTo>
                  <a:lnTo>
                    <a:pt x="43395" y="119999"/>
                  </a:lnTo>
                  <a:lnTo>
                    <a:pt x="44718" y="119314"/>
                  </a:lnTo>
                  <a:lnTo>
                    <a:pt x="46351" y="119314"/>
                  </a:lnTo>
                  <a:lnTo>
                    <a:pt x="46351" y="119314"/>
                  </a:lnTo>
                  <a:lnTo>
                    <a:pt x="47673" y="119314"/>
                  </a:lnTo>
                  <a:lnTo>
                    <a:pt x="48995" y="119314"/>
                  </a:lnTo>
                  <a:lnTo>
                    <a:pt x="48995" y="119314"/>
                  </a:lnTo>
                  <a:lnTo>
                    <a:pt x="50317" y="118799"/>
                  </a:lnTo>
                  <a:lnTo>
                    <a:pt x="51639" y="118799"/>
                  </a:lnTo>
                  <a:lnTo>
                    <a:pt x="51639" y="118799"/>
                  </a:lnTo>
                  <a:lnTo>
                    <a:pt x="53272" y="118285"/>
                  </a:lnTo>
                  <a:lnTo>
                    <a:pt x="54594" y="118285"/>
                  </a:lnTo>
                  <a:lnTo>
                    <a:pt x="54594" y="118285"/>
                  </a:lnTo>
                  <a:lnTo>
                    <a:pt x="55994" y="117599"/>
                  </a:lnTo>
                  <a:lnTo>
                    <a:pt x="57316" y="117599"/>
                  </a:lnTo>
                  <a:lnTo>
                    <a:pt x="57316" y="117599"/>
                  </a:lnTo>
                  <a:lnTo>
                    <a:pt x="58639" y="117085"/>
                  </a:lnTo>
                  <a:lnTo>
                    <a:pt x="59961" y="117085"/>
                  </a:lnTo>
                  <a:lnTo>
                    <a:pt x="59961" y="117085"/>
                  </a:lnTo>
                  <a:lnTo>
                    <a:pt x="61283" y="116399"/>
                  </a:lnTo>
                  <a:lnTo>
                    <a:pt x="62683" y="115885"/>
                  </a:lnTo>
                  <a:lnTo>
                    <a:pt x="62683" y="115885"/>
                  </a:lnTo>
                  <a:lnTo>
                    <a:pt x="64005" y="115199"/>
                  </a:lnTo>
                  <a:lnTo>
                    <a:pt x="65327" y="115199"/>
                  </a:lnTo>
                  <a:lnTo>
                    <a:pt x="65327" y="115199"/>
                  </a:lnTo>
                  <a:lnTo>
                    <a:pt x="66649" y="114685"/>
                  </a:lnTo>
                  <a:lnTo>
                    <a:pt x="68049" y="113999"/>
                  </a:lnTo>
                  <a:lnTo>
                    <a:pt x="68049" y="113999"/>
                  </a:lnTo>
                  <a:lnTo>
                    <a:pt x="69371" y="113485"/>
                  </a:lnTo>
                  <a:lnTo>
                    <a:pt x="70693" y="112971"/>
                  </a:lnTo>
                  <a:lnTo>
                    <a:pt x="70693" y="112971"/>
                  </a:lnTo>
                  <a:lnTo>
                    <a:pt x="72015" y="112285"/>
                  </a:lnTo>
                  <a:lnTo>
                    <a:pt x="73337" y="111771"/>
                  </a:lnTo>
                  <a:lnTo>
                    <a:pt x="73337" y="111771"/>
                  </a:lnTo>
                  <a:lnTo>
                    <a:pt x="74426" y="110571"/>
                  </a:lnTo>
                  <a:lnTo>
                    <a:pt x="75748" y="109885"/>
                  </a:lnTo>
                  <a:lnTo>
                    <a:pt x="75748" y="109885"/>
                  </a:lnTo>
                  <a:lnTo>
                    <a:pt x="77148" y="109371"/>
                  </a:lnTo>
                  <a:lnTo>
                    <a:pt x="78159" y="108685"/>
                  </a:lnTo>
                  <a:lnTo>
                    <a:pt x="78159" y="108685"/>
                  </a:lnTo>
                  <a:lnTo>
                    <a:pt x="79559" y="108171"/>
                  </a:lnTo>
                  <a:lnTo>
                    <a:pt x="79559" y="108171"/>
                  </a:lnTo>
                  <a:lnTo>
                    <a:pt x="80881" y="106971"/>
                  </a:lnTo>
                  <a:lnTo>
                    <a:pt x="81970" y="106457"/>
                  </a:lnTo>
                  <a:lnTo>
                    <a:pt x="81970" y="106457"/>
                  </a:lnTo>
                  <a:lnTo>
                    <a:pt x="82981" y="105257"/>
                  </a:lnTo>
                  <a:lnTo>
                    <a:pt x="84381" y="104571"/>
                  </a:lnTo>
                  <a:lnTo>
                    <a:pt x="84381" y="104571"/>
                  </a:lnTo>
                  <a:lnTo>
                    <a:pt x="85392" y="103371"/>
                  </a:lnTo>
                  <a:lnTo>
                    <a:pt x="86480" y="102857"/>
                  </a:lnTo>
                  <a:lnTo>
                    <a:pt x="86480" y="102857"/>
                  </a:lnTo>
                  <a:lnTo>
                    <a:pt x="87802" y="101657"/>
                  </a:lnTo>
                  <a:lnTo>
                    <a:pt x="88891" y="101142"/>
                  </a:lnTo>
                  <a:lnTo>
                    <a:pt x="88891" y="101142"/>
                  </a:lnTo>
                  <a:lnTo>
                    <a:pt x="89980" y="99942"/>
                  </a:lnTo>
                  <a:lnTo>
                    <a:pt x="91069" y="98742"/>
                  </a:lnTo>
                  <a:lnTo>
                    <a:pt x="91069" y="98742"/>
                  </a:lnTo>
                  <a:lnTo>
                    <a:pt x="92158" y="98057"/>
                  </a:lnTo>
                  <a:lnTo>
                    <a:pt x="93169" y="97028"/>
                  </a:lnTo>
                  <a:lnTo>
                    <a:pt x="93169" y="97028"/>
                  </a:lnTo>
                  <a:lnTo>
                    <a:pt x="94257" y="95828"/>
                  </a:lnTo>
                  <a:lnTo>
                    <a:pt x="95346" y="94628"/>
                  </a:lnTo>
                  <a:lnTo>
                    <a:pt x="95346" y="94628"/>
                  </a:lnTo>
                  <a:lnTo>
                    <a:pt x="96124" y="93942"/>
                  </a:lnTo>
                  <a:lnTo>
                    <a:pt x="97213" y="92742"/>
                  </a:lnTo>
                  <a:lnTo>
                    <a:pt x="97213" y="92742"/>
                  </a:lnTo>
                  <a:lnTo>
                    <a:pt x="98302" y="91714"/>
                  </a:lnTo>
                  <a:lnTo>
                    <a:pt x="99079" y="90514"/>
                  </a:lnTo>
                  <a:lnTo>
                    <a:pt x="99079" y="90514"/>
                  </a:lnTo>
                  <a:lnTo>
                    <a:pt x="100168" y="89314"/>
                  </a:lnTo>
                  <a:lnTo>
                    <a:pt x="100946" y="88114"/>
                  </a:lnTo>
                  <a:lnTo>
                    <a:pt x="100946" y="88114"/>
                  </a:lnTo>
                  <a:lnTo>
                    <a:pt x="102034" y="86914"/>
                  </a:lnTo>
                  <a:lnTo>
                    <a:pt x="102812" y="85714"/>
                  </a:lnTo>
                  <a:lnTo>
                    <a:pt x="102812" y="85714"/>
                  </a:lnTo>
                  <a:lnTo>
                    <a:pt x="103668" y="84514"/>
                  </a:lnTo>
                  <a:lnTo>
                    <a:pt x="104445" y="83314"/>
                  </a:lnTo>
                  <a:lnTo>
                    <a:pt x="104445" y="83314"/>
                  </a:lnTo>
                  <a:lnTo>
                    <a:pt x="105223" y="81600"/>
                  </a:lnTo>
                  <a:lnTo>
                    <a:pt x="106079" y="80400"/>
                  </a:lnTo>
                  <a:lnTo>
                    <a:pt x="106079" y="80400"/>
                  </a:lnTo>
                  <a:lnTo>
                    <a:pt x="106856" y="79200"/>
                  </a:lnTo>
                  <a:lnTo>
                    <a:pt x="107634" y="78000"/>
                  </a:lnTo>
                  <a:lnTo>
                    <a:pt x="107634" y="78000"/>
                  </a:lnTo>
                  <a:lnTo>
                    <a:pt x="108489" y="76800"/>
                  </a:lnTo>
                  <a:lnTo>
                    <a:pt x="109034" y="75085"/>
                  </a:lnTo>
                  <a:lnTo>
                    <a:pt x="109034" y="75085"/>
                  </a:lnTo>
                  <a:lnTo>
                    <a:pt x="109812" y="73885"/>
                  </a:lnTo>
                  <a:lnTo>
                    <a:pt x="110356" y="72685"/>
                  </a:lnTo>
                  <a:lnTo>
                    <a:pt x="110356" y="72685"/>
                  </a:lnTo>
                  <a:lnTo>
                    <a:pt x="111134" y="70971"/>
                  </a:lnTo>
                  <a:lnTo>
                    <a:pt x="111678" y="69771"/>
                  </a:lnTo>
                  <a:lnTo>
                    <a:pt x="111678" y="69771"/>
                  </a:lnTo>
                  <a:lnTo>
                    <a:pt x="112456" y="68571"/>
                  </a:lnTo>
                  <a:lnTo>
                    <a:pt x="113000" y="66857"/>
                  </a:lnTo>
                  <a:lnTo>
                    <a:pt x="113000" y="66857"/>
                  </a:lnTo>
                  <a:lnTo>
                    <a:pt x="113545" y="65657"/>
                  </a:lnTo>
                  <a:lnTo>
                    <a:pt x="114089" y="63942"/>
                  </a:lnTo>
                  <a:lnTo>
                    <a:pt x="114089" y="63942"/>
                  </a:lnTo>
                  <a:lnTo>
                    <a:pt x="114633" y="62742"/>
                  </a:lnTo>
                  <a:lnTo>
                    <a:pt x="115178" y="60857"/>
                  </a:lnTo>
                  <a:lnTo>
                    <a:pt x="115178" y="60857"/>
                  </a:lnTo>
                  <a:lnTo>
                    <a:pt x="115411" y="59657"/>
                  </a:lnTo>
                  <a:lnTo>
                    <a:pt x="115411" y="59657"/>
                  </a:lnTo>
                  <a:lnTo>
                    <a:pt x="115955" y="57942"/>
                  </a:lnTo>
                  <a:lnTo>
                    <a:pt x="116500" y="56742"/>
                  </a:lnTo>
                  <a:lnTo>
                    <a:pt x="116500" y="56742"/>
                  </a:lnTo>
                  <a:lnTo>
                    <a:pt x="116733" y="55028"/>
                  </a:lnTo>
                  <a:lnTo>
                    <a:pt x="117044" y="53828"/>
                  </a:lnTo>
                  <a:lnTo>
                    <a:pt x="117044" y="53828"/>
                  </a:lnTo>
                  <a:lnTo>
                    <a:pt x="117589" y="52114"/>
                  </a:lnTo>
                  <a:lnTo>
                    <a:pt x="117822" y="50914"/>
                  </a:lnTo>
                  <a:lnTo>
                    <a:pt x="117822" y="50914"/>
                  </a:lnTo>
                  <a:lnTo>
                    <a:pt x="118133" y="49028"/>
                  </a:lnTo>
                  <a:lnTo>
                    <a:pt x="118366" y="48000"/>
                  </a:lnTo>
                  <a:lnTo>
                    <a:pt x="118366" y="48000"/>
                  </a:lnTo>
                  <a:lnTo>
                    <a:pt x="118677" y="46114"/>
                  </a:lnTo>
                  <a:lnTo>
                    <a:pt x="118911" y="44400"/>
                  </a:lnTo>
                  <a:lnTo>
                    <a:pt x="118911" y="44400"/>
                  </a:lnTo>
                  <a:lnTo>
                    <a:pt x="119144" y="43200"/>
                  </a:lnTo>
                  <a:lnTo>
                    <a:pt x="119455" y="41485"/>
                  </a:lnTo>
                  <a:lnTo>
                    <a:pt x="119455" y="41485"/>
                  </a:lnTo>
                  <a:lnTo>
                    <a:pt x="119455" y="40285"/>
                  </a:lnTo>
                  <a:lnTo>
                    <a:pt x="119688" y="38400"/>
                  </a:lnTo>
                  <a:lnTo>
                    <a:pt x="119688" y="38400"/>
                  </a:lnTo>
                  <a:lnTo>
                    <a:pt x="119688" y="36685"/>
                  </a:lnTo>
                  <a:lnTo>
                    <a:pt x="119688" y="35485"/>
                  </a:lnTo>
                  <a:lnTo>
                    <a:pt x="119688" y="35485"/>
                  </a:lnTo>
                  <a:lnTo>
                    <a:pt x="120000" y="33771"/>
                  </a:lnTo>
                  <a:lnTo>
                    <a:pt x="120000" y="32057"/>
                  </a:lnTo>
                  <a:lnTo>
                    <a:pt x="120000" y="32057"/>
                  </a:lnTo>
                  <a:lnTo>
                    <a:pt x="120000" y="30857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800000"/>
            </a:solidFill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Shape 1568"/>
            <p:cNvSpPr/>
            <p:nvPr/>
          </p:nvSpPr>
          <p:spPr>
            <a:xfrm>
              <a:off x="7340600" y="3078161"/>
              <a:ext cx="2449512" cy="16525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9118" y="0"/>
                  </a:moveTo>
                  <a:lnTo>
                    <a:pt x="40674" y="0"/>
                  </a:lnTo>
                  <a:lnTo>
                    <a:pt x="40674" y="0"/>
                  </a:lnTo>
                  <a:lnTo>
                    <a:pt x="41996" y="0"/>
                  </a:lnTo>
                  <a:lnTo>
                    <a:pt x="43395" y="0"/>
                  </a:lnTo>
                  <a:lnTo>
                    <a:pt x="43395" y="0"/>
                  </a:lnTo>
                  <a:lnTo>
                    <a:pt x="44718" y="0"/>
                  </a:lnTo>
                  <a:lnTo>
                    <a:pt x="46351" y="0"/>
                  </a:lnTo>
                  <a:lnTo>
                    <a:pt x="46351" y="0"/>
                  </a:lnTo>
                  <a:lnTo>
                    <a:pt x="47673" y="461"/>
                  </a:lnTo>
                  <a:lnTo>
                    <a:pt x="48995" y="461"/>
                  </a:lnTo>
                  <a:lnTo>
                    <a:pt x="48995" y="461"/>
                  </a:lnTo>
                  <a:lnTo>
                    <a:pt x="50317" y="461"/>
                  </a:lnTo>
                  <a:lnTo>
                    <a:pt x="51639" y="806"/>
                  </a:lnTo>
                  <a:lnTo>
                    <a:pt x="51639" y="806"/>
                  </a:lnTo>
                  <a:lnTo>
                    <a:pt x="53272" y="806"/>
                  </a:lnTo>
                  <a:lnTo>
                    <a:pt x="54594" y="1152"/>
                  </a:lnTo>
                  <a:lnTo>
                    <a:pt x="54594" y="1152"/>
                  </a:lnTo>
                  <a:lnTo>
                    <a:pt x="55994" y="1152"/>
                  </a:lnTo>
                  <a:lnTo>
                    <a:pt x="57316" y="1613"/>
                  </a:lnTo>
                  <a:lnTo>
                    <a:pt x="57316" y="1613"/>
                  </a:lnTo>
                  <a:lnTo>
                    <a:pt x="58639" y="1613"/>
                  </a:lnTo>
                  <a:lnTo>
                    <a:pt x="59961" y="1959"/>
                  </a:lnTo>
                  <a:lnTo>
                    <a:pt x="59961" y="1959"/>
                  </a:lnTo>
                  <a:lnTo>
                    <a:pt x="61283" y="2420"/>
                  </a:lnTo>
                  <a:lnTo>
                    <a:pt x="62683" y="2420"/>
                  </a:lnTo>
                  <a:lnTo>
                    <a:pt x="62683" y="2420"/>
                  </a:lnTo>
                  <a:lnTo>
                    <a:pt x="64005" y="2766"/>
                  </a:lnTo>
                  <a:lnTo>
                    <a:pt x="65327" y="3227"/>
                  </a:lnTo>
                  <a:lnTo>
                    <a:pt x="65327" y="3227"/>
                  </a:lnTo>
                  <a:lnTo>
                    <a:pt x="66649" y="3573"/>
                  </a:lnTo>
                  <a:lnTo>
                    <a:pt x="68049" y="4034"/>
                  </a:lnTo>
                  <a:lnTo>
                    <a:pt x="68049" y="4034"/>
                  </a:lnTo>
                  <a:lnTo>
                    <a:pt x="69371" y="4380"/>
                  </a:lnTo>
                  <a:lnTo>
                    <a:pt x="70693" y="4726"/>
                  </a:lnTo>
                  <a:lnTo>
                    <a:pt x="70693" y="4726"/>
                  </a:lnTo>
                  <a:lnTo>
                    <a:pt x="72015" y="5187"/>
                  </a:lnTo>
                  <a:lnTo>
                    <a:pt x="73337" y="5533"/>
                  </a:lnTo>
                  <a:lnTo>
                    <a:pt x="73337" y="5533"/>
                  </a:lnTo>
                  <a:lnTo>
                    <a:pt x="74426" y="5994"/>
                  </a:lnTo>
                  <a:lnTo>
                    <a:pt x="75748" y="6340"/>
                  </a:lnTo>
                  <a:lnTo>
                    <a:pt x="75748" y="6340"/>
                  </a:lnTo>
                  <a:lnTo>
                    <a:pt x="77148" y="6801"/>
                  </a:lnTo>
                  <a:lnTo>
                    <a:pt x="78159" y="7608"/>
                  </a:lnTo>
                  <a:lnTo>
                    <a:pt x="78159" y="7608"/>
                  </a:lnTo>
                  <a:lnTo>
                    <a:pt x="79559" y="7953"/>
                  </a:lnTo>
                  <a:lnTo>
                    <a:pt x="80881" y="8299"/>
                  </a:lnTo>
                  <a:lnTo>
                    <a:pt x="80881" y="8299"/>
                  </a:lnTo>
                  <a:lnTo>
                    <a:pt x="81970" y="9106"/>
                  </a:lnTo>
                  <a:lnTo>
                    <a:pt x="82981" y="9567"/>
                  </a:lnTo>
                  <a:lnTo>
                    <a:pt x="82981" y="9567"/>
                  </a:lnTo>
                  <a:lnTo>
                    <a:pt x="84381" y="10374"/>
                  </a:lnTo>
                  <a:lnTo>
                    <a:pt x="85392" y="10720"/>
                  </a:lnTo>
                  <a:lnTo>
                    <a:pt x="85392" y="10720"/>
                  </a:lnTo>
                  <a:lnTo>
                    <a:pt x="86480" y="11527"/>
                  </a:lnTo>
                  <a:lnTo>
                    <a:pt x="86480" y="11527"/>
                  </a:lnTo>
                  <a:lnTo>
                    <a:pt x="87802" y="11873"/>
                  </a:lnTo>
                  <a:lnTo>
                    <a:pt x="88891" y="12680"/>
                  </a:lnTo>
                  <a:lnTo>
                    <a:pt x="88891" y="12680"/>
                  </a:lnTo>
                  <a:lnTo>
                    <a:pt x="89980" y="13141"/>
                  </a:lnTo>
                  <a:lnTo>
                    <a:pt x="91069" y="13948"/>
                  </a:lnTo>
                  <a:lnTo>
                    <a:pt x="91069" y="13948"/>
                  </a:lnTo>
                  <a:lnTo>
                    <a:pt x="92158" y="14755"/>
                  </a:lnTo>
                  <a:lnTo>
                    <a:pt x="93169" y="15561"/>
                  </a:lnTo>
                  <a:lnTo>
                    <a:pt x="93169" y="15561"/>
                  </a:lnTo>
                  <a:lnTo>
                    <a:pt x="94257" y="15907"/>
                  </a:lnTo>
                  <a:lnTo>
                    <a:pt x="95346" y="16714"/>
                  </a:lnTo>
                  <a:lnTo>
                    <a:pt x="95346" y="16714"/>
                  </a:lnTo>
                  <a:lnTo>
                    <a:pt x="96124" y="17521"/>
                  </a:lnTo>
                  <a:lnTo>
                    <a:pt x="97213" y="18328"/>
                  </a:lnTo>
                  <a:lnTo>
                    <a:pt x="97213" y="18328"/>
                  </a:lnTo>
                  <a:lnTo>
                    <a:pt x="98302" y="19135"/>
                  </a:lnTo>
                  <a:lnTo>
                    <a:pt x="99079" y="19827"/>
                  </a:lnTo>
                  <a:lnTo>
                    <a:pt x="99079" y="19827"/>
                  </a:lnTo>
                  <a:lnTo>
                    <a:pt x="100168" y="20634"/>
                  </a:lnTo>
                  <a:lnTo>
                    <a:pt x="100946" y="21440"/>
                  </a:lnTo>
                  <a:lnTo>
                    <a:pt x="100946" y="21440"/>
                  </a:lnTo>
                  <a:lnTo>
                    <a:pt x="102034" y="22247"/>
                  </a:lnTo>
                  <a:lnTo>
                    <a:pt x="102812" y="23054"/>
                  </a:lnTo>
                  <a:lnTo>
                    <a:pt x="102812" y="23054"/>
                  </a:lnTo>
                  <a:lnTo>
                    <a:pt x="103668" y="23861"/>
                  </a:lnTo>
                  <a:lnTo>
                    <a:pt x="104445" y="24668"/>
                  </a:lnTo>
                  <a:lnTo>
                    <a:pt x="104445" y="24668"/>
                  </a:lnTo>
                  <a:lnTo>
                    <a:pt x="105223" y="25475"/>
                  </a:lnTo>
                  <a:lnTo>
                    <a:pt x="106079" y="26282"/>
                  </a:lnTo>
                  <a:lnTo>
                    <a:pt x="106079" y="26282"/>
                  </a:lnTo>
                  <a:lnTo>
                    <a:pt x="106856" y="27435"/>
                  </a:lnTo>
                  <a:lnTo>
                    <a:pt x="107634" y="28242"/>
                  </a:lnTo>
                  <a:lnTo>
                    <a:pt x="107634" y="28242"/>
                  </a:lnTo>
                  <a:lnTo>
                    <a:pt x="108489" y="29048"/>
                  </a:lnTo>
                  <a:lnTo>
                    <a:pt x="109034" y="29855"/>
                  </a:lnTo>
                  <a:lnTo>
                    <a:pt x="109034" y="29855"/>
                  </a:lnTo>
                  <a:lnTo>
                    <a:pt x="109812" y="31008"/>
                  </a:lnTo>
                  <a:lnTo>
                    <a:pt x="110356" y="31815"/>
                  </a:lnTo>
                  <a:lnTo>
                    <a:pt x="110356" y="31815"/>
                  </a:lnTo>
                  <a:lnTo>
                    <a:pt x="111134" y="32622"/>
                  </a:lnTo>
                  <a:lnTo>
                    <a:pt x="111678" y="33775"/>
                  </a:lnTo>
                  <a:lnTo>
                    <a:pt x="111678" y="33775"/>
                  </a:lnTo>
                  <a:lnTo>
                    <a:pt x="112456" y="34582"/>
                  </a:lnTo>
                  <a:lnTo>
                    <a:pt x="113000" y="35389"/>
                  </a:lnTo>
                  <a:lnTo>
                    <a:pt x="113000" y="35389"/>
                  </a:lnTo>
                  <a:lnTo>
                    <a:pt x="113545" y="36541"/>
                  </a:lnTo>
                  <a:lnTo>
                    <a:pt x="114089" y="37348"/>
                  </a:lnTo>
                  <a:lnTo>
                    <a:pt x="114089" y="37348"/>
                  </a:lnTo>
                  <a:lnTo>
                    <a:pt x="114633" y="38501"/>
                  </a:lnTo>
                  <a:lnTo>
                    <a:pt x="115178" y="39308"/>
                  </a:lnTo>
                  <a:lnTo>
                    <a:pt x="115178" y="39308"/>
                  </a:lnTo>
                  <a:lnTo>
                    <a:pt x="115411" y="40576"/>
                  </a:lnTo>
                  <a:lnTo>
                    <a:pt x="115955" y="41268"/>
                  </a:lnTo>
                  <a:lnTo>
                    <a:pt x="115955" y="41268"/>
                  </a:lnTo>
                  <a:lnTo>
                    <a:pt x="116500" y="42536"/>
                  </a:lnTo>
                  <a:lnTo>
                    <a:pt x="116733" y="43342"/>
                  </a:lnTo>
                  <a:lnTo>
                    <a:pt x="116733" y="43342"/>
                  </a:lnTo>
                  <a:lnTo>
                    <a:pt x="117044" y="44495"/>
                  </a:lnTo>
                  <a:lnTo>
                    <a:pt x="117589" y="45302"/>
                  </a:lnTo>
                  <a:lnTo>
                    <a:pt x="117589" y="45302"/>
                  </a:lnTo>
                  <a:lnTo>
                    <a:pt x="117822" y="46455"/>
                  </a:lnTo>
                  <a:lnTo>
                    <a:pt x="118133" y="47262"/>
                  </a:lnTo>
                  <a:lnTo>
                    <a:pt x="118133" y="47262"/>
                  </a:lnTo>
                  <a:lnTo>
                    <a:pt x="118366" y="48530"/>
                  </a:lnTo>
                  <a:lnTo>
                    <a:pt x="118677" y="49682"/>
                  </a:lnTo>
                  <a:lnTo>
                    <a:pt x="118677" y="49682"/>
                  </a:lnTo>
                  <a:lnTo>
                    <a:pt x="118911" y="50489"/>
                  </a:lnTo>
                  <a:lnTo>
                    <a:pt x="119144" y="51642"/>
                  </a:lnTo>
                  <a:lnTo>
                    <a:pt x="119144" y="51642"/>
                  </a:lnTo>
                  <a:lnTo>
                    <a:pt x="119455" y="52449"/>
                  </a:lnTo>
                  <a:lnTo>
                    <a:pt x="119455" y="53602"/>
                  </a:lnTo>
                  <a:lnTo>
                    <a:pt x="119455" y="53602"/>
                  </a:lnTo>
                  <a:lnTo>
                    <a:pt x="119688" y="54870"/>
                  </a:lnTo>
                  <a:lnTo>
                    <a:pt x="119688" y="55677"/>
                  </a:lnTo>
                  <a:lnTo>
                    <a:pt x="119688" y="55677"/>
                  </a:lnTo>
                  <a:lnTo>
                    <a:pt x="119688" y="56829"/>
                  </a:lnTo>
                  <a:lnTo>
                    <a:pt x="120000" y="57636"/>
                  </a:lnTo>
                  <a:lnTo>
                    <a:pt x="120000" y="57636"/>
                  </a:lnTo>
                  <a:lnTo>
                    <a:pt x="120000" y="58789"/>
                  </a:lnTo>
                  <a:lnTo>
                    <a:pt x="120000" y="59942"/>
                  </a:lnTo>
                  <a:lnTo>
                    <a:pt x="120000" y="59942"/>
                  </a:lnTo>
                  <a:lnTo>
                    <a:pt x="120000" y="60749"/>
                  </a:lnTo>
                  <a:lnTo>
                    <a:pt x="120000" y="62017"/>
                  </a:lnTo>
                  <a:lnTo>
                    <a:pt x="120000" y="62017"/>
                  </a:lnTo>
                  <a:lnTo>
                    <a:pt x="119688" y="63170"/>
                  </a:lnTo>
                  <a:lnTo>
                    <a:pt x="119688" y="63976"/>
                  </a:lnTo>
                  <a:lnTo>
                    <a:pt x="119688" y="63976"/>
                  </a:lnTo>
                  <a:lnTo>
                    <a:pt x="119688" y="65129"/>
                  </a:lnTo>
                  <a:lnTo>
                    <a:pt x="119455" y="66397"/>
                  </a:lnTo>
                  <a:lnTo>
                    <a:pt x="119455" y="66397"/>
                  </a:lnTo>
                  <a:lnTo>
                    <a:pt x="119455" y="67089"/>
                  </a:lnTo>
                  <a:lnTo>
                    <a:pt x="119144" y="68357"/>
                  </a:lnTo>
                  <a:lnTo>
                    <a:pt x="119144" y="68357"/>
                  </a:lnTo>
                  <a:lnTo>
                    <a:pt x="118911" y="69164"/>
                  </a:lnTo>
                  <a:lnTo>
                    <a:pt x="118677" y="70317"/>
                  </a:lnTo>
                  <a:lnTo>
                    <a:pt x="118677" y="70317"/>
                  </a:lnTo>
                  <a:lnTo>
                    <a:pt x="118366" y="71469"/>
                  </a:lnTo>
                  <a:lnTo>
                    <a:pt x="118133" y="72276"/>
                  </a:lnTo>
                  <a:lnTo>
                    <a:pt x="118133" y="72276"/>
                  </a:lnTo>
                  <a:lnTo>
                    <a:pt x="117822" y="73544"/>
                  </a:lnTo>
                  <a:lnTo>
                    <a:pt x="117589" y="74236"/>
                  </a:lnTo>
                  <a:lnTo>
                    <a:pt x="117589" y="74236"/>
                  </a:lnTo>
                  <a:lnTo>
                    <a:pt x="117044" y="75504"/>
                  </a:lnTo>
                  <a:lnTo>
                    <a:pt x="117044" y="75504"/>
                  </a:lnTo>
                  <a:lnTo>
                    <a:pt x="116733" y="76311"/>
                  </a:lnTo>
                  <a:lnTo>
                    <a:pt x="116500" y="77463"/>
                  </a:lnTo>
                  <a:lnTo>
                    <a:pt x="116500" y="77463"/>
                  </a:lnTo>
                  <a:lnTo>
                    <a:pt x="115955" y="78270"/>
                  </a:lnTo>
                  <a:lnTo>
                    <a:pt x="115411" y="79423"/>
                  </a:lnTo>
                  <a:lnTo>
                    <a:pt x="115411" y="79423"/>
                  </a:lnTo>
                  <a:lnTo>
                    <a:pt x="115178" y="80230"/>
                  </a:lnTo>
                  <a:lnTo>
                    <a:pt x="114633" y="81498"/>
                  </a:lnTo>
                  <a:lnTo>
                    <a:pt x="114633" y="81498"/>
                  </a:lnTo>
                  <a:lnTo>
                    <a:pt x="114089" y="82190"/>
                  </a:lnTo>
                  <a:lnTo>
                    <a:pt x="113545" y="83458"/>
                  </a:lnTo>
                  <a:lnTo>
                    <a:pt x="113545" y="83458"/>
                  </a:lnTo>
                  <a:lnTo>
                    <a:pt x="113000" y="84265"/>
                  </a:lnTo>
                  <a:lnTo>
                    <a:pt x="112456" y="85417"/>
                  </a:lnTo>
                  <a:lnTo>
                    <a:pt x="112456" y="85417"/>
                  </a:lnTo>
                  <a:lnTo>
                    <a:pt x="111678" y="86224"/>
                  </a:lnTo>
                  <a:lnTo>
                    <a:pt x="111134" y="87031"/>
                  </a:lnTo>
                  <a:lnTo>
                    <a:pt x="111134" y="87031"/>
                  </a:lnTo>
                  <a:lnTo>
                    <a:pt x="110356" y="88184"/>
                  </a:lnTo>
                  <a:lnTo>
                    <a:pt x="109812" y="88991"/>
                  </a:lnTo>
                  <a:lnTo>
                    <a:pt x="109812" y="88991"/>
                  </a:lnTo>
                  <a:lnTo>
                    <a:pt x="109034" y="89798"/>
                  </a:lnTo>
                  <a:lnTo>
                    <a:pt x="108489" y="90951"/>
                  </a:lnTo>
                  <a:lnTo>
                    <a:pt x="108489" y="90951"/>
                  </a:lnTo>
                  <a:lnTo>
                    <a:pt x="107634" y="91757"/>
                  </a:lnTo>
                  <a:lnTo>
                    <a:pt x="106856" y="92564"/>
                  </a:lnTo>
                  <a:lnTo>
                    <a:pt x="106856" y="92564"/>
                  </a:lnTo>
                  <a:lnTo>
                    <a:pt x="106079" y="93371"/>
                  </a:lnTo>
                  <a:lnTo>
                    <a:pt x="105223" y="94178"/>
                  </a:lnTo>
                  <a:lnTo>
                    <a:pt x="105223" y="94178"/>
                  </a:lnTo>
                  <a:lnTo>
                    <a:pt x="104445" y="95331"/>
                  </a:lnTo>
                  <a:lnTo>
                    <a:pt x="103668" y="96138"/>
                  </a:lnTo>
                  <a:lnTo>
                    <a:pt x="103668" y="96138"/>
                  </a:lnTo>
                  <a:lnTo>
                    <a:pt x="102812" y="96945"/>
                  </a:lnTo>
                  <a:lnTo>
                    <a:pt x="102034" y="97752"/>
                  </a:lnTo>
                  <a:lnTo>
                    <a:pt x="102034" y="97752"/>
                  </a:lnTo>
                  <a:lnTo>
                    <a:pt x="100946" y="98559"/>
                  </a:lnTo>
                  <a:lnTo>
                    <a:pt x="100168" y="99365"/>
                  </a:lnTo>
                  <a:lnTo>
                    <a:pt x="100168" y="99365"/>
                  </a:lnTo>
                  <a:lnTo>
                    <a:pt x="99079" y="100057"/>
                  </a:lnTo>
                  <a:lnTo>
                    <a:pt x="98302" y="100864"/>
                  </a:lnTo>
                  <a:lnTo>
                    <a:pt x="98302" y="100864"/>
                  </a:lnTo>
                  <a:lnTo>
                    <a:pt x="97213" y="101671"/>
                  </a:lnTo>
                  <a:lnTo>
                    <a:pt x="96124" y="102478"/>
                  </a:lnTo>
                  <a:lnTo>
                    <a:pt x="96124" y="102478"/>
                  </a:lnTo>
                  <a:lnTo>
                    <a:pt x="95346" y="102939"/>
                  </a:lnTo>
                  <a:lnTo>
                    <a:pt x="94257" y="103631"/>
                  </a:lnTo>
                  <a:lnTo>
                    <a:pt x="94257" y="103631"/>
                  </a:lnTo>
                  <a:lnTo>
                    <a:pt x="93169" y="104438"/>
                  </a:lnTo>
                  <a:lnTo>
                    <a:pt x="92158" y="105244"/>
                  </a:lnTo>
                  <a:lnTo>
                    <a:pt x="92158" y="105244"/>
                  </a:lnTo>
                  <a:lnTo>
                    <a:pt x="91069" y="105706"/>
                  </a:lnTo>
                  <a:lnTo>
                    <a:pt x="89980" y="106512"/>
                  </a:lnTo>
                  <a:lnTo>
                    <a:pt x="89980" y="106512"/>
                  </a:lnTo>
                  <a:lnTo>
                    <a:pt x="88891" y="107204"/>
                  </a:lnTo>
                  <a:lnTo>
                    <a:pt x="87802" y="107665"/>
                  </a:lnTo>
                  <a:lnTo>
                    <a:pt x="87802" y="107665"/>
                  </a:lnTo>
                  <a:lnTo>
                    <a:pt x="86480" y="108472"/>
                  </a:lnTo>
                  <a:lnTo>
                    <a:pt x="85392" y="108818"/>
                  </a:lnTo>
                  <a:lnTo>
                    <a:pt x="85392" y="108818"/>
                  </a:lnTo>
                  <a:lnTo>
                    <a:pt x="84381" y="109625"/>
                  </a:lnTo>
                  <a:lnTo>
                    <a:pt x="82981" y="110086"/>
                  </a:lnTo>
                  <a:lnTo>
                    <a:pt x="82981" y="110086"/>
                  </a:lnTo>
                  <a:lnTo>
                    <a:pt x="81970" y="110893"/>
                  </a:lnTo>
                  <a:lnTo>
                    <a:pt x="80881" y="111239"/>
                  </a:lnTo>
                  <a:lnTo>
                    <a:pt x="80881" y="111239"/>
                  </a:lnTo>
                  <a:lnTo>
                    <a:pt x="79559" y="112046"/>
                  </a:lnTo>
                  <a:lnTo>
                    <a:pt x="78159" y="112391"/>
                  </a:lnTo>
                  <a:lnTo>
                    <a:pt x="78159" y="112391"/>
                  </a:lnTo>
                  <a:lnTo>
                    <a:pt x="77148" y="112853"/>
                  </a:lnTo>
                  <a:lnTo>
                    <a:pt x="75748" y="113198"/>
                  </a:lnTo>
                  <a:lnTo>
                    <a:pt x="75748" y="113198"/>
                  </a:lnTo>
                  <a:lnTo>
                    <a:pt x="74426" y="113659"/>
                  </a:lnTo>
                  <a:lnTo>
                    <a:pt x="73337" y="114466"/>
                  </a:lnTo>
                  <a:lnTo>
                    <a:pt x="73337" y="114466"/>
                  </a:lnTo>
                  <a:lnTo>
                    <a:pt x="72015" y="114812"/>
                  </a:lnTo>
                  <a:lnTo>
                    <a:pt x="70693" y="115158"/>
                  </a:lnTo>
                  <a:lnTo>
                    <a:pt x="70693" y="115158"/>
                  </a:lnTo>
                  <a:lnTo>
                    <a:pt x="69371" y="115619"/>
                  </a:lnTo>
                  <a:lnTo>
                    <a:pt x="68049" y="115965"/>
                  </a:lnTo>
                  <a:lnTo>
                    <a:pt x="68049" y="115965"/>
                  </a:lnTo>
                  <a:lnTo>
                    <a:pt x="66649" y="116426"/>
                  </a:lnTo>
                  <a:lnTo>
                    <a:pt x="65327" y="116772"/>
                  </a:lnTo>
                  <a:lnTo>
                    <a:pt x="65327" y="116772"/>
                  </a:lnTo>
                  <a:lnTo>
                    <a:pt x="64005" y="116772"/>
                  </a:lnTo>
                  <a:lnTo>
                    <a:pt x="62683" y="117233"/>
                  </a:lnTo>
                  <a:lnTo>
                    <a:pt x="62683" y="117233"/>
                  </a:lnTo>
                  <a:lnTo>
                    <a:pt x="61283" y="117579"/>
                  </a:lnTo>
                  <a:lnTo>
                    <a:pt x="59961" y="118040"/>
                  </a:lnTo>
                  <a:lnTo>
                    <a:pt x="59961" y="118040"/>
                  </a:lnTo>
                  <a:lnTo>
                    <a:pt x="58639" y="118040"/>
                  </a:lnTo>
                  <a:lnTo>
                    <a:pt x="57316" y="118386"/>
                  </a:lnTo>
                  <a:lnTo>
                    <a:pt x="57316" y="118386"/>
                  </a:lnTo>
                  <a:lnTo>
                    <a:pt x="55994" y="118386"/>
                  </a:lnTo>
                  <a:lnTo>
                    <a:pt x="54594" y="118731"/>
                  </a:lnTo>
                  <a:lnTo>
                    <a:pt x="54594" y="118731"/>
                  </a:lnTo>
                  <a:lnTo>
                    <a:pt x="53272" y="118731"/>
                  </a:lnTo>
                  <a:lnTo>
                    <a:pt x="51639" y="119193"/>
                  </a:lnTo>
                  <a:lnTo>
                    <a:pt x="51639" y="119193"/>
                  </a:lnTo>
                  <a:lnTo>
                    <a:pt x="50317" y="119193"/>
                  </a:lnTo>
                  <a:lnTo>
                    <a:pt x="48995" y="119538"/>
                  </a:lnTo>
                  <a:lnTo>
                    <a:pt x="48995" y="119538"/>
                  </a:lnTo>
                  <a:lnTo>
                    <a:pt x="47673" y="119538"/>
                  </a:lnTo>
                  <a:lnTo>
                    <a:pt x="47673" y="119538"/>
                  </a:lnTo>
                  <a:lnTo>
                    <a:pt x="46351" y="119538"/>
                  </a:lnTo>
                  <a:lnTo>
                    <a:pt x="44718" y="119538"/>
                  </a:lnTo>
                  <a:lnTo>
                    <a:pt x="44718" y="119538"/>
                  </a:lnTo>
                  <a:lnTo>
                    <a:pt x="43395" y="120000"/>
                  </a:lnTo>
                  <a:lnTo>
                    <a:pt x="41996" y="120000"/>
                  </a:lnTo>
                  <a:lnTo>
                    <a:pt x="41996" y="120000"/>
                  </a:lnTo>
                  <a:lnTo>
                    <a:pt x="40674" y="120000"/>
                  </a:lnTo>
                  <a:lnTo>
                    <a:pt x="39118" y="120000"/>
                  </a:lnTo>
                  <a:lnTo>
                    <a:pt x="39118" y="120000"/>
                  </a:lnTo>
                  <a:lnTo>
                    <a:pt x="37718" y="120000"/>
                  </a:lnTo>
                  <a:lnTo>
                    <a:pt x="36396" y="120000"/>
                  </a:lnTo>
                  <a:lnTo>
                    <a:pt x="36396" y="120000"/>
                  </a:lnTo>
                  <a:lnTo>
                    <a:pt x="34763" y="120000"/>
                  </a:lnTo>
                  <a:lnTo>
                    <a:pt x="33441" y="119538"/>
                  </a:lnTo>
                  <a:lnTo>
                    <a:pt x="33441" y="119538"/>
                  </a:lnTo>
                  <a:lnTo>
                    <a:pt x="32119" y="119538"/>
                  </a:lnTo>
                  <a:lnTo>
                    <a:pt x="30797" y="119538"/>
                  </a:lnTo>
                  <a:lnTo>
                    <a:pt x="30797" y="119538"/>
                  </a:lnTo>
                  <a:lnTo>
                    <a:pt x="29475" y="119538"/>
                  </a:lnTo>
                  <a:lnTo>
                    <a:pt x="27841" y="119193"/>
                  </a:lnTo>
                  <a:lnTo>
                    <a:pt x="27841" y="119193"/>
                  </a:lnTo>
                  <a:lnTo>
                    <a:pt x="26519" y="119193"/>
                  </a:lnTo>
                  <a:lnTo>
                    <a:pt x="25119" y="118731"/>
                  </a:lnTo>
                  <a:lnTo>
                    <a:pt x="25119" y="118731"/>
                  </a:lnTo>
                  <a:lnTo>
                    <a:pt x="23797" y="118731"/>
                  </a:lnTo>
                  <a:lnTo>
                    <a:pt x="22475" y="118386"/>
                  </a:lnTo>
                  <a:lnTo>
                    <a:pt x="22475" y="118386"/>
                  </a:lnTo>
                  <a:lnTo>
                    <a:pt x="20842" y="118386"/>
                  </a:lnTo>
                  <a:lnTo>
                    <a:pt x="19520" y="118040"/>
                  </a:lnTo>
                  <a:lnTo>
                    <a:pt x="19520" y="118040"/>
                  </a:lnTo>
                  <a:lnTo>
                    <a:pt x="18198" y="118040"/>
                  </a:lnTo>
                  <a:lnTo>
                    <a:pt x="16876" y="117579"/>
                  </a:lnTo>
                  <a:lnTo>
                    <a:pt x="16876" y="117579"/>
                  </a:lnTo>
                  <a:lnTo>
                    <a:pt x="15476" y="117233"/>
                  </a:lnTo>
                  <a:lnTo>
                    <a:pt x="14154" y="116772"/>
                  </a:lnTo>
                  <a:lnTo>
                    <a:pt x="14154" y="116772"/>
                  </a:lnTo>
                  <a:lnTo>
                    <a:pt x="12832" y="116772"/>
                  </a:lnTo>
                  <a:lnTo>
                    <a:pt x="11510" y="116426"/>
                  </a:lnTo>
                  <a:lnTo>
                    <a:pt x="11510" y="116426"/>
                  </a:lnTo>
                  <a:lnTo>
                    <a:pt x="10187" y="115965"/>
                  </a:lnTo>
                  <a:lnTo>
                    <a:pt x="8788" y="115619"/>
                  </a:lnTo>
                  <a:lnTo>
                    <a:pt x="8788" y="115619"/>
                  </a:lnTo>
                  <a:lnTo>
                    <a:pt x="7465" y="115158"/>
                  </a:lnTo>
                  <a:lnTo>
                    <a:pt x="6377" y="114812"/>
                  </a:lnTo>
                  <a:lnTo>
                    <a:pt x="6377" y="114812"/>
                  </a:lnTo>
                  <a:lnTo>
                    <a:pt x="5055" y="114466"/>
                  </a:lnTo>
                  <a:lnTo>
                    <a:pt x="3732" y="113659"/>
                  </a:lnTo>
                  <a:lnTo>
                    <a:pt x="3732" y="113659"/>
                  </a:lnTo>
                  <a:lnTo>
                    <a:pt x="2410" y="113198"/>
                  </a:lnTo>
                  <a:lnTo>
                    <a:pt x="1322" y="112853"/>
                  </a:lnTo>
                  <a:lnTo>
                    <a:pt x="1322" y="112853"/>
                  </a:lnTo>
                  <a:lnTo>
                    <a:pt x="0" y="112391"/>
                  </a:lnTo>
                  <a:lnTo>
                    <a:pt x="39118" y="59942"/>
                  </a:lnTo>
                  <a:lnTo>
                    <a:pt x="39118" y="0"/>
                  </a:ln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Shape 1573"/>
          <p:cNvSpPr/>
          <p:nvPr/>
        </p:nvSpPr>
        <p:spPr>
          <a:xfrm>
            <a:off x="7610475" y="4148137"/>
            <a:ext cx="334961" cy="142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18666"/>
                </a:moveTo>
                <a:lnTo>
                  <a:pt x="0" y="0"/>
                </a:lnTo>
                <a:lnTo>
                  <a:pt x="119495" y="0"/>
                </a:lnTo>
                <a:lnTo>
                  <a:pt x="119495" y="118666"/>
                </a:lnTo>
                <a:lnTo>
                  <a:pt x="0" y="118666"/>
                </a:lnTo>
              </a:path>
            </a:pathLst>
          </a:custGeom>
          <a:solidFill>
            <a:srgbClr val="990000"/>
          </a:solidFill>
          <a:ln w="12700" cap="rnd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4" name="Shape 1574"/>
          <p:cNvSpPr/>
          <p:nvPr/>
        </p:nvSpPr>
        <p:spPr>
          <a:xfrm>
            <a:off x="7610475" y="3811587"/>
            <a:ext cx="334961" cy="142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18666"/>
                </a:moveTo>
                <a:lnTo>
                  <a:pt x="0" y="0"/>
                </a:lnTo>
                <a:lnTo>
                  <a:pt x="119495" y="0"/>
                </a:lnTo>
                <a:lnTo>
                  <a:pt x="119495" y="118666"/>
                </a:lnTo>
                <a:lnTo>
                  <a:pt x="0" y="118666"/>
                </a:lnTo>
              </a:path>
            </a:pathLst>
          </a:custGeom>
          <a:solidFill>
            <a:srgbClr val="FF0000"/>
          </a:solidFill>
          <a:ln w="12700" cap="rnd" cmpd="sng">
            <a:solidFill>
              <a:schemeClr val="dk2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5" name="Shape 1575"/>
          <p:cNvSpPr/>
          <p:nvPr/>
        </p:nvSpPr>
        <p:spPr>
          <a:xfrm>
            <a:off x="7610475" y="3475037"/>
            <a:ext cx="334961" cy="142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18666"/>
                </a:moveTo>
                <a:lnTo>
                  <a:pt x="0" y="0"/>
                </a:lnTo>
                <a:lnTo>
                  <a:pt x="119495" y="0"/>
                </a:lnTo>
                <a:lnTo>
                  <a:pt x="119495" y="118666"/>
                </a:lnTo>
                <a:lnTo>
                  <a:pt x="0" y="118666"/>
                </a:lnTo>
              </a:path>
            </a:pathLst>
          </a:custGeom>
          <a:solidFill>
            <a:srgbClr val="FF8080"/>
          </a:solidFill>
          <a:ln w="12700" cap="rnd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6" name="Shape 1576"/>
          <p:cNvSpPr/>
          <p:nvPr/>
        </p:nvSpPr>
        <p:spPr>
          <a:xfrm>
            <a:off x="7610475" y="3138486"/>
            <a:ext cx="334961" cy="142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18666"/>
                </a:moveTo>
                <a:lnTo>
                  <a:pt x="0" y="0"/>
                </a:lnTo>
                <a:lnTo>
                  <a:pt x="119495" y="0"/>
                </a:lnTo>
                <a:lnTo>
                  <a:pt x="119495" y="118666"/>
                </a:lnTo>
                <a:lnTo>
                  <a:pt x="0" y="118666"/>
                </a:lnTo>
              </a:path>
            </a:pathLst>
          </a:custGeom>
          <a:solidFill>
            <a:schemeClr val="dk1"/>
          </a:solidFill>
          <a:ln w="12700" cap="rnd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7" name="Shape 1577"/>
          <p:cNvSpPr txBox="1"/>
          <p:nvPr/>
        </p:nvSpPr>
        <p:spPr>
          <a:xfrm>
            <a:off x="7235825" y="2349500"/>
            <a:ext cx="2089150" cy="638174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Ενδοσκοπικός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βαθμός</a:t>
            </a:r>
          </a:p>
        </p:txBody>
      </p:sp>
      <p:sp>
        <p:nvSpPr>
          <p:cNvPr id="1578" name="Shape 1578"/>
          <p:cNvSpPr txBox="1"/>
          <p:nvPr/>
        </p:nvSpPr>
        <p:spPr>
          <a:xfrm>
            <a:off x="8051800" y="4032250"/>
            <a:ext cx="285750" cy="39370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1579" name="Shape 1579"/>
          <p:cNvSpPr txBox="1"/>
          <p:nvPr/>
        </p:nvSpPr>
        <p:spPr>
          <a:xfrm>
            <a:off x="8051800" y="3013075"/>
            <a:ext cx="285750" cy="39370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1580" name="Shape 1580"/>
          <p:cNvSpPr txBox="1"/>
          <p:nvPr/>
        </p:nvSpPr>
        <p:spPr>
          <a:xfrm>
            <a:off x="8051800" y="3365500"/>
            <a:ext cx="285750" cy="39370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1581" name="Shape 1581"/>
          <p:cNvSpPr txBox="1"/>
          <p:nvPr/>
        </p:nvSpPr>
        <p:spPr>
          <a:xfrm>
            <a:off x="8051800" y="3689350"/>
            <a:ext cx="285750" cy="39370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1582" name="Shape 1582"/>
          <p:cNvSpPr/>
          <p:nvPr/>
        </p:nvSpPr>
        <p:spPr>
          <a:xfrm>
            <a:off x="1116012" y="4005262"/>
            <a:ext cx="2035175" cy="138906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5894" y="548"/>
                </a:moveTo>
                <a:lnTo>
                  <a:pt x="0" y="0"/>
                </a:lnTo>
                <a:lnTo>
                  <a:pt x="0" y="6857"/>
                </a:lnTo>
                <a:lnTo>
                  <a:pt x="582" y="13577"/>
                </a:lnTo>
                <a:lnTo>
                  <a:pt x="1165" y="20434"/>
                </a:lnTo>
                <a:lnTo>
                  <a:pt x="1997" y="27291"/>
                </a:lnTo>
                <a:lnTo>
                  <a:pt x="2995" y="34011"/>
                </a:lnTo>
                <a:lnTo>
                  <a:pt x="4327" y="40320"/>
                </a:lnTo>
                <a:lnTo>
                  <a:pt x="5991" y="46902"/>
                </a:lnTo>
                <a:lnTo>
                  <a:pt x="7822" y="53211"/>
                </a:lnTo>
                <a:lnTo>
                  <a:pt x="9819" y="58971"/>
                </a:lnTo>
                <a:lnTo>
                  <a:pt x="12149" y="65005"/>
                </a:lnTo>
                <a:lnTo>
                  <a:pt x="14646" y="70902"/>
                </a:lnTo>
                <a:lnTo>
                  <a:pt x="17309" y="76114"/>
                </a:lnTo>
                <a:lnTo>
                  <a:pt x="20055" y="81600"/>
                </a:lnTo>
                <a:lnTo>
                  <a:pt x="23300" y="86262"/>
                </a:lnTo>
                <a:lnTo>
                  <a:pt x="26463" y="90925"/>
                </a:lnTo>
                <a:lnTo>
                  <a:pt x="29791" y="95177"/>
                </a:lnTo>
                <a:lnTo>
                  <a:pt x="33453" y="99428"/>
                </a:lnTo>
                <a:lnTo>
                  <a:pt x="37115" y="102857"/>
                </a:lnTo>
                <a:lnTo>
                  <a:pt x="40776" y="106285"/>
                </a:lnTo>
                <a:lnTo>
                  <a:pt x="44854" y="109165"/>
                </a:lnTo>
                <a:lnTo>
                  <a:pt x="48932" y="112045"/>
                </a:lnTo>
                <a:lnTo>
                  <a:pt x="52926" y="114377"/>
                </a:lnTo>
                <a:lnTo>
                  <a:pt x="57253" y="116022"/>
                </a:lnTo>
                <a:lnTo>
                  <a:pt x="61581" y="117805"/>
                </a:lnTo>
                <a:lnTo>
                  <a:pt x="65908" y="118902"/>
                </a:lnTo>
                <a:lnTo>
                  <a:pt x="70235" y="119314"/>
                </a:lnTo>
                <a:lnTo>
                  <a:pt x="74563" y="119862"/>
                </a:lnTo>
                <a:lnTo>
                  <a:pt x="78807" y="119862"/>
                </a:lnTo>
                <a:lnTo>
                  <a:pt x="83467" y="119314"/>
                </a:lnTo>
                <a:lnTo>
                  <a:pt x="87794" y="118628"/>
                </a:lnTo>
                <a:lnTo>
                  <a:pt x="92122" y="117257"/>
                </a:lnTo>
                <a:lnTo>
                  <a:pt x="96116" y="115611"/>
                </a:lnTo>
                <a:lnTo>
                  <a:pt x="100443" y="113417"/>
                </a:lnTo>
                <a:lnTo>
                  <a:pt x="104438" y="110948"/>
                </a:lnTo>
                <a:lnTo>
                  <a:pt x="108599" y="108342"/>
                </a:lnTo>
                <a:lnTo>
                  <a:pt x="112260" y="104914"/>
                </a:lnTo>
                <a:lnTo>
                  <a:pt x="116088" y="101485"/>
                </a:lnTo>
                <a:lnTo>
                  <a:pt x="119916" y="97645"/>
                </a:lnTo>
                <a:lnTo>
                  <a:pt x="75894" y="548"/>
                </a:lnTo>
              </a:path>
            </a:pathLst>
          </a:custGeom>
          <a:solidFill>
            <a:srgbClr val="FF0000"/>
          </a:solidFill>
          <a:ln w="25400" cap="rnd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3" name="Shape 1583"/>
          <p:cNvSpPr/>
          <p:nvPr/>
        </p:nvSpPr>
        <p:spPr>
          <a:xfrm>
            <a:off x="1147762" y="3643312"/>
            <a:ext cx="1271587" cy="3460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866" y="119449"/>
                </a:moveTo>
                <a:lnTo>
                  <a:pt x="3458" y="0"/>
                </a:lnTo>
                <a:lnTo>
                  <a:pt x="2660" y="19816"/>
                </a:lnTo>
                <a:lnTo>
                  <a:pt x="1729" y="39082"/>
                </a:lnTo>
                <a:lnTo>
                  <a:pt x="931" y="58899"/>
                </a:lnTo>
                <a:lnTo>
                  <a:pt x="532" y="78715"/>
                </a:lnTo>
                <a:lnTo>
                  <a:pt x="0" y="99633"/>
                </a:lnTo>
                <a:lnTo>
                  <a:pt x="0" y="119449"/>
                </a:lnTo>
                <a:lnTo>
                  <a:pt x="119866" y="119449"/>
                </a:lnTo>
              </a:path>
            </a:pathLst>
          </a:custGeom>
          <a:solidFill>
            <a:srgbClr val="990000"/>
          </a:solidFill>
          <a:ln w="25400" cap="rnd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4" name="Shape 1584"/>
          <p:cNvSpPr/>
          <p:nvPr/>
        </p:nvSpPr>
        <p:spPr>
          <a:xfrm>
            <a:off x="1185862" y="2595561"/>
            <a:ext cx="1243012" cy="14017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863" y="119864"/>
                </a:moveTo>
                <a:lnTo>
                  <a:pt x="119318" y="0"/>
                </a:lnTo>
                <a:lnTo>
                  <a:pt x="111827" y="543"/>
                </a:lnTo>
                <a:lnTo>
                  <a:pt x="104744" y="815"/>
                </a:lnTo>
                <a:lnTo>
                  <a:pt x="97525" y="2174"/>
                </a:lnTo>
                <a:lnTo>
                  <a:pt x="89897" y="3397"/>
                </a:lnTo>
                <a:lnTo>
                  <a:pt x="82814" y="5571"/>
                </a:lnTo>
                <a:lnTo>
                  <a:pt x="76140" y="7746"/>
                </a:lnTo>
                <a:lnTo>
                  <a:pt x="69602" y="10328"/>
                </a:lnTo>
                <a:lnTo>
                  <a:pt x="62792" y="13318"/>
                </a:lnTo>
                <a:lnTo>
                  <a:pt x="56118" y="17259"/>
                </a:lnTo>
                <a:lnTo>
                  <a:pt x="49852" y="20792"/>
                </a:lnTo>
                <a:lnTo>
                  <a:pt x="43995" y="25005"/>
                </a:lnTo>
                <a:lnTo>
                  <a:pt x="38274" y="29762"/>
                </a:lnTo>
                <a:lnTo>
                  <a:pt x="32962" y="34518"/>
                </a:lnTo>
                <a:lnTo>
                  <a:pt x="27650" y="39682"/>
                </a:lnTo>
                <a:lnTo>
                  <a:pt x="23155" y="45254"/>
                </a:lnTo>
                <a:lnTo>
                  <a:pt x="18660" y="50826"/>
                </a:lnTo>
                <a:lnTo>
                  <a:pt x="14574" y="56942"/>
                </a:lnTo>
                <a:lnTo>
                  <a:pt x="10760" y="62921"/>
                </a:lnTo>
                <a:lnTo>
                  <a:pt x="7491" y="69445"/>
                </a:lnTo>
                <a:lnTo>
                  <a:pt x="4358" y="75968"/>
                </a:lnTo>
                <a:lnTo>
                  <a:pt x="2179" y="82763"/>
                </a:lnTo>
                <a:lnTo>
                  <a:pt x="0" y="89286"/>
                </a:lnTo>
                <a:lnTo>
                  <a:pt x="119863" y="119864"/>
                </a:lnTo>
              </a:path>
            </a:pathLst>
          </a:custGeom>
          <a:solidFill>
            <a:schemeClr val="dk1"/>
          </a:solidFill>
          <a:ln w="25400" cap="rnd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5" name="Shape 1585"/>
          <p:cNvSpPr txBox="1"/>
          <p:nvPr/>
        </p:nvSpPr>
        <p:spPr>
          <a:xfrm>
            <a:off x="1136650" y="5078412"/>
            <a:ext cx="612775" cy="39370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35%</a:t>
            </a:r>
          </a:p>
        </p:txBody>
      </p:sp>
      <p:sp>
        <p:nvSpPr>
          <p:cNvPr id="1586" name="Shape 1586"/>
          <p:cNvSpPr txBox="1"/>
          <p:nvPr/>
        </p:nvSpPr>
        <p:spPr>
          <a:xfrm>
            <a:off x="692150" y="3573462"/>
            <a:ext cx="485775" cy="39370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4%</a:t>
            </a:r>
          </a:p>
        </p:txBody>
      </p:sp>
      <p:sp>
        <p:nvSpPr>
          <p:cNvPr id="1587" name="Shape 1587"/>
          <p:cNvSpPr txBox="1"/>
          <p:nvPr/>
        </p:nvSpPr>
        <p:spPr>
          <a:xfrm>
            <a:off x="1122362" y="2544761"/>
            <a:ext cx="611187" cy="39370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21%</a:t>
            </a:r>
          </a:p>
        </p:txBody>
      </p:sp>
      <p:sp>
        <p:nvSpPr>
          <p:cNvPr id="1588" name="Shape 1588"/>
          <p:cNvSpPr txBox="1"/>
          <p:nvPr/>
        </p:nvSpPr>
        <p:spPr>
          <a:xfrm>
            <a:off x="3125786" y="2544761"/>
            <a:ext cx="612775" cy="39370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40%</a:t>
            </a:r>
          </a:p>
        </p:txBody>
      </p:sp>
      <p:sp>
        <p:nvSpPr>
          <p:cNvPr id="1589" name="Shape 1589"/>
          <p:cNvSpPr/>
          <p:nvPr/>
        </p:nvSpPr>
        <p:spPr>
          <a:xfrm>
            <a:off x="4560887" y="3971925"/>
            <a:ext cx="1266825" cy="13731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866" y="0"/>
                </a:moveTo>
                <a:lnTo>
                  <a:pt x="0" y="15537"/>
                </a:lnTo>
                <a:lnTo>
                  <a:pt x="1336" y="22890"/>
                </a:lnTo>
                <a:lnTo>
                  <a:pt x="2939" y="29826"/>
                </a:lnTo>
                <a:lnTo>
                  <a:pt x="4810" y="36763"/>
                </a:lnTo>
                <a:lnTo>
                  <a:pt x="7483" y="43699"/>
                </a:lnTo>
                <a:lnTo>
                  <a:pt x="9888" y="50219"/>
                </a:lnTo>
                <a:lnTo>
                  <a:pt x="13363" y="56601"/>
                </a:lnTo>
                <a:lnTo>
                  <a:pt x="16837" y="63260"/>
                </a:lnTo>
                <a:lnTo>
                  <a:pt x="20846" y="69225"/>
                </a:lnTo>
                <a:lnTo>
                  <a:pt x="25122" y="74774"/>
                </a:lnTo>
                <a:lnTo>
                  <a:pt x="29933" y="80462"/>
                </a:lnTo>
                <a:lnTo>
                  <a:pt x="34610" y="85734"/>
                </a:lnTo>
                <a:lnTo>
                  <a:pt x="40222" y="90450"/>
                </a:lnTo>
                <a:lnTo>
                  <a:pt x="45434" y="95028"/>
                </a:lnTo>
                <a:lnTo>
                  <a:pt x="51447" y="99329"/>
                </a:lnTo>
                <a:lnTo>
                  <a:pt x="57461" y="103352"/>
                </a:lnTo>
                <a:lnTo>
                  <a:pt x="63608" y="106820"/>
                </a:lnTo>
                <a:lnTo>
                  <a:pt x="70022" y="109734"/>
                </a:lnTo>
                <a:lnTo>
                  <a:pt x="76971" y="112924"/>
                </a:lnTo>
                <a:lnTo>
                  <a:pt x="83919" y="115005"/>
                </a:lnTo>
                <a:lnTo>
                  <a:pt x="90868" y="117225"/>
                </a:lnTo>
                <a:lnTo>
                  <a:pt x="97683" y="118473"/>
                </a:lnTo>
                <a:lnTo>
                  <a:pt x="105033" y="119861"/>
                </a:lnTo>
                <a:lnTo>
                  <a:pt x="119866" y="0"/>
                </a:lnTo>
              </a:path>
            </a:pathLst>
          </a:custGeom>
          <a:solidFill>
            <a:srgbClr val="FF0000"/>
          </a:solidFill>
          <a:ln w="25400" cap="rnd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0" name="Shape 1590"/>
          <p:cNvSpPr/>
          <p:nvPr/>
        </p:nvSpPr>
        <p:spPr>
          <a:xfrm>
            <a:off x="4546600" y="2855911"/>
            <a:ext cx="1281111" cy="12922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867" y="103783"/>
                </a:moveTo>
                <a:lnTo>
                  <a:pt x="49691" y="0"/>
                </a:lnTo>
                <a:lnTo>
                  <a:pt x="43876" y="4570"/>
                </a:lnTo>
                <a:lnTo>
                  <a:pt x="38854" y="9140"/>
                </a:lnTo>
                <a:lnTo>
                  <a:pt x="33700" y="14742"/>
                </a:lnTo>
                <a:lnTo>
                  <a:pt x="28942" y="20196"/>
                </a:lnTo>
                <a:lnTo>
                  <a:pt x="24185" y="26240"/>
                </a:lnTo>
                <a:lnTo>
                  <a:pt x="20352" y="32727"/>
                </a:lnTo>
                <a:lnTo>
                  <a:pt x="16387" y="39066"/>
                </a:lnTo>
                <a:lnTo>
                  <a:pt x="12951" y="45700"/>
                </a:lnTo>
                <a:lnTo>
                  <a:pt x="10044" y="52481"/>
                </a:lnTo>
                <a:lnTo>
                  <a:pt x="7400" y="60000"/>
                </a:lnTo>
                <a:lnTo>
                  <a:pt x="5286" y="66781"/>
                </a:lnTo>
                <a:lnTo>
                  <a:pt x="3171" y="74152"/>
                </a:lnTo>
                <a:lnTo>
                  <a:pt x="1850" y="81670"/>
                </a:lnTo>
                <a:lnTo>
                  <a:pt x="925" y="89484"/>
                </a:lnTo>
                <a:lnTo>
                  <a:pt x="0" y="97002"/>
                </a:lnTo>
                <a:lnTo>
                  <a:pt x="0" y="104668"/>
                </a:lnTo>
                <a:lnTo>
                  <a:pt x="528" y="112039"/>
                </a:lnTo>
                <a:lnTo>
                  <a:pt x="925" y="119852"/>
                </a:lnTo>
                <a:lnTo>
                  <a:pt x="119867" y="103783"/>
                </a:lnTo>
              </a:path>
            </a:pathLst>
          </a:custGeom>
          <a:solidFill>
            <a:srgbClr val="990000"/>
          </a:solidFill>
          <a:ln w="25400" cap="rnd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1" name="Shape 1591"/>
          <p:cNvSpPr/>
          <p:nvPr/>
        </p:nvSpPr>
        <p:spPr>
          <a:xfrm>
            <a:off x="5073650" y="2592386"/>
            <a:ext cx="758825" cy="13938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776" y="119863"/>
                </a:moveTo>
                <a:lnTo>
                  <a:pt x="119776" y="0"/>
                </a:lnTo>
                <a:lnTo>
                  <a:pt x="107262" y="273"/>
                </a:lnTo>
                <a:lnTo>
                  <a:pt x="94525" y="820"/>
                </a:lnTo>
                <a:lnTo>
                  <a:pt x="81340" y="2186"/>
                </a:lnTo>
                <a:lnTo>
                  <a:pt x="69050" y="3826"/>
                </a:lnTo>
                <a:lnTo>
                  <a:pt x="57206" y="5603"/>
                </a:lnTo>
                <a:lnTo>
                  <a:pt x="44692" y="8063"/>
                </a:lnTo>
                <a:lnTo>
                  <a:pt x="33072" y="11207"/>
                </a:lnTo>
                <a:lnTo>
                  <a:pt x="21229" y="14624"/>
                </a:lnTo>
                <a:lnTo>
                  <a:pt x="10055" y="18451"/>
                </a:lnTo>
                <a:lnTo>
                  <a:pt x="0" y="22687"/>
                </a:lnTo>
                <a:lnTo>
                  <a:pt x="119776" y="119863"/>
                </a:lnTo>
              </a:path>
            </a:pathLst>
          </a:custGeom>
          <a:solidFill>
            <a:schemeClr val="dk1"/>
          </a:solidFill>
          <a:ln w="25400" cap="rnd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2" name="Shape 1592"/>
          <p:cNvSpPr txBox="1"/>
          <p:nvPr/>
        </p:nvSpPr>
        <p:spPr>
          <a:xfrm>
            <a:off x="6958011" y="4564062"/>
            <a:ext cx="612775" cy="39370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52%</a:t>
            </a:r>
          </a:p>
        </p:txBody>
      </p:sp>
      <p:sp>
        <p:nvSpPr>
          <p:cNvPr id="1593" name="Shape 1593"/>
          <p:cNvSpPr txBox="1"/>
          <p:nvPr/>
        </p:nvSpPr>
        <p:spPr>
          <a:xfrm>
            <a:off x="5038725" y="2278061"/>
            <a:ext cx="612775" cy="39370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</a:t>
            </a:r>
          </a:p>
        </p:txBody>
      </p:sp>
      <p:sp>
        <p:nvSpPr>
          <p:cNvPr id="1594" name="Shape 1594"/>
          <p:cNvSpPr txBox="1"/>
          <p:nvPr/>
        </p:nvSpPr>
        <p:spPr>
          <a:xfrm>
            <a:off x="4124325" y="3021011"/>
            <a:ext cx="612775" cy="39370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17%</a:t>
            </a:r>
          </a:p>
        </p:txBody>
      </p:sp>
      <p:sp>
        <p:nvSpPr>
          <p:cNvPr id="1595" name="Shape 1595"/>
          <p:cNvSpPr txBox="1"/>
          <p:nvPr/>
        </p:nvSpPr>
        <p:spPr>
          <a:xfrm>
            <a:off x="4337050" y="4849812"/>
            <a:ext cx="612775" cy="39370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21%</a:t>
            </a:r>
          </a:p>
        </p:txBody>
      </p:sp>
      <p:sp>
        <p:nvSpPr>
          <p:cNvPr id="1596" name="Shape 1596"/>
          <p:cNvSpPr txBox="1"/>
          <p:nvPr/>
        </p:nvSpPr>
        <p:spPr>
          <a:xfrm>
            <a:off x="1928811" y="5629275"/>
            <a:ext cx="1069975" cy="271461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Bate et al 1990</a:t>
            </a:r>
          </a:p>
        </p:txBody>
      </p:sp>
      <p:sp>
        <p:nvSpPr>
          <p:cNvPr id="1597" name="Shape 1597"/>
          <p:cNvSpPr txBox="1"/>
          <p:nvPr/>
        </p:nvSpPr>
        <p:spPr>
          <a:xfrm>
            <a:off x="5302250" y="5629275"/>
            <a:ext cx="1069975" cy="271461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Bate et al 1991</a:t>
            </a:r>
          </a:p>
        </p:txBody>
      </p:sp>
      <p:sp>
        <p:nvSpPr>
          <p:cNvPr id="1598" name="Shape 1598"/>
          <p:cNvSpPr/>
          <p:nvPr/>
        </p:nvSpPr>
        <p:spPr>
          <a:xfrm>
            <a:off x="5667375" y="2592386"/>
            <a:ext cx="1446211" cy="27622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3346" y="60000"/>
                </a:moveTo>
                <a:lnTo>
                  <a:pt x="0" y="119517"/>
                </a:lnTo>
                <a:lnTo>
                  <a:pt x="6087" y="119793"/>
                </a:lnTo>
                <a:lnTo>
                  <a:pt x="12292" y="119931"/>
                </a:lnTo>
                <a:lnTo>
                  <a:pt x="18380" y="119931"/>
                </a:lnTo>
                <a:lnTo>
                  <a:pt x="24468" y="119793"/>
                </a:lnTo>
                <a:lnTo>
                  <a:pt x="30439" y="119103"/>
                </a:lnTo>
                <a:lnTo>
                  <a:pt x="36292" y="118482"/>
                </a:lnTo>
                <a:lnTo>
                  <a:pt x="42380" y="117793"/>
                </a:lnTo>
                <a:lnTo>
                  <a:pt x="48117" y="116758"/>
                </a:lnTo>
                <a:lnTo>
                  <a:pt x="53736" y="115517"/>
                </a:lnTo>
                <a:lnTo>
                  <a:pt x="59590" y="114206"/>
                </a:lnTo>
                <a:lnTo>
                  <a:pt x="64858" y="112482"/>
                </a:lnTo>
                <a:lnTo>
                  <a:pt x="69892" y="110758"/>
                </a:lnTo>
                <a:lnTo>
                  <a:pt x="75160" y="108758"/>
                </a:lnTo>
                <a:lnTo>
                  <a:pt x="79726" y="106896"/>
                </a:lnTo>
                <a:lnTo>
                  <a:pt x="84643" y="104482"/>
                </a:lnTo>
                <a:lnTo>
                  <a:pt x="88975" y="102137"/>
                </a:lnTo>
                <a:lnTo>
                  <a:pt x="93073" y="99724"/>
                </a:lnTo>
                <a:lnTo>
                  <a:pt x="96819" y="96896"/>
                </a:lnTo>
                <a:lnTo>
                  <a:pt x="100800" y="94413"/>
                </a:lnTo>
                <a:lnTo>
                  <a:pt x="104195" y="91310"/>
                </a:lnTo>
                <a:lnTo>
                  <a:pt x="107239" y="88275"/>
                </a:lnTo>
                <a:lnTo>
                  <a:pt x="109814" y="85379"/>
                </a:lnTo>
                <a:lnTo>
                  <a:pt x="112156" y="82275"/>
                </a:lnTo>
                <a:lnTo>
                  <a:pt x="114497" y="79103"/>
                </a:lnTo>
                <a:lnTo>
                  <a:pt x="115902" y="75655"/>
                </a:lnTo>
                <a:lnTo>
                  <a:pt x="117541" y="72482"/>
                </a:lnTo>
                <a:lnTo>
                  <a:pt x="118712" y="69034"/>
                </a:lnTo>
                <a:lnTo>
                  <a:pt x="119414" y="65517"/>
                </a:lnTo>
                <a:lnTo>
                  <a:pt x="119882" y="62068"/>
                </a:lnTo>
                <a:lnTo>
                  <a:pt x="119882" y="58620"/>
                </a:lnTo>
                <a:lnTo>
                  <a:pt x="119414" y="55310"/>
                </a:lnTo>
                <a:lnTo>
                  <a:pt x="118712" y="51862"/>
                </a:lnTo>
                <a:lnTo>
                  <a:pt x="118009" y="48551"/>
                </a:lnTo>
                <a:lnTo>
                  <a:pt x="116370" y="45172"/>
                </a:lnTo>
                <a:lnTo>
                  <a:pt x="114731" y="41862"/>
                </a:lnTo>
                <a:lnTo>
                  <a:pt x="113092" y="38689"/>
                </a:lnTo>
                <a:lnTo>
                  <a:pt x="110751" y="35379"/>
                </a:lnTo>
                <a:lnTo>
                  <a:pt x="107941" y="32413"/>
                </a:lnTo>
                <a:lnTo>
                  <a:pt x="104897" y="29379"/>
                </a:lnTo>
                <a:lnTo>
                  <a:pt x="101502" y="26482"/>
                </a:lnTo>
                <a:lnTo>
                  <a:pt x="97990" y="23655"/>
                </a:lnTo>
                <a:lnTo>
                  <a:pt x="94243" y="21034"/>
                </a:lnTo>
                <a:lnTo>
                  <a:pt x="90029" y="18482"/>
                </a:lnTo>
                <a:lnTo>
                  <a:pt x="85814" y="16068"/>
                </a:lnTo>
                <a:lnTo>
                  <a:pt x="81248" y="13724"/>
                </a:lnTo>
                <a:lnTo>
                  <a:pt x="76331" y="11586"/>
                </a:lnTo>
                <a:lnTo>
                  <a:pt x="71414" y="9724"/>
                </a:lnTo>
                <a:lnTo>
                  <a:pt x="66380" y="7862"/>
                </a:lnTo>
                <a:lnTo>
                  <a:pt x="60995" y="6275"/>
                </a:lnTo>
                <a:lnTo>
                  <a:pt x="55375" y="4896"/>
                </a:lnTo>
                <a:lnTo>
                  <a:pt x="49639" y="3586"/>
                </a:lnTo>
                <a:lnTo>
                  <a:pt x="43902" y="2551"/>
                </a:lnTo>
                <a:lnTo>
                  <a:pt x="38165" y="1655"/>
                </a:lnTo>
                <a:lnTo>
                  <a:pt x="32078" y="827"/>
                </a:lnTo>
                <a:lnTo>
                  <a:pt x="25873" y="413"/>
                </a:lnTo>
                <a:lnTo>
                  <a:pt x="19785" y="137"/>
                </a:lnTo>
                <a:lnTo>
                  <a:pt x="13697" y="0"/>
                </a:lnTo>
                <a:lnTo>
                  <a:pt x="13346" y="60000"/>
                </a:lnTo>
              </a:path>
            </a:pathLst>
          </a:custGeom>
          <a:solidFill>
            <a:srgbClr val="FF8080"/>
          </a:solidFill>
          <a:ln w="25400" cap="rnd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9" name="Shape 1599"/>
          <p:cNvSpPr/>
          <p:nvPr/>
        </p:nvSpPr>
        <p:spPr>
          <a:xfrm>
            <a:off x="2419350" y="2597150"/>
            <a:ext cx="1284287" cy="25082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91" y="66151"/>
                </a:moveTo>
                <a:lnTo>
                  <a:pt x="70417" y="119924"/>
                </a:lnTo>
                <a:lnTo>
                  <a:pt x="76087" y="117569"/>
                </a:lnTo>
                <a:lnTo>
                  <a:pt x="81230" y="114911"/>
                </a:lnTo>
                <a:lnTo>
                  <a:pt x="86373" y="112253"/>
                </a:lnTo>
                <a:lnTo>
                  <a:pt x="91120" y="109443"/>
                </a:lnTo>
                <a:lnTo>
                  <a:pt x="95340" y="106329"/>
                </a:lnTo>
                <a:lnTo>
                  <a:pt x="99692" y="103215"/>
                </a:lnTo>
                <a:lnTo>
                  <a:pt x="103120" y="99873"/>
                </a:lnTo>
                <a:lnTo>
                  <a:pt x="106549" y="96531"/>
                </a:lnTo>
                <a:lnTo>
                  <a:pt x="109714" y="92886"/>
                </a:lnTo>
                <a:lnTo>
                  <a:pt x="112087" y="89316"/>
                </a:lnTo>
                <a:lnTo>
                  <a:pt x="114725" y="85822"/>
                </a:lnTo>
                <a:lnTo>
                  <a:pt x="116571" y="81949"/>
                </a:lnTo>
                <a:lnTo>
                  <a:pt x="117758" y="78151"/>
                </a:lnTo>
                <a:lnTo>
                  <a:pt x="119076" y="74278"/>
                </a:lnTo>
                <a:lnTo>
                  <a:pt x="119604" y="70481"/>
                </a:lnTo>
                <a:lnTo>
                  <a:pt x="119868" y="66607"/>
                </a:lnTo>
                <a:lnTo>
                  <a:pt x="119868" y="62810"/>
                </a:lnTo>
                <a:lnTo>
                  <a:pt x="119076" y="58784"/>
                </a:lnTo>
                <a:lnTo>
                  <a:pt x="118285" y="54911"/>
                </a:lnTo>
                <a:lnTo>
                  <a:pt x="116967" y="51113"/>
                </a:lnTo>
                <a:lnTo>
                  <a:pt x="115252" y="47544"/>
                </a:lnTo>
                <a:lnTo>
                  <a:pt x="113010" y="43746"/>
                </a:lnTo>
                <a:lnTo>
                  <a:pt x="110505" y="40177"/>
                </a:lnTo>
                <a:lnTo>
                  <a:pt x="107340" y="36531"/>
                </a:lnTo>
                <a:lnTo>
                  <a:pt x="103912" y="33189"/>
                </a:lnTo>
                <a:lnTo>
                  <a:pt x="100483" y="29848"/>
                </a:lnTo>
                <a:lnTo>
                  <a:pt x="96263" y="26734"/>
                </a:lnTo>
                <a:lnTo>
                  <a:pt x="91912" y="23620"/>
                </a:lnTo>
                <a:lnTo>
                  <a:pt x="87692" y="20810"/>
                </a:lnTo>
                <a:lnTo>
                  <a:pt x="82549" y="17924"/>
                </a:lnTo>
                <a:lnTo>
                  <a:pt x="77274" y="15493"/>
                </a:lnTo>
                <a:lnTo>
                  <a:pt x="71736" y="13139"/>
                </a:lnTo>
                <a:lnTo>
                  <a:pt x="66197" y="10784"/>
                </a:lnTo>
                <a:lnTo>
                  <a:pt x="60131" y="8886"/>
                </a:lnTo>
                <a:lnTo>
                  <a:pt x="54197" y="6911"/>
                </a:lnTo>
                <a:lnTo>
                  <a:pt x="47604" y="5164"/>
                </a:lnTo>
                <a:lnTo>
                  <a:pt x="41274" y="3797"/>
                </a:lnTo>
                <a:lnTo>
                  <a:pt x="34285" y="2658"/>
                </a:lnTo>
                <a:lnTo>
                  <a:pt x="27956" y="1670"/>
                </a:lnTo>
                <a:lnTo>
                  <a:pt x="20967" y="911"/>
                </a:lnTo>
                <a:lnTo>
                  <a:pt x="14109" y="455"/>
                </a:lnTo>
                <a:lnTo>
                  <a:pt x="6725" y="0"/>
                </a:lnTo>
                <a:lnTo>
                  <a:pt x="0" y="0"/>
                </a:lnTo>
                <a:lnTo>
                  <a:pt x="791" y="66151"/>
                </a:lnTo>
              </a:path>
            </a:pathLst>
          </a:custGeom>
          <a:solidFill>
            <a:srgbClr val="FF8080"/>
          </a:solidFill>
          <a:ln w="25400" cap="rnd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0" name="Shape 1600"/>
          <p:cNvSpPr txBox="1"/>
          <p:nvPr/>
        </p:nvSpPr>
        <p:spPr>
          <a:xfrm>
            <a:off x="7818436" y="6453187"/>
            <a:ext cx="1082675" cy="25400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1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Green 1993</a:t>
            </a:r>
          </a:p>
        </p:txBody>
      </p:sp>
      <p:sp>
        <p:nvSpPr>
          <p:cNvPr id="1601" name="Shape 1601"/>
          <p:cNvSpPr txBox="1">
            <a:spLocks noGrp="1"/>
          </p:cNvSpPr>
          <p:nvPr>
            <p:ph type="title"/>
          </p:nvPr>
        </p:nvSpPr>
        <p:spPr>
          <a:xfrm>
            <a:off x="0" y="115886"/>
            <a:ext cx="9169399" cy="13414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3200" b="0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Τα ήπια συμπτώματα παλινδρόμησης μπορεί να καλύψουν πιθανή σοβαρή οισοφαγίτιδα</a:t>
            </a:r>
          </a:p>
        </p:txBody>
      </p:sp>
      <p:sp>
        <p:nvSpPr>
          <p:cNvPr id="1602" name="Shape 1602"/>
          <p:cNvSpPr txBox="1"/>
          <p:nvPr/>
        </p:nvSpPr>
        <p:spPr>
          <a:xfrm>
            <a:off x="0" y="1446212"/>
            <a:ext cx="9144000" cy="758825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25000"/>
              <a:buFont typeface="Arial"/>
              <a:buNone/>
            </a:pPr>
            <a:r>
              <a:rPr lang="en-US" sz="2200" b="0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Δύο μελέτες που περιλαμβάνουν ασθενείς με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25000"/>
              <a:buFont typeface="Arial"/>
              <a:buNone/>
            </a:pPr>
            <a:r>
              <a:rPr lang="en-US" sz="2200" b="0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ήπια συμπτώματα νόσου από παλινδρόμηση</a:t>
            </a: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276225" y="260350"/>
            <a:ext cx="8526462" cy="10080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4400" b="0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ΔΕΙΓΜΑ ΜΕΛΕΤΗΣ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0" y="1700211"/>
            <a:ext cx="9144000" cy="5041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700 άτομα γενικού πληθυσμού του Λεκανοπεδίου Αττικής</a:t>
            </a:r>
            <a:r>
              <a:rPr lang="en-US" sz="3200" b="0" i="1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marR="0" lvl="0" indent="-342900" algn="l" rtl="0">
              <a:lnSpc>
                <a:spcPct val="5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3200" b="0" i="1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Ηλικία &gt;14 ετών </a:t>
            </a:r>
          </a:p>
          <a:p>
            <a:pPr marL="342900" marR="0" lvl="0" indent="-342900" algn="l" rtl="0">
              <a:lnSpc>
                <a:spcPct val="3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Διαμονή σε ιδιωτικά νοικοκυριά 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3200" b="0" i="1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(Δεν περιελήφθησαν άτομα που διέμεναν σε συλλογικές κατοικίες, π.χ. στρατώνες, φυλακές, ορφανοτροφεία, ξενοδοχεία κλπ)</a:t>
            </a:r>
          </a:p>
        </p:txBody>
      </p:sp>
      <p:pic>
        <p:nvPicPr>
          <p:cNvPr id="92" name="Shape 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01011" y="5822950"/>
            <a:ext cx="1042986" cy="1035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Shape 1607"/>
          <p:cNvSpPr txBox="1">
            <a:spLocks noGrp="1"/>
          </p:cNvSpPr>
          <p:nvPr>
            <p:ph type="title"/>
          </p:nvPr>
        </p:nvSpPr>
        <p:spPr>
          <a:xfrm>
            <a:off x="0" y="115886"/>
            <a:ext cx="9144000" cy="12255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3200" b="0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Τα συμπτώματα της ΓΟΠΝ έχουν οικονομικές επιπτώσεις και στην εργασία</a:t>
            </a:r>
          </a:p>
        </p:txBody>
      </p:sp>
      <p:sp>
        <p:nvSpPr>
          <p:cNvPr id="1608" name="Shape 1608"/>
          <p:cNvSpPr txBox="1"/>
          <p:nvPr/>
        </p:nvSpPr>
        <p:spPr>
          <a:xfrm>
            <a:off x="7096125" y="6604000"/>
            <a:ext cx="1762124" cy="25400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1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Wahlqvist et al 1999</a:t>
            </a:r>
          </a:p>
        </p:txBody>
      </p:sp>
      <p:cxnSp>
        <p:nvCxnSpPr>
          <p:cNvPr id="1609" name="Shape 1609"/>
          <p:cNvCxnSpPr/>
          <p:nvPr/>
        </p:nvCxnSpPr>
        <p:spPr>
          <a:xfrm>
            <a:off x="1144587" y="1976436"/>
            <a:ext cx="1587" cy="3198812"/>
          </a:xfrm>
          <a:prstGeom prst="straightConnector1">
            <a:avLst/>
          </a:pr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grpSp>
        <p:nvGrpSpPr>
          <p:cNvPr id="1610" name="Shape 1610"/>
          <p:cNvGrpSpPr/>
          <p:nvPr/>
        </p:nvGrpSpPr>
        <p:grpSpPr>
          <a:xfrm>
            <a:off x="1028699" y="2065336"/>
            <a:ext cx="115886" cy="3111499"/>
            <a:chOff x="1530350" y="2165350"/>
            <a:chExt cx="87311" cy="3498849"/>
          </a:xfrm>
        </p:grpSpPr>
        <p:cxnSp>
          <p:nvCxnSpPr>
            <p:cNvPr id="1611" name="Shape 1611"/>
            <p:cNvCxnSpPr/>
            <p:nvPr/>
          </p:nvCxnSpPr>
          <p:spPr>
            <a:xfrm>
              <a:off x="1530350" y="5662612"/>
              <a:ext cx="87311" cy="1587"/>
            </a:xfrm>
            <a:prstGeom prst="straightConnector1">
              <a:avLst/>
            </a:pr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612" name="Shape 1612"/>
            <p:cNvCxnSpPr/>
            <p:nvPr/>
          </p:nvCxnSpPr>
          <p:spPr>
            <a:xfrm>
              <a:off x="1530350" y="5227637"/>
              <a:ext cx="87311" cy="1587"/>
            </a:xfrm>
            <a:prstGeom prst="straightConnector1">
              <a:avLst/>
            </a:pr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613" name="Shape 1613"/>
            <p:cNvCxnSpPr/>
            <p:nvPr/>
          </p:nvCxnSpPr>
          <p:spPr>
            <a:xfrm>
              <a:off x="1530350" y="4792662"/>
              <a:ext cx="87311" cy="1587"/>
            </a:xfrm>
            <a:prstGeom prst="straightConnector1">
              <a:avLst/>
            </a:pr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614" name="Shape 1614"/>
            <p:cNvCxnSpPr/>
            <p:nvPr/>
          </p:nvCxnSpPr>
          <p:spPr>
            <a:xfrm>
              <a:off x="1530350" y="4348162"/>
              <a:ext cx="87311" cy="1587"/>
            </a:xfrm>
            <a:prstGeom prst="straightConnector1">
              <a:avLst/>
            </a:pr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615" name="Shape 1615"/>
            <p:cNvCxnSpPr/>
            <p:nvPr/>
          </p:nvCxnSpPr>
          <p:spPr>
            <a:xfrm>
              <a:off x="1530350" y="3913187"/>
              <a:ext cx="87311" cy="1587"/>
            </a:xfrm>
            <a:prstGeom prst="straightConnector1">
              <a:avLst/>
            </a:pr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616" name="Shape 1616"/>
            <p:cNvCxnSpPr/>
            <p:nvPr/>
          </p:nvCxnSpPr>
          <p:spPr>
            <a:xfrm>
              <a:off x="1530350" y="3479800"/>
              <a:ext cx="87311" cy="1587"/>
            </a:xfrm>
            <a:prstGeom prst="straightConnector1">
              <a:avLst/>
            </a:pr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617" name="Shape 1617"/>
            <p:cNvCxnSpPr/>
            <p:nvPr/>
          </p:nvCxnSpPr>
          <p:spPr>
            <a:xfrm>
              <a:off x="1530350" y="3044825"/>
              <a:ext cx="87311" cy="1587"/>
            </a:xfrm>
            <a:prstGeom prst="straightConnector1">
              <a:avLst/>
            </a:pr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618" name="Shape 1618"/>
            <p:cNvCxnSpPr/>
            <p:nvPr/>
          </p:nvCxnSpPr>
          <p:spPr>
            <a:xfrm>
              <a:off x="1530350" y="2598736"/>
              <a:ext cx="87311" cy="1587"/>
            </a:xfrm>
            <a:prstGeom prst="straightConnector1">
              <a:avLst/>
            </a:pr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619" name="Shape 1619"/>
            <p:cNvCxnSpPr/>
            <p:nvPr/>
          </p:nvCxnSpPr>
          <p:spPr>
            <a:xfrm>
              <a:off x="1530350" y="2165350"/>
              <a:ext cx="87311" cy="1587"/>
            </a:xfrm>
            <a:prstGeom prst="straightConnector1">
              <a:avLst/>
            </a:pr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</p:grpSp>
      <p:sp>
        <p:nvSpPr>
          <p:cNvPr id="1620" name="Shape 1620"/>
          <p:cNvSpPr txBox="1"/>
          <p:nvPr/>
        </p:nvSpPr>
        <p:spPr>
          <a:xfrm>
            <a:off x="831850" y="5029200"/>
            <a:ext cx="127000" cy="304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1621" name="Shape 1621"/>
          <p:cNvSpPr txBox="1"/>
          <p:nvPr/>
        </p:nvSpPr>
        <p:spPr>
          <a:xfrm>
            <a:off x="831850" y="4638675"/>
            <a:ext cx="127000" cy="30321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1622" name="Shape 1622"/>
          <p:cNvSpPr txBox="1"/>
          <p:nvPr/>
        </p:nvSpPr>
        <p:spPr>
          <a:xfrm>
            <a:off x="831850" y="4251325"/>
            <a:ext cx="127000" cy="304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1623" name="Shape 1623"/>
          <p:cNvSpPr txBox="1"/>
          <p:nvPr/>
        </p:nvSpPr>
        <p:spPr>
          <a:xfrm>
            <a:off x="831850" y="3860800"/>
            <a:ext cx="127000" cy="30321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1624" name="Shape 1624"/>
          <p:cNvSpPr txBox="1"/>
          <p:nvPr/>
        </p:nvSpPr>
        <p:spPr>
          <a:xfrm>
            <a:off x="831850" y="3473450"/>
            <a:ext cx="127000" cy="304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1625" name="Shape 1625"/>
          <p:cNvSpPr txBox="1"/>
          <p:nvPr/>
        </p:nvSpPr>
        <p:spPr>
          <a:xfrm>
            <a:off x="831850" y="3082925"/>
            <a:ext cx="127000" cy="30321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</a:p>
        </p:txBody>
      </p:sp>
      <p:sp>
        <p:nvSpPr>
          <p:cNvPr id="1626" name="Shape 1626"/>
          <p:cNvSpPr txBox="1"/>
          <p:nvPr/>
        </p:nvSpPr>
        <p:spPr>
          <a:xfrm>
            <a:off x="831850" y="2693986"/>
            <a:ext cx="127000" cy="304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</a:p>
        </p:txBody>
      </p:sp>
      <p:sp>
        <p:nvSpPr>
          <p:cNvPr id="1627" name="Shape 1627"/>
          <p:cNvSpPr txBox="1"/>
          <p:nvPr/>
        </p:nvSpPr>
        <p:spPr>
          <a:xfrm>
            <a:off x="831850" y="2305050"/>
            <a:ext cx="127000" cy="304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</a:p>
        </p:txBody>
      </p:sp>
      <p:sp>
        <p:nvSpPr>
          <p:cNvPr id="1628" name="Shape 1628"/>
          <p:cNvSpPr txBox="1"/>
          <p:nvPr/>
        </p:nvSpPr>
        <p:spPr>
          <a:xfrm>
            <a:off x="831850" y="1917700"/>
            <a:ext cx="127000" cy="304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</a:p>
        </p:txBody>
      </p:sp>
      <p:sp>
        <p:nvSpPr>
          <p:cNvPr id="1629" name="Shape 1629"/>
          <p:cNvSpPr/>
          <p:nvPr/>
        </p:nvSpPr>
        <p:spPr>
          <a:xfrm>
            <a:off x="1377950" y="5137150"/>
            <a:ext cx="549275" cy="38099"/>
          </a:xfrm>
          <a:prstGeom prst="rect">
            <a:avLst/>
          </a:prstGeom>
          <a:gradFill>
            <a:gsLst>
              <a:gs pos="0">
                <a:srgbClr val="B3B3B3"/>
              </a:gs>
              <a:gs pos="50000">
                <a:schemeClr val="dk1"/>
              </a:gs>
              <a:gs pos="100000">
                <a:srgbClr val="B3B3B3"/>
              </a:gs>
            </a:gsLst>
            <a:lin ang="108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0" name="Shape 1630"/>
          <p:cNvSpPr/>
          <p:nvPr/>
        </p:nvSpPr>
        <p:spPr>
          <a:xfrm>
            <a:off x="2308225" y="5021262"/>
            <a:ext cx="555625" cy="153987"/>
          </a:xfrm>
          <a:prstGeom prst="rect">
            <a:avLst/>
          </a:prstGeom>
          <a:gradFill>
            <a:gsLst>
              <a:gs pos="0">
                <a:srgbClr val="00B300"/>
              </a:gs>
              <a:gs pos="50000">
                <a:srgbClr val="00FF00"/>
              </a:gs>
              <a:gs pos="100000">
                <a:srgbClr val="00B300"/>
              </a:gs>
            </a:gsLst>
            <a:lin ang="108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1" name="Shape 1631"/>
          <p:cNvSpPr/>
          <p:nvPr/>
        </p:nvSpPr>
        <p:spPr>
          <a:xfrm>
            <a:off x="3243261" y="4240212"/>
            <a:ext cx="547687" cy="935037"/>
          </a:xfrm>
          <a:prstGeom prst="rect">
            <a:avLst/>
          </a:prstGeom>
          <a:gradFill>
            <a:gsLst>
              <a:gs pos="0">
                <a:srgbClr val="B3B300"/>
              </a:gs>
              <a:gs pos="50000">
                <a:srgbClr val="FFFF00"/>
              </a:gs>
              <a:gs pos="100000">
                <a:srgbClr val="B3B300"/>
              </a:gs>
            </a:gsLst>
            <a:lin ang="108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2" name="Shape 1632"/>
          <p:cNvSpPr/>
          <p:nvPr/>
        </p:nvSpPr>
        <p:spPr>
          <a:xfrm>
            <a:off x="4171950" y="2451100"/>
            <a:ext cx="549275" cy="2724150"/>
          </a:xfrm>
          <a:prstGeom prst="rect">
            <a:avLst/>
          </a:prstGeom>
          <a:gradFill>
            <a:gsLst>
              <a:gs pos="0">
                <a:srgbClr val="B30000"/>
              </a:gs>
              <a:gs pos="50000">
                <a:srgbClr val="FF0000"/>
              </a:gs>
              <a:gs pos="100000">
                <a:srgbClr val="B30000"/>
              </a:gs>
            </a:gsLst>
            <a:lin ang="108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3" name="Shape 1633"/>
          <p:cNvSpPr txBox="1"/>
          <p:nvPr/>
        </p:nvSpPr>
        <p:spPr>
          <a:xfrm>
            <a:off x="1298575" y="5216525"/>
            <a:ext cx="708024" cy="27463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κανένα</a:t>
            </a:r>
          </a:p>
        </p:txBody>
      </p:sp>
      <p:sp>
        <p:nvSpPr>
          <p:cNvPr id="1634" name="Shape 1634"/>
          <p:cNvSpPr txBox="1"/>
          <p:nvPr/>
        </p:nvSpPr>
        <p:spPr>
          <a:xfrm>
            <a:off x="2290761" y="5216525"/>
            <a:ext cx="568324" cy="27463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ήπια</a:t>
            </a:r>
          </a:p>
        </p:txBody>
      </p:sp>
      <p:sp>
        <p:nvSpPr>
          <p:cNvPr id="1635" name="Shape 1635"/>
          <p:cNvSpPr txBox="1"/>
          <p:nvPr/>
        </p:nvSpPr>
        <p:spPr>
          <a:xfrm>
            <a:off x="3195636" y="5216525"/>
            <a:ext cx="636586" cy="27463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μέτρια</a:t>
            </a:r>
          </a:p>
        </p:txBody>
      </p:sp>
      <p:sp>
        <p:nvSpPr>
          <p:cNvPr id="1636" name="Shape 1636"/>
          <p:cNvSpPr txBox="1"/>
          <p:nvPr/>
        </p:nvSpPr>
        <p:spPr>
          <a:xfrm>
            <a:off x="4057650" y="5216525"/>
            <a:ext cx="793749" cy="27463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σοβαρά</a:t>
            </a:r>
          </a:p>
        </p:txBody>
      </p:sp>
      <p:sp>
        <p:nvSpPr>
          <p:cNvPr id="1637" name="Shape 1637"/>
          <p:cNvSpPr txBox="1"/>
          <p:nvPr/>
        </p:nvSpPr>
        <p:spPr>
          <a:xfrm>
            <a:off x="831850" y="1417637"/>
            <a:ext cx="2965449" cy="5492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Απουσία από την δουλειά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ώρες την εβδομάδα</a:t>
            </a:r>
          </a:p>
        </p:txBody>
      </p:sp>
      <p:sp>
        <p:nvSpPr>
          <p:cNvPr id="1638" name="Shape 1638"/>
          <p:cNvSpPr txBox="1"/>
          <p:nvPr/>
        </p:nvSpPr>
        <p:spPr>
          <a:xfrm>
            <a:off x="869950" y="5794375"/>
            <a:ext cx="4279900" cy="27463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25000"/>
              <a:buFont typeface="Arial"/>
              <a:buNone/>
            </a:pPr>
            <a:r>
              <a:rPr lang="en-US" sz="1800" b="1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συμπτώματα οπισθοστερνικού καύσου</a:t>
            </a:r>
          </a:p>
        </p:txBody>
      </p:sp>
      <p:cxnSp>
        <p:nvCxnSpPr>
          <p:cNvPr id="1639" name="Shape 1639"/>
          <p:cNvCxnSpPr/>
          <p:nvPr/>
        </p:nvCxnSpPr>
        <p:spPr>
          <a:xfrm>
            <a:off x="1144587" y="5175250"/>
            <a:ext cx="3870324" cy="1587"/>
          </a:xfrm>
          <a:prstGeom prst="straightConnector1">
            <a:avLst/>
          </a:pr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640" name="Shape 1640"/>
          <p:cNvSpPr/>
          <p:nvPr/>
        </p:nvSpPr>
        <p:spPr>
          <a:xfrm>
            <a:off x="6062662" y="3729037"/>
            <a:ext cx="730250" cy="1439862"/>
          </a:xfrm>
          <a:prstGeom prst="rect">
            <a:avLst/>
          </a:prstGeom>
          <a:gradFill>
            <a:gsLst>
              <a:gs pos="0">
                <a:srgbClr val="B3B38F"/>
              </a:gs>
              <a:gs pos="50000">
                <a:schemeClr val="hlink"/>
              </a:gs>
              <a:gs pos="100000">
                <a:srgbClr val="B3B38F"/>
              </a:gs>
            </a:gsLst>
            <a:lin ang="108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1" name="Shape 1641"/>
          <p:cNvSpPr/>
          <p:nvPr/>
        </p:nvSpPr>
        <p:spPr>
          <a:xfrm>
            <a:off x="7183436" y="3286125"/>
            <a:ext cx="731837" cy="1882775"/>
          </a:xfrm>
          <a:prstGeom prst="rect">
            <a:avLst/>
          </a:prstGeom>
          <a:gradFill>
            <a:gsLst>
              <a:gs pos="0">
                <a:srgbClr val="47476B"/>
              </a:gs>
              <a:gs pos="50000">
                <a:schemeClr val="accent2"/>
              </a:gs>
              <a:gs pos="100000">
                <a:srgbClr val="47476B"/>
              </a:gs>
            </a:gsLst>
            <a:lin ang="108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42" name="Shape 1642"/>
          <p:cNvCxnSpPr/>
          <p:nvPr/>
        </p:nvCxnSpPr>
        <p:spPr>
          <a:xfrm>
            <a:off x="5708650" y="1931986"/>
            <a:ext cx="0" cy="3236912"/>
          </a:xfrm>
          <a:prstGeom prst="straightConnector1">
            <a:avLst/>
          </a:pr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grpSp>
        <p:nvGrpSpPr>
          <p:cNvPr id="1643" name="Shape 1643"/>
          <p:cNvGrpSpPr/>
          <p:nvPr/>
        </p:nvGrpSpPr>
        <p:grpSpPr>
          <a:xfrm>
            <a:off x="5595937" y="2033586"/>
            <a:ext cx="112712" cy="3136899"/>
            <a:chOff x="6121400" y="2143125"/>
            <a:chExt cx="39687" cy="3527424"/>
          </a:xfrm>
        </p:grpSpPr>
        <p:cxnSp>
          <p:nvCxnSpPr>
            <p:cNvPr id="1644" name="Shape 1644"/>
            <p:cNvCxnSpPr/>
            <p:nvPr/>
          </p:nvCxnSpPr>
          <p:spPr>
            <a:xfrm>
              <a:off x="6121400" y="5668962"/>
              <a:ext cx="39687" cy="1587"/>
            </a:xfrm>
            <a:prstGeom prst="straightConnector1">
              <a:avLst/>
            </a:pr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645" name="Shape 1645"/>
            <p:cNvCxnSpPr/>
            <p:nvPr/>
          </p:nvCxnSpPr>
          <p:spPr>
            <a:xfrm>
              <a:off x="6121400" y="4964112"/>
              <a:ext cx="39687" cy="1587"/>
            </a:xfrm>
            <a:prstGeom prst="straightConnector1">
              <a:avLst/>
            </a:pr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646" name="Shape 1646"/>
            <p:cNvCxnSpPr/>
            <p:nvPr/>
          </p:nvCxnSpPr>
          <p:spPr>
            <a:xfrm>
              <a:off x="6121400" y="4259262"/>
              <a:ext cx="39687" cy="1587"/>
            </a:xfrm>
            <a:prstGeom prst="straightConnector1">
              <a:avLst/>
            </a:pr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647" name="Shape 1647"/>
            <p:cNvCxnSpPr/>
            <p:nvPr/>
          </p:nvCxnSpPr>
          <p:spPr>
            <a:xfrm>
              <a:off x="6121400" y="3552825"/>
              <a:ext cx="39687" cy="1587"/>
            </a:xfrm>
            <a:prstGeom prst="straightConnector1">
              <a:avLst/>
            </a:pr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648" name="Shape 1648"/>
            <p:cNvCxnSpPr/>
            <p:nvPr/>
          </p:nvCxnSpPr>
          <p:spPr>
            <a:xfrm>
              <a:off x="6121400" y="2847975"/>
              <a:ext cx="39687" cy="1587"/>
            </a:xfrm>
            <a:prstGeom prst="straightConnector1">
              <a:avLst/>
            </a:pr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649" name="Shape 1649"/>
            <p:cNvCxnSpPr/>
            <p:nvPr/>
          </p:nvCxnSpPr>
          <p:spPr>
            <a:xfrm>
              <a:off x="6121400" y="2143125"/>
              <a:ext cx="39687" cy="1587"/>
            </a:xfrm>
            <a:prstGeom prst="straightConnector1">
              <a:avLst/>
            </a:pr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</p:grpSp>
      <p:cxnSp>
        <p:nvCxnSpPr>
          <p:cNvPr id="1650" name="Shape 1650"/>
          <p:cNvCxnSpPr/>
          <p:nvPr/>
        </p:nvCxnSpPr>
        <p:spPr>
          <a:xfrm>
            <a:off x="5708650" y="5168900"/>
            <a:ext cx="2576511" cy="1587"/>
          </a:xfrm>
          <a:prstGeom prst="straightConnector1">
            <a:avLst/>
          </a:pr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651" name="Shape 1651"/>
          <p:cNvSpPr txBox="1"/>
          <p:nvPr/>
        </p:nvSpPr>
        <p:spPr>
          <a:xfrm>
            <a:off x="5421312" y="5024437"/>
            <a:ext cx="125412" cy="304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1652" name="Shape 1652"/>
          <p:cNvSpPr txBox="1"/>
          <p:nvPr/>
        </p:nvSpPr>
        <p:spPr>
          <a:xfrm>
            <a:off x="5295900" y="4398962"/>
            <a:ext cx="250825" cy="304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</a:p>
        </p:txBody>
      </p:sp>
      <p:sp>
        <p:nvSpPr>
          <p:cNvPr id="1653" name="Shape 1653"/>
          <p:cNvSpPr txBox="1"/>
          <p:nvPr/>
        </p:nvSpPr>
        <p:spPr>
          <a:xfrm>
            <a:off x="5295900" y="3775075"/>
            <a:ext cx="250825" cy="304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</a:p>
        </p:txBody>
      </p:sp>
      <p:sp>
        <p:nvSpPr>
          <p:cNvPr id="1654" name="Shape 1654"/>
          <p:cNvSpPr txBox="1"/>
          <p:nvPr/>
        </p:nvSpPr>
        <p:spPr>
          <a:xfrm>
            <a:off x="5295900" y="3149600"/>
            <a:ext cx="250825" cy="304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</a:t>
            </a:r>
          </a:p>
        </p:txBody>
      </p:sp>
      <p:sp>
        <p:nvSpPr>
          <p:cNvPr id="1655" name="Shape 1655"/>
          <p:cNvSpPr txBox="1"/>
          <p:nvPr/>
        </p:nvSpPr>
        <p:spPr>
          <a:xfrm>
            <a:off x="5295900" y="2525711"/>
            <a:ext cx="250825" cy="304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40</a:t>
            </a:r>
          </a:p>
        </p:txBody>
      </p:sp>
      <p:sp>
        <p:nvSpPr>
          <p:cNvPr id="1656" name="Shape 1656"/>
          <p:cNvSpPr txBox="1"/>
          <p:nvPr/>
        </p:nvSpPr>
        <p:spPr>
          <a:xfrm>
            <a:off x="5295900" y="1901825"/>
            <a:ext cx="250825" cy="304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</a:t>
            </a:r>
          </a:p>
        </p:txBody>
      </p:sp>
      <p:sp>
        <p:nvSpPr>
          <p:cNvPr id="1657" name="Shape 1657"/>
          <p:cNvSpPr txBox="1"/>
          <p:nvPr/>
        </p:nvSpPr>
        <p:spPr>
          <a:xfrm>
            <a:off x="5284787" y="1417637"/>
            <a:ext cx="3473449" cy="5492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Μείωση παραγωγικότητας</a:t>
            </a:r>
            <a:br>
              <a:rPr lang="en-US" sz="2000" b="0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</a:p>
        </p:txBody>
      </p:sp>
      <p:sp>
        <p:nvSpPr>
          <p:cNvPr id="1658" name="Shape 1658"/>
          <p:cNvSpPr txBox="1"/>
          <p:nvPr/>
        </p:nvSpPr>
        <p:spPr>
          <a:xfrm>
            <a:off x="6772275" y="5216525"/>
            <a:ext cx="2047874" cy="508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Καθημερινές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δραστηριότητες</a:t>
            </a:r>
          </a:p>
        </p:txBody>
      </p:sp>
      <p:sp>
        <p:nvSpPr>
          <p:cNvPr id="1659" name="Shape 1659"/>
          <p:cNvSpPr txBox="1"/>
          <p:nvPr/>
        </p:nvSpPr>
        <p:spPr>
          <a:xfrm>
            <a:off x="5975350" y="5216525"/>
            <a:ext cx="917575" cy="2603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Δουλειά </a:t>
            </a:r>
          </a:p>
        </p:txBody>
      </p:sp>
    </p:spTree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Shape 1664"/>
          <p:cNvSpPr txBox="1">
            <a:spLocks noGrp="1"/>
          </p:cNvSpPr>
          <p:nvPr>
            <p:ph type="title"/>
          </p:nvPr>
        </p:nvSpPr>
        <p:spPr>
          <a:xfrm>
            <a:off x="0" y="188911"/>
            <a:ext cx="9144000" cy="1079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Η ποιότητα ζωής σε ασθενείς με ΓΟΠΝ</a:t>
            </a:r>
          </a:p>
        </p:txBody>
      </p:sp>
      <p:grpSp>
        <p:nvGrpSpPr>
          <p:cNvPr id="1665" name="Shape 1665"/>
          <p:cNvGrpSpPr/>
          <p:nvPr/>
        </p:nvGrpSpPr>
        <p:grpSpPr>
          <a:xfrm>
            <a:off x="3363912" y="2597149"/>
            <a:ext cx="4508500" cy="1795462"/>
            <a:chOff x="3552825" y="2770186"/>
            <a:chExt cx="5524500" cy="1952625"/>
          </a:xfrm>
        </p:grpSpPr>
        <p:sp>
          <p:nvSpPr>
            <p:cNvPr id="1666" name="Shape 1666"/>
            <p:cNvSpPr/>
            <p:nvPr/>
          </p:nvSpPr>
          <p:spPr>
            <a:xfrm>
              <a:off x="3552825" y="3498850"/>
              <a:ext cx="5524500" cy="528637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Shape 1667"/>
            <p:cNvSpPr/>
            <p:nvPr/>
          </p:nvSpPr>
          <p:spPr>
            <a:xfrm>
              <a:off x="3552825" y="4194175"/>
              <a:ext cx="5524500" cy="528637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Shape 1668"/>
            <p:cNvSpPr/>
            <p:nvPr/>
          </p:nvSpPr>
          <p:spPr>
            <a:xfrm>
              <a:off x="3552825" y="2770186"/>
              <a:ext cx="5524500" cy="528637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69" name="Shape 1669"/>
          <p:cNvSpPr txBox="1"/>
          <p:nvPr/>
        </p:nvSpPr>
        <p:spPr>
          <a:xfrm flipH="1">
            <a:off x="3244849" y="4943475"/>
            <a:ext cx="225425" cy="24764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80</a:t>
            </a:r>
          </a:p>
        </p:txBody>
      </p:sp>
      <p:sp>
        <p:nvSpPr>
          <p:cNvPr id="1670" name="Shape 1670"/>
          <p:cNvSpPr txBox="1"/>
          <p:nvPr/>
        </p:nvSpPr>
        <p:spPr>
          <a:xfrm flipH="1">
            <a:off x="3994149" y="4943475"/>
            <a:ext cx="225425" cy="24764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85</a:t>
            </a:r>
          </a:p>
        </p:txBody>
      </p:sp>
      <p:sp>
        <p:nvSpPr>
          <p:cNvPr id="1671" name="Shape 1671"/>
          <p:cNvSpPr txBox="1"/>
          <p:nvPr/>
        </p:nvSpPr>
        <p:spPr>
          <a:xfrm flipH="1">
            <a:off x="4754562" y="4943475"/>
            <a:ext cx="225425" cy="24764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90</a:t>
            </a:r>
          </a:p>
        </p:txBody>
      </p:sp>
      <p:sp>
        <p:nvSpPr>
          <p:cNvPr id="1672" name="Shape 1672"/>
          <p:cNvSpPr txBox="1"/>
          <p:nvPr/>
        </p:nvSpPr>
        <p:spPr>
          <a:xfrm flipH="1">
            <a:off x="5499099" y="4943475"/>
            <a:ext cx="225425" cy="24764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95</a:t>
            </a:r>
          </a:p>
        </p:txBody>
      </p:sp>
      <p:sp>
        <p:nvSpPr>
          <p:cNvPr id="1673" name="Shape 1673"/>
          <p:cNvSpPr txBox="1"/>
          <p:nvPr/>
        </p:nvSpPr>
        <p:spPr>
          <a:xfrm flipH="1">
            <a:off x="6202361" y="4943475"/>
            <a:ext cx="338136" cy="24764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</a:p>
        </p:txBody>
      </p:sp>
      <p:sp>
        <p:nvSpPr>
          <p:cNvPr id="1674" name="Shape 1674"/>
          <p:cNvSpPr txBox="1"/>
          <p:nvPr/>
        </p:nvSpPr>
        <p:spPr>
          <a:xfrm flipH="1">
            <a:off x="6953250" y="4943475"/>
            <a:ext cx="339724" cy="24764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105</a:t>
            </a:r>
          </a:p>
        </p:txBody>
      </p:sp>
      <p:sp>
        <p:nvSpPr>
          <p:cNvPr id="1675" name="Shape 1675"/>
          <p:cNvSpPr txBox="1"/>
          <p:nvPr/>
        </p:nvSpPr>
        <p:spPr>
          <a:xfrm flipH="1">
            <a:off x="7715249" y="4943475"/>
            <a:ext cx="338136" cy="24764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110</a:t>
            </a:r>
          </a:p>
        </p:txBody>
      </p:sp>
      <p:sp>
        <p:nvSpPr>
          <p:cNvPr id="1676" name="Shape 1676"/>
          <p:cNvSpPr txBox="1"/>
          <p:nvPr/>
        </p:nvSpPr>
        <p:spPr>
          <a:xfrm flipH="1">
            <a:off x="2611437" y="2700336"/>
            <a:ext cx="633412" cy="304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ήπια</a:t>
            </a:r>
          </a:p>
        </p:txBody>
      </p:sp>
      <p:sp>
        <p:nvSpPr>
          <p:cNvPr id="1677" name="Shape 1677"/>
          <p:cNvSpPr txBox="1"/>
          <p:nvPr/>
        </p:nvSpPr>
        <p:spPr>
          <a:xfrm flipH="1">
            <a:off x="2538411" y="3373437"/>
            <a:ext cx="708024" cy="304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μέτρια</a:t>
            </a:r>
          </a:p>
        </p:txBody>
      </p:sp>
      <p:sp>
        <p:nvSpPr>
          <p:cNvPr id="1678" name="Shape 1678"/>
          <p:cNvSpPr txBox="1"/>
          <p:nvPr/>
        </p:nvSpPr>
        <p:spPr>
          <a:xfrm flipH="1">
            <a:off x="2165350" y="3994150"/>
            <a:ext cx="1182686" cy="304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σοβαρά</a:t>
            </a:r>
          </a:p>
        </p:txBody>
      </p:sp>
      <p:sp>
        <p:nvSpPr>
          <p:cNvPr id="1679" name="Shape 1679"/>
          <p:cNvSpPr/>
          <p:nvPr/>
        </p:nvSpPr>
        <p:spPr>
          <a:xfrm>
            <a:off x="6943725" y="2598736"/>
            <a:ext cx="61912" cy="2192336"/>
          </a:xfrm>
          <a:prstGeom prst="rect">
            <a:avLst/>
          </a:prstGeom>
          <a:solidFill>
            <a:srgbClr val="40FF4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80" name="Shape 1680"/>
          <p:cNvGrpSpPr/>
          <p:nvPr/>
        </p:nvGrpSpPr>
        <p:grpSpPr>
          <a:xfrm rot="5400000" flipH="1">
            <a:off x="4525962" y="1420818"/>
            <a:ext cx="2189161" cy="4529135"/>
            <a:chOff x="2397125" y="2085975"/>
            <a:chExt cx="66674" cy="3524249"/>
          </a:xfrm>
        </p:grpSpPr>
        <p:cxnSp>
          <p:nvCxnSpPr>
            <p:cNvPr id="1681" name="Shape 1681"/>
            <p:cNvCxnSpPr/>
            <p:nvPr/>
          </p:nvCxnSpPr>
          <p:spPr>
            <a:xfrm>
              <a:off x="2397125" y="5608637"/>
              <a:ext cx="66674" cy="1587"/>
            </a:xfrm>
            <a:prstGeom prst="straightConnector1">
              <a:avLst/>
            </a:prstGeom>
            <a:solidFill>
              <a:srgbClr val="FFFFFF"/>
            </a:solidFill>
            <a:ln w="25400" cap="flat" cmpd="sng">
              <a:solidFill>
                <a:srgbClr val="91919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682" name="Shape 1682"/>
            <p:cNvCxnSpPr/>
            <p:nvPr/>
          </p:nvCxnSpPr>
          <p:spPr>
            <a:xfrm>
              <a:off x="2397125" y="5027612"/>
              <a:ext cx="66674" cy="1587"/>
            </a:xfrm>
            <a:prstGeom prst="straightConnector1">
              <a:avLst/>
            </a:prstGeom>
            <a:solidFill>
              <a:srgbClr val="FFFFFF"/>
            </a:solidFill>
            <a:ln w="25400" cap="flat" cmpd="sng">
              <a:solidFill>
                <a:srgbClr val="91919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683" name="Shape 1683"/>
            <p:cNvCxnSpPr/>
            <p:nvPr/>
          </p:nvCxnSpPr>
          <p:spPr>
            <a:xfrm>
              <a:off x="2397125" y="4435475"/>
              <a:ext cx="66674" cy="1587"/>
            </a:xfrm>
            <a:prstGeom prst="straightConnector1">
              <a:avLst/>
            </a:prstGeom>
            <a:solidFill>
              <a:srgbClr val="FFFFFF"/>
            </a:solidFill>
            <a:ln w="25400" cap="flat" cmpd="sng">
              <a:solidFill>
                <a:srgbClr val="91919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684" name="Shape 1684"/>
            <p:cNvCxnSpPr/>
            <p:nvPr/>
          </p:nvCxnSpPr>
          <p:spPr>
            <a:xfrm>
              <a:off x="2397125" y="3852862"/>
              <a:ext cx="66674" cy="1587"/>
            </a:xfrm>
            <a:prstGeom prst="straightConnector1">
              <a:avLst/>
            </a:prstGeom>
            <a:solidFill>
              <a:srgbClr val="FFFFFF"/>
            </a:solidFill>
            <a:ln w="25400" cap="flat" cmpd="sng">
              <a:solidFill>
                <a:srgbClr val="91919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685" name="Shape 1685"/>
            <p:cNvCxnSpPr/>
            <p:nvPr/>
          </p:nvCxnSpPr>
          <p:spPr>
            <a:xfrm>
              <a:off x="2397125" y="3260725"/>
              <a:ext cx="66674" cy="1587"/>
            </a:xfrm>
            <a:prstGeom prst="straightConnector1">
              <a:avLst/>
            </a:prstGeom>
            <a:solidFill>
              <a:srgbClr val="FFFFFF"/>
            </a:solidFill>
            <a:ln w="25400" cap="flat" cmpd="sng">
              <a:solidFill>
                <a:srgbClr val="91919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686" name="Shape 1686"/>
            <p:cNvCxnSpPr/>
            <p:nvPr/>
          </p:nvCxnSpPr>
          <p:spPr>
            <a:xfrm>
              <a:off x="2397125" y="2679700"/>
              <a:ext cx="66674" cy="1587"/>
            </a:xfrm>
            <a:prstGeom prst="straightConnector1">
              <a:avLst/>
            </a:prstGeom>
            <a:solidFill>
              <a:srgbClr val="FFFFFF"/>
            </a:solidFill>
            <a:ln w="25400" cap="flat" cmpd="sng">
              <a:solidFill>
                <a:srgbClr val="91919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687" name="Shape 1687"/>
            <p:cNvCxnSpPr/>
            <p:nvPr/>
          </p:nvCxnSpPr>
          <p:spPr>
            <a:xfrm>
              <a:off x="2397125" y="2085975"/>
              <a:ext cx="66674" cy="1587"/>
            </a:xfrm>
            <a:prstGeom prst="straightConnector1">
              <a:avLst/>
            </a:prstGeom>
            <a:solidFill>
              <a:srgbClr val="FFFFFF"/>
            </a:solidFill>
            <a:ln w="25400" cap="flat" cmpd="sng">
              <a:solidFill>
                <a:srgbClr val="919191"/>
              </a:solidFill>
              <a:prstDash val="solid"/>
              <a:miter/>
              <a:headEnd type="none" w="med" len="med"/>
              <a:tailEnd type="none" w="med" len="med"/>
            </a:ln>
          </p:spPr>
        </p:cxnSp>
      </p:grpSp>
      <p:sp>
        <p:nvSpPr>
          <p:cNvPr id="1688" name="Shape 1688"/>
          <p:cNvSpPr txBox="1"/>
          <p:nvPr/>
        </p:nvSpPr>
        <p:spPr>
          <a:xfrm>
            <a:off x="2268536" y="1341437"/>
            <a:ext cx="3590924" cy="366711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Ασθενείς με οισοφαγίτιδα (n=845)</a:t>
            </a:r>
          </a:p>
        </p:txBody>
      </p:sp>
      <p:sp>
        <p:nvSpPr>
          <p:cNvPr id="1689" name="Shape 1689"/>
          <p:cNvSpPr txBox="1"/>
          <p:nvPr/>
        </p:nvSpPr>
        <p:spPr>
          <a:xfrm>
            <a:off x="2268536" y="1700211"/>
            <a:ext cx="3946525" cy="366711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Ασθενείς χωρίς οισοφαγίτιδα (n=550)</a:t>
            </a:r>
          </a:p>
        </p:txBody>
      </p:sp>
      <p:sp>
        <p:nvSpPr>
          <p:cNvPr id="1690" name="Shape 1690"/>
          <p:cNvSpPr/>
          <p:nvPr/>
        </p:nvSpPr>
        <p:spPr>
          <a:xfrm>
            <a:off x="2051050" y="1484312"/>
            <a:ext cx="215899" cy="120649"/>
          </a:xfrm>
          <a:prstGeom prst="rect">
            <a:avLst/>
          </a:prstGeom>
          <a:gradFill>
            <a:gsLst>
              <a:gs pos="0">
                <a:srgbClr val="00B3B3"/>
              </a:gs>
              <a:gs pos="50000">
                <a:srgbClr val="00FFFF"/>
              </a:gs>
              <a:gs pos="100000">
                <a:srgbClr val="00B3B3"/>
              </a:gs>
            </a:gsLst>
            <a:lin ang="108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1" name="Shape 1691"/>
          <p:cNvSpPr/>
          <p:nvPr/>
        </p:nvSpPr>
        <p:spPr>
          <a:xfrm>
            <a:off x="2051050" y="1844675"/>
            <a:ext cx="215899" cy="119061"/>
          </a:xfrm>
          <a:prstGeom prst="rect">
            <a:avLst/>
          </a:prstGeom>
          <a:gradFill>
            <a:gsLst>
              <a:gs pos="0">
                <a:srgbClr val="47476B"/>
              </a:gs>
              <a:gs pos="50000">
                <a:schemeClr val="accent2"/>
              </a:gs>
              <a:gs pos="100000">
                <a:srgbClr val="47476B"/>
              </a:gs>
            </a:gsLst>
            <a:lin ang="108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2" name="Shape 1692"/>
          <p:cNvSpPr txBox="1"/>
          <p:nvPr/>
        </p:nvSpPr>
        <p:spPr>
          <a:xfrm>
            <a:off x="5586412" y="1982786"/>
            <a:ext cx="2792412" cy="641350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Φυσιολογικός πληθυσμός</a:t>
            </a:r>
            <a:b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(104)</a:t>
            </a:r>
          </a:p>
        </p:txBody>
      </p:sp>
      <p:sp>
        <p:nvSpPr>
          <p:cNvPr id="1693" name="Shape 1693"/>
          <p:cNvSpPr txBox="1"/>
          <p:nvPr/>
        </p:nvSpPr>
        <p:spPr>
          <a:xfrm>
            <a:off x="7577136" y="6381750"/>
            <a:ext cx="1566861" cy="271461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1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Smout 1997</a:t>
            </a:r>
          </a:p>
        </p:txBody>
      </p:sp>
      <p:sp>
        <p:nvSpPr>
          <p:cNvPr id="1694" name="Shape 1694"/>
          <p:cNvSpPr/>
          <p:nvPr/>
        </p:nvSpPr>
        <p:spPr>
          <a:xfrm rot="-5400000">
            <a:off x="6330949" y="2786062"/>
            <a:ext cx="379412" cy="106362"/>
          </a:xfrm>
          <a:prstGeom prst="rect">
            <a:avLst/>
          </a:prstGeom>
          <a:gradFill>
            <a:gsLst>
              <a:gs pos="0">
                <a:srgbClr val="00B3B3"/>
              </a:gs>
              <a:gs pos="50000">
                <a:srgbClr val="00FFFF"/>
              </a:gs>
              <a:gs pos="100000">
                <a:srgbClr val="00B3B3"/>
              </a:gs>
            </a:gsLst>
            <a:lin ang="108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5" name="Shape 1695"/>
          <p:cNvSpPr/>
          <p:nvPr/>
        </p:nvSpPr>
        <p:spPr>
          <a:xfrm rot="-5400000">
            <a:off x="6928643" y="2785268"/>
            <a:ext cx="379412" cy="107949"/>
          </a:xfrm>
          <a:prstGeom prst="rect">
            <a:avLst/>
          </a:prstGeom>
          <a:gradFill>
            <a:gsLst>
              <a:gs pos="0">
                <a:srgbClr val="47476B"/>
              </a:gs>
              <a:gs pos="50000">
                <a:schemeClr val="accent2"/>
              </a:gs>
              <a:gs pos="100000">
                <a:srgbClr val="47476B"/>
              </a:gs>
            </a:gsLst>
            <a:lin ang="108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6" name="Shape 1696"/>
          <p:cNvSpPr/>
          <p:nvPr/>
        </p:nvSpPr>
        <p:spPr>
          <a:xfrm rot="-5400000">
            <a:off x="5579267" y="3453606"/>
            <a:ext cx="379412" cy="107949"/>
          </a:xfrm>
          <a:prstGeom prst="rect">
            <a:avLst/>
          </a:prstGeom>
          <a:gradFill>
            <a:gsLst>
              <a:gs pos="0">
                <a:srgbClr val="00B3B3"/>
              </a:gs>
              <a:gs pos="50000">
                <a:srgbClr val="00FFFF"/>
              </a:gs>
              <a:gs pos="100000">
                <a:srgbClr val="00B3B3"/>
              </a:gs>
            </a:gsLst>
            <a:lin ang="108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7" name="Shape 1697"/>
          <p:cNvSpPr/>
          <p:nvPr/>
        </p:nvSpPr>
        <p:spPr>
          <a:xfrm rot="-5400000">
            <a:off x="6020592" y="3453606"/>
            <a:ext cx="379412" cy="107949"/>
          </a:xfrm>
          <a:prstGeom prst="rect">
            <a:avLst/>
          </a:prstGeom>
          <a:gradFill>
            <a:gsLst>
              <a:gs pos="0">
                <a:srgbClr val="47476B"/>
              </a:gs>
              <a:gs pos="50000">
                <a:schemeClr val="accent2"/>
              </a:gs>
              <a:gs pos="100000">
                <a:srgbClr val="47476B"/>
              </a:gs>
            </a:gsLst>
            <a:lin ang="108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8" name="Shape 1698"/>
          <p:cNvSpPr/>
          <p:nvPr/>
        </p:nvSpPr>
        <p:spPr>
          <a:xfrm rot="-5400000">
            <a:off x="5252243" y="4099717"/>
            <a:ext cx="377824" cy="106362"/>
          </a:xfrm>
          <a:prstGeom prst="rect">
            <a:avLst/>
          </a:prstGeom>
          <a:gradFill>
            <a:gsLst>
              <a:gs pos="0">
                <a:srgbClr val="47476B"/>
              </a:gs>
              <a:gs pos="50000">
                <a:schemeClr val="accent2"/>
              </a:gs>
              <a:gs pos="100000">
                <a:srgbClr val="47476B"/>
              </a:gs>
            </a:gsLst>
            <a:lin ang="108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9" name="Shape 1699"/>
          <p:cNvSpPr txBox="1"/>
          <p:nvPr/>
        </p:nvSpPr>
        <p:spPr>
          <a:xfrm>
            <a:off x="3651250" y="5661025"/>
            <a:ext cx="3879850" cy="366711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Υποβάθμιση της ποιότητας ζωής</a:t>
            </a:r>
          </a:p>
        </p:txBody>
      </p:sp>
      <p:cxnSp>
        <p:nvCxnSpPr>
          <p:cNvPr id="1700" name="Shape 1700"/>
          <p:cNvCxnSpPr/>
          <p:nvPr/>
        </p:nvCxnSpPr>
        <p:spPr>
          <a:xfrm>
            <a:off x="5577680" y="3683792"/>
            <a:ext cx="0" cy="3865562"/>
          </a:xfrm>
          <a:prstGeom prst="straightConnector1">
            <a:avLst/>
          </a:prstGeom>
          <a:noFill/>
          <a:ln w="28575" cap="flat" cmpd="sng">
            <a:solidFill>
              <a:srgbClr val="5F0882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1701" name="Shape 1701"/>
          <p:cNvSpPr txBox="1"/>
          <p:nvPr/>
        </p:nvSpPr>
        <p:spPr>
          <a:xfrm flipH="1">
            <a:off x="6911974" y="5211762"/>
            <a:ext cx="1173162" cy="24606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PGWB score</a:t>
            </a:r>
          </a:p>
        </p:txBody>
      </p:sp>
      <p:cxnSp>
        <p:nvCxnSpPr>
          <p:cNvPr id="1702" name="Shape 1702"/>
          <p:cNvCxnSpPr/>
          <p:nvPr/>
        </p:nvCxnSpPr>
        <p:spPr>
          <a:xfrm>
            <a:off x="2338386" y="2514600"/>
            <a:ext cx="0" cy="2230437"/>
          </a:xfrm>
          <a:prstGeom prst="straightConnector1">
            <a:avLst/>
          </a:prstGeom>
          <a:noFill/>
          <a:ln w="28575" cap="flat" cmpd="sng">
            <a:solidFill>
              <a:srgbClr val="5F0882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1703" name="Shape 1703"/>
          <p:cNvSpPr txBox="1"/>
          <p:nvPr/>
        </p:nvSpPr>
        <p:spPr>
          <a:xfrm flipH="1">
            <a:off x="596899" y="3124200"/>
            <a:ext cx="1814512" cy="9905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Αύξηση της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σοβαρότητας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των συμπτωμάτων</a:t>
            </a:r>
          </a:p>
        </p:txBody>
      </p:sp>
      <p:cxnSp>
        <p:nvCxnSpPr>
          <p:cNvPr id="1704" name="Shape 1704"/>
          <p:cNvCxnSpPr/>
          <p:nvPr/>
        </p:nvCxnSpPr>
        <p:spPr>
          <a:xfrm rot="5400000" flipH="1">
            <a:off x="5561805" y="2478881"/>
            <a:ext cx="1587" cy="4645024"/>
          </a:xfrm>
          <a:prstGeom prst="straightConnector1">
            <a:avLst/>
          </a:prstGeom>
          <a:solidFill>
            <a:srgbClr val="FFFFFF"/>
          </a:solidFill>
          <a:ln w="2857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</p:cxnSp>
      <p:grpSp>
        <p:nvGrpSpPr>
          <p:cNvPr id="1705" name="Shape 1705"/>
          <p:cNvGrpSpPr/>
          <p:nvPr/>
        </p:nvGrpSpPr>
        <p:grpSpPr>
          <a:xfrm rot="5400000" flipH="1">
            <a:off x="5565775" y="2579687"/>
            <a:ext cx="109537" cy="4529135"/>
            <a:chOff x="2397125" y="2085975"/>
            <a:chExt cx="66674" cy="3524249"/>
          </a:xfrm>
        </p:grpSpPr>
        <p:cxnSp>
          <p:nvCxnSpPr>
            <p:cNvPr id="1706" name="Shape 1706"/>
            <p:cNvCxnSpPr/>
            <p:nvPr/>
          </p:nvCxnSpPr>
          <p:spPr>
            <a:xfrm>
              <a:off x="2397125" y="5608637"/>
              <a:ext cx="66674" cy="1587"/>
            </a:xfrm>
            <a:prstGeom prst="straightConnector1">
              <a:avLst/>
            </a:prstGeom>
            <a:solidFill>
              <a:srgbClr val="FFFFFF"/>
            </a:solidFill>
            <a:ln w="285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707" name="Shape 1707"/>
            <p:cNvCxnSpPr/>
            <p:nvPr/>
          </p:nvCxnSpPr>
          <p:spPr>
            <a:xfrm>
              <a:off x="2397125" y="5027612"/>
              <a:ext cx="66674" cy="1587"/>
            </a:xfrm>
            <a:prstGeom prst="straightConnector1">
              <a:avLst/>
            </a:prstGeom>
            <a:solidFill>
              <a:srgbClr val="FFFFFF"/>
            </a:solidFill>
            <a:ln w="285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708" name="Shape 1708"/>
            <p:cNvCxnSpPr/>
            <p:nvPr/>
          </p:nvCxnSpPr>
          <p:spPr>
            <a:xfrm>
              <a:off x="2397125" y="4435475"/>
              <a:ext cx="66674" cy="1587"/>
            </a:xfrm>
            <a:prstGeom prst="straightConnector1">
              <a:avLst/>
            </a:prstGeom>
            <a:solidFill>
              <a:srgbClr val="FFFFFF"/>
            </a:solidFill>
            <a:ln w="285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709" name="Shape 1709"/>
            <p:cNvCxnSpPr/>
            <p:nvPr/>
          </p:nvCxnSpPr>
          <p:spPr>
            <a:xfrm>
              <a:off x="2397125" y="3852862"/>
              <a:ext cx="66674" cy="1587"/>
            </a:xfrm>
            <a:prstGeom prst="straightConnector1">
              <a:avLst/>
            </a:prstGeom>
            <a:solidFill>
              <a:srgbClr val="FFFFFF"/>
            </a:solidFill>
            <a:ln w="285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710" name="Shape 1710"/>
            <p:cNvCxnSpPr/>
            <p:nvPr/>
          </p:nvCxnSpPr>
          <p:spPr>
            <a:xfrm>
              <a:off x="2397125" y="3260725"/>
              <a:ext cx="66674" cy="1587"/>
            </a:xfrm>
            <a:prstGeom prst="straightConnector1">
              <a:avLst/>
            </a:prstGeom>
            <a:solidFill>
              <a:srgbClr val="FFFFFF"/>
            </a:solidFill>
            <a:ln w="285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711" name="Shape 1711"/>
            <p:cNvCxnSpPr/>
            <p:nvPr/>
          </p:nvCxnSpPr>
          <p:spPr>
            <a:xfrm>
              <a:off x="2397125" y="2679700"/>
              <a:ext cx="66674" cy="1587"/>
            </a:xfrm>
            <a:prstGeom prst="straightConnector1">
              <a:avLst/>
            </a:prstGeom>
            <a:solidFill>
              <a:srgbClr val="FFFFFF"/>
            </a:solidFill>
            <a:ln w="285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712" name="Shape 1712"/>
            <p:cNvCxnSpPr/>
            <p:nvPr/>
          </p:nvCxnSpPr>
          <p:spPr>
            <a:xfrm>
              <a:off x="2397125" y="2085975"/>
              <a:ext cx="66674" cy="1587"/>
            </a:xfrm>
            <a:prstGeom prst="straightConnector1">
              <a:avLst/>
            </a:prstGeom>
            <a:solidFill>
              <a:srgbClr val="FFFFFF"/>
            </a:solidFill>
            <a:ln w="285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</p:cxnSp>
      </p:grpSp>
      <p:sp>
        <p:nvSpPr>
          <p:cNvPr id="1713" name="Shape 1713"/>
          <p:cNvSpPr/>
          <p:nvPr/>
        </p:nvSpPr>
        <p:spPr>
          <a:xfrm rot="-5400000">
            <a:off x="5145087" y="4098925"/>
            <a:ext cx="377824" cy="107949"/>
          </a:xfrm>
          <a:prstGeom prst="rect">
            <a:avLst/>
          </a:prstGeom>
          <a:gradFill>
            <a:gsLst>
              <a:gs pos="0">
                <a:srgbClr val="00B3B3"/>
              </a:gs>
              <a:gs pos="50000">
                <a:srgbClr val="00FFFF"/>
              </a:gs>
              <a:gs pos="100000">
                <a:srgbClr val="00B3B3"/>
              </a:gs>
            </a:gsLst>
            <a:lin ang="108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Shape 1718"/>
          <p:cNvSpPr txBox="1"/>
          <p:nvPr/>
        </p:nvSpPr>
        <p:spPr>
          <a:xfrm>
            <a:off x="0" y="333375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3200" b="1" i="0" u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Η ΓΟΠΝ και ποιότητα ζωής των ασθενών</a:t>
            </a:r>
            <a:r>
              <a:rPr lang="en-US" sz="3200" b="1" i="0" u="none">
                <a:solidFill>
                  <a:srgbClr val="5F088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719" name="Shape 1719"/>
          <p:cNvSpPr txBox="1"/>
          <p:nvPr/>
        </p:nvSpPr>
        <p:spPr>
          <a:xfrm>
            <a:off x="6407150" y="5026025"/>
            <a:ext cx="1501775" cy="363536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PGWB score</a:t>
            </a:r>
          </a:p>
        </p:txBody>
      </p:sp>
      <p:cxnSp>
        <p:nvCxnSpPr>
          <p:cNvPr id="1720" name="Shape 1720"/>
          <p:cNvCxnSpPr/>
          <p:nvPr/>
        </p:nvCxnSpPr>
        <p:spPr>
          <a:xfrm>
            <a:off x="2849561" y="4960937"/>
            <a:ext cx="0" cy="87311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721" name="Shape 1721"/>
          <p:cNvCxnSpPr/>
          <p:nvPr/>
        </p:nvCxnSpPr>
        <p:spPr>
          <a:xfrm>
            <a:off x="3692525" y="4960937"/>
            <a:ext cx="0" cy="87311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722" name="Shape 1722"/>
          <p:cNvCxnSpPr/>
          <p:nvPr/>
        </p:nvCxnSpPr>
        <p:spPr>
          <a:xfrm>
            <a:off x="4537075" y="4960937"/>
            <a:ext cx="0" cy="87311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723" name="Shape 1723"/>
          <p:cNvCxnSpPr/>
          <p:nvPr/>
        </p:nvCxnSpPr>
        <p:spPr>
          <a:xfrm>
            <a:off x="5380037" y="4960937"/>
            <a:ext cx="0" cy="87311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724" name="Shape 1724"/>
          <p:cNvCxnSpPr/>
          <p:nvPr/>
        </p:nvCxnSpPr>
        <p:spPr>
          <a:xfrm>
            <a:off x="6223000" y="4960937"/>
            <a:ext cx="0" cy="87311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725" name="Shape 1725"/>
          <p:cNvSpPr txBox="1"/>
          <p:nvPr/>
        </p:nvSpPr>
        <p:spPr>
          <a:xfrm>
            <a:off x="2657475" y="5026025"/>
            <a:ext cx="385762" cy="363536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80</a:t>
            </a:r>
          </a:p>
        </p:txBody>
      </p:sp>
      <p:sp>
        <p:nvSpPr>
          <p:cNvPr id="1726" name="Shape 1726"/>
          <p:cNvSpPr txBox="1"/>
          <p:nvPr/>
        </p:nvSpPr>
        <p:spPr>
          <a:xfrm>
            <a:off x="3498850" y="5026025"/>
            <a:ext cx="387350" cy="363536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90</a:t>
            </a:r>
          </a:p>
        </p:txBody>
      </p:sp>
      <p:sp>
        <p:nvSpPr>
          <p:cNvPr id="1727" name="Shape 1727"/>
          <p:cNvSpPr txBox="1"/>
          <p:nvPr/>
        </p:nvSpPr>
        <p:spPr>
          <a:xfrm>
            <a:off x="4286250" y="5026025"/>
            <a:ext cx="500062" cy="363536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</a:p>
        </p:txBody>
      </p:sp>
      <p:sp>
        <p:nvSpPr>
          <p:cNvPr id="1728" name="Shape 1728"/>
          <p:cNvSpPr txBox="1"/>
          <p:nvPr/>
        </p:nvSpPr>
        <p:spPr>
          <a:xfrm>
            <a:off x="5122862" y="5026025"/>
            <a:ext cx="498475" cy="363536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110</a:t>
            </a:r>
          </a:p>
        </p:txBody>
      </p:sp>
      <p:sp>
        <p:nvSpPr>
          <p:cNvPr id="1729" name="Shape 1729"/>
          <p:cNvSpPr txBox="1"/>
          <p:nvPr/>
        </p:nvSpPr>
        <p:spPr>
          <a:xfrm>
            <a:off x="5964237" y="5026025"/>
            <a:ext cx="500062" cy="363536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120</a:t>
            </a:r>
          </a:p>
        </p:txBody>
      </p:sp>
      <p:cxnSp>
        <p:nvCxnSpPr>
          <p:cNvPr id="1730" name="Shape 1730"/>
          <p:cNvCxnSpPr/>
          <p:nvPr/>
        </p:nvCxnSpPr>
        <p:spPr>
          <a:xfrm>
            <a:off x="2841625" y="4949825"/>
            <a:ext cx="4594224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grpSp>
        <p:nvGrpSpPr>
          <p:cNvPr id="1731" name="Shape 1731"/>
          <p:cNvGrpSpPr/>
          <p:nvPr/>
        </p:nvGrpSpPr>
        <p:grpSpPr>
          <a:xfrm>
            <a:off x="2844799" y="1687511"/>
            <a:ext cx="3373437" cy="3217861"/>
            <a:chOff x="2640011" y="2084386"/>
            <a:chExt cx="4859338" cy="3686174"/>
          </a:xfrm>
        </p:grpSpPr>
        <p:cxnSp>
          <p:nvCxnSpPr>
            <p:cNvPr id="1732" name="Shape 1732"/>
            <p:cNvCxnSpPr/>
            <p:nvPr/>
          </p:nvCxnSpPr>
          <p:spPr>
            <a:xfrm>
              <a:off x="2640011" y="2084386"/>
              <a:ext cx="0" cy="3686174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733" name="Shape 1733"/>
            <p:cNvCxnSpPr/>
            <p:nvPr/>
          </p:nvCxnSpPr>
          <p:spPr>
            <a:xfrm>
              <a:off x="3854450" y="2084386"/>
              <a:ext cx="0" cy="3686174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734" name="Shape 1734"/>
            <p:cNvCxnSpPr/>
            <p:nvPr/>
          </p:nvCxnSpPr>
          <p:spPr>
            <a:xfrm>
              <a:off x="5068887" y="2084386"/>
              <a:ext cx="0" cy="3686174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735" name="Shape 1735"/>
            <p:cNvCxnSpPr/>
            <p:nvPr/>
          </p:nvCxnSpPr>
          <p:spPr>
            <a:xfrm>
              <a:off x="6286500" y="2084386"/>
              <a:ext cx="0" cy="3686174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736" name="Shape 1736"/>
            <p:cNvCxnSpPr/>
            <p:nvPr/>
          </p:nvCxnSpPr>
          <p:spPr>
            <a:xfrm>
              <a:off x="7499350" y="2084386"/>
              <a:ext cx="0" cy="3686174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</p:grpSp>
      <p:sp>
        <p:nvSpPr>
          <p:cNvPr id="1737" name="Shape 1737"/>
          <p:cNvSpPr txBox="1"/>
          <p:nvPr/>
        </p:nvSpPr>
        <p:spPr>
          <a:xfrm>
            <a:off x="828675" y="2136775"/>
            <a:ext cx="1920875" cy="45085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b="1" i="1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‘</a:t>
            </a:r>
            <a:r>
              <a:rPr lang="en-US" sz="1400" b="1" i="1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Acid-reflux disease’</a:t>
            </a:r>
            <a:r>
              <a:rPr lang="en-US" sz="1400" b="1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400" b="1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1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χωρίς οισοφαγίτιδα*</a:t>
            </a:r>
          </a:p>
        </p:txBody>
      </p:sp>
      <p:sp>
        <p:nvSpPr>
          <p:cNvPr id="1738" name="Shape 1738"/>
          <p:cNvSpPr txBox="1"/>
          <p:nvPr/>
        </p:nvSpPr>
        <p:spPr>
          <a:xfrm>
            <a:off x="754062" y="2552700"/>
            <a:ext cx="1995486" cy="631825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Καρδιακή </a:t>
            </a:r>
          </a:p>
          <a:p>
            <a:pPr marL="0" marR="0" lvl="0" indent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ανεπάρκεια (ήπια)</a:t>
            </a:r>
            <a:br>
              <a:rPr lang="en-US" sz="1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Γυναίκες σε κλιμακτήριο</a:t>
            </a:r>
          </a:p>
        </p:txBody>
      </p:sp>
      <p:sp>
        <p:nvSpPr>
          <p:cNvPr id="1739" name="Shape 1739"/>
          <p:cNvSpPr txBox="1"/>
          <p:nvPr/>
        </p:nvSpPr>
        <p:spPr>
          <a:xfrm>
            <a:off x="1870075" y="3332162"/>
            <a:ext cx="879474" cy="280987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Στηθάγχη</a:t>
            </a:r>
          </a:p>
        </p:txBody>
      </p:sp>
      <p:sp>
        <p:nvSpPr>
          <p:cNvPr id="1740" name="Shape 1740"/>
          <p:cNvSpPr txBox="1"/>
          <p:nvPr/>
        </p:nvSpPr>
        <p:spPr>
          <a:xfrm>
            <a:off x="908050" y="3749675"/>
            <a:ext cx="1990724" cy="45085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Δωδεκαδακτυλικό έλκος</a:t>
            </a:r>
          </a:p>
          <a:p>
            <a:pPr marL="0" marR="0" lvl="0" indent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χωρίς θεραπεία </a:t>
            </a:r>
          </a:p>
        </p:txBody>
      </p:sp>
      <p:sp>
        <p:nvSpPr>
          <p:cNvPr id="1741" name="Shape 1741"/>
          <p:cNvSpPr txBox="1"/>
          <p:nvPr/>
        </p:nvSpPr>
        <p:spPr>
          <a:xfrm>
            <a:off x="941387" y="4329112"/>
            <a:ext cx="1808162" cy="45085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Οισοφαγίτιδα χωρίς θεραπεία</a:t>
            </a:r>
            <a:r>
              <a:rPr lang="en-US" sz="1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742" name="Shape 1742"/>
          <p:cNvSpPr txBox="1"/>
          <p:nvPr/>
        </p:nvSpPr>
        <p:spPr>
          <a:xfrm>
            <a:off x="1287462" y="1590675"/>
            <a:ext cx="1463675" cy="45085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Υπέρταση χωρίς </a:t>
            </a:r>
          </a:p>
          <a:p>
            <a:pPr marL="0" marR="0" lvl="0" indent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θεραπεία</a:t>
            </a:r>
          </a:p>
        </p:txBody>
      </p:sp>
      <p:grpSp>
        <p:nvGrpSpPr>
          <p:cNvPr id="1743" name="Shape 1743"/>
          <p:cNvGrpSpPr/>
          <p:nvPr/>
        </p:nvGrpSpPr>
        <p:grpSpPr>
          <a:xfrm>
            <a:off x="2843212" y="1700211"/>
            <a:ext cx="3394075" cy="3014662"/>
            <a:chOff x="2608261" y="2071686"/>
            <a:chExt cx="4891087" cy="3452812"/>
          </a:xfrm>
        </p:grpSpPr>
        <p:sp>
          <p:nvSpPr>
            <p:cNvPr id="1744" name="Shape 1744"/>
            <p:cNvSpPr/>
            <p:nvPr/>
          </p:nvSpPr>
          <p:spPr>
            <a:xfrm>
              <a:off x="2608261" y="2700336"/>
              <a:ext cx="4891087" cy="306386"/>
            </a:xfrm>
            <a:prstGeom prst="rect">
              <a:avLst/>
            </a:prstGeom>
            <a:solidFill>
              <a:srgbClr val="474747"/>
            </a:solidFill>
            <a:ln w="12700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Shape 1745"/>
            <p:cNvSpPr/>
            <p:nvPr/>
          </p:nvSpPr>
          <p:spPr>
            <a:xfrm>
              <a:off x="2608261" y="3332162"/>
              <a:ext cx="4891087" cy="306386"/>
            </a:xfrm>
            <a:prstGeom prst="rect">
              <a:avLst/>
            </a:prstGeom>
            <a:solidFill>
              <a:srgbClr val="474747"/>
            </a:solidFill>
            <a:ln w="12700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Shape 1746"/>
            <p:cNvSpPr/>
            <p:nvPr/>
          </p:nvSpPr>
          <p:spPr>
            <a:xfrm>
              <a:off x="2608261" y="2071686"/>
              <a:ext cx="4891087" cy="306386"/>
            </a:xfrm>
            <a:prstGeom prst="rect">
              <a:avLst/>
            </a:prstGeom>
            <a:solidFill>
              <a:srgbClr val="474747"/>
            </a:solidFill>
            <a:ln w="12700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Shape 1747"/>
            <p:cNvSpPr/>
            <p:nvPr/>
          </p:nvSpPr>
          <p:spPr>
            <a:xfrm>
              <a:off x="2608261" y="3962400"/>
              <a:ext cx="4891087" cy="304799"/>
            </a:xfrm>
            <a:prstGeom prst="rect">
              <a:avLst/>
            </a:prstGeom>
            <a:solidFill>
              <a:srgbClr val="474747"/>
            </a:solidFill>
            <a:ln w="12700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Shape 1748"/>
            <p:cNvSpPr/>
            <p:nvPr/>
          </p:nvSpPr>
          <p:spPr>
            <a:xfrm>
              <a:off x="2608261" y="4591050"/>
              <a:ext cx="4891087" cy="304799"/>
            </a:xfrm>
            <a:prstGeom prst="rect">
              <a:avLst/>
            </a:prstGeom>
            <a:solidFill>
              <a:srgbClr val="474747"/>
            </a:solidFill>
            <a:ln w="12700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Shape 1749"/>
            <p:cNvSpPr/>
            <p:nvPr/>
          </p:nvSpPr>
          <p:spPr>
            <a:xfrm>
              <a:off x="2608261" y="5221287"/>
              <a:ext cx="4891087" cy="303211"/>
            </a:xfrm>
            <a:prstGeom prst="rect">
              <a:avLst/>
            </a:prstGeom>
            <a:solidFill>
              <a:srgbClr val="474747"/>
            </a:solidFill>
            <a:ln w="12700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50" name="Shape 1750"/>
          <p:cNvSpPr txBox="1"/>
          <p:nvPr/>
        </p:nvSpPr>
        <p:spPr>
          <a:xfrm>
            <a:off x="6300787" y="1677986"/>
            <a:ext cx="2843212" cy="85725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Φυσιολογικός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πληθυσμός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(γυναίκες 101 -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άνδρες 103)*</a:t>
            </a:r>
          </a:p>
        </p:txBody>
      </p:sp>
      <p:sp>
        <p:nvSpPr>
          <p:cNvPr id="1751" name="Shape 1751"/>
          <p:cNvSpPr txBox="1"/>
          <p:nvPr/>
        </p:nvSpPr>
        <p:spPr>
          <a:xfrm>
            <a:off x="6588125" y="2492375"/>
            <a:ext cx="2233612" cy="280987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Πληθυσμός ασθενών</a:t>
            </a:r>
          </a:p>
        </p:txBody>
      </p:sp>
      <p:cxnSp>
        <p:nvCxnSpPr>
          <p:cNvPr id="1752" name="Shape 1752"/>
          <p:cNvCxnSpPr/>
          <p:nvPr/>
        </p:nvCxnSpPr>
        <p:spPr>
          <a:xfrm>
            <a:off x="4583112" y="2936875"/>
            <a:ext cx="104774" cy="0"/>
          </a:xfrm>
          <a:prstGeom prst="straightConnector1">
            <a:avLst/>
          </a:prstGeom>
          <a:noFill/>
          <a:ln w="25400" cap="flat" cmpd="sng">
            <a:solidFill>
              <a:schemeClr val="dk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753" name="Shape 1753"/>
          <p:cNvCxnSpPr/>
          <p:nvPr/>
        </p:nvCxnSpPr>
        <p:spPr>
          <a:xfrm>
            <a:off x="4568825" y="1836736"/>
            <a:ext cx="103186" cy="0"/>
          </a:xfrm>
          <a:prstGeom prst="straightConnector1">
            <a:avLst/>
          </a:prstGeom>
          <a:noFill/>
          <a:ln w="25400" cap="flat" cmpd="sng">
            <a:solidFill>
              <a:schemeClr val="dk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754" name="Shape 1754"/>
          <p:cNvCxnSpPr/>
          <p:nvPr/>
        </p:nvCxnSpPr>
        <p:spPr>
          <a:xfrm>
            <a:off x="4565650" y="3482975"/>
            <a:ext cx="103186" cy="0"/>
          </a:xfrm>
          <a:prstGeom prst="straightConnector1">
            <a:avLst/>
          </a:prstGeom>
          <a:noFill/>
          <a:ln w="25400" cap="flat" cmpd="sng">
            <a:solidFill>
              <a:schemeClr val="dk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755" name="Shape 1755"/>
          <p:cNvCxnSpPr/>
          <p:nvPr/>
        </p:nvCxnSpPr>
        <p:spPr>
          <a:xfrm>
            <a:off x="4565650" y="4032250"/>
            <a:ext cx="103186" cy="0"/>
          </a:xfrm>
          <a:prstGeom prst="straightConnector1">
            <a:avLst/>
          </a:prstGeom>
          <a:noFill/>
          <a:ln w="25400" cap="flat" cmpd="sng">
            <a:solidFill>
              <a:schemeClr val="dk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756" name="Shape 1756"/>
          <p:cNvCxnSpPr/>
          <p:nvPr/>
        </p:nvCxnSpPr>
        <p:spPr>
          <a:xfrm>
            <a:off x="4565650" y="4583112"/>
            <a:ext cx="103186" cy="0"/>
          </a:xfrm>
          <a:prstGeom prst="straightConnector1">
            <a:avLst/>
          </a:prstGeom>
          <a:noFill/>
          <a:ln w="25400" cap="flat" cmpd="sng">
            <a:solidFill>
              <a:schemeClr val="dk2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757" name="Shape 1757"/>
          <p:cNvCxnSpPr/>
          <p:nvPr/>
        </p:nvCxnSpPr>
        <p:spPr>
          <a:xfrm rot="10800000">
            <a:off x="4710112" y="2779712"/>
            <a:ext cx="0" cy="306386"/>
          </a:xfrm>
          <a:prstGeom prst="straightConnector1">
            <a:avLst/>
          </a:prstGeom>
          <a:noFill/>
          <a:ln w="50800" cap="flat" cmpd="sng">
            <a:solidFill>
              <a:srgbClr val="40FF4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758" name="Shape 1758"/>
          <p:cNvCxnSpPr/>
          <p:nvPr/>
        </p:nvCxnSpPr>
        <p:spPr>
          <a:xfrm rot="10800000">
            <a:off x="4586287" y="2779712"/>
            <a:ext cx="0" cy="306386"/>
          </a:xfrm>
          <a:prstGeom prst="straightConnector1">
            <a:avLst/>
          </a:prstGeom>
          <a:noFill/>
          <a:ln w="50800" cap="flat" cmpd="sng">
            <a:solidFill>
              <a:srgbClr val="40FF4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759" name="Shape 1759"/>
          <p:cNvCxnSpPr/>
          <p:nvPr/>
        </p:nvCxnSpPr>
        <p:spPr>
          <a:xfrm rot="10800000">
            <a:off x="4692650" y="1681161"/>
            <a:ext cx="0" cy="307974"/>
          </a:xfrm>
          <a:prstGeom prst="straightConnector1">
            <a:avLst/>
          </a:prstGeom>
          <a:noFill/>
          <a:ln w="50800" cap="flat" cmpd="sng">
            <a:solidFill>
              <a:srgbClr val="40FF4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760" name="Shape 1760"/>
          <p:cNvCxnSpPr/>
          <p:nvPr/>
        </p:nvCxnSpPr>
        <p:spPr>
          <a:xfrm rot="10800000">
            <a:off x="4567237" y="1681161"/>
            <a:ext cx="0" cy="307974"/>
          </a:xfrm>
          <a:prstGeom prst="straightConnector1">
            <a:avLst/>
          </a:prstGeom>
          <a:noFill/>
          <a:ln w="50800" cap="flat" cmpd="sng">
            <a:solidFill>
              <a:srgbClr val="40FF4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761" name="Shape 1761"/>
          <p:cNvCxnSpPr/>
          <p:nvPr/>
        </p:nvCxnSpPr>
        <p:spPr>
          <a:xfrm rot="10800000">
            <a:off x="4692650" y="3327400"/>
            <a:ext cx="0" cy="306386"/>
          </a:xfrm>
          <a:prstGeom prst="straightConnector1">
            <a:avLst/>
          </a:prstGeom>
          <a:noFill/>
          <a:ln w="50800" cap="flat" cmpd="sng">
            <a:solidFill>
              <a:srgbClr val="40FF4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762" name="Shape 1762"/>
          <p:cNvCxnSpPr/>
          <p:nvPr/>
        </p:nvCxnSpPr>
        <p:spPr>
          <a:xfrm rot="10800000">
            <a:off x="4567237" y="3327400"/>
            <a:ext cx="0" cy="306386"/>
          </a:xfrm>
          <a:prstGeom prst="straightConnector1">
            <a:avLst/>
          </a:prstGeom>
          <a:noFill/>
          <a:ln w="50800" cap="flat" cmpd="sng">
            <a:solidFill>
              <a:srgbClr val="40FF4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763" name="Shape 1763"/>
          <p:cNvCxnSpPr/>
          <p:nvPr/>
        </p:nvCxnSpPr>
        <p:spPr>
          <a:xfrm rot="10800000">
            <a:off x="4692650" y="3875086"/>
            <a:ext cx="0" cy="306386"/>
          </a:xfrm>
          <a:prstGeom prst="straightConnector1">
            <a:avLst/>
          </a:prstGeom>
          <a:noFill/>
          <a:ln w="50800" cap="flat" cmpd="sng">
            <a:solidFill>
              <a:srgbClr val="40FF4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764" name="Shape 1764"/>
          <p:cNvCxnSpPr/>
          <p:nvPr/>
        </p:nvCxnSpPr>
        <p:spPr>
          <a:xfrm rot="10800000">
            <a:off x="4567237" y="3875086"/>
            <a:ext cx="0" cy="306386"/>
          </a:xfrm>
          <a:prstGeom prst="straightConnector1">
            <a:avLst/>
          </a:prstGeom>
          <a:noFill/>
          <a:ln w="50800" cap="flat" cmpd="sng">
            <a:solidFill>
              <a:srgbClr val="40FF4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765" name="Shape 1765"/>
          <p:cNvCxnSpPr/>
          <p:nvPr/>
        </p:nvCxnSpPr>
        <p:spPr>
          <a:xfrm rot="10800000">
            <a:off x="4692650" y="4425950"/>
            <a:ext cx="0" cy="306386"/>
          </a:xfrm>
          <a:prstGeom prst="straightConnector1">
            <a:avLst/>
          </a:prstGeom>
          <a:noFill/>
          <a:ln w="50800" cap="flat" cmpd="sng">
            <a:solidFill>
              <a:srgbClr val="40FF4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766" name="Shape 1766"/>
          <p:cNvCxnSpPr/>
          <p:nvPr/>
        </p:nvCxnSpPr>
        <p:spPr>
          <a:xfrm rot="10800000">
            <a:off x="4567237" y="4425950"/>
            <a:ext cx="0" cy="306386"/>
          </a:xfrm>
          <a:prstGeom prst="straightConnector1">
            <a:avLst/>
          </a:prstGeom>
          <a:noFill/>
          <a:ln w="50800" cap="flat" cmpd="sng">
            <a:solidFill>
              <a:srgbClr val="40FF4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767" name="Shape 1767"/>
          <p:cNvCxnSpPr/>
          <p:nvPr/>
        </p:nvCxnSpPr>
        <p:spPr>
          <a:xfrm rot="10800000">
            <a:off x="4806950" y="2228849"/>
            <a:ext cx="0" cy="306386"/>
          </a:xfrm>
          <a:prstGeom prst="straightConnector1">
            <a:avLst/>
          </a:prstGeom>
          <a:noFill/>
          <a:ln w="50800" cap="flat" cmpd="sng">
            <a:solidFill>
              <a:srgbClr val="40FF4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768" name="Shape 1768"/>
          <p:cNvCxnSpPr/>
          <p:nvPr/>
        </p:nvCxnSpPr>
        <p:spPr>
          <a:xfrm rot="10800000">
            <a:off x="6372225" y="1700212"/>
            <a:ext cx="0" cy="306386"/>
          </a:xfrm>
          <a:prstGeom prst="straightConnector1">
            <a:avLst/>
          </a:prstGeom>
          <a:noFill/>
          <a:ln w="50800" cap="flat" cmpd="sng">
            <a:solidFill>
              <a:srgbClr val="40FF40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769" name="Shape 1769"/>
          <p:cNvSpPr txBox="1"/>
          <p:nvPr/>
        </p:nvSpPr>
        <p:spPr>
          <a:xfrm>
            <a:off x="1258887" y="5805487"/>
            <a:ext cx="4867274" cy="530224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Βαθμολογία για το φυσιολογικό πληθυσμό σε μελέτη ‘’acid-reflux disease’’ =104</a:t>
            </a:r>
          </a:p>
        </p:txBody>
      </p:sp>
      <p:sp>
        <p:nvSpPr>
          <p:cNvPr id="1770" name="Shape 1770"/>
          <p:cNvSpPr txBox="1"/>
          <p:nvPr/>
        </p:nvSpPr>
        <p:spPr>
          <a:xfrm>
            <a:off x="5867400" y="6453187"/>
            <a:ext cx="3276600" cy="25400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1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Dimenas 1993, Lind et al 1995</a:t>
            </a:r>
          </a:p>
        </p:txBody>
      </p:sp>
      <p:grpSp>
        <p:nvGrpSpPr>
          <p:cNvPr id="1771" name="Shape 1771"/>
          <p:cNvGrpSpPr/>
          <p:nvPr/>
        </p:nvGrpSpPr>
        <p:grpSpPr>
          <a:xfrm>
            <a:off x="4816475" y="1739899"/>
            <a:ext cx="134937" cy="192086"/>
            <a:chOff x="5583237" y="2117724"/>
            <a:chExt cx="195261" cy="219075"/>
          </a:xfrm>
        </p:grpSpPr>
        <p:sp>
          <p:nvSpPr>
            <p:cNvPr id="1772" name="Shape 1772"/>
            <p:cNvSpPr/>
            <p:nvPr/>
          </p:nvSpPr>
          <p:spPr>
            <a:xfrm>
              <a:off x="5583237" y="2128836"/>
              <a:ext cx="195261" cy="195261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773" name="Shape 1773"/>
            <p:cNvCxnSpPr/>
            <p:nvPr/>
          </p:nvCxnSpPr>
          <p:spPr>
            <a:xfrm rot="10800000">
              <a:off x="5684837" y="2117724"/>
              <a:ext cx="0" cy="635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774" name="Shape 1774"/>
            <p:cNvCxnSpPr/>
            <p:nvPr/>
          </p:nvCxnSpPr>
          <p:spPr>
            <a:xfrm rot="10800000">
              <a:off x="5684837" y="2197099"/>
              <a:ext cx="0" cy="635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775" name="Shape 1775"/>
            <p:cNvCxnSpPr/>
            <p:nvPr/>
          </p:nvCxnSpPr>
          <p:spPr>
            <a:xfrm rot="10800000">
              <a:off x="5684837" y="2273299"/>
              <a:ext cx="0" cy="635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</p:grpSp>
      <p:grpSp>
        <p:nvGrpSpPr>
          <p:cNvPr id="1776" name="Shape 1776"/>
          <p:cNvGrpSpPr/>
          <p:nvPr/>
        </p:nvGrpSpPr>
        <p:grpSpPr>
          <a:xfrm>
            <a:off x="4062412" y="2292349"/>
            <a:ext cx="134937" cy="190499"/>
            <a:chOff x="4497387" y="2749549"/>
            <a:chExt cx="195261" cy="219075"/>
          </a:xfrm>
        </p:grpSpPr>
        <p:sp>
          <p:nvSpPr>
            <p:cNvPr id="1777" name="Shape 1777"/>
            <p:cNvSpPr/>
            <p:nvPr/>
          </p:nvSpPr>
          <p:spPr>
            <a:xfrm>
              <a:off x="4497387" y="2760661"/>
              <a:ext cx="195261" cy="195261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778" name="Shape 1778"/>
            <p:cNvCxnSpPr/>
            <p:nvPr/>
          </p:nvCxnSpPr>
          <p:spPr>
            <a:xfrm rot="10800000">
              <a:off x="4598987" y="2749549"/>
              <a:ext cx="0" cy="635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779" name="Shape 1779"/>
            <p:cNvCxnSpPr/>
            <p:nvPr/>
          </p:nvCxnSpPr>
          <p:spPr>
            <a:xfrm rot="10800000">
              <a:off x="4598987" y="2828924"/>
              <a:ext cx="0" cy="635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780" name="Shape 1780"/>
            <p:cNvCxnSpPr/>
            <p:nvPr/>
          </p:nvCxnSpPr>
          <p:spPr>
            <a:xfrm rot="10800000">
              <a:off x="4598987" y="2905124"/>
              <a:ext cx="0" cy="635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</p:grpSp>
      <p:grpSp>
        <p:nvGrpSpPr>
          <p:cNvPr id="1781" name="Shape 1781"/>
          <p:cNvGrpSpPr/>
          <p:nvPr/>
        </p:nvGrpSpPr>
        <p:grpSpPr>
          <a:xfrm>
            <a:off x="3913187" y="2836861"/>
            <a:ext cx="134937" cy="190499"/>
            <a:chOff x="4281487" y="3373437"/>
            <a:chExt cx="195261" cy="219075"/>
          </a:xfrm>
        </p:grpSpPr>
        <p:sp>
          <p:nvSpPr>
            <p:cNvPr id="1782" name="Shape 1782"/>
            <p:cNvSpPr/>
            <p:nvPr/>
          </p:nvSpPr>
          <p:spPr>
            <a:xfrm>
              <a:off x="4281487" y="3384550"/>
              <a:ext cx="195261" cy="195261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783" name="Shape 1783"/>
            <p:cNvCxnSpPr/>
            <p:nvPr/>
          </p:nvCxnSpPr>
          <p:spPr>
            <a:xfrm rot="10800000">
              <a:off x="4383087" y="3373437"/>
              <a:ext cx="0" cy="635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784" name="Shape 1784"/>
            <p:cNvCxnSpPr/>
            <p:nvPr/>
          </p:nvCxnSpPr>
          <p:spPr>
            <a:xfrm rot="10800000">
              <a:off x="4383087" y="3452812"/>
              <a:ext cx="0" cy="635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785" name="Shape 1785"/>
            <p:cNvCxnSpPr/>
            <p:nvPr/>
          </p:nvCxnSpPr>
          <p:spPr>
            <a:xfrm rot="10800000">
              <a:off x="4383087" y="3529012"/>
              <a:ext cx="0" cy="635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</p:grpSp>
      <p:grpSp>
        <p:nvGrpSpPr>
          <p:cNvPr id="1786" name="Shape 1786"/>
          <p:cNvGrpSpPr/>
          <p:nvPr/>
        </p:nvGrpSpPr>
        <p:grpSpPr>
          <a:xfrm>
            <a:off x="3349625" y="3387725"/>
            <a:ext cx="134937" cy="192086"/>
            <a:chOff x="3470275" y="4005262"/>
            <a:chExt cx="195261" cy="219075"/>
          </a:xfrm>
        </p:grpSpPr>
        <p:sp>
          <p:nvSpPr>
            <p:cNvPr id="1787" name="Shape 1787"/>
            <p:cNvSpPr/>
            <p:nvPr/>
          </p:nvSpPr>
          <p:spPr>
            <a:xfrm>
              <a:off x="3470275" y="4016375"/>
              <a:ext cx="195261" cy="195261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788" name="Shape 1788"/>
            <p:cNvCxnSpPr/>
            <p:nvPr/>
          </p:nvCxnSpPr>
          <p:spPr>
            <a:xfrm rot="10800000">
              <a:off x="3571875" y="4005262"/>
              <a:ext cx="0" cy="635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789" name="Shape 1789"/>
            <p:cNvCxnSpPr/>
            <p:nvPr/>
          </p:nvCxnSpPr>
          <p:spPr>
            <a:xfrm rot="10800000">
              <a:off x="3571875" y="4084637"/>
              <a:ext cx="0" cy="635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790" name="Shape 1790"/>
            <p:cNvCxnSpPr/>
            <p:nvPr/>
          </p:nvCxnSpPr>
          <p:spPr>
            <a:xfrm rot="10800000">
              <a:off x="3571875" y="4160837"/>
              <a:ext cx="0" cy="635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</p:grpSp>
      <p:grpSp>
        <p:nvGrpSpPr>
          <p:cNvPr id="1791" name="Shape 1791"/>
          <p:cNvGrpSpPr/>
          <p:nvPr/>
        </p:nvGrpSpPr>
        <p:grpSpPr>
          <a:xfrm>
            <a:off x="3130549" y="3940174"/>
            <a:ext cx="134937" cy="190499"/>
            <a:chOff x="3154361" y="4637087"/>
            <a:chExt cx="195261" cy="219075"/>
          </a:xfrm>
        </p:grpSpPr>
        <p:sp>
          <p:nvSpPr>
            <p:cNvPr id="1792" name="Shape 1792"/>
            <p:cNvSpPr/>
            <p:nvPr/>
          </p:nvSpPr>
          <p:spPr>
            <a:xfrm>
              <a:off x="3154361" y="4648200"/>
              <a:ext cx="195261" cy="195261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793" name="Shape 1793"/>
            <p:cNvCxnSpPr/>
            <p:nvPr/>
          </p:nvCxnSpPr>
          <p:spPr>
            <a:xfrm rot="10800000">
              <a:off x="3255961" y="4637087"/>
              <a:ext cx="0" cy="635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794" name="Shape 1794"/>
            <p:cNvCxnSpPr/>
            <p:nvPr/>
          </p:nvCxnSpPr>
          <p:spPr>
            <a:xfrm rot="10800000">
              <a:off x="3255961" y="4716462"/>
              <a:ext cx="0" cy="635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795" name="Shape 1795"/>
            <p:cNvCxnSpPr/>
            <p:nvPr/>
          </p:nvCxnSpPr>
          <p:spPr>
            <a:xfrm rot="10800000">
              <a:off x="3255961" y="4792662"/>
              <a:ext cx="0" cy="635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</p:grpSp>
      <p:grpSp>
        <p:nvGrpSpPr>
          <p:cNvPr id="1796" name="Shape 1796"/>
          <p:cNvGrpSpPr/>
          <p:nvPr/>
        </p:nvGrpSpPr>
        <p:grpSpPr>
          <a:xfrm>
            <a:off x="3036886" y="4489449"/>
            <a:ext cx="133349" cy="192086"/>
            <a:chOff x="3017836" y="5267324"/>
            <a:chExt cx="195261" cy="219075"/>
          </a:xfrm>
        </p:grpSpPr>
        <p:sp>
          <p:nvSpPr>
            <p:cNvPr id="1797" name="Shape 1797"/>
            <p:cNvSpPr/>
            <p:nvPr/>
          </p:nvSpPr>
          <p:spPr>
            <a:xfrm>
              <a:off x="3017836" y="5278437"/>
              <a:ext cx="195261" cy="195261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798" name="Shape 1798"/>
            <p:cNvCxnSpPr/>
            <p:nvPr/>
          </p:nvCxnSpPr>
          <p:spPr>
            <a:xfrm rot="10800000">
              <a:off x="3119436" y="5267324"/>
              <a:ext cx="0" cy="635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799" name="Shape 1799"/>
            <p:cNvCxnSpPr/>
            <p:nvPr/>
          </p:nvCxnSpPr>
          <p:spPr>
            <a:xfrm rot="10800000">
              <a:off x="3119436" y="5346699"/>
              <a:ext cx="0" cy="635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800" name="Shape 1800"/>
            <p:cNvCxnSpPr/>
            <p:nvPr/>
          </p:nvCxnSpPr>
          <p:spPr>
            <a:xfrm rot="10800000">
              <a:off x="3119436" y="5422899"/>
              <a:ext cx="0" cy="635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</p:grpSp>
      <p:grpSp>
        <p:nvGrpSpPr>
          <p:cNvPr id="1801" name="Shape 1801"/>
          <p:cNvGrpSpPr/>
          <p:nvPr/>
        </p:nvGrpSpPr>
        <p:grpSpPr>
          <a:xfrm>
            <a:off x="6443662" y="2565399"/>
            <a:ext cx="134937" cy="190499"/>
            <a:chOff x="7613650" y="2947986"/>
            <a:chExt cx="195261" cy="219075"/>
          </a:xfrm>
        </p:grpSpPr>
        <p:sp>
          <p:nvSpPr>
            <p:cNvPr id="1802" name="Shape 1802"/>
            <p:cNvSpPr/>
            <p:nvPr/>
          </p:nvSpPr>
          <p:spPr>
            <a:xfrm>
              <a:off x="7613650" y="2959100"/>
              <a:ext cx="195261" cy="195261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803" name="Shape 1803"/>
            <p:cNvCxnSpPr/>
            <p:nvPr/>
          </p:nvCxnSpPr>
          <p:spPr>
            <a:xfrm rot="10800000">
              <a:off x="7715250" y="2947986"/>
              <a:ext cx="0" cy="635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804" name="Shape 1804"/>
            <p:cNvCxnSpPr/>
            <p:nvPr/>
          </p:nvCxnSpPr>
          <p:spPr>
            <a:xfrm rot="10800000">
              <a:off x="7715250" y="3027361"/>
              <a:ext cx="0" cy="635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805" name="Shape 1805"/>
            <p:cNvCxnSpPr/>
            <p:nvPr/>
          </p:nvCxnSpPr>
          <p:spPr>
            <a:xfrm rot="10800000">
              <a:off x="7715250" y="3103561"/>
              <a:ext cx="0" cy="635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" name="Shape 1810"/>
          <p:cNvSpPr txBox="1">
            <a:spLocks noGrp="1"/>
          </p:cNvSpPr>
          <p:nvPr>
            <p:ph type="title"/>
          </p:nvPr>
        </p:nvSpPr>
        <p:spPr>
          <a:xfrm>
            <a:off x="0" y="692150"/>
            <a:ext cx="9144000" cy="12969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4400" b="0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Διαγνωστικές μέθοδοι στη ΓΟΠΝ</a:t>
            </a:r>
            <a:r>
              <a:rPr lang="en-US"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0" i="0" u="none" strike="noStrike" cap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(σήμερα)</a:t>
            </a:r>
          </a:p>
        </p:txBody>
      </p:sp>
      <p:sp>
        <p:nvSpPr>
          <p:cNvPr id="1811" name="Shape 1811"/>
          <p:cNvSpPr txBox="1">
            <a:spLocks noGrp="1"/>
          </p:cNvSpPr>
          <p:nvPr>
            <p:ph type="body" idx="1"/>
          </p:nvPr>
        </p:nvSpPr>
        <p:spPr>
          <a:xfrm>
            <a:off x="395287" y="2924175"/>
            <a:ext cx="8353425" cy="3457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5714"/>
              <a:buFont typeface="Noto Sans Symbols"/>
              <a:buChar char="●"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Ανάλυση συμπτωμάτων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Δοκιμή με αντιεκκριτική αγωγή &gt;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Ενδοσκόπηση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pH-μετρία</a:t>
            </a:r>
          </a:p>
        </p:txBody>
      </p:sp>
    </p:spTree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6" name="Shape 18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7387" y="1631950"/>
            <a:ext cx="7797800" cy="147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7" name="Shape 18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7387" y="3998912"/>
            <a:ext cx="7797800" cy="1473199"/>
          </a:xfrm>
          <a:prstGeom prst="rect">
            <a:avLst/>
          </a:prstGeom>
          <a:noFill/>
          <a:ln>
            <a:noFill/>
          </a:ln>
        </p:spPr>
      </p:pic>
      <p:sp>
        <p:nvSpPr>
          <p:cNvPr id="1818" name="Shape 1818"/>
          <p:cNvSpPr txBox="1"/>
          <p:nvPr/>
        </p:nvSpPr>
        <p:spPr>
          <a:xfrm>
            <a:off x="757237" y="2065336"/>
            <a:ext cx="7643812" cy="749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-US" sz="240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“Οι PPI’s αποτελούν τη θεραπεία εκλογής  με αντιεκκριτική αγωγή.”</a:t>
            </a:r>
          </a:p>
        </p:txBody>
      </p:sp>
      <p:sp>
        <p:nvSpPr>
          <p:cNvPr id="1819" name="Shape 1819"/>
          <p:cNvSpPr txBox="1">
            <a:spLocks noGrp="1"/>
          </p:cNvSpPr>
          <p:nvPr>
            <p:ph type="title"/>
          </p:nvPr>
        </p:nvSpPr>
        <p:spPr>
          <a:xfrm>
            <a:off x="677862" y="188911"/>
            <a:ext cx="7788275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4400" b="0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Δοκιμή με αντιεκκριτική αγωγή</a:t>
            </a:r>
          </a:p>
        </p:txBody>
      </p:sp>
      <p:sp>
        <p:nvSpPr>
          <p:cNvPr id="1820" name="Shape 1820"/>
          <p:cNvSpPr txBox="1"/>
          <p:nvPr/>
        </p:nvSpPr>
        <p:spPr>
          <a:xfrm>
            <a:off x="757237" y="4321175"/>
            <a:ext cx="7643812" cy="8223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-US" sz="240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“Οι δοκιμές με PPI για τη διάγνωση της ΓΟΠΝ είναι οι πιο ακριβείς  όταν χρησιμοποιούνται μεγάλες δόσεις.”</a:t>
            </a:r>
          </a:p>
        </p:txBody>
      </p:sp>
      <p:sp>
        <p:nvSpPr>
          <p:cNvPr id="1821" name="Shape 1821"/>
          <p:cNvSpPr txBox="1"/>
          <p:nvPr/>
        </p:nvSpPr>
        <p:spPr>
          <a:xfrm>
            <a:off x="2065336" y="3148011"/>
            <a:ext cx="6434137" cy="4683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1600" b="1" i="1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Genval statement 35, accepted with some reservation</a:t>
            </a:r>
            <a:br>
              <a:rPr lang="en-US" sz="1600" b="1" i="1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1600" b="1" i="1" u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2" name="Shape 1822"/>
          <p:cNvSpPr txBox="1"/>
          <p:nvPr/>
        </p:nvSpPr>
        <p:spPr>
          <a:xfrm>
            <a:off x="2065336" y="5499100"/>
            <a:ext cx="6434137" cy="4683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1600" b="1" i="1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Genval statement 36, accepted with some reservation</a:t>
            </a:r>
            <a:br>
              <a:rPr lang="en-US" sz="1600" b="1" i="1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1600" b="1" i="1" u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3" name="Shape 1823"/>
          <p:cNvSpPr txBox="1"/>
          <p:nvPr/>
        </p:nvSpPr>
        <p:spPr>
          <a:xfrm>
            <a:off x="7758111" y="6553200"/>
            <a:ext cx="1385887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b="0" i="1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Dent et al 1999</a:t>
            </a:r>
          </a:p>
        </p:txBody>
      </p:sp>
    </p:spTree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Shape 1828"/>
          <p:cNvSpPr txBox="1">
            <a:spLocks noGrp="1"/>
          </p:cNvSpPr>
          <p:nvPr>
            <p:ph type="title"/>
          </p:nvPr>
        </p:nvSpPr>
        <p:spPr>
          <a:xfrm>
            <a:off x="0" y="692150"/>
            <a:ext cx="9144000" cy="12969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4400" b="0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Διαγνωστικές μέθοδοι στη ΓΟΠΝ</a:t>
            </a:r>
            <a:r>
              <a:rPr lang="en-US"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(σήμερα)</a:t>
            </a:r>
          </a:p>
        </p:txBody>
      </p:sp>
      <p:sp>
        <p:nvSpPr>
          <p:cNvPr id="1829" name="Shape 1829"/>
          <p:cNvSpPr txBox="1">
            <a:spLocks noGrp="1"/>
          </p:cNvSpPr>
          <p:nvPr>
            <p:ph type="body" idx="1"/>
          </p:nvPr>
        </p:nvSpPr>
        <p:spPr>
          <a:xfrm>
            <a:off x="395287" y="2924175"/>
            <a:ext cx="8353425" cy="2814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5714"/>
              <a:buFont typeface="Noto Sans Symbols"/>
              <a:buChar char="●"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Ανάλυση συμπτωμάτων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Δοκιμή με αντιεκκριτική αγωγή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Ενδοσκόπηση &gt;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pH-μετρία</a:t>
            </a:r>
          </a:p>
        </p:txBody>
      </p:sp>
    </p:spTree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Shape 1834"/>
          <p:cNvSpPr txBox="1">
            <a:spLocks noGrp="1"/>
          </p:cNvSpPr>
          <p:nvPr>
            <p:ph type="title"/>
          </p:nvPr>
        </p:nvSpPr>
        <p:spPr>
          <a:xfrm>
            <a:off x="179386" y="228600"/>
            <a:ext cx="8964612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3500" b="0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Οι ασθενείς με ΓΟΠΝ  μπορούν να έχουν ελάχιστες ιστολογικές αλλαγές στον οισοφάγο</a:t>
            </a:r>
            <a:r>
              <a:rPr lang="en-US" sz="3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835" name="Shape 1835"/>
          <p:cNvSpPr txBox="1">
            <a:spLocks noGrp="1"/>
          </p:cNvSpPr>
          <p:nvPr>
            <p:ph type="body" idx="1"/>
          </p:nvPr>
        </p:nvSpPr>
        <p:spPr>
          <a:xfrm>
            <a:off x="179386" y="1946275"/>
            <a:ext cx="8763000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2400" b="0" i="0" u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Υψηλής ευκρίνειας ενδοσκόπια </a:t>
            </a:r>
            <a:br>
              <a:rPr lang="en-US" sz="2400" b="0" i="0" u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400" b="0" i="0" u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τώρα επιτρέπουν την ανίχνευση  </a:t>
            </a:r>
            <a:br>
              <a:rPr lang="en-US" sz="2400" b="0" i="0" u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400" b="0" i="0" u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ακόμη και ελάχιστων αλλαγών</a:t>
            </a:r>
            <a:r>
              <a:rPr lang="en-US" sz="2400" b="0" i="1" u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br>
              <a:rPr lang="en-US" sz="2400" b="0" i="0" u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400" b="0" i="0" u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στη δομή  του οισοφαγικού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400" b="0" i="0" u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βλεννογόνου.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2400" b="0" i="0" u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Κάποιες «λεπτές» ιστολογικές  </a:t>
            </a:r>
            <a:br>
              <a:rPr lang="en-US" sz="2400" b="0" i="0" u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400" b="0" i="0" u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αλλαγές που είναι παρούσες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400" b="0" i="0" u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στην οισοφαγίτιδα ανιχνεύονται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400" b="0" i="0" u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σε ΓΟΠΝ. </a:t>
            </a:r>
          </a:p>
        </p:txBody>
      </p:sp>
      <p:pic>
        <p:nvPicPr>
          <p:cNvPr id="1836" name="Shape 1836"/>
          <p:cNvPicPr preferRelativeResize="0">
            <a:picLocks noGrp="1"/>
          </p:cNvPicPr>
          <p:nvPr>
            <p:ph type="chart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219700" y="2138361"/>
            <a:ext cx="3421062" cy="3151186"/>
          </a:xfrm>
          <a:prstGeom prst="rect">
            <a:avLst/>
          </a:prstGeom>
          <a:noFill/>
          <a:ln>
            <a:noFill/>
          </a:ln>
        </p:spPr>
      </p:pic>
      <p:sp>
        <p:nvSpPr>
          <p:cNvPr id="1837" name="Shape 1837"/>
          <p:cNvSpPr txBox="1"/>
          <p:nvPr/>
        </p:nvSpPr>
        <p:spPr>
          <a:xfrm>
            <a:off x="4605337" y="6553200"/>
            <a:ext cx="4538662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b="0" i="1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Ismail-Beigi et al 1970; Tam et al 2002; Vieth et al 2001</a:t>
            </a:r>
          </a:p>
        </p:txBody>
      </p:sp>
    </p:spTree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Shape 1842"/>
          <p:cNvSpPr txBox="1"/>
          <p:nvPr/>
        </p:nvSpPr>
        <p:spPr>
          <a:xfrm>
            <a:off x="0" y="328612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Times New Roman"/>
              <a:buNone/>
            </a:pPr>
            <a:r>
              <a:rPr lang="en-US" sz="3600" b="1" i="0" u="none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Μικρές αλλαγές στο βλεννογόνο του οισοφάγου σε ασθενείς με ΓΟΠΝ</a:t>
            </a:r>
          </a:p>
        </p:txBody>
      </p:sp>
      <p:sp>
        <p:nvSpPr>
          <p:cNvPr id="1843" name="Shape 1843"/>
          <p:cNvSpPr txBox="1"/>
          <p:nvPr/>
        </p:nvSpPr>
        <p:spPr>
          <a:xfrm>
            <a:off x="0" y="2492375"/>
            <a:ext cx="9144000" cy="27273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000" b="0" i="0" u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4DBE00"/>
              </a:buClr>
              <a:buSzPct val="151666"/>
              <a:buFont typeface="Noto Sans Symbols"/>
              <a:buChar char="▪"/>
            </a:pPr>
            <a:r>
              <a:rPr lang="en-US" sz="2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lang="en-US" sz="2800" b="0" i="0" u="none">
                <a:solidFill>
                  <a:srgbClr val="FFCC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Μικρές κηλίδες και σημάδια στο βλεννογόνο</a:t>
            </a:r>
          </a:p>
          <a:p>
            <a:pPr marL="0" marR="0" lvl="0" indent="0" algn="l" rtl="0">
              <a:lnSpc>
                <a:spcPct val="90000"/>
              </a:lnSpc>
              <a:spcBef>
                <a:spcPts val="3360"/>
              </a:spcBef>
              <a:spcAft>
                <a:spcPts val="0"/>
              </a:spcAft>
              <a:buClr>
                <a:srgbClr val="4DBE00"/>
              </a:buClr>
              <a:buSzPct val="130000"/>
              <a:buFont typeface="Noto Sans Symbols"/>
              <a:buChar char="▪"/>
            </a:pPr>
            <a:r>
              <a:rPr lang="en-US" sz="2800" b="0" i="0" u="none">
                <a:solidFill>
                  <a:srgbClr val="FFCC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Διαστήματα μεταξύ των κυττάρων του βλεννογόνου                     </a:t>
            </a:r>
          </a:p>
          <a:p>
            <a:pPr marL="0" marR="0" lvl="0" indent="0" algn="l" rtl="0">
              <a:lnSpc>
                <a:spcPct val="90000"/>
              </a:lnSpc>
              <a:spcBef>
                <a:spcPts val="3360"/>
              </a:spcBef>
              <a:spcAft>
                <a:spcPts val="0"/>
              </a:spcAft>
              <a:buClr>
                <a:srgbClr val="4DBE00"/>
              </a:buClr>
              <a:buSzPct val="130000"/>
              <a:buFont typeface="Noto Sans Symbols"/>
              <a:buChar char="▪"/>
            </a:pPr>
            <a:r>
              <a:rPr lang="en-US" sz="2800" b="1" i="0" u="none">
                <a:solidFill>
                  <a:srgbClr val="FFCC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-US" sz="2800" b="0" i="0" u="none">
                <a:solidFill>
                  <a:srgbClr val="FFCC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Ορατά μόνο με ειδικά ενδοσκόπια, χρώση με ιώδιο κτλ</a:t>
            </a:r>
          </a:p>
        </p:txBody>
      </p:sp>
    </p:spTree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8" name="Shape 18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-12700"/>
            <a:ext cx="4032249" cy="340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9" name="Shape 18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9012" y="0"/>
            <a:ext cx="4056061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0" name="Shape 18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1462" y="3479800"/>
            <a:ext cx="4021136" cy="337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1" name="Shape 185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60912" y="3479800"/>
            <a:ext cx="4067175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6" name="Shape 18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9250" y="2997200"/>
            <a:ext cx="5859461" cy="3294062"/>
          </a:xfrm>
          <a:prstGeom prst="rect">
            <a:avLst/>
          </a:prstGeom>
          <a:noFill/>
          <a:ln>
            <a:noFill/>
          </a:ln>
        </p:spPr>
      </p:pic>
      <p:sp>
        <p:nvSpPr>
          <p:cNvPr id="1857" name="Shape 1857"/>
          <p:cNvSpPr txBox="1"/>
          <p:nvPr/>
        </p:nvSpPr>
        <p:spPr>
          <a:xfrm>
            <a:off x="304800" y="228600"/>
            <a:ext cx="8534399" cy="114300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36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6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3600" b="0" i="0" u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8" name="Shape 1858"/>
          <p:cNvSpPr txBox="1"/>
          <p:nvPr/>
        </p:nvSpPr>
        <p:spPr>
          <a:xfrm>
            <a:off x="468312" y="1844675"/>
            <a:ext cx="1697037" cy="727074"/>
          </a:xfrm>
          <a:prstGeom prst="rect">
            <a:avLst/>
          </a:prstGeom>
          <a:noFill/>
          <a:ln>
            <a:noFill/>
          </a:ln>
          <a:effectLst>
            <a:outerShdw blurRad="63500" dist="17959" dir="2700000">
              <a:schemeClr val="lt2"/>
            </a:outerShdw>
          </a:effectLst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57D800"/>
              </a:buClr>
              <a:buSzPct val="25000"/>
              <a:buFont typeface="Arial"/>
              <a:buNone/>
            </a:pPr>
            <a:r>
              <a:rPr lang="en-US" sz="2200" b="1" i="0" u="none">
                <a:solidFill>
                  <a:srgbClr val="57D800"/>
                </a:solidFill>
                <a:latin typeface="Arial"/>
                <a:ea typeface="Arial"/>
                <a:cs typeface="Arial"/>
                <a:sym typeface="Arial"/>
              </a:rPr>
              <a:t>Βαθμός  A</a:t>
            </a:r>
            <a:r>
              <a:rPr lang="en-US" sz="2200" b="0" i="0" u="none">
                <a:solidFill>
                  <a:srgbClr val="57D800"/>
                </a:solidFill>
                <a:latin typeface="Arial"/>
                <a:ea typeface="Arial"/>
                <a:cs typeface="Arial"/>
                <a:sym typeface="Arial"/>
              </a:rPr>
              <a:t>:	</a:t>
            </a:r>
          </a:p>
        </p:txBody>
      </p:sp>
      <p:sp>
        <p:nvSpPr>
          <p:cNvPr id="1859" name="Shape 1859"/>
          <p:cNvSpPr txBox="1">
            <a:spLocks noGrp="1"/>
          </p:cNvSpPr>
          <p:nvPr>
            <p:ph type="title"/>
          </p:nvPr>
        </p:nvSpPr>
        <p:spPr>
          <a:xfrm>
            <a:off x="0" y="371475"/>
            <a:ext cx="91693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3200" b="0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Η ταξινόμηση του Los Angeles για την ενδοσκοπική εκτίμηση της οισοφαγίτιδας από παλινδρόμηση</a:t>
            </a:r>
          </a:p>
        </p:txBody>
      </p:sp>
      <p:sp>
        <p:nvSpPr>
          <p:cNvPr id="1860" name="Shape 1860"/>
          <p:cNvSpPr txBox="1"/>
          <p:nvPr/>
        </p:nvSpPr>
        <p:spPr>
          <a:xfrm>
            <a:off x="3435350" y="6604000"/>
            <a:ext cx="5708649" cy="25400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1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Published with permission from Professor G Tytgat and Professor J Dent</a:t>
            </a:r>
          </a:p>
        </p:txBody>
      </p:sp>
      <p:sp>
        <p:nvSpPr>
          <p:cNvPr id="1861" name="Shape 1861"/>
          <p:cNvSpPr txBox="1"/>
          <p:nvPr/>
        </p:nvSpPr>
        <p:spPr>
          <a:xfrm>
            <a:off x="1908175" y="1773236"/>
            <a:ext cx="7235825" cy="9588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Μια ή περισσότερες λύσεις της συνέχειας του βλεννογόνου όχι πάνω από 5 mm, που περιορίζονται στις  βλεννογονικές πτυχές</a:t>
            </a:r>
          </a:p>
        </p:txBody>
      </p:sp>
      <p:pic>
        <p:nvPicPr>
          <p:cNvPr id="1862" name="Shape 18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9750" y="2997200"/>
            <a:ext cx="993774" cy="1109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430212" y="188911"/>
            <a:ext cx="8255000" cy="1079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4400" b="0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ΜΕΘΟΔΟΛΟΓΙΑ ΕΡΕΥΝΑΣ</a:t>
            </a:r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0" y="1196975"/>
            <a:ext cx="9144000" cy="54721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None/>
            </a:pPr>
            <a:endParaRPr sz="2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2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Επιλογή δείγματος: δισταδιακή δειγματοληψία στρωμάτων και οικοδομικών τετραγώνων με βάση τους επίσημους χάρτες της Εθνικής Στατιστικής Υπηρεσίας </a:t>
            </a:r>
          </a:p>
          <a:p>
            <a:pPr marL="342900" marR="0" lvl="0" indent="-342900" algn="l" rtl="0">
              <a:lnSpc>
                <a:spcPct val="3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2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2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Δομημένα ερωτηματολόγια 70 ερωτήσεων για το ανώτερο πεπτικό </a:t>
            </a:r>
          </a:p>
          <a:p>
            <a:pPr marL="342900" marR="0" lvl="0" indent="-342900" algn="l" rtl="0">
              <a:lnSpc>
                <a:spcPct val="4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2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1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Char char="●"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Κατ’ οίκον επισκέψεις 3 εξειδικευμένων συνεντευκτριών </a:t>
            </a:r>
          </a:p>
        </p:txBody>
      </p:sp>
      <p:pic>
        <p:nvPicPr>
          <p:cNvPr id="99" name="Shape 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01011" y="5822950"/>
            <a:ext cx="1042986" cy="1035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Shape 1867"/>
          <p:cNvSpPr txBox="1"/>
          <p:nvPr/>
        </p:nvSpPr>
        <p:spPr>
          <a:xfrm>
            <a:off x="468312" y="1916111"/>
            <a:ext cx="1697037" cy="727074"/>
          </a:xfrm>
          <a:prstGeom prst="rect">
            <a:avLst/>
          </a:prstGeom>
          <a:noFill/>
          <a:ln>
            <a:noFill/>
          </a:ln>
          <a:effectLst>
            <a:outerShdw blurRad="63500" dist="17959" dir="2700000">
              <a:schemeClr val="lt2"/>
            </a:outerShdw>
          </a:effectLst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57D800"/>
              </a:buClr>
              <a:buSzPct val="25000"/>
              <a:buFont typeface="Arial"/>
              <a:buNone/>
            </a:pPr>
            <a:r>
              <a:rPr lang="en-US" sz="2200" b="1" i="0" u="none">
                <a:solidFill>
                  <a:srgbClr val="57D800"/>
                </a:solidFill>
                <a:latin typeface="Arial"/>
                <a:ea typeface="Arial"/>
                <a:cs typeface="Arial"/>
                <a:sym typeface="Arial"/>
              </a:rPr>
              <a:t>Βαθμός  B</a:t>
            </a:r>
            <a:r>
              <a:rPr lang="en-US" sz="2200" b="0" i="0" u="none">
                <a:solidFill>
                  <a:srgbClr val="57D800"/>
                </a:solidFill>
                <a:latin typeface="Arial"/>
                <a:ea typeface="Arial"/>
                <a:cs typeface="Arial"/>
                <a:sym typeface="Arial"/>
              </a:rPr>
              <a:t>:	</a:t>
            </a:r>
          </a:p>
        </p:txBody>
      </p:sp>
      <p:sp>
        <p:nvSpPr>
          <p:cNvPr id="1868" name="Shape 1868"/>
          <p:cNvSpPr txBox="1"/>
          <p:nvPr/>
        </p:nvSpPr>
        <p:spPr>
          <a:xfrm>
            <a:off x="2112961" y="1844675"/>
            <a:ext cx="7031036" cy="9588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25000"/>
              <a:buFont typeface="Arial"/>
              <a:buNone/>
            </a:pPr>
            <a:r>
              <a:rPr lang="en-US" sz="2000" b="0" i="0" u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Μια ή περισσότερες διαβρώσεις του βλεννογόνου πάνω από 5 mm, που δεν εκτείνονται μεταξύ των κορυφών γειτονικών βλεννογονικών πτυχών</a:t>
            </a:r>
          </a:p>
        </p:txBody>
      </p:sp>
      <p:sp>
        <p:nvSpPr>
          <p:cNvPr id="1869" name="Shape 1869"/>
          <p:cNvSpPr txBox="1">
            <a:spLocks noGrp="1"/>
          </p:cNvSpPr>
          <p:nvPr>
            <p:ph type="title"/>
          </p:nvPr>
        </p:nvSpPr>
        <p:spPr>
          <a:xfrm>
            <a:off x="0" y="333375"/>
            <a:ext cx="9144000" cy="1209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3200" b="0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Η ταξινόμηση του Los Angeles για την ενδοσκοπική εκτίμηση της οισοφαγίτιδας από παλινδρόμηση</a:t>
            </a:r>
          </a:p>
        </p:txBody>
      </p:sp>
      <p:sp>
        <p:nvSpPr>
          <p:cNvPr id="1870" name="Shape 1870"/>
          <p:cNvSpPr txBox="1"/>
          <p:nvPr/>
        </p:nvSpPr>
        <p:spPr>
          <a:xfrm rot="60000" flipH="1">
            <a:off x="2409825" y="6597650"/>
            <a:ext cx="6732586" cy="25400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1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Published with permission from Professor G Tytgat and Professor J Dent</a:t>
            </a:r>
          </a:p>
        </p:txBody>
      </p:sp>
      <p:pic>
        <p:nvPicPr>
          <p:cNvPr id="1871" name="Shape 18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3711" y="3141661"/>
            <a:ext cx="5864225" cy="3297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2" name="Shape 18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4212" y="3141661"/>
            <a:ext cx="993774" cy="1109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/>
        </p:nvSpPr>
        <p:spPr>
          <a:xfrm>
            <a:off x="3851275" y="2133600"/>
            <a:ext cx="3889375" cy="2590800"/>
          </a:xfrm>
          <a:prstGeom prst="wedgeRectCallout">
            <a:avLst>
              <a:gd name="adj1" fmla="val -9883"/>
              <a:gd name="adj2" fmla="val 410"/>
            </a:avLst>
          </a:prstGeom>
          <a:solidFill>
            <a:srgbClr val="CC99FF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0" y="2349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ΕΠΙΠΟΛΑΣΜΟΣ ΣΥΜΠΤΩΜΑΤΩΝ ΓOΠN </a:t>
            </a:r>
            <a:br>
              <a:rPr lang="en-US" sz="3600" b="0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0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ΣΤΟ ΓΕΝΙΚΟ ΠΛΗΘΥΣΜΟ</a:t>
            </a:r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3663950" y="1722436"/>
            <a:ext cx="4437062" cy="1427162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t" anchorCtr="0">
            <a:noAutofit/>
          </a:bodyPr>
          <a:lstStyle/>
          <a:p>
            <a:pPr marL="342900" marR="0" lvl="0" indent="-342900" algn="l" rtl="0">
              <a:lnSpc>
                <a:spcPct val="26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2800" b="1" i="0" u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Συμπτώματα ΓΟΠΝ</a:t>
            </a:r>
            <a:r>
              <a:rPr lang="en-US" sz="2800" b="1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     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None/>
            </a:pPr>
            <a:endParaRPr sz="2800" b="1" i="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7986" y="5768975"/>
            <a:ext cx="1116012" cy="108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8137" y="1600200"/>
            <a:ext cx="2235199" cy="525779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/>
          <p:nvPr/>
        </p:nvSpPr>
        <p:spPr>
          <a:xfrm>
            <a:off x="4572000" y="3200400"/>
            <a:ext cx="2405062" cy="12191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9050" cap="flat" cmpd="sng">
                  <a:solidFill>
                    <a:srgbClr val="CCFFFF"/>
                  </a:solidFill>
                  <a:prstDash val="solid"/>
                  <a:miter/>
                  <a:headEnd type="none" w="med" len="med"/>
                  <a:tailEnd type="none" w="med" len="med"/>
                </a:ln>
                <a:solidFill>
                  <a:srgbClr val="740A9E"/>
                </a:solidFill>
                <a:latin typeface="Arial"/>
              </a:rPr>
              <a:t>4 στούς 10</a:t>
            </a:r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/>
        </p:nvSpPr>
        <p:spPr>
          <a:xfrm>
            <a:off x="3995737" y="2286000"/>
            <a:ext cx="3889375" cy="2438399"/>
          </a:xfrm>
          <a:prstGeom prst="wedgeRectCallout">
            <a:avLst>
              <a:gd name="adj1" fmla="val -10685"/>
              <a:gd name="adj2" fmla="val -914"/>
            </a:avLst>
          </a:prstGeom>
          <a:solidFill>
            <a:srgbClr val="CC99FF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0" y="238125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ΕΠΙΠΟΛΑΣΜΟΣ ΣΥΜΠΤΩΜΑΤΩΝ ΓOΠN </a:t>
            </a:r>
            <a:br>
              <a:rPr lang="en-US" sz="3600" b="0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0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ΣΤΟ ΓΕΝΙΚΟ ΠΛΗΘΥΣΜΟ</a:t>
            </a:r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3883025" y="2281236"/>
            <a:ext cx="4591049" cy="338136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t" anchorCtr="0">
            <a:noAutofit/>
          </a:bodyPr>
          <a:lstStyle/>
          <a:p>
            <a:pPr marL="342900" marR="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400" b="1" i="0" u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    ΓΟΠΝ βάσει διεθνούς             ερωτηματολογίου  </a:t>
            </a:r>
          </a:p>
          <a:p>
            <a:pPr marL="342900" marR="0" lvl="0" indent="-342900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2800" b="1" i="0" u="none">
              <a:solidFill>
                <a:srgbClr val="0000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2800" b="1" i="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Noto Sans Symbols"/>
              <a:buNone/>
            </a:pPr>
            <a:endParaRPr sz="2800" b="1" i="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Shape 1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7986" y="5768975"/>
            <a:ext cx="1116012" cy="108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Shape 1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8137" y="1600200"/>
            <a:ext cx="2235199" cy="5257799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Shape 119"/>
          <p:cNvSpPr/>
          <p:nvPr/>
        </p:nvSpPr>
        <p:spPr>
          <a:xfrm>
            <a:off x="4648200" y="3457575"/>
            <a:ext cx="2405062" cy="12191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9050" cap="flat" cmpd="sng">
                  <a:solidFill>
                    <a:srgbClr val="CCFFFF"/>
                  </a:solidFill>
                  <a:prstDash val="solid"/>
                  <a:miter/>
                  <a:headEnd type="none" w="med" len="med"/>
                  <a:tailEnd type="none" w="med" len="med"/>
                </a:ln>
                <a:solidFill>
                  <a:srgbClr val="740A9E"/>
                </a:solidFill>
                <a:latin typeface="Arial"/>
              </a:rPr>
              <a:t>3 στούς 10</a:t>
            </a:r>
          </a:p>
        </p:txBody>
      </p: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Τροχιά">
  <a:themeElements>
    <a:clrScheme name="Τροχιά">
      <a:dk1>
        <a:srgbClr val="FFFFFF"/>
      </a:dk1>
      <a:lt1>
        <a:srgbClr val="000000"/>
      </a:lt1>
      <a:dk2>
        <a:srgbClr val="B2B2B2"/>
      </a:dk2>
      <a:lt2>
        <a:srgbClr val="010199"/>
      </a:lt2>
      <a:accent1>
        <a:srgbClr val="3399FF"/>
      </a:accent1>
      <a:accent2>
        <a:srgbClr val="666699"/>
      </a:accent2>
      <a:accent3>
        <a:srgbClr val="000000"/>
      </a:accent3>
      <a:accent4>
        <a:srgbClr val="3399FF"/>
      </a:accent4>
      <a:accent5>
        <a:srgbClr val="666699"/>
      </a:accent5>
      <a:accent6>
        <a:srgbClr val="000000"/>
      </a:accent6>
      <a:hlink>
        <a:srgbClr val="FFFFCC"/>
      </a:hlink>
      <a:folHlink>
        <a:srgbClr val="FFCC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2191</Words>
  <Application>Microsoft Macintosh PowerPoint</Application>
  <PresentationFormat>On-screen Show (4:3)</PresentationFormat>
  <Paragraphs>536</Paragraphs>
  <Slides>70</Slides>
  <Notes>70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5" baseType="lpstr">
      <vt:lpstr>Times New Roman</vt:lpstr>
      <vt:lpstr>Arimo</vt:lpstr>
      <vt:lpstr>Noto Sans Symbols</vt:lpstr>
      <vt:lpstr>Arial</vt:lpstr>
      <vt:lpstr>Τροχιά</vt:lpstr>
      <vt:lpstr>PowerPoint Presentation</vt:lpstr>
      <vt:lpstr>ΓΑΣΤΡΟ-ΟΙΣΟΦΑΓΙΚΗ ΠΑΛΙΝΔΡΟΜΙΚΗ ΝΟΣΟΣ</vt:lpstr>
      <vt:lpstr>ΟΡΙΣΜΟΙ</vt:lpstr>
      <vt:lpstr>PowerPoint Presentation</vt:lpstr>
      <vt:lpstr>ΣΚΟΠΟΣ – ΜΕΛΕΤΗΣ   ΕΛ.Ι.ΓΑΣΤ</vt:lpstr>
      <vt:lpstr>ΔΕΙΓΜΑ ΜΕΛΕΤΗΣ</vt:lpstr>
      <vt:lpstr>ΜΕΘΟΔΟΛΟΓΙΑ ΕΡΕΥΝΑΣ</vt:lpstr>
      <vt:lpstr>ΕΠΙΠΟΛΑΣΜΟΣ ΣΥΜΠΤΩΜΑΤΩΝ ΓOΠN  ΣΤΟ ΓΕΝΙΚΟ ΠΛΗΘΥΣΜΟ</vt:lpstr>
      <vt:lpstr>ΕΠΙΠΟΛΑΣΜΟΣ ΣΥΜΠΤΩΜΑΤΩΝ ΓOΠN  ΣΤΟ ΓΕΝΙΚΟ ΠΛΗΘΥΣΜΟ</vt:lpstr>
      <vt:lpstr>PowerPoint Presentation</vt:lpstr>
      <vt:lpstr>ΓΟΠΝ ΚΑΙ ΥΠΗΡΕΣΙΕΣ ΥΓΕΙΑΣ</vt:lpstr>
      <vt:lpstr>PowerPoint Presentation</vt:lpstr>
      <vt:lpstr>PowerPoint Presentation</vt:lpstr>
      <vt:lpstr>ΣΥΜΠΕΡΑΣΜΑΤΑ- Ι</vt:lpstr>
      <vt:lpstr>ΣΥΜΠΕΡΑΣΜΑΤΑ- ΙΙ</vt:lpstr>
      <vt:lpstr>PowerPoint Presentation</vt:lpstr>
      <vt:lpstr>PowerPoint Presentation</vt:lpstr>
      <vt:lpstr>ΓΑΣΤΡΟ-ΟΙΣΟΓΑΓΙΚΗ ΠΑΛΙΝΔΡΟΜΙΚΗ ΝΟΣΟΣ</vt:lpstr>
      <vt:lpstr>ΓΟΠ Νόσος  Αιτιολογία –Παθογένεια     </vt:lpstr>
      <vt:lpstr>ΓΟΠ Νόσος Αιτιολογία –Παθογένεια     </vt:lpstr>
      <vt:lpstr>ΓΟΠ Νόσος Αντιπαλινδρομικός φραγμός (1)</vt:lpstr>
      <vt:lpstr>ΓΟΠ Νόσος Αντιπαλινδρομικός φραγμός (2)</vt:lpstr>
      <vt:lpstr>ΓΟΠ Νόσος Αντιπαλινδρομικός φραγμός (3)</vt:lpstr>
      <vt:lpstr>ΓΟΠ Νόσος Αντιπαλινδρομικός φραγμός (4)</vt:lpstr>
      <vt:lpstr>PowerPoint Presentation</vt:lpstr>
      <vt:lpstr>PowerPoint Presentation</vt:lpstr>
      <vt:lpstr>PowerPoint Presentation</vt:lpstr>
      <vt:lpstr>PowerPoint Presentation</vt:lpstr>
      <vt:lpstr>Ολισθαίνουσα διαφραγματοκήλη όπως φαίνεται μέσα από τον στόμαχο με αναστροφή του ενδοσκοπίου</vt:lpstr>
      <vt:lpstr>Ολισθαίνουσα διαφραγματοκήλη.  Με το ενδοσκόπιο μέσα στον  διαφραγματικό σάκο</vt:lpstr>
      <vt:lpstr>Βαρειά οισοφαγίτιδα ΙΙΙου βαθμού σε έδαφος ολισθ. διαφραγματοκήλης</vt:lpstr>
      <vt:lpstr>Dr.Tsionis Charis</vt:lpstr>
      <vt:lpstr>PowerPoint Presentation</vt:lpstr>
      <vt:lpstr>ΓΟΠ Νόσος Αντιπαλινδρομικός φραγμός (5) ΠΙΝΑΚΑΣ ΟΥΣΙΩΝ ΠΟΥ ΕΠΗΡΕΑΖΟΥΝ ΤΟΝ ΤΟΝΟ ΤΟΥ ΚΟΣ </vt:lpstr>
      <vt:lpstr>PowerPoint Presentation</vt:lpstr>
      <vt:lpstr>PowerPoint Presentation</vt:lpstr>
      <vt:lpstr>ΓΟΠ Νόσος Αντιπαλινδρομικός φραγμός</vt:lpstr>
      <vt:lpstr>ΓΟΠ Νόσος Αιτιολογία –Παθογένεια     </vt:lpstr>
      <vt:lpstr>ΓΟΠ Νόσος Αιτιολογία –Παθογένεια     </vt:lpstr>
      <vt:lpstr>ΓΟΠ Νόσος:   ΜΕΙΩΜΕΝΗ ΟΙΣΟΦΑΓΙΚΗ ΚΑΘΑΡΣΗ</vt:lpstr>
      <vt:lpstr>ΓΟΠ Νόσος Αιτιολογία –Παθογένεια     </vt:lpstr>
      <vt:lpstr>ΓΟΠ Νόσος: ΑΝΤΙΣΤΑΣΗ ΤΟΥ ΟΙΣΟΦΑΓΙΚΟΥ ΒΛΕΝΝΟΓΟΝΟΥ</vt:lpstr>
      <vt:lpstr>ΓΟΠ Νόσος Αιτιολογία –Παθογένεια     </vt:lpstr>
      <vt:lpstr>Το παλινδρομούμενο γαστρικό οξύ και η πεψίνη προκαλούν διαβρώσεις στο βλεννογόνο του οισοφάγου και είναι υπεύθυνα για τα συμπτώματα</vt:lpstr>
      <vt:lpstr>Το οξύ αποτελεί κεντρικό στοιχείο στα συμπτώματα της ΓΟΠΝ</vt:lpstr>
      <vt:lpstr>Το οξύ αποτελεί κεντρικό στοιχείο στα συμπτώματα της ΓΟΠΝ</vt:lpstr>
      <vt:lpstr>Η επίδραση του pH στην δραστικότητα της  γαστρικής πεψίνης</vt:lpstr>
      <vt:lpstr>PowerPoint Presentation</vt:lpstr>
      <vt:lpstr>PowerPoint Presentation</vt:lpstr>
      <vt:lpstr>Διαγνωστικές μέθοδοι στην  ΓΟΠ Νόσο  (χθες)</vt:lpstr>
      <vt:lpstr>Bernstein test</vt:lpstr>
      <vt:lpstr>Διαγνωστικές μέθοδοι στη ΓΟΠΝ (σήμερα)</vt:lpstr>
      <vt:lpstr>ΓΟΠ Νόσος</vt:lpstr>
      <vt:lpstr>“Η φράση ‘οπισθοστερνικός καύσος’ ερμηνεύεται λανθασμένα από τον ασθενή”</vt:lpstr>
      <vt:lpstr>Χρήση περιφραστικής περιγραφής του οπισθοστερνικού καύσου   Ως κύριο σύμπτωμα αναγνωρίστηκε  ένα αίσθημα καύσου που ανεβαίνει από το στόμαχο ή από χαμηλά στο θώρακα προς το λαιμό   </vt:lpstr>
      <vt:lpstr>Τα συμπτώματα της ΓΟΠΝ και η οισοφαγίτιδα</vt:lpstr>
      <vt:lpstr>Τα συμπτώματα είναι παρόμοια σε ασθενείς με ΓΟΠΝ με ή χωρίς οισοφαγίτιδα </vt:lpstr>
      <vt:lpstr>Η συχνότητα &amp; σοβαρότητα του οπισθοστερνικού καύσου λόγω της ΓΟΠΝ είναι παρόμοια σε ασθενείς με ή χωρίς οισοφαγίτιδα</vt:lpstr>
      <vt:lpstr>Τα ήπια συμπτώματα παλινδρόμησης μπορεί να καλύψουν πιθανή σοβαρή οισοφαγίτιδα</vt:lpstr>
      <vt:lpstr>Τα συμπτώματα της ΓΟΠΝ έχουν οικονομικές επιπτώσεις και στην εργασία</vt:lpstr>
      <vt:lpstr>Η ποιότητα ζωής σε ασθενείς με ΓΟΠΝ</vt:lpstr>
      <vt:lpstr>PowerPoint Presentation</vt:lpstr>
      <vt:lpstr>Διαγνωστικές μέθοδοι στη ΓΟΠΝ (σήμερα)</vt:lpstr>
      <vt:lpstr>Δοκιμή με αντιεκκριτική αγωγή</vt:lpstr>
      <vt:lpstr>Διαγνωστικές μέθοδοι στη ΓΟΠΝ (σήμερα)</vt:lpstr>
      <vt:lpstr>Οι ασθενείς με ΓΟΠΝ  μπορούν να έχουν ελάχιστες ιστολογικές αλλαγές στον οισοφάγο </vt:lpstr>
      <vt:lpstr>PowerPoint Presentation</vt:lpstr>
      <vt:lpstr>PowerPoint Presentation</vt:lpstr>
      <vt:lpstr>Η ταξινόμηση του Los Angeles για την ενδοσκοπική εκτίμηση της οισοφαγίτιδας από παλινδρόμηση</vt:lpstr>
      <vt:lpstr>Η ταξινόμηση του Los Angeles για την ενδοσκοπική εκτίμηση της οισοφαγίτιδας από παλινδρόμηση</vt:lpstr>
    </vt:vector>
  </TitlesOfParts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Alexios Tsimenidis</cp:lastModifiedBy>
  <cp:revision>1</cp:revision>
  <dcterms:modified xsi:type="dcterms:W3CDTF">2017-05-31T07:03:35Z</dcterms:modified>
</cp:coreProperties>
</file>