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75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Shape 18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5" name="Shape 18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Shape 19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5" name="Shape 19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Shape 19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1" name="Shape 19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9" name="Shape 19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Shape 19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7" name="Shape 19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Shape 19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5" name="Shape 19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Shape 20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1" name="Shape 20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Shape 20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9" name="Shape 20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Shape 20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5" name="Shape 20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Shape 20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2" name="Shape 20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Shape 20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0" name="Shape 20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Shape 18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5" name="Shape 18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Shape 20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6" name="Shape 20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 2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4" name="Shape 2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hape 20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0" name="Shape 20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Shape 2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7" name="Shape 20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Shape 20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9" name="Shape 20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Shape 20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5" name="Shape 20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Shape 2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0" name="Shape 20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Shape 20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5" name="Shape 20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Shape 20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0" name="Shape 2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Shape 2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5" name="Shape 2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Shape 18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5" name="Shape 1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Shape 2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3" name="Shape 2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Shape 2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2" name="Shape 2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Shape 2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1" name="Shape 2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Shape 2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7" name="Shape 2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Shape 2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3" name="Shape 2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Shape 2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0" name="Shape 2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Shape 2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6" name="Shape 2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Shape 2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2" name="Shape 2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Shape 2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8" name="Shape 2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Shape 2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4" name="Shape 2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Shape 1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3" name="Shape 1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Shape 2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7" name="Shape 2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Shape 2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7" name="Shape 2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Shape 2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3" name="Shape 2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Shape 2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9" name="Shape 2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Shape 2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1" name="Shape 2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Shape 2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0" name="Shape 2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Shape 2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0" name="Shape 2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Shape 2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6" name="Shape 2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Shape 2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2" name="Shape 2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Shape 2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9" name="Shape 2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Shape 19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8" name="Shape 19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Shape 2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4" name="Shape 2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Shape 2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0" name="Shape 2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Shape 2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5" name="Shape 2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Shape 2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1" name="Shape 2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Shape 2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6" name="Shape 2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Shape 2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1" name="Shape 2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Shape 2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6" name="Shape 2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Shape 2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2" name="Shape 2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Shape 2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8" name="Shape 2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Shape 2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3" name="Shape 2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Shape 19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Shape 2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9" name="Shape 2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Shape 2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5" name="Shape 2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Shape 2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1" name="Shape 2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Shape 2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7" name="Shape 2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Shape 2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3" name="Shape 2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Shape 2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9" name="Shape 2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Shape 2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5" name="Shape 2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Shape 2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1" name="Shape 2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Shape 2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7" name="Shape 2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Shape 2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3" name="Shape 25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Shape 19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6" name="Shape 19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Shape 2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9" name="Shape 2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Shape 2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5" name="Shape 2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Shape 2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1" name="Shape 2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Shape 2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7" name="Shape 2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Shape 19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4" name="Shape 19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Shape 1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9" name="Shape 19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Shape 43"/>
          <p:cNvGrpSpPr/>
          <p:nvPr/>
        </p:nvGrpSpPr>
        <p:grpSpPr>
          <a:xfrm>
            <a:off x="0" y="3902075"/>
            <a:ext cx="3400424" cy="2949575"/>
            <a:chOff x="0" y="3902075"/>
            <a:chExt cx="3400424" cy="2949575"/>
          </a:xfrm>
        </p:grpSpPr>
        <p:sp>
          <p:nvSpPr>
            <p:cNvPr id="44" name="Shape 44"/>
            <p:cNvSpPr/>
            <p:nvPr/>
          </p:nvSpPr>
          <p:spPr>
            <a:xfrm>
              <a:off x="0" y="3981450"/>
              <a:ext cx="3400424" cy="2863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902075"/>
              <a:ext cx="2943224" cy="2949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4341812"/>
              <a:ext cx="2770187" cy="25034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4038600"/>
              <a:ext cx="2770187" cy="280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331787" y="4419600"/>
              <a:ext cx="136524" cy="13652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400" y="6165850"/>
              <a:ext cx="146050" cy="1460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255712" y="4322762"/>
              <a:ext cx="192087" cy="19208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85800" y="1873250"/>
            <a:ext cx="7772400" cy="155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  <a:defRPr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3902075"/>
            <a:ext cx="3400424" cy="2949575"/>
            <a:chOff x="0" y="3902075"/>
            <a:chExt cx="3400424" cy="2949575"/>
          </a:xfrm>
        </p:grpSpPr>
        <p:sp>
          <p:nvSpPr>
            <p:cNvPr id="11" name="Shape 11"/>
            <p:cNvSpPr/>
            <p:nvPr/>
          </p:nvSpPr>
          <p:spPr>
            <a:xfrm>
              <a:off x="0" y="3981450"/>
              <a:ext cx="3400424" cy="2863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91" y="4390"/>
                  </a:moveTo>
                  <a:lnTo>
                    <a:pt x="9049" y="1995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9049" y="2793"/>
                  </a:lnTo>
                  <a:lnTo>
                    <a:pt x="18154" y="5188"/>
                  </a:lnTo>
                  <a:lnTo>
                    <a:pt x="31250" y="9977"/>
                  </a:lnTo>
                  <a:lnTo>
                    <a:pt x="43672" y="16297"/>
                  </a:lnTo>
                  <a:lnTo>
                    <a:pt x="55812" y="24279"/>
                  </a:lnTo>
                  <a:lnTo>
                    <a:pt x="67222" y="33458"/>
                  </a:lnTo>
                  <a:lnTo>
                    <a:pt x="77620" y="43436"/>
                  </a:lnTo>
                  <a:lnTo>
                    <a:pt x="87400" y="55011"/>
                  </a:lnTo>
                  <a:lnTo>
                    <a:pt x="96112" y="67782"/>
                  </a:lnTo>
                  <a:lnTo>
                    <a:pt x="104206" y="81751"/>
                  </a:lnTo>
                  <a:lnTo>
                    <a:pt x="108871" y="90864"/>
                  </a:lnTo>
                  <a:lnTo>
                    <a:pt x="112918" y="100443"/>
                  </a:lnTo>
                  <a:lnTo>
                    <a:pt x="116290" y="110022"/>
                  </a:lnTo>
                  <a:lnTo>
                    <a:pt x="119325" y="120000"/>
                  </a:lnTo>
                  <a:lnTo>
                    <a:pt x="120000" y="120000"/>
                  </a:lnTo>
                  <a:lnTo>
                    <a:pt x="116964" y="110022"/>
                  </a:lnTo>
                  <a:lnTo>
                    <a:pt x="113592" y="100443"/>
                  </a:lnTo>
                  <a:lnTo>
                    <a:pt x="109545" y="90864"/>
                  </a:lnTo>
                  <a:lnTo>
                    <a:pt x="104880" y="81352"/>
                  </a:lnTo>
                  <a:lnTo>
                    <a:pt x="96786" y="67383"/>
                  </a:lnTo>
                  <a:lnTo>
                    <a:pt x="87737" y="54611"/>
                  </a:lnTo>
                  <a:lnTo>
                    <a:pt x="77957" y="43037"/>
                  </a:lnTo>
                  <a:lnTo>
                    <a:pt x="67559" y="32660"/>
                  </a:lnTo>
                  <a:lnTo>
                    <a:pt x="56149" y="23481"/>
                  </a:lnTo>
                  <a:lnTo>
                    <a:pt x="44009" y="15898"/>
                  </a:lnTo>
                  <a:lnTo>
                    <a:pt x="31587" y="9179"/>
                  </a:lnTo>
                  <a:lnTo>
                    <a:pt x="18491" y="4390"/>
                  </a:lnTo>
                  <a:lnTo>
                    <a:pt x="18491" y="439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3902075"/>
              <a:ext cx="2943224" cy="2949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4341812"/>
              <a:ext cx="2770187" cy="25034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79" y="104781"/>
                  </a:moveTo>
                  <a:lnTo>
                    <a:pt x="116355" y="112542"/>
                  </a:lnTo>
                  <a:lnTo>
                    <a:pt x="119106" y="120000"/>
                  </a:lnTo>
                  <a:lnTo>
                    <a:pt x="120000" y="120000"/>
                  </a:lnTo>
                  <a:lnTo>
                    <a:pt x="117111" y="111781"/>
                  </a:lnTo>
                  <a:lnTo>
                    <a:pt x="113398" y="104020"/>
                  </a:lnTo>
                  <a:lnTo>
                    <a:pt x="105558" y="88040"/>
                  </a:lnTo>
                  <a:lnTo>
                    <a:pt x="95931" y="72365"/>
                  </a:lnTo>
                  <a:lnTo>
                    <a:pt x="84997" y="57526"/>
                  </a:lnTo>
                  <a:lnTo>
                    <a:pt x="72962" y="44286"/>
                  </a:lnTo>
                  <a:lnTo>
                    <a:pt x="60240" y="32415"/>
                  </a:lnTo>
                  <a:lnTo>
                    <a:pt x="46212" y="22371"/>
                  </a:lnTo>
                  <a:lnTo>
                    <a:pt x="31289" y="13240"/>
                  </a:lnTo>
                  <a:lnTo>
                    <a:pt x="16091" y="5935"/>
                  </a:lnTo>
                  <a:lnTo>
                    <a:pt x="0" y="0"/>
                  </a:lnTo>
                  <a:lnTo>
                    <a:pt x="0" y="913"/>
                  </a:lnTo>
                  <a:lnTo>
                    <a:pt x="15266" y="6772"/>
                  </a:lnTo>
                  <a:lnTo>
                    <a:pt x="30670" y="14077"/>
                  </a:lnTo>
                  <a:lnTo>
                    <a:pt x="45524" y="23208"/>
                  </a:lnTo>
                  <a:lnTo>
                    <a:pt x="59553" y="33253"/>
                  </a:lnTo>
                  <a:lnTo>
                    <a:pt x="72343" y="45123"/>
                  </a:lnTo>
                  <a:lnTo>
                    <a:pt x="84309" y="58363"/>
                  </a:lnTo>
                  <a:lnTo>
                    <a:pt x="95243" y="73050"/>
                  </a:lnTo>
                  <a:lnTo>
                    <a:pt x="104939" y="88801"/>
                  </a:lnTo>
                  <a:lnTo>
                    <a:pt x="112779" y="1047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4038600"/>
              <a:ext cx="2770187" cy="280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4"/>
                  </a:lnTo>
                  <a:lnTo>
                    <a:pt x="14441" y="5972"/>
                  </a:lnTo>
                  <a:lnTo>
                    <a:pt x="29295" y="12895"/>
                  </a:lnTo>
                  <a:lnTo>
                    <a:pt x="43323" y="20633"/>
                  </a:lnTo>
                  <a:lnTo>
                    <a:pt x="56252" y="30000"/>
                  </a:lnTo>
                  <a:lnTo>
                    <a:pt x="68630" y="40180"/>
                  </a:lnTo>
                  <a:lnTo>
                    <a:pt x="80045" y="51990"/>
                  </a:lnTo>
                  <a:lnTo>
                    <a:pt x="90085" y="63936"/>
                  </a:lnTo>
                  <a:lnTo>
                    <a:pt x="99988" y="77782"/>
                  </a:lnTo>
                  <a:lnTo>
                    <a:pt x="105627" y="88099"/>
                  </a:lnTo>
                  <a:lnTo>
                    <a:pt x="110991" y="98823"/>
                  </a:lnTo>
                  <a:lnTo>
                    <a:pt x="115667" y="109683"/>
                  </a:lnTo>
                  <a:lnTo>
                    <a:pt x="119174" y="120000"/>
                  </a:lnTo>
                  <a:lnTo>
                    <a:pt x="120000" y="120000"/>
                  </a:lnTo>
                  <a:lnTo>
                    <a:pt x="116286" y="109004"/>
                  </a:lnTo>
                  <a:lnTo>
                    <a:pt x="111610" y="98076"/>
                  </a:lnTo>
                  <a:lnTo>
                    <a:pt x="106383" y="87420"/>
                  </a:lnTo>
                  <a:lnTo>
                    <a:pt x="100607" y="77104"/>
                  </a:lnTo>
                  <a:lnTo>
                    <a:pt x="90773" y="63257"/>
                  </a:lnTo>
                  <a:lnTo>
                    <a:pt x="80664" y="51244"/>
                  </a:lnTo>
                  <a:lnTo>
                    <a:pt x="69318" y="39434"/>
                  </a:lnTo>
                  <a:lnTo>
                    <a:pt x="56871" y="29253"/>
                  </a:lnTo>
                  <a:lnTo>
                    <a:pt x="44148" y="19886"/>
                  </a:lnTo>
                  <a:lnTo>
                    <a:pt x="30051" y="12149"/>
                  </a:lnTo>
                  <a:lnTo>
                    <a:pt x="15266" y="52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331787" y="4419600"/>
              <a:ext cx="136524" cy="13652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2438400" y="6165850"/>
              <a:ext cx="146050" cy="1460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35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255712" y="4322762"/>
              <a:ext cx="192087" cy="19208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133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 txBox="1"/>
          <p:nvPr/>
        </p:nvSpPr>
        <p:spPr>
          <a:xfrm>
            <a:off x="323850" y="1773236"/>
            <a:ext cx="1720850" cy="727074"/>
          </a:xfrm>
          <a:prstGeom prst="rect">
            <a:avLst/>
          </a:prstGeom>
          <a:noFill/>
          <a:ln>
            <a:noFill/>
          </a:ln>
          <a:effectLst>
            <a:outerShdw blurRad="63500" dist="17959" dir="2700000">
              <a:schemeClr val="lt2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7D800"/>
              </a:buClr>
              <a:buSzPct val="25000"/>
              <a:buFont typeface="Arial"/>
              <a:buNone/>
            </a:pPr>
            <a:r>
              <a:rPr lang="en-US" sz="2200" b="1" i="0" u="none">
                <a:solidFill>
                  <a:srgbClr val="57D800"/>
                </a:solidFill>
                <a:latin typeface="Arial"/>
                <a:ea typeface="Arial"/>
                <a:cs typeface="Arial"/>
                <a:sym typeface="Arial"/>
              </a:rPr>
              <a:t>Βαθμός C</a:t>
            </a:r>
            <a:r>
              <a:rPr lang="en-US" sz="2200" b="0" i="0" u="none">
                <a:solidFill>
                  <a:srgbClr val="57D800"/>
                </a:solidFill>
                <a:latin typeface="Arial"/>
                <a:ea typeface="Arial"/>
                <a:cs typeface="Arial"/>
                <a:sym typeface="Arial"/>
              </a:rPr>
              <a:t>:	</a:t>
            </a:r>
          </a:p>
        </p:txBody>
      </p:sp>
      <p:sp>
        <p:nvSpPr>
          <p:cNvPr id="1878" name="Shape 1878"/>
          <p:cNvSpPr txBox="1"/>
          <p:nvPr/>
        </p:nvSpPr>
        <p:spPr>
          <a:xfrm>
            <a:off x="1619250" y="1844675"/>
            <a:ext cx="7524749" cy="1247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Μια ή περισσότερες διαβρώσεις του βλεννογόνου που εκτείνονται μεταξύ των κορυφών δύο ή περισσοτέρων βλεννογονικών πτυχών και σε λιγότερο από το 75% της περιφέρειας του οισοφάγου</a:t>
            </a:r>
          </a:p>
        </p:txBody>
      </p:sp>
      <p:sp>
        <p:nvSpPr>
          <p:cNvPr id="1879" name="Shape 1879"/>
          <p:cNvSpPr txBox="1">
            <a:spLocks noGrp="1"/>
          </p:cNvSpPr>
          <p:nvPr>
            <p:ph type="title"/>
          </p:nvPr>
        </p:nvSpPr>
        <p:spPr>
          <a:xfrm>
            <a:off x="0" y="4000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ταξινόμηση του Los Angeles για την ενδοσκοπική εκτίμηση της οισοφαγίτιδας από παλινδρόμηση</a:t>
            </a:r>
          </a:p>
        </p:txBody>
      </p:sp>
      <p:sp>
        <p:nvSpPr>
          <p:cNvPr id="1880" name="Shape 1880"/>
          <p:cNvSpPr txBox="1"/>
          <p:nvPr/>
        </p:nvSpPr>
        <p:spPr>
          <a:xfrm>
            <a:off x="3276600" y="6604000"/>
            <a:ext cx="5867400" cy="254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Published with permission from Professor G Tytgat and Professor J Dent</a:t>
            </a:r>
          </a:p>
        </p:txBody>
      </p:sp>
      <p:pic>
        <p:nvPicPr>
          <p:cNvPr id="1881" name="Shape 18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662" y="3141661"/>
            <a:ext cx="6410325" cy="345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Shape 18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3213100"/>
            <a:ext cx="993774" cy="110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Shape 19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404812"/>
            <a:ext cx="8496299" cy="6119811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Shape 1968"/>
          <p:cNvSpPr txBox="1"/>
          <p:nvPr/>
        </p:nvSpPr>
        <p:spPr>
          <a:xfrm>
            <a:off x="539750" y="6021387"/>
            <a:ext cx="3887786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Μυκητιασική οισοφαγίτιδα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3" name="Shape 19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4" name="Shape 1974"/>
          <p:cNvSpPr txBox="1"/>
          <p:nvPr/>
        </p:nvSpPr>
        <p:spPr>
          <a:xfrm>
            <a:off x="395287" y="333375"/>
            <a:ext cx="1584325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Shape 1975"/>
          <p:cNvSpPr txBox="1"/>
          <p:nvPr/>
        </p:nvSpPr>
        <p:spPr>
          <a:xfrm>
            <a:off x="1835150" y="6092825"/>
            <a:ext cx="2592387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Μυκητιασική οισοφαγίτιδα</a:t>
            </a:r>
          </a:p>
        </p:txBody>
      </p:sp>
      <p:sp>
        <p:nvSpPr>
          <p:cNvPr id="1976" name="Shape 1976"/>
          <p:cNvSpPr txBox="1"/>
          <p:nvPr/>
        </p:nvSpPr>
        <p:spPr>
          <a:xfrm>
            <a:off x="1835150" y="5805487"/>
            <a:ext cx="1876424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 Tsionis Charis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1" name="Shape 19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Shape 1982"/>
          <p:cNvSpPr txBox="1"/>
          <p:nvPr/>
        </p:nvSpPr>
        <p:spPr>
          <a:xfrm>
            <a:off x="323850" y="333375"/>
            <a:ext cx="1655761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Shape 1983"/>
          <p:cNvSpPr txBox="1"/>
          <p:nvPr/>
        </p:nvSpPr>
        <p:spPr>
          <a:xfrm>
            <a:off x="1835150" y="5876925"/>
            <a:ext cx="2520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  <p:sp>
        <p:nvSpPr>
          <p:cNvPr id="1984" name="Shape 1984"/>
          <p:cNvSpPr txBox="1"/>
          <p:nvPr/>
        </p:nvSpPr>
        <p:spPr>
          <a:xfrm>
            <a:off x="1816100" y="6110287"/>
            <a:ext cx="2219325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Μυκητιασική οισοφαγίτιδα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" name="Shape 1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Shape 1990"/>
          <p:cNvSpPr txBox="1"/>
          <p:nvPr/>
        </p:nvSpPr>
        <p:spPr>
          <a:xfrm>
            <a:off x="395287" y="404812"/>
            <a:ext cx="1152525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Shape 1991"/>
          <p:cNvSpPr txBox="1"/>
          <p:nvPr/>
        </p:nvSpPr>
        <p:spPr>
          <a:xfrm>
            <a:off x="1763711" y="6021387"/>
            <a:ext cx="4537074" cy="836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Αδενο-Ca καρδιακής μοίρας στομάχου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 ανάδυση στον οισοφάγο μέσω του ΚΟΣ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Shape 1992"/>
          <p:cNvSpPr txBox="1"/>
          <p:nvPr/>
        </p:nvSpPr>
        <p:spPr>
          <a:xfrm>
            <a:off x="1908175" y="5734050"/>
            <a:ext cx="2951161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" name="Shape 1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8" name="Shape 1998"/>
          <p:cNvSpPr txBox="1"/>
          <p:nvPr/>
        </p:nvSpPr>
        <p:spPr>
          <a:xfrm>
            <a:off x="323850" y="404812"/>
            <a:ext cx="1223961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Shape 1999"/>
          <p:cNvSpPr txBox="1"/>
          <p:nvPr/>
        </p:nvSpPr>
        <p:spPr>
          <a:xfrm>
            <a:off x="1908175" y="5805487"/>
            <a:ext cx="230346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  <p:sp>
        <p:nvSpPr>
          <p:cNvPr id="2000" name="Shape 2000"/>
          <p:cNvSpPr txBox="1"/>
          <p:nvPr/>
        </p:nvSpPr>
        <p:spPr>
          <a:xfrm>
            <a:off x="1743075" y="6038850"/>
            <a:ext cx="3541712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Αδενο-Ca καρδιακής μοίρας στομάχου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 ανάδυση στον οισοφάγο μέσω του ΚΟΣ</a:t>
            </a:r>
          </a:p>
        </p:txBody>
      </p:sp>
      <p:cxnSp>
        <p:nvCxnSpPr>
          <p:cNvPr id="2001" name="Shape 2001"/>
          <p:cNvCxnSpPr/>
          <p:nvPr/>
        </p:nvCxnSpPr>
        <p:spPr>
          <a:xfrm rot="10800000" flipH="1">
            <a:off x="4572000" y="4868862"/>
            <a:ext cx="215899" cy="7207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2" name="Shape 2002"/>
          <p:cNvCxnSpPr/>
          <p:nvPr/>
        </p:nvCxnSpPr>
        <p:spPr>
          <a:xfrm rot="10800000" flipH="1">
            <a:off x="3276600" y="4652962"/>
            <a:ext cx="719136" cy="5048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3" name="Shape 2003"/>
          <p:cNvCxnSpPr/>
          <p:nvPr/>
        </p:nvCxnSpPr>
        <p:spPr>
          <a:xfrm rot="10800000" flipH="1">
            <a:off x="2555875" y="3860799"/>
            <a:ext cx="720724" cy="730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4" name="Shape 2004"/>
          <p:cNvCxnSpPr/>
          <p:nvPr/>
        </p:nvCxnSpPr>
        <p:spPr>
          <a:xfrm rot="10800000">
            <a:off x="5651499" y="4437062"/>
            <a:ext cx="288925" cy="7207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5" name="Shape 2005"/>
          <p:cNvCxnSpPr/>
          <p:nvPr/>
        </p:nvCxnSpPr>
        <p:spPr>
          <a:xfrm rot="10800000">
            <a:off x="6588125" y="3933825"/>
            <a:ext cx="936624" cy="431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6" name="Shape 2006"/>
          <p:cNvCxnSpPr/>
          <p:nvPr/>
        </p:nvCxnSpPr>
        <p:spPr>
          <a:xfrm flipH="1">
            <a:off x="5795961" y="1844675"/>
            <a:ext cx="576262" cy="10794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7" name="Shape 2007"/>
          <p:cNvCxnSpPr/>
          <p:nvPr/>
        </p:nvCxnSpPr>
        <p:spPr>
          <a:xfrm>
            <a:off x="2771775" y="2276475"/>
            <a:ext cx="1008062" cy="7921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08" name="Shape 2008"/>
          <p:cNvCxnSpPr/>
          <p:nvPr/>
        </p:nvCxnSpPr>
        <p:spPr>
          <a:xfrm flipH="1">
            <a:off x="4787900" y="1268412"/>
            <a:ext cx="71436" cy="1152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3" name="Shape 2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4" name="Shape 2014"/>
          <p:cNvSpPr txBox="1"/>
          <p:nvPr/>
        </p:nvSpPr>
        <p:spPr>
          <a:xfrm>
            <a:off x="250825" y="333375"/>
            <a:ext cx="1368425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Shape 2015"/>
          <p:cNvSpPr txBox="1"/>
          <p:nvPr/>
        </p:nvSpPr>
        <p:spPr>
          <a:xfrm>
            <a:off x="1979611" y="5805487"/>
            <a:ext cx="259238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  <p:sp>
        <p:nvSpPr>
          <p:cNvPr id="2016" name="Shape 2016"/>
          <p:cNvSpPr txBox="1"/>
          <p:nvPr/>
        </p:nvSpPr>
        <p:spPr>
          <a:xfrm>
            <a:off x="1763711" y="6092825"/>
            <a:ext cx="6048374" cy="836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Αδενο-Ca καρδιακής μοίρας στομάχου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 ανάδυση στον οισοφάγο μέσω του ΚΟΣ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Shape 2021"/>
          <p:cNvSpPr txBox="1">
            <a:spLocks noGrp="1"/>
          </p:cNvSpPr>
          <p:nvPr>
            <p:ph type="title"/>
          </p:nvPr>
        </p:nvSpPr>
        <p:spPr>
          <a:xfrm rot="10800000">
            <a:off x="0" y="0"/>
            <a:ext cx="13334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Shape 20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…και ενίοτε φταίνε</a:t>
            </a: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	  </a:t>
            </a:r>
            <a:r>
              <a:rPr lang="en-US" sz="66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απίθανα</a:t>
            </a: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					</a:t>
            </a: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πράγματα…  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" name="Shape 20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8" name="Shape 2028"/>
          <p:cNvSpPr txBox="1"/>
          <p:nvPr/>
        </p:nvSpPr>
        <p:spPr>
          <a:xfrm>
            <a:off x="323850" y="333375"/>
            <a:ext cx="1944687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Shape 2029"/>
          <p:cNvSpPr txBox="1"/>
          <p:nvPr/>
        </p:nvSpPr>
        <p:spPr>
          <a:xfrm>
            <a:off x="1979611" y="5805487"/>
            <a:ext cx="237648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4" name="Shape 20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5" name="Shape 2035"/>
          <p:cNvSpPr txBox="1"/>
          <p:nvPr/>
        </p:nvSpPr>
        <p:spPr>
          <a:xfrm>
            <a:off x="323850" y="333375"/>
            <a:ext cx="1944687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Shape 2036"/>
          <p:cNvSpPr txBox="1"/>
          <p:nvPr/>
        </p:nvSpPr>
        <p:spPr>
          <a:xfrm>
            <a:off x="1979611" y="5805487"/>
            <a:ext cx="223202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  <p:sp>
        <p:nvSpPr>
          <p:cNvPr id="2037" name="Shape 2037"/>
          <p:cNvSpPr txBox="1"/>
          <p:nvPr/>
        </p:nvSpPr>
        <p:spPr>
          <a:xfrm>
            <a:off x="1908175" y="6021387"/>
            <a:ext cx="287972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Ελαιοπυρήνες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Shape 2042"/>
          <p:cNvSpPr txBox="1">
            <a:spLocks noGrp="1"/>
          </p:cNvSpPr>
          <p:nvPr>
            <p:ph type="title"/>
          </p:nvPr>
        </p:nvSpPr>
        <p:spPr>
          <a:xfrm>
            <a:off x="0" y="765175"/>
            <a:ext cx="9144000" cy="1296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Διαγνωστικές μέθοδοι στη ΓΟΠΝ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(σήμερα)</a:t>
            </a:r>
          </a:p>
        </p:txBody>
      </p:sp>
      <p:sp>
        <p:nvSpPr>
          <p:cNvPr id="2043" name="Shape 2043"/>
          <p:cNvSpPr txBox="1">
            <a:spLocks noGrp="1"/>
          </p:cNvSpPr>
          <p:nvPr>
            <p:ph type="body" idx="1"/>
          </p:nvPr>
        </p:nvSpPr>
        <p:spPr>
          <a:xfrm>
            <a:off x="395287" y="2636836"/>
            <a:ext cx="8353425" cy="310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5714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Ανάλυση συμπτωμάτων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Δοκιμή με αντιεκκριτική αγωγή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Ενδοσκόπηση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pH-μετρία &gt;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Shape 1887"/>
          <p:cNvSpPr txBox="1"/>
          <p:nvPr/>
        </p:nvSpPr>
        <p:spPr>
          <a:xfrm>
            <a:off x="323850" y="1916111"/>
            <a:ext cx="1833562" cy="727074"/>
          </a:xfrm>
          <a:prstGeom prst="rect">
            <a:avLst/>
          </a:prstGeom>
          <a:noFill/>
          <a:ln>
            <a:noFill/>
          </a:ln>
          <a:effectLst>
            <a:outerShdw blurRad="63500" dist="17959" dir="2700000">
              <a:schemeClr val="lt2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7D800"/>
              </a:buClr>
              <a:buSzPct val="25000"/>
              <a:buFont typeface="Arial"/>
              <a:buNone/>
            </a:pPr>
            <a:r>
              <a:rPr lang="en-US" sz="2200" b="1" i="0" u="none">
                <a:solidFill>
                  <a:srgbClr val="57D800"/>
                </a:solidFill>
                <a:latin typeface="Arial"/>
                <a:ea typeface="Arial"/>
                <a:cs typeface="Arial"/>
                <a:sym typeface="Arial"/>
              </a:rPr>
              <a:t>Βαθμός D</a:t>
            </a:r>
            <a:r>
              <a:rPr lang="en-US" sz="2200" b="0" i="0" u="none">
                <a:solidFill>
                  <a:srgbClr val="57D800"/>
                </a:solidFill>
                <a:latin typeface="Arial"/>
                <a:ea typeface="Arial"/>
                <a:cs typeface="Arial"/>
                <a:sym typeface="Arial"/>
              </a:rPr>
              <a:t>:	</a:t>
            </a:r>
          </a:p>
        </p:txBody>
      </p:sp>
      <p:sp>
        <p:nvSpPr>
          <p:cNvPr id="1888" name="Shape 1888"/>
          <p:cNvSpPr txBox="1"/>
          <p:nvPr/>
        </p:nvSpPr>
        <p:spPr>
          <a:xfrm>
            <a:off x="1692275" y="1989136"/>
            <a:ext cx="7451725" cy="95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Μια ή περισσότερες διαβρώσεις του βλεννογόνου που εκτείνονται τουλάχιστον στο 75% της περιφέρειας του οισοφάγου</a:t>
            </a:r>
          </a:p>
        </p:txBody>
      </p:sp>
      <p:sp>
        <p:nvSpPr>
          <p:cNvPr id="1889" name="Shape 1889"/>
          <p:cNvSpPr txBox="1">
            <a:spLocks noGrp="1"/>
          </p:cNvSpPr>
          <p:nvPr>
            <p:ph type="title"/>
          </p:nvPr>
        </p:nvSpPr>
        <p:spPr>
          <a:xfrm>
            <a:off x="0" y="38576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ταξινόμηση του Los Angeles για την ενδοσκοπική εκτίμηση της οισοφαγίτιδας από παλινδρόμηση</a:t>
            </a:r>
          </a:p>
        </p:txBody>
      </p:sp>
      <p:sp>
        <p:nvSpPr>
          <p:cNvPr id="1890" name="Shape 1890"/>
          <p:cNvSpPr txBox="1"/>
          <p:nvPr/>
        </p:nvSpPr>
        <p:spPr>
          <a:xfrm>
            <a:off x="3114675" y="6604000"/>
            <a:ext cx="6029324" cy="254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Published with permission from Professor G Tytgat and Professor J Dent</a:t>
            </a:r>
          </a:p>
        </p:txBody>
      </p:sp>
      <p:pic>
        <p:nvPicPr>
          <p:cNvPr id="1891" name="Shape 18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068636"/>
            <a:ext cx="5864225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Shape 18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3068636"/>
            <a:ext cx="993774" cy="110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Shape 2048"/>
          <p:cNvSpPr txBox="1">
            <a:spLocks noGrp="1"/>
          </p:cNvSpPr>
          <p:nvPr>
            <p:ph type="title"/>
          </p:nvPr>
        </p:nvSpPr>
        <p:spPr>
          <a:xfrm>
            <a:off x="0" y="63500"/>
            <a:ext cx="9144000" cy="1133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Τι μπορεί να αποκαλύψει η 24ωρη φορητή pHμετρία</a:t>
            </a:r>
          </a:p>
        </p:txBody>
      </p:sp>
      <p:pic>
        <p:nvPicPr>
          <p:cNvPr id="2049" name="Shape 20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7400"/>
            <a:ext cx="9144000" cy="39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Shape 2050"/>
          <p:cNvSpPr txBox="1"/>
          <p:nvPr/>
        </p:nvSpPr>
        <p:spPr>
          <a:xfrm>
            <a:off x="889000" y="4889500"/>
            <a:ext cx="3809999" cy="254000"/>
          </a:xfrm>
          <a:prstGeom prst="rect">
            <a:avLst/>
          </a:prstGeom>
          <a:noFill/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©Copyright Science Press Internet Services</a:t>
            </a:r>
          </a:p>
        </p:txBody>
      </p:sp>
      <p:sp>
        <p:nvSpPr>
          <p:cNvPr id="2051" name="Shape 2051"/>
          <p:cNvSpPr txBox="1"/>
          <p:nvPr/>
        </p:nvSpPr>
        <p:spPr>
          <a:xfrm>
            <a:off x="2794000" y="5334000"/>
            <a:ext cx="3809999" cy="1270000"/>
          </a:xfrm>
          <a:prstGeom prst="rect">
            <a:avLst/>
          </a:prstGeom>
          <a:noFill/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hape 2056"/>
          <p:cNvSpPr txBox="1">
            <a:spLocks noGrp="1"/>
          </p:cNvSpPr>
          <p:nvPr>
            <p:ph type="title"/>
          </p:nvPr>
        </p:nvSpPr>
        <p:spPr>
          <a:xfrm>
            <a:off x="677862" y="609600"/>
            <a:ext cx="77882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Επιπλοκές της ΓΟΠΝ</a:t>
            </a:r>
          </a:p>
        </p:txBody>
      </p:sp>
      <p:sp>
        <p:nvSpPr>
          <p:cNvPr id="2057" name="Shape 2057"/>
          <p:cNvSpPr txBox="1">
            <a:spLocks noGrp="1"/>
          </p:cNvSpPr>
          <p:nvPr>
            <p:ph type="body" idx="1"/>
          </p:nvPr>
        </p:nvSpPr>
        <p:spPr>
          <a:xfrm>
            <a:off x="827087" y="1946275"/>
            <a:ext cx="81153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Οισοφαγικές: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Παρατεταμένη έκθεση του οισοφάγου σε γαστρικά υγρά μπορεί να δημιουργήσει μεταπλασία, έλκος, στένωση, καρκίνο.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Εξωοισοφαγικές: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μετακίνηση του γαστρικού περιεχομένου μέσω του οισοφάγου στο φάρυγγα / λάρυγγα και της αναπνευστικής οδού μπορεί να δημιουργήσει διάφορα προβλήματα.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Shape 2062"/>
          <p:cNvSpPr txBox="1"/>
          <p:nvPr/>
        </p:nvSpPr>
        <p:spPr>
          <a:xfrm>
            <a:off x="0" y="333375"/>
            <a:ext cx="9144000" cy="863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6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Οισοφαγικές επιπλοκές στην ΓΟΠΝ</a:t>
            </a:r>
          </a:p>
        </p:txBody>
      </p:sp>
      <p:sp>
        <p:nvSpPr>
          <p:cNvPr id="2063" name="Shape 2063"/>
          <p:cNvSpPr txBox="1"/>
          <p:nvPr/>
        </p:nvSpPr>
        <p:spPr>
          <a:xfrm>
            <a:off x="250825" y="981075"/>
            <a:ext cx="8631237" cy="589121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1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99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990"/>
              </a:spcBef>
              <a:spcAft>
                <a:spcPts val="0"/>
              </a:spcAft>
              <a:buClr>
                <a:srgbClr val="4DBE00"/>
              </a:buClr>
              <a:buSzPct val="180000"/>
              <a:buFont typeface="Arial"/>
              <a:buChar char="•"/>
            </a:pPr>
            <a:r>
              <a:rPr lang="en-US" sz="24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Ασθενείς με ΓΟΠΝ παρουσιάζουν σημαντικό ποσοστό  οισοφαγικών επιπλοκών: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οισοφαγική εξέλκωση  2-7%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- οισοφάγος Barrett 10-15%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- στένωση οισοφάγου  4-20%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	</a:t>
            </a:r>
            <a:r>
              <a:rPr lang="en-US" sz="12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Spechler 1992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1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rgbClr val="4DBE00"/>
              </a:buClr>
              <a:buSzPct val="180000"/>
              <a:buFont typeface="Arial"/>
              <a:buChar char="•"/>
            </a:pPr>
            <a:r>
              <a:rPr lang="en-US" sz="24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Ο κίνδυνος κακοήθειας σε ασθενείς με οισοφάγο Barett είναι 30-40 φορές μεγαλύτερος από ό,τι στο γενικό πληθυσμό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                                                     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DeVault &amp; Castell 1995   </a:t>
            </a:r>
          </a:p>
        </p:txBody>
      </p:sp>
      <p:sp>
        <p:nvSpPr>
          <p:cNvPr id="2064" name="Shape 2064"/>
          <p:cNvSpPr txBox="1"/>
          <p:nvPr/>
        </p:nvSpPr>
        <p:spPr>
          <a:xfrm>
            <a:off x="4341812" y="4144962"/>
            <a:ext cx="160337" cy="12763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/>
            </a:r>
            <a:br>
              <a:rPr lang="en-US" sz="2400" b="0" i="0" u="none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r>
              <a:rPr lang="en-US" sz="2400" b="0" i="0" u="none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/>
            </a:r>
            <a:br>
              <a:rPr lang="en-US" sz="2400" b="0" i="0" u="none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lang="en-US" sz="2400" b="0" i="0" u="none"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Shape 2069"/>
          <p:cNvSpPr txBox="1">
            <a:spLocks noGrp="1"/>
          </p:cNvSpPr>
          <p:nvPr>
            <p:ph type="title"/>
          </p:nvPr>
        </p:nvSpPr>
        <p:spPr>
          <a:xfrm>
            <a:off x="0" y="19526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Μεταπλασία του οισοφάγου: οισοφάγος Barrett</a:t>
            </a:r>
          </a:p>
        </p:txBody>
      </p:sp>
      <p:grpSp>
        <p:nvGrpSpPr>
          <p:cNvPr id="2070" name="Shape 2070"/>
          <p:cNvGrpSpPr/>
          <p:nvPr/>
        </p:nvGrpSpPr>
        <p:grpSpPr>
          <a:xfrm>
            <a:off x="755650" y="1389062"/>
            <a:ext cx="7602537" cy="5468937"/>
            <a:chOff x="896937" y="1382712"/>
            <a:chExt cx="8551862" cy="5468937"/>
          </a:xfrm>
        </p:grpSpPr>
        <p:sp>
          <p:nvSpPr>
            <p:cNvPr id="2071" name="Shape 2071"/>
            <p:cNvSpPr txBox="1"/>
            <p:nvPr/>
          </p:nvSpPr>
          <p:spPr>
            <a:xfrm>
              <a:off x="896937" y="1466850"/>
              <a:ext cx="8551862" cy="411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77812" marR="0" lvl="0" indent="-27781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</p:txBody>
        </p:sp>
        <p:sp>
          <p:nvSpPr>
            <p:cNvPr id="2072" name="Shape 2072"/>
            <p:cNvSpPr txBox="1"/>
            <p:nvPr/>
          </p:nvSpPr>
          <p:spPr>
            <a:xfrm>
              <a:off x="1908175" y="2071686"/>
              <a:ext cx="2967037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Πλακώδες επιθήλιο</a:t>
              </a:r>
            </a:p>
          </p:txBody>
        </p:sp>
        <p:sp>
          <p:nvSpPr>
            <p:cNvPr id="2073" name="Shape 2073"/>
            <p:cNvSpPr txBox="1"/>
            <p:nvPr/>
          </p:nvSpPr>
          <p:spPr>
            <a:xfrm>
              <a:off x="6151562" y="2071686"/>
              <a:ext cx="2967037" cy="6413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Κυλινδρικό επιθήλιο</a:t>
              </a:r>
            </a:p>
          </p:txBody>
        </p:sp>
        <p:cxnSp>
          <p:nvCxnSpPr>
            <p:cNvPr id="2074" name="Shape 2074"/>
            <p:cNvCxnSpPr/>
            <p:nvPr/>
          </p:nvCxnSpPr>
          <p:spPr>
            <a:xfrm>
              <a:off x="4800600" y="3500437"/>
              <a:ext cx="1136649" cy="0"/>
            </a:xfrm>
            <a:prstGeom prst="straightConnector1">
              <a:avLst/>
            </a:prstGeom>
            <a:noFill/>
            <a:ln w="76200" cap="flat" cmpd="sng">
              <a:solidFill>
                <a:srgbClr val="56008C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2075" name="Shape 2075"/>
            <p:cNvSpPr txBox="1"/>
            <p:nvPr/>
          </p:nvSpPr>
          <p:spPr>
            <a:xfrm>
              <a:off x="7159625" y="6546850"/>
              <a:ext cx="2054225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4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Sampliner 2002</a:t>
              </a:r>
            </a:p>
          </p:txBody>
        </p:sp>
        <p:pic>
          <p:nvPicPr>
            <p:cNvPr id="2076" name="Shape 20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1287" y="1382712"/>
              <a:ext cx="7473949" cy="38433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Shape 2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1341437"/>
            <a:ext cx="5761036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2" name="Shape 2082"/>
          <p:cNvSpPr txBox="1"/>
          <p:nvPr/>
        </p:nvSpPr>
        <p:spPr>
          <a:xfrm>
            <a:off x="317500" y="2286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Οισοφάγος Barrett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Shape 20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23950"/>
            <a:ext cx="4824412" cy="43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2" name="Shape 20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1" y="1773236"/>
            <a:ext cx="3457574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Shape 20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6" y="1790700"/>
            <a:ext cx="3816349" cy="336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Shape 2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1" y="1628775"/>
            <a:ext cx="3673475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Shape 2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333375"/>
            <a:ext cx="7848599" cy="627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8" name="Shape 2108"/>
          <p:cNvSpPr txBox="1"/>
          <p:nvPr/>
        </p:nvSpPr>
        <p:spPr>
          <a:xfrm>
            <a:off x="900112" y="549275"/>
            <a:ext cx="1439862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Shape 2109"/>
          <p:cNvSpPr txBox="1"/>
          <p:nvPr/>
        </p:nvSpPr>
        <p:spPr>
          <a:xfrm>
            <a:off x="2124075" y="5805487"/>
            <a:ext cx="39242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Οισοφαγική στένωση και Barrett</a:t>
            </a:r>
          </a:p>
        </p:txBody>
      </p:sp>
      <p:sp>
        <p:nvSpPr>
          <p:cNvPr id="2110" name="Shape 2110"/>
          <p:cNvSpPr txBox="1"/>
          <p:nvPr/>
        </p:nvSpPr>
        <p:spPr>
          <a:xfrm>
            <a:off x="2268536" y="5589587"/>
            <a:ext cx="40322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Shape 1897"/>
          <p:cNvSpPr txBox="1">
            <a:spLocks noGrp="1"/>
          </p:cNvSpPr>
          <p:nvPr>
            <p:ph type="title"/>
          </p:nvPr>
        </p:nvSpPr>
        <p:spPr>
          <a:xfrm>
            <a:off x="0" y="18891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Οισοφαγίτιδα Β βαθμού είναι η συχνότερη μορφή οισοφαγίτιδας</a:t>
            </a:r>
          </a:p>
        </p:txBody>
      </p:sp>
      <p:sp>
        <p:nvSpPr>
          <p:cNvPr id="1898" name="Shape 1898"/>
          <p:cNvSpPr/>
          <p:nvPr/>
        </p:nvSpPr>
        <p:spPr>
          <a:xfrm>
            <a:off x="2279650" y="3073400"/>
            <a:ext cx="1101725" cy="1335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5135"/>
                </a:moveTo>
                <a:lnTo>
                  <a:pt x="0" y="0"/>
                </a:lnTo>
                <a:lnTo>
                  <a:pt x="0" y="64864"/>
                </a:lnTo>
                <a:lnTo>
                  <a:pt x="120000" y="120000"/>
                </a:lnTo>
                <a:lnTo>
                  <a:pt x="120000" y="55135"/>
                </a:lnTo>
                <a:close/>
              </a:path>
            </a:pathLst>
          </a:custGeom>
          <a:solidFill>
            <a:srgbClr val="4B4B4B"/>
          </a:solidFill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Shape 1899"/>
          <p:cNvSpPr/>
          <p:nvPr/>
        </p:nvSpPr>
        <p:spPr>
          <a:xfrm>
            <a:off x="2279650" y="3009900"/>
            <a:ext cx="1101725" cy="6778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200"/>
                </a:moveTo>
                <a:lnTo>
                  <a:pt x="4918" y="9600"/>
                </a:lnTo>
                <a:lnTo>
                  <a:pt x="9836" y="9600"/>
                </a:lnTo>
                <a:lnTo>
                  <a:pt x="13770" y="8000"/>
                </a:lnTo>
                <a:lnTo>
                  <a:pt x="18688" y="8000"/>
                </a:lnTo>
                <a:lnTo>
                  <a:pt x="23606" y="6400"/>
                </a:lnTo>
                <a:lnTo>
                  <a:pt x="27540" y="6400"/>
                </a:lnTo>
                <a:lnTo>
                  <a:pt x="27540" y="6400"/>
                </a:lnTo>
                <a:lnTo>
                  <a:pt x="32459" y="4800"/>
                </a:lnTo>
                <a:lnTo>
                  <a:pt x="37377" y="4800"/>
                </a:lnTo>
                <a:lnTo>
                  <a:pt x="42295" y="4800"/>
                </a:lnTo>
                <a:lnTo>
                  <a:pt x="47213" y="3200"/>
                </a:lnTo>
                <a:lnTo>
                  <a:pt x="51147" y="3200"/>
                </a:lnTo>
                <a:lnTo>
                  <a:pt x="56065" y="3200"/>
                </a:lnTo>
                <a:lnTo>
                  <a:pt x="60983" y="1600"/>
                </a:lnTo>
                <a:lnTo>
                  <a:pt x="65901" y="1600"/>
                </a:lnTo>
                <a:lnTo>
                  <a:pt x="70819" y="1600"/>
                </a:lnTo>
                <a:lnTo>
                  <a:pt x="75737" y="1600"/>
                </a:lnTo>
                <a:lnTo>
                  <a:pt x="80655" y="0"/>
                </a:lnTo>
                <a:lnTo>
                  <a:pt x="85573" y="0"/>
                </a:lnTo>
                <a:lnTo>
                  <a:pt x="90491" y="0"/>
                </a:lnTo>
                <a:lnTo>
                  <a:pt x="90491" y="0"/>
                </a:lnTo>
                <a:lnTo>
                  <a:pt x="95409" y="0"/>
                </a:lnTo>
                <a:lnTo>
                  <a:pt x="100327" y="0"/>
                </a:lnTo>
                <a:lnTo>
                  <a:pt x="105245" y="0"/>
                </a:lnTo>
                <a:lnTo>
                  <a:pt x="110163" y="0"/>
                </a:lnTo>
                <a:lnTo>
                  <a:pt x="115081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200"/>
                </a:lnTo>
                <a:close/>
              </a:path>
            </a:pathLst>
          </a:custGeom>
          <a:solidFill>
            <a:srgbClr val="B2B2B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Shape 1900"/>
          <p:cNvSpPr/>
          <p:nvPr/>
        </p:nvSpPr>
        <p:spPr>
          <a:xfrm>
            <a:off x="781050" y="3687762"/>
            <a:ext cx="17461" cy="80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134"/>
                </a:moveTo>
                <a:lnTo>
                  <a:pt x="60000" y="10786"/>
                </a:lnTo>
                <a:lnTo>
                  <a:pt x="60000" y="8089"/>
                </a:lnTo>
                <a:lnTo>
                  <a:pt x="60000" y="8089"/>
                </a:lnTo>
                <a:lnTo>
                  <a:pt x="0" y="6741"/>
                </a:lnTo>
                <a:lnTo>
                  <a:pt x="0" y="5393"/>
                </a:lnTo>
                <a:lnTo>
                  <a:pt x="0" y="2696"/>
                </a:lnTo>
                <a:lnTo>
                  <a:pt x="0" y="2696"/>
                </a:lnTo>
                <a:lnTo>
                  <a:pt x="0" y="1348"/>
                </a:lnTo>
                <a:lnTo>
                  <a:pt x="0" y="0"/>
                </a:lnTo>
                <a:lnTo>
                  <a:pt x="0" y="107865"/>
                </a:lnTo>
                <a:lnTo>
                  <a:pt x="0" y="109213"/>
                </a:lnTo>
                <a:lnTo>
                  <a:pt x="0" y="110561"/>
                </a:lnTo>
                <a:lnTo>
                  <a:pt x="0" y="110561"/>
                </a:lnTo>
                <a:lnTo>
                  <a:pt x="0" y="113258"/>
                </a:lnTo>
                <a:lnTo>
                  <a:pt x="0" y="114606"/>
                </a:lnTo>
                <a:lnTo>
                  <a:pt x="60000" y="115955"/>
                </a:lnTo>
                <a:lnTo>
                  <a:pt x="60000" y="115955"/>
                </a:lnTo>
                <a:lnTo>
                  <a:pt x="60000" y="118651"/>
                </a:lnTo>
                <a:lnTo>
                  <a:pt x="120000" y="120000"/>
                </a:lnTo>
                <a:lnTo>
                  <a:pt x="120000" y="12134"/>
                </a:lnTo>
                <a:close/>
              </a:path>
            </a:pathLst>
          </a:custGeom>
          <a:solidFill>
            <a:srgbClr val="800000"/>
          </a:solidFill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Shape 1901"/>
          <p:cNvSpPr/>
          <p:nvPr/>
        </p:nvSpPr>
        <p:spPr>
          <a:xfrm>
            <a:off x="798512" y="3687762"/>
            <a:ext cx="2582861" cy="80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12134"/>
                </a:lnTo>
                <a:lnTo>
                  <a:pt x="0" y="120000"/>
                </a:lnTo>
                <a:lnTo>
                  <a:pt x="120000" y="107865"/>
                </a:lnTo>
                <a:lnTo>
                  <a:pt x="120000" y="0"/>
                </a:lnTo>
                <a:close/>
              </a:path>
            </a:pathLst>
          </a:custGeom>
          <a:solidFill>
            <a:srgbClr val="800000"/>
          </a:solidFill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Shape 1902"/>
          <p:cNvSpPr/>
          <p:nvPr/>
        </p:nvSpPr>
        <p:spPr>
          <a:xfrm>
            <a:off x="781050" y="3073400"/>
            <a:ext cx="2600324" cy="695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33" y="119999"/>
                </a:moveTo>
                <a:lnTo>
                  <a:pt x="416" y="118441"/>
                </a:lnTo>
                <a:lnTo>
                  <a:pt x="416" y="115324"/>
                </a:lnTo>
                <a:lnTo>
                  <a:pt x="0" y="113766"/>
                </a:lnTo>
                <a:lnTo>
                  <a:pt x="0" y="112207"/>
                </a:lnTo>
                <a:lnTo>
                  <a:pt x="0" y="109090"/>
                </a:lnTo>
                <a:lnTo>
                  <a:pt x="0" y="107532"/>
                </a:lnTo>
                <a:lnTo>
                  <a:pt x="0" y="105974"/>
                </a:lnTo>
                <a:lnTo>
                  <a:pt x="0" y="102857"/>
                </a:lnTo>
                <a:lnTo>
                  <a:pt x="0" y="101298"/>
                </a:lnTo>
                <a:lnTo>
                  <a:pt x="0" y="99740"/>
                </a:lnTo>
                <a:lnTo>
                  <a:pt x="0" y="98181"/>
                </a:lnTo>
                <a:lnTo>
                  <a:pt x="416" y="95064"/>
                </a:lnTo>
                <a:lnTo>
                  <a:pt x="416" y="93506"/>
                </a:lnTo>
                <a:lnTo>
                  <a:pt x="833" y="91948"/>
                </a:lnTo>
                <a:lnTo>
                  <a:pt x="1250" y="88831"/>
                </a:lnTo>
                <a:lnTo>
                  <a:pt x="1250" y="87272"/>
                </a:lnTo>
                <a:lnTo>
                  <a:pt x="1666" y="85714"/>
                </a:lnTo>
                <a:lnTo>
                  <a:pt x="2083" y="82597"/>
                </a:lnTo>
                <a:lnTo>
                  <a:pt x="2500" y="81038"/>
                </a:lnTo>
                <a:lnTo>
                  <a:pt x="2916" y="79480"/>
                </a:lnTo>
                <a:lnTo>
                  <a:pt x="3333" y="77922"/>
                </a:lnTo>
                <a:lnTo>
                  <a:pt x="4166" y="74805"/>
                </a:lnTo>
                <a:lnTo>
                  <a:pt x="4583" y="73246"/>
                </a:lnTo>
                <a:lnTo>
                  <a:pt x="5000" y="71688"/>
                </a:lnTo>
                <a:lnTo>
                  <a:pt x="5833" y="70129"/>
                </a:lnTo>
                <a:lnTo>
                  <a:pt x="6250" y="67012"/>
                </a:lnTo>
                <a:lnTo>
                  <a:pt x="7083" y="65454"/>
                </a:lnTo>
                <a:lnTo>
                  <a:pt x="7916" y="63896"/>
                </a:lnTo>
                <a:lnTo>
                  <a:pt x="8750" y="62337"/>
                </a:lnTo>
                <a:lnTo>
                  <a:pt x="9583" y="59220"/>
                </a:lnTo>
                <a:lnTo>
                  <a:pt x="10416" y="57662"/>
                </a:lnTo>
                <a:lnTo>
                  <a:pt x="11250" y="56103"/>
                </a:lnTo>
                <a:lnTo>
                  <a:pt x="12083" y="54545"/>
                </a:lnTo>
                <a:lnTo>
                  <a:pt x="12916" y="52987"/>
                </a:lnTo>
                <a:lnTo>
                  <a:pt x="14166" y="51428"/>
                </a:lnTo>
                <a:lnTo>
                  <a:pt x="15000" y="48311"/>
                </a:lnTo>
                <a:lnTo>
                  <a:pt x="15833" y="46753"/>
                </a:lnTo>
                <a:lnTo>
                  <a:pt x="17083" y="45194"/>
                </a:lnTo>
                <a:lnTo>
                  <a:pt x="18333" y="43636"/>
                </a:lnTo>
                <a:lnTo>
                  <a:pt x="19166" y="42077"/>
                </a:lnTo>
                <a:lnTo>
                  <a:pt x="20416" y="40519"/>
                </a:lnTo>
                <a:lnTo>
                  <a:pt x="21666" y="38961"/>
                </a:lnTo>
                <a:lnTo>
                  <a:pt x="22916" y="37402"/>
                </a:lnTo>
                <a:lnTo>
                  <a:pt x="24166" y="35844"/>
                </a:lnTo>
                <a:lnTo>
                  <a:pt x="25416" y="34285"/>
                </a:lnTo>
                <a:lnTo>
                  <a:pt x="26666" y="32727"/>
                </a:lnTo>
                <a:lnTo>
                  <a:pt x="27916" y="31168"/>
                </a:lnTo>
                <a:lnTo>
                  <a:pt x="29583" y="29610"/>
                </a:lnTo>
                <a:lnTo>
                  <a:pt x="30833" y="28051"/>
                </a:lnTo>
                <a:lnTo>
                  <a:pt x="32083" y="26493"/>
                </a:lnTo>
                <a:lnTo>
                  <a:pt x="33750" y="24935"/>
                </a:lnTo>
                <a:lnTo>
                  <a:pt x="35000" y="23376"/>
                </a:lnTo>
                <a:lnTo>
                  <a:pt x="36666" y="21818"/>
                </a:lnTo>
                <a:lnTo>
                  <a:pt x="37916" y="20259"/>
                </a:lnTo>
                <a:lnTo>
                  <a:pt x="39583" y="18701"/>
                </a:lnTo>
                <a:lnTo>
                  <a:pt x="41250" y="17142"/>
                </a:lnTo>
                <a:lnTo>
                  <a:pt x="42916" y="15584"/>
                </a:lnTo>
                <a:lnTo>
                  <a:pt x="44583" y="14025"/>
                </a:lnTo>
                <a:lnTo>
                  <a:pt x="46250" y="14025"/>
                </a:lnTo>
                <a:lnTo>
                  <a:pt x="47916" y="12467"/>
                </a:lnTo>
                <a:lnTo>
                  <a:pt x="49583" y="10909"/>
                </a:lnTo>
                <a:lnTo>
                  <a:pt x="51250" y="9350"/>
                </a:lnTo>
                <a:lnTo>
                  <a:pt x="52916" y="9350"/>
                </a:lnTo>
                <a:lnTo>
                  <a:pt x="54583" y="7792"/>
                </a:lnTo>
                <a:lnTo>
                  <a:pt x="56250" y="6233"/>
                </a:lnTo>
                <a:lnTo>
                  <a:pt x="58333" y="4675"/>
                </a:lnTo>
                <a:lnTo>
                  <a:pt x="60000" y="4675"/>
                </a:lnTo>
                <a:lnTo>
                  <a:pt x="61666" y="3116"/>
                </a:lnTo>
                <a:lnTo>
                  <a:pt x="63750" y="3116"/>
                </a:lnTo>
                <a:lnTo>
                  <a:pt x="65416" y="1558"/>
                </a:lnTo>
                <a:lnTo>
                  <a:pt x="67500" y="0"/>
                </a:lnTo>
                <a:lnTo>
                  <a:pt x="69166" y="0"/>
                </a:lnTo>
                <a:lnTo>
                  <a:pt x="120000" y="105974"/>
                </a:lnTo>
                <a:lnTo>
                  <a:pt x="833" y="119999"/>
                </a:lnTo>
                <a:close/>
              </a:path>
            </a:pathLst>
          </a:custGeom>
          <a:solidFill>
            <a:srgbClr val="056AA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Shape 1903"/>
          <p:cNvSpPr/>
          <p:nvPr/>
        </p:nvSpPr>
        <p:spPr>
          <a:xfrm>
            <a:off x="5594350" y="3687762"/>
            <a:ext cx="396874" cy="1073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008"/>
                </a:lnTo>
                <a:lnTo>
                  <a:pt x="120000" y="2016"/>
                </a:lnTo>
                <a:lnTo>
                  <a:pt x="117272" y="4033"/>
                </a:lnTo>
                <a:lnTo>
                  <a:pt x="117272" y="5042"/>
                </a:lnTo>
                <a:lnTo>
                  <a:pt x="117272" y="6050"/>
                </a:lnTo>
                <a:lnTo>
                  <a:pt x="114545" y="8067"/>
                </a:lnTo>
                <a:lnTo>
                  <a:pt x="114545" y="9075"/>
                </a:lnTo>
                <a:lnTo>
                  <a:pt x="111818" y="10084"/>
                </a:lnTo>
                <a:lnTo>
                  <a:pt x="109090" y="11092"/>
                </a:lnTo>
                <a:lnTo>
                  <a:pt x="106363" y="13109"/>
                </a:lnTo>
                <a:lnTo>
                  <a:pt x="103636" y="14117"/>
                </a:lnTo>
                <a:lnTo>
                  <a:pt x="100909" y="15126"/>
                </a:lnTo>
                <a:lnTo>
                  <a:pt x="98181" y="17142"/>
                </a:lnTo>
                <a:lnTo>
                  <a:pt x="95454" y="18151"/>
                </a:lnTo>
                <a:lnTo>
                  <a:pt x="92727" y="19159"/>
                </a:lnTo>
                <a:lnTo>
                  <a:pt x="90000" y="20168"/>
                </a:lnTo>
                <a:lnTo>
                  <a:pt x="90000" y="20168"/>
                </a:lnTo>
                <a:lnTo>
                  <a:pt x="84545" y="22184"/>
                </a:lnTo>
                <a:lnTo>
                  <a:pt x="81818" y="23193"/>
                </a:lnTo>
                <a:lnTo>
                  <a:pt x="76363" y="24201"/>
                </a:lnTo>
                <a:lnTo>
                  <a:pt x="70909" y="25210"/>
                </a:lnTo>
                <a:lnTo>
                  <a:pt x="68181" y="27226"/>
                </a:lnTo>
                <a:lnTo>
                  <a:pt x="62727" y="28235"/>
                </a:lnTo>
                <a:lnTo>
                  <a:pt x="57272" y="29243"/>
                </a:lnTo>
                <a:lnTo>
                  <a:pt x="51818" y="30252"/>
                </a:lnTo>
                <a:lnTo>
                  <a:pt x="46363" y="31260"/>
                </a:lnTo>
                <a:lnTo>
                  <a:pt x="40909" y="33277"/>
                </a:lnTo>
                <a:lnTo>
                  <a:pt x="32727" y="34285"/>
                </a:lnTo>
                <a:lnTo>
                  <a:pt x="27272" y="35294"/>
                </a:lnTo>
                <a:lnTo>
                  <a:pt x="21818" y="36302"/>
                </a:lnTo>
                <a:lnTo>
                  <a:pt x="13636" y="37310"/>
                </a:lnTo>
                <a:lnTo>
                  <a:pt x="8181" y="38319"/>
                </a:lnTo>
                <a:lnTo>
                  <a:pt x="0" y="39327"/>
                </a:lnTo>
                <a:lnTo>
                  <a:pt x="0" y="120000"/>
                </a:lnTo>
                <a:lnTo>
                  <a:pt x="8181" y="118991"/>
                </a:lnTo>
                <a:lnTo>
                  <a:pt x="13636" y="117983"/>
                </a:lnTo>
                <a:lnTo>
                  <a:pt x="21818" y="116974"/>
                </a:lnTo>
                <a:lnTo>
                  <a:pt x="27272" y="115966"/>
                </a:lnTo>
                <a:lnTo>
                  <a:pt x="32727" y="114957"/>
                </a:lnTo>
                <a:lnTo>
                  <a:pt x="40909" y="113949"/>
                </a:lnTo>
                <a:lnTo>
                  <a:pt x="46363" y="111932"/>
                </a:lnTo>
                <a:lnTo>
                  <a:pt x="51818" y="110924"/>
                </a:lnTo>
                <a:lnTo>
                  <a:pt x="57272" y="109915"/>
                </a:lnTo>
                <a:lnTo>
                  <a:pt x="62727" y="108907"/>
                </a:lnTo>
                <a:lnTo>
                  <a:pt x="68181" y="107899"/>
                </a:lnTo>
                <a:lnTo>
                  <a:pt x="70909" y="105882"/>
                </a:lnTo>
                <a:lnTo>
                  <a:pt x="76363" y="104873"/>
                </a:lnTo>
                <a:lnTo>
                  <a:pt x="81818" y="103865"/>
                </a:lnTo>
                <a:lnTo>
                  <a:pt x="84545" y="102857"/>
                </a:lnTo>
                <a:lnTo>
                  <a:pt x="90000" y="100840"/>
                </a:lnTo>
                <a:lnTo>
                  <a:pt x="90000" y="100840"/>
                </a:lnTo>
                <a:lnTo>
                  <a:pt x="92727" y="99831"/>
                </a:lnTo>
                <a:lnTo>
                  <a:pt x="95454" y="98823"/>
                </a:lnTo>
                <a:lnTo>
                  <a:pt x="98181" y="97815"/>
                </a:lnTo>
                <a:lnTo>
                  <a:pt x="100909" y="95798"/>
                </a:lnTo>
                <a:lnTo>
                  <a:pt x="103636" y="94789"/>
                </a:lnTo>
                <a:lnTo>
                  <a:pt x="106363" y="93781"/>
                </a:lnTo>
                <a:lnTo>
                  <a:pt x="109090" y="91764"/>
                </a:lnTo>
                <a:lnTo>
                  <a:pt x="111818" y="90756"/>
                </a:lnTo>
                <a:lnTo>
                  <a:pt x="114545" y="89747"/>
                </a:lnTo>
                <a:lnTo>
                  <a:pt x="114545" y="88739"/>
                </a:lnTo>
                <a:lnTo>
                  <a:pt x="117272" y="86722"/>
                </a:lnTo>
                <a:lnTo>
                  <a:pt x="117272" y="85714"/>
                </a:lnTo>
                <a:lnTo>
                  <a:pt x="117272" y="84705"/>
                </a:lnTo>
                <a:lnTo>
                  <a:pt x="120000" y="82689"/>
                </a:lnTo>
                <a:lnTo>
                  <a:pt x="120000" y="81680"/>
                </a:lnTo>
                <a:lnTo>
                  <a:pt x="120000" y="80672"/>
                </a:lnTo>
                <a:lnTo>
                  <a:pt x="120000" y="0"/>
                </a:lnTo>
                <a:close/>
              </a:path>
            </a:pathLst>
          </a:custGeom>
          <a:solidFill>
            <a:srgbClr val="3A6E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Shape 1904"/>
          <p:cNvSpPr/>
          <p:nvPr/>
        </p:nvSpPr>
        <p:spPr>
          <a:xfrm>
            <a:off x="3381375" y="3687762"/>
            <a:ext cx="2203450" cy="1073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39327"/>
                </a:lnTo>
                <a:lnTo>
                  <a:pt x="120000" y="120000"/>
                </a:lnTo>
                <a:lnTo>
                  <a:pt x="0" y="80672"/>
                </a:lnTo>
                <a:lnTo>
                  <a:pt x="0" y="0"/>
                </a:lnTo>
                <a:close/>
              </a:path>
            </a:pathLst>
          </a:custGeom>
          <a:solidFill>
            <a:srgbClr val="804D00"/>
          </a:solidFill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Shape 1905"/>
          <p:cNvSpPr/>
          <p:nvPr/>
        </p:nvSpPr>
        <p:spPr>
          <a:xfrm>
            <a:off x="3381375" y="3009900"/>
            <a:ext cx="2609849" cy="10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2076" y="0"/>
                </a:lnTo>
                <a:lnTo>
                  <a:pt x="4152" y="0"/>
                </a:lnTo>
                <a:lnTo>
                  <a:pt x="6228" y="0"/>
                </a:lnTo>
                <a:lnTo>
                  <a:pt x="8304" y="0"/>
                </a:lnTo>
                <a:lnTo>
                  <a:pt x="10380" y="0"/>
                </a:lnTo>
                <a:lnTo>
                  <a:pt x="12456" y="0"/>
                </a:lnTo>
                <a:lnTo>
                  <a:pt x="14532" y="0"/>
                </a:lnTo>
                <a:lnTo>
                  <a:pt x="16608" y="0"/>
                </a:lnTo>
                <a:lnTo>
                  <a:pt x="18685" y="1052"/>
                </a:lnTo>
                <a:lnTo>
                  <a:pt x="20761" y="1052"/>
                </a:lnTo>
                <a:lnTo>
                  <a:pt x="22837" y="1052"/>
                </a:lnTo>
                <a:lnTo>
                  <a:pt x="24913" y="1052"/>
                </a:lnTo>
                <a:lnTo>
                  <a:pt x="26989" y="2105"/>
                </a:lnTo>
                <a:lnTo>
                  <a:pt x="29065" y="2105"/>
                </a:lnTo>
                <a:lnTo>
                  <a:pt x="31141" y="2105"/>
                </a:lnTo>
                <a:lnTo>
                  <a:pt x="33217" y="3157"/>
                </a:lnTo>
                <a:lnTo>
                  <a:pt x="35294" y="3157"/>
                </a:lnTo>
                <a:lnTo>
                  <a:pt x="36955" y="3157"/>
                </a:lnTo>
                <a:lnTo>
                  <a:pt x="39031" y="4210"/>
                </a:lnTo>
                <a:lnTo>
                  <a:pt x="41107" y="4210"/>
                </a:lnTo>
                <a:lnTo>
                  <a:pt x="43183" y="5263"/>
                </a:lnTo>
                <a:lnTo>
                  <a:pt x="44844" y="5263"/>
                </a:lnTo>
                <a:lnTo>
                  <a:pt x="46920" y="6315"/>
                </a:lnTo>
                <a:lnTo>
                  <a:pt x="48996" y="6315"/>
                </a:lnTo>
                <a:lnTo>
                  <a:pt x="50657" y="7368"/>
                </a:lnTo>
                <a:lnTo>
                  <a:pt x="52733" y="7368"/>
                </a:lnTo>
                <a:lnTo>
                  <a:pt x="54394" y="8421"/>
                </a:lnTo>
                <a:lnTo>
                  <a:pt x="56470" y="9473"/>
                </a:lnTo>
                <a:lnTo>
                  <a:pt x="58131" y="9473"/>
                </a:lnTo>
                <a:lnTo>
                  <a:pt x="60207" y="10526"/>
                </a:lnTo>
                <a:lnTo>
                  <a:pt x="61868" y="10526"/>
                </a:lnTo>
                <a:lnTo>
                  <a:pt x="63529" y="11578"/>
                </a:lnTo>
                <a:lnTo>
                  <a:pt x="65190" y="12631"/>
                </a:lnTo>
                <a:lnTo>
                  <a:pt x="67266" y="13684"/>
                </a:lnTo>
                <a:lnTo>
                  <a:pt x="68927" y="13684"/>
                </a:lnTo>
                <a:lnTo>
                  <a:pt x="70588" y="14736"/>
                </a:lnTo>
                <a:lnTo>
                  <a:pt x="72249" y="15789"/>
                </a:lnTo>
                <a:lnTo>
                  <a:pt x="73910" y="16842"/>
                </a:lnTo>
                <a:lnTo>
                  <a:pt x="75570" y="16842"/>
                </a:lnTo>
                <a:lnTo>
                  <a:pt x="77231" y="17894"/>
                </a:lnTo>
                <a:lnTo>
                  <a:pt x="78892" y="18947"/>
                </a:lnTo>
                <a:lnTo>
                  <a:pt x="80138" y="20000"/>
                </a:lnTo>
                <a:lnTo>
                  <a:pt x="81799" y="21052"/>
                </a:lnTo>
                <a:lnTo>
                  <a:pt x="83460" y="22105"/>
                </a:lnTo>
                <a:lnTo>
                  <a:pt x="84705" y="23157"/>
                </a:lnTo>
                <a:lnTo>
                  <a:pt x="86366" y="24210"/>
                </a:lnTo>
                <a:lnTo>
                  <a:pt x="87612" y="25263"/>
                </a:lnTo>
                <a:lnTo>
                  <a:pt x="89273" y="26315"/>
                </a:lnTo>
                <a:lnTo>
                  <a:pt x="90519" y="27368"/>
                </a:lnTo>
                <a:lnTo>
                  <a:pt x="91764" y="28421"/>
                </a:lnTo>
                <a:lnTo>
                  <a:pt x="93010" y="29473"/>
                </a:lnTo>
                <a:lnTo>
                  <a:pt x="94671" y="30526"/>
                </a:lnTo>
                <a:lnTo>
                  <a:pt x="95916" y="31578"/>
                </a:lnTo>
                <a:lnTo>
                  <a:pt x="97162" y="32631"/>
                </a:lnTo>
                <a:lnTo>
                  <a:pt x="98408" y="33684"/>
                </a:lnTo>
                <a:lnTo>
                  <a:pt x="99238" y="34736"/>
                </a:lnTo>
                <a:lnTo>
                  <a:pt x="100484" y="35789"/>
                </a:lnTo>
                <a:lnTo>
                  <a:pt x="101730" y="36842"/>
                </a:lnTo>
                <a:lnTo>
                  <a:pt x="102975" y="37894"/>
                </a:lnTo>
                <a:lnTo>
                  <a:pt x="103806" y="38947"/>
                </a:lnTo>
                <a:lnTo>
                  <a:pt x="105051" y="40000"/>
                </a:lnTo>
                <a:lnTo>
                  <a:pt x="105051" y="40000"/>
                </a:lnTo>
                <a:lnTo>
                  <a:pt x="105882" y="42105"/>
                </a:lnTo>
                <a:lnTo>
                  <a:pt x="106712" y="43157"/>
                </a:lnTo>
                <a:lnTo>
                  <a:pt x="107958" y="44210"/>
                </a:lnTo>
                <a:lnTo>
                  <a:pt x="108788" y="45263"/>
                </a:lnTo>
                <a:lnTo>
                  <a:pt x="109619" y="46315"/>
                </a:lnTo>
                <a:lnTo>
                  <a:pt x="110449" y="47368"/>
                </a:lnTo>
                <a:lnTo>
                  <a:pt x="111280" y="49473"/>
                </a:lnTo>
                <a:lnTo>
                  <a:pt x="112110" y="50526"/>
                </a:lnTo>
                <a:lnTo>
                  <a:pt x="112525" y="51578"/>
                </a:lnTo>
                <a:lnTo>
                  <a:pt x="113356" y="52631"/>
                </a:lnTo>
                <a:lnTo>
                  <a:pt x="114186" y="54736"/>
                </a:lnTo>
                <a:lnTo>
                  <a:pt x="114602" y="55789"/>
                </a:lnTo>
                <a:lnTo>
                  <a:pt x="115432" y="56842"/>
                </a:lnTo>
                <a:lnTo>
                  <a:pt x="115847" y="57894"/>
                </a:lnTo>
                <a:lnTo>
                  <a:pt x="116262" y="60000"/>
                </a:lnTo>
                <a:lnTo>
                  <a:pt x="116678" y="61052"/>
                </a:lnTo>
                <a:lnTo>
                  <a:pt x="117093" y="62105"/>
                </a:lnTo>
                <a:lnTo>
                  <a:pt x="117508" y="63157"/>
                </a:lnTo>
                <a:lnTo>
                  <a:pt x="117923" y="65263"/>
                </a:lnTo>
                <a:lnTo>
                  <a:pt x="118339" y="66315"/>
                </a:lnTo>
                <a:lnTo>
                  <a:pt x="118754" y="67368"/>
                </a:lnTo>
                <a:lnTo>
                  <a:pt x="119169" y="69473"/>
                </a:lnTo>
                <a:lnTo>
                  <a:pt x="119169" y="70526"/>
                </a:lnTo>
                <a:lnTo>
                  <a:pt x="119584" y="71578"/>
                </a:lnTo>
                <a:lnTo>
                  <a:pt x="119584" y="73684"/>
                </a:lnTo>
                <a:lnTo>
                  <a:pt x="119584" y="74736"/>
                </a:lnTo>
                <a:lnTo>
                  <a:pt x="120000" y="75789"/>
                </a:lnTo>
                <a:lnTo>
                  <a:pt x="120000" y="76842"/>
                </a:lnTo>
                <a:lnTo>
                  <a:pt x="120000" y="78947"/>
                </a:lnTo>
                <a:lnTo>
                  <a:pt x="120000" y="80000"/>
                </a:lnTo>
                <a:lnTo>
                  <a:pt x="120000" y="81052"/>
                </a:lnTo>
                <a:lnTo>
                  <a:pt x="119584" y="83157"/>
                </a:lnTo>
                <a:lnTo>
                  <a:pt x="119584" y="84210"/>
                </a:lnTo>
                <a:lnTo>
                  <a:pt x="119584" y="85263"/>
                </a:lnTo>
                <a:lnTo>
                  <a:pt x="119169" y="87368"/>
                </a:lnTo>
                <a:lnTo>
                  <a:pt x="119169" y="88421"/>
                </a:lnTo>
                <a:lnTo>
                  <a:pt x="118754" y="89473"/>
                </a:lnTo>
                <a:lnTo>
                  <a:pt x="118339" y="90526"/>
                </a:lnTo>
                <a:lnTo>
                  <a:pt x="117923" y="92631"/>
                </a:lnTo>
                <a:lnTo>
                  <a:pt x="117508" y="93684"/>
                </a:lnTo>
                <a:lnTo>
                  <a:pt x="117093" y="94736"/>
                </a:lnTo>
                <a:lnTo>
                  <a:pt x="116678" y="96842"/>
                </a:lnTo>
                <a:lnTo>
                  <a:pt x="116262" y="97894"/>
                </a:lnTo>
                <a:lnTo>
                  <a:pt x="115847" y="98947"/>
                </a:lnTo>
                <a:lnTo>
                  <a:pt x="115432" y="100000"/>
                </a:lnTo>
                <a:lnTo>
                  <a:pt x="114602" y="102105"/>
                </a:lnTo>
                <a:lnTo>
                  <a:pt x="114186" y="103157"/>
                </a:lnTo>
                <a:lnTo>
                  <a:pt x="113356" y="104210"/>
                </a:lnTo>
                <a:lnTo>
                  <a:pt x="112525" y="105263"/>
                </a:lnTo>
                <a:lnTo>
                  <a:pt x="112110" y="107368"/>
                </a:lnTo>
                <a:lnTo>
                  <a:pt x="111280" y="108421"/>
                </a:lnTo>
                <a:lnTo>
                  <a:pt x="110449" y="109473"/>
                </a:lnTo>
                <a:lnTo>
                  <a:pt x="109619" y="110526"/>
                </a:lnTo>
                <a:lnTo>
                  <a:pt x="108788" y="111578"/>
                </a:lnTo>
                <a:lnTo>
                  <a:pt x="107958" y="113684"/>
                </a:lnTo>
                <a:lnTo>
                  <a:pt x="106712" y="114736"/>
                </a:lnTo>
                <a:lnTo>
                  <a:pt x="105882" y="115789"/>
                </a:lnTo>
                <a:lnTo>
                  <a:pt x="105051" y="116842"/>
                </a:lnTo>
                <a:lnTo>
                  <a:pt x="103806" y="117894"/>
                </a:lnTo>
                <a:lnTo>
                  <a:pt x="102975" y="118947"/>
                </a:lnTo>
                <a:lnTo>
                  <a:pt x="101730" y="120000"/>
                </a:lnTo>
                <a:lnTo>
                  <a:pt x="0" y="78947"/>
                </a:lnTo>
                <a:lnTo>
                  <a:pt x="0" y="0"/>
                </a:lnTo>
                <a:close/>
              </a:path>
            </a:pathLst>
          </a:custGeom>
          <a:solidFill>
            <a:srgbClr val="4F95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Shape 1906"/>
          <p:cNvSpPr/>
          <p:nvPr/>
        </p:nvSpPr>
        <p:spPr>
          <a:xfrm>
            <a:off x="798512" y="3768725"/>
            <a:ext cx="4795836" cy="1317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657"/>
                </a:moveTo>
                <a:lnTo>
                  <a:pt x="119322" y="26301"/>
                </a:lnTo>
                <a:lnTo>
                  <a:pt x="118644" y="27123"/>
                </a:lnTo>
                <a:lnTo>
                  <a:pt x="118192" y="27945"/>
                </a:lnTo>
                <a:lnTo>
                  <a:pt x="117514" y="28767"/>
                </a:lnTo>
                <a:lnTo>
                  <a:pt x="116836" y="29589"/>
                </a:lnTo>
                <a:lnTo>
                  <a:pt x="116158" y="30410"/>
                </a:lnTo>
                <a:lnTo>
                  <a:pt x="115254" y="31232"/>
                </a:lnTo>
                <a:lnTo>
                  <a:pt x="114576" y="32054"/>
                </a:lnTo>
                <a:lnTo>
                  <a:pt x="113898" y="32876"/>
                </a:lnTo>
                <a:lnTo>
                  <a:pt x="113220" y="33698"/>
                </a:lnTo>
                <a:lnTo>
                  <a:pt x="112316" y="34520"/>
                </a:lnTo>
                <a:lnTo>
                  <a:pt x="111638" y="35342"/>
                </a:lnTo>
                <a:lnTo>
                  <a:pt x="110734" y="36164"/>
                </a:lnTo>
                <a:lnTo>
                  <a:pt x="110056" y="36986"/>
                </a:lnTo>
                <a:lnTo>
                  <a:pt x="109152" y="37808"/>
                </a:lnTo>
                <a:lnTo>
                  <a:pt x="108248" y="37808"/>
                </a:lnTo>
                <a:lnTo>
                  <a:pt x="107570" y="38630"/>
                </a:lnTo>
                <a:lnTo>
                  <a:pt x="106666" y="39452"/>
                </a:lnTo>
                <a:lnTo>
                  <a:pt x="105762" y="40273"/>
                </a:lnTo>
                <a:lnTo>
                  <a:pt x="104858" y="41095"/>
                </a:lnTo>
                <a:lnTo>
                  <a:pt x="103954" y="41917"/>
                </a:lnTo>
                <a:lnTo>
                  <a:pt x="103050" y="41917"/>
                </a:lnTo>
                <a:lnTo>
                  <a:pt x="102146" y="42739"/>
                </a:lnTo>
                <a:lnTo>
                  <a:pt x="101242" y="43561"/>
                </a:lnTo>
                <a:lnTo>
                  <a:pt x="100112" y="44383"/>
                </a:lnTo>
                <a:lnTo>
                  <a:pt x="99209" y="44383"/>
                </a:lnTo>
                <a:lnTo>
                  <a:pt x="98305" y="45205"/>
                </a:lnTo>
                <a:lnTo>
                  <a:pt x="97401" y="46027"/>
                </a:lnTo>
                <a:lnTo>
                  <a:pt x="96271" y="46027"/>
                </a:lnTo>
                <a:lnTo>
                  <a:pt x="95367" y="46849"/>
                </a:lnTo>
                <a:lnTo>
                  <a:pt x="94237" y="47671"/>
                </a:lnTo>
                <a:lnTo>
                  <a:pt x="93333" y="47671"/>
                </a:lnTo>
                <a:lnTo>
                  <a:pt x="92203" y="48493"/>
                </a:lnTo>
                <a:lnTo>
                  <a:pt x="91299" y="48493"/>
                </a:lnTo>
                <a:lnTo>
                  <a:pt x="90169" y="49315"/>
                </a:lnTo>
                <a:lnTo>
                  <a:pt x="89039" y="49315"/>
                </a:lnTo>
                <a:lnTo>
                  <a:pt x="88135" y="50136"/>
                </a:lnTo>
                <a:lnTo>
                  <a:pt x="87005" y="50136"/>
                </a:lnTo>
                <a:lnTo>
                  <a:pt x="85875" y="50958"/>
                </a:lnTo>
                <a:lnTo>
                  <a:pt x="84745" y="50958"/>
                </a:lnTo>
                <a:lnTo>
                  <a:pt x="83841" y="50958"/>
                </a:lnTo>
                <a:lnTo>
                  <a:pt x="82711" y="51780"/>
                </a:lnTo>
                <a:lnTo>
                  <a:pt x="81581" y="51780"/>
                </a:lnTo>
                <a:lnTo>
                  <a:pt x="80451" y="52602"/>
                </a:lnTo>
                <a:lnTo>
                  <a:pt x="79322" y="52602"/>
                </a:lnTo>
                <a:lnTo>
                  <a:pt x="78192" y="52602"/>
                </a:lnTo>
                <a:lnTo>
                  <a:pt x="77062" y="52602"/>
                </a:lnTo>
                <a:lnTo>
                  <a:pt x="75932" y="53424"/>
                </a:lnTo>
                <a:lnTo>
                  <a:pt x="74802" y="53424"/>
                </a:lnTo>
                <a:lnTo>
                  <a:pt x="73672" y="53424"/>
                </a:lnTo>
                <a:lnTo>
                  <a:pt x="72542" y="53424"/>
                </a:lnTo>
                <a:lnTo>
                  <a:pt x="71412" y="53424"/>
                </a:lnTo>
                <a:lnTo>
                  <a:pt x="70282" y="53424"/>
                </a:lnTo>
                <a:lnTo>
                  <a:pt x="69152" y="54246"/>
                </a:lnTo>
                <a:lnTo>
                  <a:pt x="68022" y="54246"/>
                </a:lnTo>
                <a:lnTo>
                  <a:pt x="66892" y="54246"/>
                </a:lnTo>
                <a:lnTo>
                  <a:pt x="65762" y="54246"/>
                </a:lnTo>
                <a:lnTo>
                  <a:pt x="64632" y="54246"/>
                </a:lnTo>
                <a:lnTo>
                  <a:pt x="63502" y="54246"/>
                </a:lnTo>
                <a:lnTo>
                  <a:pt x="62372" y="54246"/>
                </a:lnTo>
                <a:lnTo>
                  <a:pt x="61242" y="54246"/>
                </a:lnTo>
                <a:lnTo>
                  <a:pt x="60112" y="54246"/>
                </a:lnTo>
                <a:lnTo>
                  <a:pt x="58983" y="53424"/>
                </a:lnTo>
                <a:lnTo>
                  <a:pt x="57853" y="53424"/>
                </a:lnTo>
                <a:lnTo>
                  <a:pt x="56723" y="53424"/>
                </a:lnTo>
                <a:lnTo>
                  <a:pt x="55593" y="53424"/>
                </a:lnTo>
                <a:lnTo>
                  <a:pt x="54463" y="53424"/>
                </a:lnTo>
                <a:lnTo>
                  <a:pt x="53333" y="53424"/>
                </a:lnTo>
                <a:lnTo>
                  <a:pt x="52203" y="52602"/>
                </a:lnTo>
                <a:lnTo>
                  <a:pt x="51073" y="52602"/>
                </a:lnTo>
                <a:lnTo>
                  <a:pt x="49943" y="52602"/>
                </a:lnTo>
                <a:lnTo>
                  <a:pt x="48813" y="52602"/>
                </a:lnTo>
                <a:lnTo>
                  <a:pt x="47909" y="51780"/>
                </a:lnTo>
                <a:lnTo>
                  <a:pt x="46779" y="51780"/>
                </a:lnTo>
                <a:lnTo>
                  <a:pt x="45649" y="50958"/>
                </a:lnTo>
                <a:lnTo>
                  <a:pt x="44519" y="50958"/>
                </a:lnTo>
                <a:lnTo>
                  <a:pt x="43389" y="50958"/>
                </a:lnTo>
                <a:lnTo>
                  <a:pt x="42485" y="50136"/>
                </a:lnTo>
                <a:lnTo>
                  <a:pt x="41355" y="50136"/>
                </a:lnTo>
                <a:lnTo>
                  <a:pt x="40225" y="49315"/>
                </a:lnTo>
                <a:lnTo>
                  <a:pt x="39322" y="49315"/>
                </a:lnTo>
                <a:lnTo>
                  <a:pt x="38192" y="48493"/>
                </a:lnTo>
                <a:lnTo>
                  <a:pt x="37062" y="48493"/>
                </a:lnTo>
                <a:lnTo>
                  <a:pt x="36158" y="47671"/>
                </a:lnTo>
                <a:lnTo>
                  <a:pt x="35028" y="47671"/>
                </a:lnTo>
                <a:lnTo>
                  <a:pt x="34124" y="46849"/>
                </a:lnTo>
                <a:lnTo>
                  <a:pt x="32994" y="46027"/>
                </a:lnTo>
                <a:lnTo>
                  <a:pt x="32090" y="46027"/>
                </a:lnTo>
                <a:lnTo>
                  <a:pt x="31186" y="45205"/>
                </a:lnTo>
                <a:lnTo>
                  <a:pt x="30056" y="44383"/>
                </a:lnTo>
                <a:lnTo>
                  <a:pt x="29152" y="44383"/>
                </a:lnTo>
                <a:lnTo>
                  <a:pt x="28248" y="43561"/>
                </a:lnTo>
                <a:lnTo>
                  <a:pt x="27344" y="42739"/>
                </a:lnTo>
                <a:lnTo>
                  <a:pt x="26440" y="41917"/>
                </a:lnTo>
                <a:lnTo>
                  <a:pt x="25536" y="41917"/>
                </a:lnTo>
                <a:lnTo>
                  <a:pt x="24632" y="41095"/>
                </a:lnTo>
                <a:lnTo>
                  <a:pt x="23728" y="40273"/>
                </a:lnTo>
                <a:lnTo>
                  <a:pt x="22824" y="39452"/>
                </a:lnTo>
                <a:lnTo>
                  <a:pt x="21920" y="38630"/>
                </a:lnTo>
                <a:lnTo>
                  <a:pt x="21016" y="37808"/>
                </a:lnTo>
                <a:lnTo>
                  <a:pt x="20112" y="37808"/>
                </a:lnTo>
                <a:lnTo>
                  <a:pt x="19435" y="36986"/>
                </a:lnTo>
                <a:lnTo>
                  <a:pt x="18531" y="36164"/>
                </a:lnTo>
                <a:lnTo>
                  <a:pt x="17853" y="35342"/>
                </a:lnTo>
                <a:lnTo>
                  <a:pt x="16949" y="34520"/>
                </a:lnTo>
                <a:lnTo>
                  <a:pt x="16271" y="33698"/>
                </a:lnTo>
                <a:lnTo>
                  <a:pt x="15593" y="32876"/>
                </a:lnTo>
                <a:lnTo>
                  <a:pt x="14689" y="32054"/>
                </a:lnTo>
                <a:lnTo>
                  <a:pt x="14011" y="31232"/>
                </a:lnTo>
                <a:lnTo>
                  <a:pt x="13333" y="30410"/>
                </a:lnTo>
                <a:lnTo>
                  <a:pt x="12655" y="29589"/>
                </a:lnTo>
                <a:lnTo>
                  <a:pt x="11977" y="28767"/>
                </a:lnTo>
                <a:lnTo>
                  <a:pt x="11299" y="27945"/>
                </a:lnTo>
                <a:lnTo>
                  <a:pt x="10621" y="27123"/>
                </a:lnTo>
                <a:lnTo>
                  <a:pt x="9943" y="26301"/>
                </a:lnTo>
                <a:lnTo>
                  <a:pt x="9491" y="24657"/>
                </a:lnTo>
                <a:lnTo>
                  <a:pt x="8813" y="23835"/>
                </a:lnTo>
                <a:lnTo>
                  <a:pt x="8135" y="23013"/>
                </a:lnTo>
                <a:lnTo>
                  <a:pt x="7683" y="22191"/>
                </a:lnTo>
                <a:lnTo>
                  <a:pt x="7231" y="21369"/>
                </a:lnTo>
                <a:lnTo>
                  <a:pt x="6553" y="20547"/>
                </a:lnTo>
                <a:lnTo>
                  <a:pt x="6101" y="19726"/>
                </a:lnTo>
                <a:lnTo>
                  <a:pt x="5649" y="18082"/>
                </a:lnTo>
                <a:lnTo>
                  <a:pt x="5197" y="17260"/>
                </a:lnTo>
                <a:lnTo>
                  <a:pt x="4745" y="16438"/>
                </a:lnTo>
                <a:lnTo>
                  <a:pt x="4293" y="15616"/>
                </a:lnTo>
                <a:lnTo>
                  <a:pt x="3841" y="14794"/>
                </a:lnTo>
                <a:lnTo>
                  <a:pt x="3389" y="13150"/>
                </a:lnTo>
                <a:lnTo>
                  <a:pt x="2937" y="12328"/>
                </a:lnTo>
                <a:lnTo>
                  <a:pt x="2711" y="11506"/>
                </a:lnTo>
                <a:lnTo>
                  <a:pt x="2259" y="10684"/>
                </a:lnTo>
                <a:lnTo>
                  <a:pt x="2033" y="9041"/>
                </a:lnTo>
                <a:lnTo>
                  <a:pt x="1807" y="8219"/>
                </a:lnTo>
                <a:lnTo>
                  <a:pt x="1355" y="7397"/>
                </a:lnTo>
                <a:lnTo>
                  <a:pt x="1129" y="6575"/>
                </a:lnTo>
                <a:lnTo>
                  <a:pt x="903" y="4931"/>
                </a:lnTo>
                <a:lnTo>
                  <a:pt x="677" y="4109"/>
                </a:lnTo>
                <a:lnTo>
                  <a:pt x="451" y="3287"/>
                </a:lnTo>
                <a:lnTo>
                  <a:pt x="225" y="1643"/>
                </a:lnTo>
                <a:lnTo>
                  <a:pt x="225" y="821"/>
                </a:lnTo>
                <a:lnTo>
                  <a:pt x="0" y="0"/>
                </a:lnTo>
                <a:lnTo>
                  <a:pt x="0" y="65753"/>
                </a:lnTo>
                <a:lnTo>
                  <a:pt x="225" y="66575"/>
                </a:lnTo>
                <a:lnTo>
                  <a:pt x="225" y="67397"/>
                </a:lnTo>
                <a:lnTo>
                  <a:pt x="451" y="69041"/>
                </a:lnTo>
                <a:lnTo>
                  <a:pt x="677" y="69863"/>
                </a:lnTo>
                <a:lnTo>
                  <a:pt x="903" y="70684"/>
                </a:lnTo>
                <a:lnTo>
                  <a:pt x="1129" y="72328"/>
                </a:lnTo>
                <a:lnTo>
                  <a:pt x="1355" y="73150"/>
                </a:lnTo>
                <a:lnTo>
                  <a:pt x="1807" y="73972"/>
                </a:lnTo>
                <a:lnTo>
                  <a:pt x="2033" y="74794"/>
                </a:lnTo>
                <a:lnTo>
                  <a:pt x="2259" y="76438"/>
                </a:lnTo>
                <a:lnTo>
                  <a:pt x="2711" y="77260"/>
                </a:lnTo>
                <a:lnTo>
                  <a:pt x="2937" y="78082"/>
                </a:lnTo>
                <a:lnTo>
                  <a:pt x="3389" y="78904"/>
                </a:lnTo>
                <a:lnTo>
                  <a:pt x="3841" y="80547"/>
                </a:lnTo>
                <a:lnTo>
                  <a:pt x="4293" y="81369"/>
                </a:lnTo>
                <a:lnTo>
                  <a:pt x="4745" y="82191"/>
                </a:lnTo>
                <a:lnTo>
                  <a:pt x="5197" y="83013"/>
                </a:lnTo>
                <a:lnTo>
                  <a:pt x="5649" y="83835"/>
                </a:lnTo>
                <a:lnTo>
                  <a:pt x="6101" y="85479"/>
                </a:lnTo>
                <a:lnTo>
                  <a:pt x="6553" y="86301"/>
                </a:lnTo>
                <a:lnTo>
                  <a:pt x="7231" y="87123"/>
                </a:lnTo>
                <a:lnTo>
                  <a:pt x="7683" y="87945"/>
                </a:lnTo>
                <a:lnTo>
                  <a:pt x="8135" y="88767"/>
                </a:lnTo>
                <a:lnTo>
                  <a:pt x="8813" y="89589"/>
                </a:lnTo>
                <a:lnTo>
                  <a:pt x="9491" y="90410"/>
                </a:lnTo>
                <a:lnTo>
                  <a:pt x="9943" y="92054"/>
                </a:lnTo>
                <a:lnTo>
                  <a:pt x="10621" y="92876"/>
                </a:lnTo>
                <a:lnTo>
                  <a:pt x="11299" y="93698"/>
                </a:lnTo>
                <a:lnTo>
                  <a:pt x="11977" y="94520"/>
                </a:lnTo>
                <a:lnTo>
                  <a:pt x="12655" y="95342"/>
                </a:lnTo>
                <a:lnTo>
                  <a:pt x="13333" y="96164"/>
                </a:lnTo>
                <a:lnTo>
                  <a:pt x="14011" y="96986"/>
                </a:lnTo>
                <a:lnTo>
                  <a:pt x="14689" y="97808"/>
                </a:lnTo>
                <a:lnTo>
                  <a:pt x="15593" y="98630"/>
                </a:lnTo>
                <a:lnTo>
                  <a:pt x="16271" y="99452"/>
                </a:lnTo>
                <a:lnTo>
                  <a:pt x="16949" y="100273"/>
                </a:lnTo>
                <a:lnTo>
                  <a:pt x="17853" y="101095"/>
                </a:lnTo>
                <a:lnTo>
                  <a:pt x="18531" y="101917"/>
                </a:lnTo>
                <a:lnTo>
                  <a:pt x="19435" y="102739"/>
                </a:lnTo>
                <a:lnTo>
                  <a:pt x="20112" y="103561"/>
                </a:lnTo>
                <a:lnTo>
                  <a:pt x="21016" y="103561"/>
                </a:lnTo>
                <a:lnTo>
                  <a:pt x="21920" y="104383"/>
                </a:lnTo>
                <a:lnTo>
                  <a:pt x="22824" y="105205"/>
                </a:lnTo>
                <a:lnTo>
                  <a:pt x="23728" y="106027"/>
                </a:lnTo>
                <a:lnTo>
                  <a:pt x="24632" y="106849"/>
                </a:lnTo>
                <a:lnTo>
                  <a:pt x="25536" y="107671"/>
                </a:lnTo>
                <a:lnTo>
                  <a:pt x="26440" y="107671"/>
                </a:lnTo>
                <a:lnTo>
                  <a:pt x="27344" y="108493"/>
                </a:lnTo>
                <a:lnTo>
                  <a:pt x="28248" y="109315"/>
                </a:lnTo>
                <a:lnTo>
                  <a:pt x="29152" y="110136"/>
                </a:lnTo>
                <a:lnTo>
                  <a:pt x="30056" y="110136"/>
                </a:lnTo>
                <a:lnTo>
                  <a:pt x="31186" y="110958"/>
                </a:lnTo>
                <a:lnTo>
                  <a:pt x="32090" y="111780"/>
                </a:lnTo>
                <a:lnTo>
                  <a:pt x="32994" y="111780"/>
                </a:lnTo>
                <a:lnTo>
                  <a:pt x="34124" y="112602"/>
                </a:lnTo>
                <a:lnTo>
                  <a:pt x="35028" y="113424"/>
                </a:lnTo>
                <a:lnTo>
                  <a:pt x="36158" y="113424"/>
                </a:lnTo>
                <a:lnTo>
                  <a:pt x="37062" y="114246"/>
                </a:lnTo>
                <a:lnTo>
                  <a:pt x="38192" y="114246"/>
                </a:lnTo>
                <a:lnTo>
                  <a:pt x="39322" y="115068"/>
                </a:lnTo>
                <a:lnTo>
                  <a:pt x="40225" y="115068"/>
                </a:lnTo>
                <a:lnTo>
                  <a:pt x="41355" y="115890"/>
                </a:lnTo>
                <a:lnTo>
                  <a:pt x="42485" y="115890"/>
                </a:lnTo>
                <a:lnTo>
                  <a:pt x="43389" y="116712"/>
                </a:lnTo>
                <a:lnTo>
                  <a:pt x="44519" y="116712"/>
                </a:lnTo>
                <a:lnTo>
                  <a:pt x="45649" y="116712"/>
                </a:lnTo>
                <a:lnTo>
                  <a:pt x="46779" y="117534"/>
                </a:lnTo>
                <a:lnTo>
                  <a:pt x="47909" y="117534"/>
                </a:lnTo>
                <a:lnTo>
                  <a:pt x="48813" y="118356"/>
                </a:lnTo>
                <a:lnTo>
                  <a:pt x="49943" y="118356"/>
                </a:lnTo>
                <a:lnTo>
                  <a:pt x="51073" y="118356"/>
                </a:lnTo>
                <a:lnTo>
                  <a:pt x="52203" y="118356"/>
                </a:lnTo>
                <a:lnTo>
                  <a:pt x="53333" y="119178"/>
                </a:lnTo>
                <a:lnTo>
                  <a:pt x="54463" y="119178"/>
                </a:lnTo>
                <a:lnTo>
                  <a:pt x="55593" y="119178"/>
                </a:lnTo>
                <a:lnTo>
                  <a:pt x="56723" y="119178"/>
                </a:lnTo>
                <a:lnTo>
                  <a:pt x="57853" y="119178"/>
                </a:lnTo>
                <a:lnTo>
                  <a:pt x="58983" y="119178"/>
                </a:lnTo>
                <a:lnTo>
                  <a:pt x="60112" y="120000"/>
                </a:lnTo>
                <a:lnTo>
                  <a:pt x="61242" y="120000"/>
                </a:lnTo>
                <a:lnTo>
                  <a:pt x="62372" y="120000"/>
                </a:lnTo>
                <a:lnTo>
                  <a:pt x="63502" y="120000"/>
                </a:lnTo>
                <a:lnTo>
                  <a:pt x="64632" y="120000"/>
                </a:lnTo>
                <a:lnTo>
                  <a:pt x="65762" y="120000"/>
                </a:lnTo>
                <a:lnTo>
                  <a:pt x="66892" y="120000"/>
                </a:lnTo>
                <a:lnTo>
                  <a:pt x="68022" y="120000"/>
                </a:lnTo>
                <a:lnTo>
                  <a:pt x="69152" y="120000"/>
                </a:lnTo>
                <a:lnTo>
                  <a:pt x="70282" y="119178"/>
                </a:lnTo>
                <a:lnTo>
                  <a:pt x="71412" y="119178"/>
                </a:lnTo>
                <a:lnTo>
                  <a:pt x="72542" y="119178"/>
                </a:lnTo>
                <a:lnTo>
                  <a:pt x="73672" y="119178"/>
                </a:lnTo>
                <a:lnTo>
                  <a:pt x="74802" y="119178"/>
                </a:lnTo>
                <a:lnTo>
                  <a:pt x="75932" y="119178"/>
                </a:lnTo>
                <a:lnTo>
                  <a:pt x="77062" y="118356"/>
                </a:lnTo>
                <a:lnTo>
                  <a:pt x="78192" y="118356"/>
                </a:lnTo>
                <a:lnTo>
                  <a:pt x="79322" y="118356"/>
                </a:lnTo>
                <a:lnTo>
                  <a:pt x="80451" y="118356"/>
                </a:lnTo>
                <a:lnTo>
                  <a:pt x="81581" y="117534"/>
                </a:lnTo>
                <a:lnTo>
                  <a:pt x="82711" y="117534"/>
                </a:lnTo>
                <a:lnTo>
                  <a:pt x="83841" y="116712"/>
                </a:lnTo>
                <a:lnTo>
                  <a:pt x="84745" y="116712"/>
                </a:lnTo>
                <a:lnTo>
                  <a:pt x="85875" y="116712"/>
                </a:lnTo>
                <a:lnTo>
                  <a:pt x="87005" y="115890"/>
                </a:lnTo>
                <a:lnTo>
                  <a:pt x="88135" y="115890"/>
                </a:lnTo>
                <a:lnTo>
                  <a:pt x="89039" y="115068"/>
                </a:lnTo>
                <a:lnTo>
                  <a:pt x="90169" y="115068"/>
                </a:lnTo>
                <a:lnTo>
                  <a:pt x="91299" y="114246"/>
                </a:lnTo>
                <a:lnTo>
                  <a:pt x="92203" y="114246"/>
                </a:lnTo>
                <a:lnTo>
                  <a:pt x="93333" y="113424"/>
                </a:lnTo>
                <a:lnTo>
                  <a:pt x="94237" y="113424"/>
                </a:lnTo>
                <a:lnTo>
                  <a:pt x="95367" y="112602"/>
                </a:lnTo>
                <a:lnTo>
                  <a:pt x="96271" y="111780"/>
                </a:lnTo>
                <a:lnTo>
                  <a:pt x="97401" y="111780"/>
                </a:lnTo>
                <a:lnTo>
                  <a:pt x="98305" y="110958"/>
                </a:lnTo>
                <a:lnTo>
                  <a:pt x="99209" y="110136"/>
                </a:lnTo>
                <a:lnTo>
                  <a:pt x="100112" y="110136"/>
                </a:lnTo>
                <a:lnTo>
                  <a:pt x="101242" y="109315"/>
                </a:lnTo>
                <a:lnTo>
                  <a:pt x="102146" y="108493"/>
                </a:lnTo>
                <a:lnTo>
                  <a:pt x="103050" y="107671"/>
                </a:lnTo>
                <a:lnTo>
                  <a:pt x="103954" y="107671"/>
                </a:lnTo>
                <a:lnTo>
                  <a:pt x="104858" y="106849"/>
                </a:lnTo>
                <a:lnTo>
                  <a:pt x="105762" y="106027"/>
                </a:lnTo>
                <a:lnTo>
                  <a:pt x="106666" y="105205"/>
                </a:lnTo>
                <a:lnTo>
                  <a:pt x="107570" y="104383"/>
                </a:lnTo>
                <a:lnTo>
                  <a:pt x="108248" y="103561"/>
                </a:lnTo>
                <a:lnTo>
                  <a:pt x="109152" y="103561"/>
                </a:lnTo>
                <a:lnTo>
                  <a:pt x="110056" y="102739"/>
                </a:lnTo>
                <a:lnTo>
                  <a:pt x="110734" y="101917"/>
                </a:lnTo>
                <a:lnTo>
                  <a:pt x="111638" y="101095"/>
                </a:lnTo>
                <a:lnTo>
                  <a:pt x="112316" y="100273"/>
                </a:lnTo>
                <a:lnTo>
                  <a:pt x="113220" y="99452"/>
                </a:lnTo>
                <a:lnTo>
                  <a:pt x="113898" y="98630"/>
                </a:lnTo>
                <a:lnTo>
                  <a:pt x="114576" y="97808"/>
                </a:lnTo>
                <a:lnTo>
                  <a:pt x="115254" y="96986"/>
                </a:lnTo>
                <a:lnTo>
                  <a:pt x="116158" y="96164"/>
                </a:lnTo>
                <a:lnTo>
                  <a:pt x="116836" y="95342"/>
                </a:lnTo>
                <a:lnTo>
                  <a:pt x="117514" y="94520"/>
                </a:lnTo>
                <a:lnTo>
                  <a:pt x="118192" y="93698"/>
                </a:lnTo>
                <a:lnTo>
                  <a:pt x="118644" y="92876"/>
                </a:lnTo>
                <a:lnTo>
                  <a:pt x="119322" y="92054"/>
                </a:lnTo>
                <a:lnTo>
                  <a:pt x="120000" y="90410"/>
                </a:lnTo>
                <a:lnTo>
                  <a:pt x="120000" y="24657"/>
                </a:lnTo>
                <a:close/>
              </a:path>
            </a:pathLst>
          </a:custGeom>
          <a:solidFill>
            <a:srgbClr val="76003B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Shape 1907"/>
          <p:cNvSpPr/>
          <p:nvPr/>
        </p:nvSpPr>
        <p:spPr>
          <a:xfrm>
            <a:off x="798512" y="3687762"/>
            <a:ext cx="4795836" cy="676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2400"/>
                </a:moveTo>
                <a:lnTo>
                  <a:pt x="119322" y="65600"/>
                </a:lnTo>
                <a:lnTo>
                  <a:pt x="118644" y="67200"/>
                </a:lnTo>
                <a:lnTo>
                  <a:pt x="118192" y="68800"/>
                </a:lnTo>
                <a:lnTo>
                  <a:pt x="117514" y="70400"/>
                </a:lnTo>
                <a:lnTo>
                  <a:pt x="116836" y="72000"/>
                </a:lnTo>
                <a:lnTo>
                  <a:pt x="116158" y="73600"/>
                </a:lnTo>
                <a:lnTo>
                  <a:pt x="115254" y="75200"/>
                </a:lnTo>
                <a:lnTo>
                  <a:pt x="114576" y="76800"/>
                </a:lnTo>
                <a:lnTo>
                  <a:pt x="113898" y="78400"/>
                </a:lnTo>
                <a:lnTo>
                  <a:pt x="113220" y="80000"/>
                </a:lnTo>
                <a:lnTo>
                  <a:pt x="112316" y="81600"/>
                </a:lnTo>
                <a:lnTo>
                  <a:pt x="111638" y="83200"/>
                </a:lnTo>
                <a:lnTo>
                  <a:pt x="110734" y="84800"/>
                </a:lnTo>
                <a:lnTo>
                  <a:pt x="110056" y="86400"/>
                </a:lnTo>
                <a:lnTo>
                  <a:pt x="109152" y="88000"/>
                </a:lnTo>
                <a:lnTo>
                  <a:pt x="108248" y="88000"/>
                </a:lnTo>
                <a:lnTo>
                  <a:pt x="107570" y="89600"/>
                </a:lnTo>
                <a:lnTo>
                  <a:pt x="106666" y="91200"/>
                </a:lnTo>
                <a:lnTo>
                  <a:pt x="105762" y="92800"/>
                </a:lnTo>
                <a:lnTo>
                  <a:pt x="104858" y="94400"/>
                </a:lnTo>
                <a:lnTo>
                  <a:pt x="103954" y="96000"/>
                </a:lnTo>
                <a:lnTo>
                  <a:pt x="103050" y="96000"/>
                </a:lnTo>
                <a:lnTo>
                  <a:pt x="102146" y="97600"/>
                </a:lnTo>
                <a:lnTo>
                  <a:pt x="101242" y="99200"/>
                </a:lnTo>
                <a:lnTo>
                  <a:pt x="100112" y="100800"/>
                </a:lnTo>
                <a:lnTo>
                  <a:pt x="99209" y="100800"/>
                </a:lnTo>
                <a:lnTo>
                  <a:pt x="98305" y="102400"/>
                </a:lnTo>
                <a:lnTo>
                  <a:pt x="97401" y="104000"/>
                </a:lnTo>
                <a:lnTo>
                  <a:pt x="96271" y="104000"/>
                </a:lnTo>
                <a:lnTo>
                  <a:pt x="95367" y="105600"/>
                </a:lnTo>
                <a:lnTo>
                  <a:pt x="94237" y="107200"/>
                </a:lnTo>
                <a:lnTo>
                  <a:pt x="93333" y="107200"/>
                </a:lnTo>
                <a:lnTo>
                  <a:pt x="92203" y="108800"/>
                </a:lnTo>
                <a:lnTo>
                  <a:pt x="91299" y="108800"/>
                </a:lnTo>
                <a:lnTo>
                  <a:pt x="90169" y="110400"/>
                </a:lnTo>
                <a:lnTo>
                  <a:pt x="89039" y="110400"/>
                </a:lnTo>
                <a:lnTo>
                  <a:pt x="88135" y="112000"/>
                </a:lnTo>
                <a:lnTo>
                  <a:pt x="87005" y="112000"/>
                </a:lnTo>
                <a:lnTo>
                  <a:pt x="85875" y="113600"/>
                </a:lnTo>
                <a:lnTo>
                  <a:pt x="84745" y="113600"/>
                </a:lnTo>
                <a:lnTo>
                  <a:pt x="83841" y="113600"/>
                </a:lnTo>
                <a:lnTo>
                  <a:pt x="82711" y="115200"/>
                </a:lnTo>
                <a:lnTo>
                  <a:pt x="81581" y="115200"/>
                </a:lnTo>
                <a:lnTo>
                  <a:pt x="80451" y="116800"/>
                </a:lnTo>
                <a:lnTo>
                  <a:pt x="79322" y="116800"/>
                </a:lnTo>
                <a:lnTo>
                  <a:pt x="78192" y="116800"/>
                </a:lnTo>
                <a:lnTo>
                  <a:pt x="77062" y="116800"/>
                </a:lnTo>
                <a:lnTo>
                  <a:pt x="75932" y="118400"/>
                </a:lnTo>
                <a:lnTo>
                  <a:pt x="74802" y="118400"/>
                </a:lnTo>
                <a:lnTo>
                  <a:pt x="73672" y="118400"/>
                </a:lnTo>
                <a:lnTo>
                  <a:pt x="72542" y="118400"/>
                </a:lnTo>
                <a:lnTo>
                  <a:pt x="71412" y="118400"/>
                </a:lnTo>
                <a:lnTo>
                  <a:pt x="70282" y="118400"/>
                </a:lnTo>
                <a:lnTo>
                  <a:pt x="69152" y="120000"/>
                </a:lnTo>
                <a:lnTo>
                  <a:pt x="68022" y="120000"/>
                </a:lnTo>
                <a:lnTo>
                  <a:pt x="66892" y="120000"/>
                </a:lnTo>
                <a:lnTo>
                  <a:pt x="65762" y="120000"/>
                </a:lnTo>
                <a:lnTo>
                  <a:pt x="64632" y="120000"/>
                </a:lnTo>
                <a:lnTo>
                  <a:pt x="63502" y="120000"/>
                </a:lnTo>
                <a:lnTo>
                  <a:pt x="62372" y="120000"/>
                </a:lnTo>
                <a:lnTo>
                  <a:pt x="61242" y="120000"/>
                </a:lnTo>
                <a:lnTo>
                  <a:pt x="60112" y="120000"/>
                </a:lnTo>
                <a:lnTo>
                  <a:pt x="58983" y="118400"/>
                </a:lnTo>
                <a:lnTo>
                  <a:pt x="57853" y="118400"/>
                </a:lnTo>
                <a:lnTo>
                  <a:pt x="56723" y="118400"/>
                </a:lnTo>
                <a:lnTo>
                  <a:pt x="55593" y="118400"/>
                </a:lnTo>
                <a:lnTo>
                  <a:pt x="54463" y="118400"/>
                </a:lnTo>
                <a:lnTo>
                  <a:pt x="53333" y="118400"/>
                </a:lnTo>
                <a:lnTo>
                  <a:pt x="52203" y="116800"/>
                </a:lnTo>
                <a:lnTo>
                  <a:pt x="51073" y="116800"/>
                </a:lnTo>
                <a:lnTo>
                  <a:pt x="49943" y="116800"/>
                </a:lnTo>
                <a:lnTo>
                  <a:pt x="48813" y="116800"/>
                </a:lnTo>
                <a:lnTo>
                  <a:pt x="47909" y="115200"/>
                </a:lnTo>
                <a:lnTo>
                  <a:pt x="46779" y="115200"/>
                </a:lnTo>
                <a:lnTo>
                  <a:pt x="45649" y="113600"/>
                </a:lnTo>
                <a:lnTo>
                  <a:pt x="44519" y="113600"/>
                </a:lnTo>
                <a:lnTo>
                  <a:pt x="43389" y="113600"/>
                </a:lnTo>
                <a:lnTo>
                  <a:pt x="42485" y="112000"/>
                </a:lnTo>
                <a:lnTo>
                  <a:pt x="41355" y="112000"/>
                </a:lnTo>
                <a:lnTo>
                  <a:pt x="40225" y="110400"/>
                </a:lnTo>
                <a:lnTo>
                  <a:pt x="39322" y="110400"/>
                </a:lnTo>
                <a:lnTo>
                  <a:pt x="38192" y="108800"/>
                </a:lnTo>
                <a:lnTo>
                  <a:pt x="37062" y="108800"/>
                </a:lnTo>
                <a:lnTo>
                  <a:pt x="36158" y="107200"/>
                </a:lnTo>
                <a:lnTo>
                  <a:pt x="35028" y="107200"/>
                </a:lnTo>
                <a:lnTo>
                  <a:pt x="34124" y="105600"/>
                </a:lnTo>
                <a:lnTo>
                  <a:pt x="32994" y="104000"/>
                </a:lnTo>
                <a:lnTo>
                  <a:pt x="32090" y="104000"/>
                </a:lnTo>
                <a:lnTo>
                  <a:pt x="31186" y="102400"/>
                </a:lnTo>
                <a:lnTo>
                  <a:pt x="30056" y="100800"/>
                </a:lnTo>
                <a:lnTo>
                  <a:pt x="29152" y="100800"/>
                </a:lnTo>
                <a:lnTo>
                  <a:pt x="28248" y="99200"/>
                </a:lnTo>
                <a:lnTo>
                  <a:pt x="27344" y="97600"/>
                </a:lnTo>
                <a:lnTo>
                  <a:pt x="26440" y="96000"/>
                </a:lnTo>
                <a:lnTo>
                  <a:pt x="25536" y="96000"/>
                </a:lnTo>
                <a:lnTo>
                  <a:pt x="24632" y="94400"/>
                </a:lnTo>
                <a:lnTo>
                  <a:pt x="23728" y="92800"/>
                </a:lnTo>
                <a:lnTo>
                  <a:pt x="22824" y="91200"/>
                </a:lnTo>
                <a:lnTo>
                  <a:pt x="21920" y="89600"/>
                </a:lnTo>
                <a:lnTo>
                  <a:pt x="21016" y="88000"/>
                </a:lnTo>
                <a:lnTo>
                  <a:pt x="20112" y="88000"/>
                </a:lnTo>
                <a:lnTo>
                  <a:pt x="19435" y="86400"/>
                </a:lnTo>
                <a:lnTo>
                  <a:pt x="18531" y="84800"/>
                </a:lnTo>
                <a:lnTo>
                  <a:pt x="17853" y="83200"/>
                </a:lnTo>
                <a:lnTo>
                  <a:pt x="16949" y="81600"/>
                </a:lnTo>
                <a:lnTo>
                  <a:pt x="16271" y="80000"/>
                </a:lnTo>
                <a:lnTo>
                  <a:pt x="15593" y="78400"/>
                </a:lnTo>
                <a:lnTo>
                  <a:pt x="14689" y="76800"/>
                </a:lnTo>
                <a:lnTo>
                  <a:pt x="14011" y="75200"/>
                </a:lnTo>
                <a:lnTo>
                  <a:pt x="13333" y="73600"/>
                </a:lnTo>
                <a:lnTo>
                  <a:pt x="12655" y="72000"/>
                </a:lnTo>
                <a:lnTo>
                  <a:pt x="11977" y="70400"/>
                </a:lnTo>
                <a:lnTo>
                  <a:pt x="11299" y="68800"/>
                </a:lnTo>
                <a:lnTo>
                  <a:pt x="10621" y="67200"/>
                </a:lnTo>
                <a:lnTo>
                  <a:pt x="9943" y="65600"/>
                </a:lnTo>
                <a:lnTo>
                  <a:pt x="9491" y="62400"/>
                </a:lnTo>
                <a:lnTo>
                  <a:pt x="8813" y="60800"/>
                </a:lnTo>
                <a:lnTo>
                  <a:pt x="8135" y="59200"/>
                </a:lnTo>
                <a:lnTo>
                  <a:pt x="7683" y="57600"/>
                </a:lnTo>
                <a:lnTo>
                  <a:pt x="7231" y="56000"/>
                </a:lnTo>
                <a:lnTo>
                  <a:pt x="6553" y="54400"/>
                </a:lnTo>
                <a:lnTo>
                  <a:pt x="6101" y="52800"/>
                </a:lnTo>
                <a:lnTo>
                  <a:pt x="5649" y="49600"/>
                </a:lnTo>
                <a:lnTo>
                  <a:pt x="5197" y="48000"/>
                </a:lnTo>
                <a:lnTo>
                  <a:pt x="4745" y="46400"/>
                </a:lnTo>
                <a:lnTo>
                  <a:pt x="4293" y="44800"/>
                </a:lnTo>
                <a:lnTo>
                  <a:pt x="3841" y="43200"/>
                </a:lnTo>
                <a:lnTo>
                  <a:pt x="3389" y="40000"/>
                </a:lnTo>
                <a:lnTo>
                  <a:pt x="2937" y="38400"/>
                </a:lnTo>
                <a:lnTo>
                  <a:pt x="2711" y="36800"/>
                </a:lnTo>
                <a:lnTo>
                  <a:pt x="2259" y="35200"/>
                </a:lnTo>
                <a:lnTo>
                  <a:pt x="2033" y="32000"/>
                </a:lnTo>
                <a:lnTo>
                  <a:pt x="1807" y="30400"/>
                </a:lnTo>
                <a:lnTo>
                  <a:pt x="1355" y="28800"/>
                </a:lnTo>
                <a:lnTo>
                  <a:pt x="1129" y="27200"/>
                </a:lnTo>
                <a:lnTo>
                  <a:pt x="903" y="24000"/>
                </a:lnTo>
                <a:lnTo>
                  <a:pt x="677" y="22400"/>
                </a:lnTo>
                <a:lnTo>
                  <a:pt x="451" y="20800"/>
                </a:lnTo>
                <a:lnTo>
                  <a:pt x="225" y="17600"/>
                </a:lnTo>
                <a:lnTo>
                  <a:pt x="225" y="16000"/>
                </a:lnTo>
                <a:lnTo>
                  <a:pt x="0" y="14400"/>
                </a:lnTo>
                <a:lnTo>
                  <a:pt x="64632" y="0"/>
                </a:lnTo>
                <a:lnTo>
                  <a:pt x="120000" y="62400"/>
                </a:lnTo>
                <a:close/>
              </a:path>
            </a:pathLst>
          </a:custGeom>
          <a:solidFill>
            <a:srgbClr val="B30F4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Shape 1908"/>
          <p:cNvSpPr txBox="1"/>
          <p:nvPr/>
        </p:nvSpPr>
        <p:spPr>
          <a:xfrm>
            <a:off x="6840536" y="6553200"/>
            <a:ext cx="2303461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El-Serag &amp; Johanson 2002</a:t>
            </a:r>
          </a:p>
        </p:txBody>
      </p:sp>
      <p:sp>
        <p:nvSpPr>
          <p:cNvPr id="1909" name="Shape 1909"/>
          <p:cNvSpPr txBox="1"/>
          <p:nvPr/>
        </p:nvSpPr>
        <p:spPr>
          <a:xfrm>
            <a:off x="3817937" y="3265486"/>
            <a:ext cx="68103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34%</a:t>
            </a:r>
          </a:p>
        </p:txBody>
      </p:sp>
      <p:sp>
        <p:nvSpPr>
          <p:cNvPr id="1910" name="Shape 1910"/>
          <p:cNvSpPr txBox="1"/>
          <p:nvPr/>
        </p:nvSpPr>
        <p:spPr>
          <a:xfrm>
            <a:off x="3048000" y="3876675"/>
            <a:ext cx="666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39%</a:t>
            </a:r>
          </a:p>
        </p:txBody>
      </p:sp>
      <p:sp>
        <p:nvSpPr>
          <p:cNvPr id="1911" name="Shape 1911"/>
          <p:cNvSpPr txBox="1"/>
          <p:nvPr/>
        </p:nvSpPr>
        <p:spPr>
          <a:xfrm>
            <a:off x="1770061" y="3251200"/>
            <a:ext cx="9017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</a:p>
        </p:txBody>
      </p:sp>
      <p:sp>
        <p:nvSpPr>
          <p:cNvPr id="1912" name="Shape 1912"/>
          <p:cNvSpPr txBox="1"/>
          <p:nvPr/>
        </p:nvSpPr>
        <p:spPr>
          <a:xfrm>
            <a:off x="2801936" y="3048000"/>
            <a:ext cx="5222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7%</a:t>
            </a:r>
          </a:p>
        </p:txBody>
      </p:sp>
      <p:sp>
        <p:nvSpPr>
          <p:cNvPr id="1913" name="Shape 1913"/>
          <p:cNvSpPr txBox="1"/>
          <p:nvPr/>
        </p:nvSpPr>
        <p:spPr>
          <a:xfrm>
            <a:off x="7016750" y="2306636"/>
            <a:ext cx="1598611" cy="247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Βαθμού A</a:t>
            </a:r>
          </a:p>
        </p:txBody>
      </p:sp>
      <p:sp>
        <p:nvSpPr>
          <p:cNvPr id="1914" name="Shape 1914"/>
          <p:cNvSpPr txBox="1"/>
          <p:nvPr/>
        </p:nvSpPr>
        <p:spPr>
          <a:xfrm>
            <a:off x="7016750" y="2846386"/>
            <a:ext cx="1617662" cy="247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Βαθμού B</a:t>
            </a:r>
          </a:p>
        </p:txBody>
      </p:sp>
      <p:sp>
        <p:nvSpPr>
          <p:cNvPr id="1915" name="Shape 1915"/>
          <p:cNvSpPr/>
          <p:nvPr/>
        </p:nvSpPr>
        <p:spPr>
          <a:xfrm>
            <a:off x="6573836" y="2333625"/>
            <a:ext cx="334961" cy="173037"/>
          </a:xfrm>
          <a:prstGeom prst="rect">
            <a:avLst/>
          </a:prstGeom>
          <a:solidFill>
            <a:srgbClr val="4F95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Shape 1916"/>
          <p:cNvSpPr/>
          <p:nvPr/>
        </p:nvSpPr>
        <p:spPr>
          <a:xfrm>
            <a:off x="6573836" y="2878136"/>
            <a:ext cx="334961" cy="173037"/>
          </a:xfrm>
          <a:prstGeom prst="rect">
            <a:avLst/>
          </a:prstGeom>
          <a:solidFill>
            <a:srgbClr val="B30F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Shape 1917"/>
          <p:cNvSpPr/>
          <p:nvPr/>
        </p:nvSpPr>
        <p:spPr>
          <a:xfrm>
            <a:off x="6573836" y="3424237"/>
            <a:ext cx="334961" cy="173037"/>
          </a:xfrm>
          <a:prstGeom prst="rect">
            <a:avLst/>
          </a:prstGeom>
          <a:solidFill>
            <a:srgbClr val="056AA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Shape 1918"/>
          <p:cNvSpPr txBox="1"/>
          <p:nvPr/>
        </p:nvSpPr>
        <p:spPr>
          <a:xfrm>
            <a:off x="7016750" y="3398837"/>
            <a:ext cx="1554162" cy="247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Βαθμού C</a:t>
            </a:r>
          </a:p>
        </p:txBody>
      </p:sp>
      <p:sp>
        <p:nvSpPr>
          <p:cNvPr id="1919" name="Shape 1919"/>
          <p:cNvSpPr/>
          <p:nvPr/>
        </p:nvSpPr>
        <p:spPr>
          <a:xfrm>
            <a:off x="6573836" y="3970337"/>
            <a:ext cx="334961" cy="173037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Shape 1920"/>
          <p:cNvSpPr txBox="1"/>
          <p:nvPr/>
        </p:nvSpPr>
        <p:spPr>
          <a:xfrm>
            <a:off x="7016750" y="3941762"/>
            <a:ext cx="1514474" cy="247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Βαθμού D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" name="Shape 2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333375"/>
            <a:ext cx="7632699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Shape 2116"/>
          <p:cNvSpPr txBox="1"/>
          <p:nvPr/>
        </p:nvSpPr>
        <p:spPr>
          <a:xfrm>
            <a:off x="971550" y="549275"/>
            <a:ext cx="1512886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Shape 2117"/>
          <p:cNvSpPr txBox="1"/>
          <p:nvPr/>
        </p:nvSpPr>
        <p:spPr>
          <a:xfrm>
            <a:off x="1042987" y="836612"/>
            <a:ext cx="1441449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Shape 2118"/>
          <p:cNvSpPr txBox="1"/>
          <p:nvPr/>
        </p:nvSpPr>
        <p:spPr>
          <a:xfrm>
            <a:off x="2268536" y="5734050"/>
            <a:ext cx="42481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Οισοφαγική στένωση και Barrett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Shape 2119"/>
          <p:cNvSpPr txBox="1"/>
          <p:nvPr/>
        </p:nvSpPr>
        <p:spPr>
          <a:xfrm>
            <a:off x="2339975" y="5516562"/>
            <a:ext cx="1941511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Tsionis Charis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Shape 2124"/>
          <p:cNvSpPr txBox="1">
            <a:spLocks noGrp="1"/>
          </p:cNvSpPr>
          <p:nvPr>
            <p:ph type="title"/>
          </p:nvPr>
        </p:nvSpPr>
        <p:spPr>
          <a:xfrm>
            <a:off x="0" y="115886"/>
            <a:ext cx="9144000" cy="158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πιθανότητα εμφάνισης Barrett αυξάνεται </a:t>
            </a:r>
            <a:br>
              <a:rPr lang="en-US" sz="28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με την διάρκεια που ο ασθενής εμφανίζει συμπτώματα παλινδρόμησης</a:t>
            </a:r>
            <a:r>
              <a:rPr lang="en-US"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2125" name="Shape 2125"/>
          <p:cNvSpPr txBox="1"/>
          <p:nvPr/>
        </p:nvSpPr>
        <p:spPr>
          <a:xfrm>
            <a:off x="1965325" y="5986462"/>
            <a:ext cx="26035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&lt;1</a:t>
            </a:r>
          </a:p>
        </p:txBody>
      </p:sp>
      <p:sp>
        <p:nvSpPr>
          <p:cNvPr id="2126" name="Shape 2126"/>
          <p:cNvSpPr txBox="1"/>
          <p:nvPr/>
        </p:nvSpPr>
        <p:spPr>
          <a:xfrm>
            <a:off x="3127375" y="5986462"/>
            <a:ext cx="458786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1–5</a:t>
            </a:r>
          </a:p>
        </p:txBody>
      </p:sp>
      <p:sp>
        <p:nvSpPr>
          <p:cNvPr id="2127" name="Shape 2127"/>
          <p:cNvSpPr txBox="1"/>
          <p:nvPr/>
        </p:nvSpPr>
        <p:spPr>
          <a:xfrm>
            <a:off x="4368800" y="5986462"/>
            <a:ext cx="508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5–10</a:t>
            </a:r>
          </a:p>
        </p:txBody>
      </p:sp>
      <p:sp>
        <p:nvSpPr>
          <p:cNvPr id="2128" name="Shape 2128"/>
          <p:cNvSpPr txBox="1"/>
          <p:nvPr/>
        </p:nvSpPr>
        <p:spPr>
          <a:xfrm>
            <a:off x="5689600" y="5986462"/>
            <a:ext cx="38735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&gt;10</a:t>
            </a:r>
          </a:p>
        </p:txBody>
      </p:sp>
      <p:sp>
        <p:nvSpPr>
          <p:cNvPr id="2129" name="Shape 2129"/>
          <p:cNvSpPr txBox="1"/>
          <p:nvPr/>
        </p:nvSpPr>
        <p:spPr>
          <a:xfrm>
            <a:off x="1476375" y="6308725"/>
            <a:ext cx="4608512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Διάρκεια των συμπτωμάτων (χρόνια)</a:t>
            </a:r>
          </a:p>
        </p:txBody>
      </p:sp>
      <p:cxnSp>
        <p:nvCxnSpPr>
          <p:cNvPr id="2130" name="Shape 2130"/>
          <p:cNvCxnSpPr/>
          <p:nvPr/>
        </p:nvCxnSpPr>
        <p:spPr>
          <a:xfrm>
            <a:off x="1466850" y="2252661"/>
            <a:ext cx="0" cy="3660775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31" name="Shape 2131"/>
          <p:cNvCxnSpPr/>
          <p:nvPr/>
        </p:nvCxnSpPr>
        <p:spPr>
          <a:xfrm>
            <a:off x="1366837" y="2976561"/>
            <a:ext cx="10794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32" name="Shape 2132"/>
          <p:cNvCxnSpPr/>
          <p:nvPr/>
        </p:nvCxnSpPr>
        <p:spPr>
          <a:xfrm>
            <a:off x="1366837" y="3709987"/>
            <a:ext cx="10794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33" name="Shape 2133"/>
          <p:cNvCxnSpPr/>
          <p:nvPr/>
        </p:nvCxnSpPr>
        <p:spPr>
          <a:xfrm>
            <a:off x="1366837" y="4441825"/>
            <a:ext cx="10794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34" name="Shape 2134"/>
          <p:cNvCxnSpPr/>
          <p:nvPr/>
        </p:nvCxnSpPr>
        <p:spPr>
          <a:xfrm>
            <a:off x="1366837" y="5175250"/>
            <a:ext cx="10794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35" name="Shape 2135"/>
          <p:cNvCxnSpPr/>
          <p:nvPr/>
        </p:nvCxnSpPr>
        <p:spPr>
          <a:xfrm>
            <a:off x="1366837" y="5908675"/>
            <a:ext cx="51403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36" name="Shape 2136"/>
          <p:cNvSpPr txBox="1"/>
          <p:nvPr/>
        </p:nvSpPr>
        <p:spPr>
          <a:xfrm>
            <a:off x="1619250" y="2276475"/>
            <a:ext cx="5826124" cy="823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Πιθανότητα εμφάνισης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οισοφάγου Barrett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</a:p>
        </p:txBody>
      </p:sp>
      <p:sp>
        <p:nvSpPr>
          <p:cNvPr id="2137" name="Shape 2137"/>
          <p:cNvSpPr txBox="1"/>
          <p:nvPr/>
        </p:nvSpPr>
        <p:spPr>
          <a:xfrm>
            <a:off x="1176337" y="5773737"/>
            <a:ext cx="127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138" name="Shape 2138"/>
          <p:cNvSpPr txBox="1"/>
          <p:nvPr/>
        </p:nvSpPr>
        <p:spPr>
          <a:xfrm>
            <a:off x="1176337" y="5040312"/>
            <a:ext cx="127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139" name="Shape 2139"/>
          <p:cNvSpPr txBox="1"/>
          <p:nvPr/>
        </p:nvSpPr>
        <p:spPr>
          <a:xfrm>
            <a:off x="1049337" y="4308475"/>
            <a:ext cx="254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140" name="Shape 2140"/>
          <p:cNvSpPr txBox="1"/>
          <p:nvPr/>
        </p:nvSpPr>
        <p:spPr>
          <a:xfrm>
            <a:off x="1049337" y="3576637"/>
            <a:ext cx="254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141" name="Shape 2141"/>
          <p:cNvSpPr txBox="1"/>
          <p:nvPr/>
        </p:nvSpPr>
        <p:spPr>
          <a:xfrm>
            <a:off x="1049337" y="2844800"/>
            <a:ext cx="254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2142" name="Shape 2142"/>
          <p:cNvSpPr txBox="1"/>
          <p:nvPr/>
        </p:nvSpPr>
        <p:spPr>
          <a:xfrm>
            <a:off x="1049337" y="2138361"/>
            <a:ext cx="25400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</p:txBody>
      </p:sp>
      <p:cxnSp>
        <p:nvCxnSpPr>
          <p:cNvPr id="2143" name="Shape 2143"/>
          <p:cNvCxnSpPr/>
          <p:nvPr/>
        </p:nvCxnSpPr>
        <p:spPr>
          <a:xfrm>
            <a:off x="1366837" y="2266950"/>
            <a:ext cx="1111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44" name="Shape 2144"/>
          <p:cNvSpPr/>
          <p:nvPr/>
        </p:nvSpPr>
        <p:spPr>
          <a:xfrm>
            <a:off x="1695450" y="5321300"/>
            <a:ext cx="823912" cy="584200"/>
          </a:xfrm>
          <a:prstGeom prst="rect">
            <a:avLst/>
          </a:prstGeom>
          <a:gradFill>
            <a:gsLst>
              <a:gs pos="0">
                <a:srgbClr val="3C0062"/>
              </a:gs>
              <a:gs pos="50000">
                <a:srgbClr val="56008C"/>
              </a:gs>
              <a:gs pos="100000">
                <a:srgbClr val="3C006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Shape 2145"/>
          <p:cNvSpPr/>
          <p:nvPr/>
        </p:nvSpPr>
        <p:spPr>
          <a:xfrm>
            <a:off x="2955925" y="4303712"/>
            <a:ext cx="823912" cy="1601786"/>
          </a:xfrm>
          <a:prstGeom prst="rect">
            <a:avLst/>
          </a:prstGeom>
          <a:gradFill>
            <a:gsLst>
              <a:gs pos="0">
                <a:srgbClr val="3C0062"/>
              </a:gs>
              <a:gs pos="50000">
                <a:srgbClr val="56008C"/>
              </a:gs>
              <a:gs pos="100000">
                <a:srgbClr val="3C006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Shape 2146"/>
          <p:cNvSpPr/>
          <p:nvPr/>
        </p:nvSpPr>
        <p:spPr>
          <a:xfrm>
            <a:off x="4216400" y="3433762"/>
            <a:ext cx="823912" cy="2471736"/>
          </a:xfrm>
          <a:prstGeom prst="rect">
            <a:avLst/>
          </a:prstGeom>
          <a:gradFill>
            <a:gsLst>
              <a:gs pos="0">
                <a:srgbClr val="3C0062"/>
              </a:gs>
              <a:gs pos="50000">
                <a:srgbClr val="56008C"/>
              </a:gs>
              <a:gs pos="100000">
                <a:srgbClr val="3C006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Shape 2147"/>
          <p:cNvSpPr/>
          <p:nvPr/>
        </p:nvSpPr>
        <p:spPr>
          <a:xfrm>
            <a:off x="5476875" y="2851150"/>
            <a:ext cx="823912" cy="3054350"/>
          </a:xfrm>
          <a:prstGeom prst="rect">
            <a:avLst/>
          </a:prstGeom>
          <a:gradFill>
            <a:gsLst>
              <a:gs pos="0">
                <a:srgbClr val="3C0062"/>
              </a:gs>
              <a:gs pos="50000">
                <a:srgbClr val="56008C"/>
              </a:gs>
              <a:gs pos="100000">
                <a:srgbClr val="3C006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Shape 2148"/>
          <p:cNvSpPr txBox="1"/>
          <p:nvPr/>
        </p:nvSpPr>
        <p:spPr>
          <a:xfrm>
            <a:off x="6342062" y="6546850"/>
            <a:ext cx="18478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Lieberman et al 1997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Shape 2153"/>
          <p:cNvSpPr txBox="1">
            <a:spLocks noGrp="1"/>
          </p:cNvSpPr>
          <p:nvPr>
            <p:ph type="title"/>
          </p:nvPr>
        </p:nvSpPr>
        <p:spPr>
          <a:xfrm rot="10800000" flipH="1">
            <a:off x="0" y="6857999"/>
            <a:ext cx="9144000" cy="100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4" name="Shape 2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Shape 2159"/>
          <p:cNvSpPr txBox="1">
            <a:spLocks noGrp="1"/>
          </p:cNvSpPr>
          <p:nvPr>
            <p:ph type="ctrTitle"/>
          </p:nvPr>
        </p:nvSpPr>
        <p:spPr>
          <a:xfrm>
            <a:off x="677862" y="603250"/>
            <a:ext cx="7788275" cy="1143000"/>
          </a:xfrm>
          <a:prstGeom prst="rect">
            <a:avLst/>
          </a:prstGeom>
          <a:noFill/>
          <a:ln>
            <a:noFill/>
          </a:ln>
          <a:effectLst>
            <a:outerShdw blurRad="63500" dist="53880" dir="2700000">
              <a:schemeClr val="lt2"/>
            </a:outerShdw>
          </a:effectLst>
        </p:spPr>
        <p:txBody>
          <a:bodyPr lIns="90475" tIns="44450" rIns="90475" bIns="4445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Θεραπεία της ΓΟΠΝ</a:t>
            </a:r>
          </a:p>
        </p:txBody>
      </p:sp>
      <p:pic>
        <p:nvPicPr>
          <p:cNvPr id="2160" name="Shape 2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2085975"/>
            <a:ext cx="2847975" cy="307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Shape 2165"/>
          <p:cNvSpPr txBox="1">
            <a:spLocks noGrp="1"/>
          </p:cNvSpPr>
          <p:nvPr>
            <p:ph type="title"/>
          </p:nvPr>
        </p:nvSpPr>
        <p:spPr>
          <a:xfrm>
            <a:off x="250825" y="188911"/>
            <a:ext cx="864234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Οι στόχοι στη θεραπεία της ΓΟΠΝ</a:t>
            </a:r>
          </a:p>
        </p:txBody>
      </p:sp>
      <p:sp>
        <p:nvSpPr>
          <p:cNvPr id="2166" name="Shape 2166"/>
          <p:cNvSpPr txBox="1">
            <a:spLocks noGrp="1"/>
          </p:cNvSpPr>
          <p:nvPr>
            <p:ph type="body" idx="1"/>
          </p:nvPr>
        </p:nvSpPr>
        <p:spPr>
          <a:xfrm>
            <a:off x="0" y="1557337"/>
            <a:ext cx="9144000" cy="5300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Άμεση και παρατεταμένη ανακούφιση από τον οπισθοστερνικό καύσο και τα άλλα συμπτώματα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Επούλωση της οισοφαγίτιδας εφόσον υπάρχει.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διατήρηση της ύφεσης (συμπτωματικής και ενδοσκοπικής.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πρόληψη των επιπλοκών.</a:t>
            </a:r>
          </a:p>
        </p:txBody>
      </p:sp>
      <p:sp>
        <p:nvSpPr>
          <p:cNvPr id="2167" name="Shape 2167"/>
          <p:cNvSpPr txBox="1"/>
          <p:nvPr/>
        </p:nvSpPr>
        <p:spPr>
          <a:xfrm>
            <a:off x="7758111" y="6553200"/>
            <a:ext cx="1385887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 et al 1999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Shape 217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Θεραπεία της ΓΟΠΝ</a:t>
            </a:r>
          </a:p>
        </p:txBody>
      </p:sp>
      <p:sp>
        <p:nvSpPr>
          <p:cNvPr id="2173" name="Shape 2173"/>
          <p:cNvSpPr txBox="1">
            <a:spLocks noGrp="1"/>
          </p:cNvSpPr>
          <p:nvPr>
            <p:ph type="body" idx="1"/>
          </p:nvPr>
        </p:nvSpPr>
        <p:spPr>
          <a:xfrm>
            <a:off x="539750" y="1557337"/>
            <a:ext cx="8402637" cy="4503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Αλλαγές στον τρόπο ζωής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0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Φαρμακευτική θεραπεία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0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Χειρουργική θεραπεία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Shape 21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αλλαγές στον τρόπο ζωής</a:t>
            </a:r>
          </a:p>
        </p:txBody>
      </p:sp>
      <p:pic>
        <p:nvPicPr>
          <p:cNvPr id="2179" name="Shape 2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557337"/>
            <a:ext cx="7272336" cy="439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Shape 2184"/>
          <p:cNvSpPr txBox="1">
            <a:spLocks noGrp="1"/>
          </p:cNvSpPr>
          <p:nvPr>
            <p:ph type="title"/>
          </p:nvPr>
        </p:nvSpPr>
        <p:spPr>
          <a:xfrm>
            <a:off x="179386" y="228600"/>
            <a:ext cx="871378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φαρμακευτική αγωγή</a:t>
            </a:r>
          </a:p>
        </p:txBody>
      </p:sp>
      <p:pic>
        <p:nvPicPr>
          <p:cNvPr id="2185" name="Shape 2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484312"/>
            <a:ext cx="3789361" cy="49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Shape 21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15400" cy="1268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Φαρμακευτική θεραπεία (χθες)</a:t>
            </a:r>
          </a:p>
        </p:txBody>
      </p:sp>
      <p:sp>
        <p:nvSpPr>
          <p:cNvPr id="2191" name="Shape 2191"/>
          <p:cNvSpPr txBox="1">
            <a:spLocks noGrp="1"/>
          </p:cNvSpPr>
          <p:nvPr>
            <p:ph type="body" idx="1"/>
          </p:nvPr>
        </p:nvSpPr>
        <p:spPr>
          <a:xfrm>
            <a:off x="0" y="1268412"/>
            <a:ext cx="9144000" cy="5589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Αντιόξινα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Προκινητικά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δομπεριδόνη, σιζαπρίδη, μετοκλοπραμίδη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Κυτταροπροστατευτικά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σουκραλφάτη, μισοπροστόλη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Αντιεκκριτικά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-- Η</a:t>
            </a: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ανταγωνιστές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σιμετιδίνη, ρανιτιδίνη, φαμοτιδίνη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-- PPI’s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(αναστολείς αντλίας πρωτονίων)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Shape 2196"/>
          <p:cNvSpPr/>
          <p:nvPr/>
        </p:nvSpPr>
        <p:spPr>
          <a:xfrm>
            <a:off x="107950" y="5084762"/>
            <a:ext cx="9036050" cy="1482724"/>
          </a:xfrm>
          <a:prstGeom prst="bevel">
            <a:avLst>
              <a:gd name="adj" fmla="val 641"/>
            </a:avLst>
          </a:prstGeom>
          <a:solidFill>
            <a:srgbClr val="CC99FF"/>
          </a:solidFill>
          <a:ln w="12700" cap="flat" cmpd="sng">
            <a:solidFill>
              <a:srgbClr val="85316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Shape 2197"/>
          <p:cNvSpPr/>
          <p:nvPr/>
        </p:nvSpPr>
        <p:spPr>
          <a:xfrm>
            <a:off x="107950" y="2420936"/>
            <a:ext cx="9036050" cy="2160586"/>
          </a:xfrm>
          <a:prstGeom prst="bevel">
            <a:avLst>
              <a:gd name="adj" fmla="val 641"/>
            </a:avLst>
          </a:prstGeom>
          <a:solidFill>
            <a:srgbClr val="CC99FF"/>
          </a:solidFill>
          <a:ln w="12700" cap="flat" cmpd="sng">
            <a:solidFill>
              <a:srgbClr val="85316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Shape 2198"/>
          <p:cNvSpPr txBox="1"/>
          <p:nvPr/>
        </p:nvSpPr>
        <p:spPr>
          <a:xfrm>
            <a:off x="7150100" y="6165850"/>
            <a:ext cx="1379536" cy="2714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 et al 1999</a:t>
            </a:r>
          </a:p>
        </p:txBody>
      </p:sp>
      <p:sp>
        <p:nvSpPr>
          <p:cNvPr id="2199" name="Shape 2199"/>
          <p:cNvSpPr txBox="1"/>
          <p:nvPr/>
        </p:nvSpPr>
        <p:spPr>
          <a:xfrm>
            <a:off x="358775" y="2565400"/>
            <a:ext cx="8785225" cy="20875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101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“Για την αρχική θεραπεία σε ασθενείς με οισοφαγίτιδα, η καλύτερη στρατηγική είναι να αρχίσει κανείς με ένα αναστολέα της αντλίας πρωτονίων και στη συνέχεια να γίνεται προσπάθεια βαθμιαίας ελάττωσης της έντασης της θεραπείας”</a:t>
            </a:r>
          </a:p>
        </p:txBody>
      </p:sp>
      <p:sp>
        <p:nvSpPr>
          <p:cNvPr id="2200" name="Shape 2200"/>
          <p:cNvSpPr txBox="1"/>
          <p:nvPr/>
        </p:nvSpPr>
        <p:spPr>
          <a:xfrm>
            <a:off x="3567112" y="4508500"/>
            <a:ext cx="5576886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1" i="1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Genval statement 59, accepted with some reservation</a:t>
            </a:r>
          </a:p>
        </p:txBody>
      </p:sp>
      <p:sp>
        <p:nvSpPr>
          <p:cNvPr id="2201" name="Shape 2201"/>
          <p:cNvSpPr txBox="1"/>
          <p:nvPr/>
        </p:nvSpPr>
        <p:spPr>
          <a:xfrm>
            <a:off x="3203575" y="6553200"/>
            <a:ext cx="5940424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1" i="1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Genval statement 60, accepted with some reservation</a:t>
            </a:r>
          </a:p>
        </p:txBody>
      </p:sp>
      <p:sp>
        <p:nvSpPr>
          <p:cNvPr id="2202" name="Shape 2202"/>
          <p:cNvSpPr txBox="1"/>
          <p:nvPr/>
        </p:nvSpPr>
        <p:spPr>
          <a:xfrm>
            <a:off x="250825" y="5229225"/>
            <a:ext cx="8893175" cy="1212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1016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“Η πιο αποτελεσματική αρχική θεραπεία της νόσου από παλινδρόμηση έχει και την καλύτερη σχέση κόστους-αποτελεσματικότητας”</a:t>
            </a:r>
          </a:p>
        </p:txBody>
      </p:sp>
      <p:sp>
        <p:nvSpPr>
          <p:cNvPr id="2203" name="Shape 2203"/>
          <p:cNvSpPr txBox="1"/>
          <p:nvPr/>
        </p:nvSpPr>
        <p:spPr>
          <a:xfrm>
            <a:off x="368300" y="333375"/>
            <a:ext cx="8534399" cy="16557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8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αντιμετώπιση της οισοφαγίτιδας από παλινδρόμηση πρέπει να αρχίζει με αναστολέα της ανλτίας πρωτονίων (PPI’s)</a:t>
            </a:r>
          </a:p>
        </p:txBody>
      </p:sp>
      <p:sp>
        <p:nvSpPr>
          <p:cNvPr id="2204" name="Shape 2204"/>
          <p:cNvSpPr txBox="1"/>
          <p:nvPr/>
        </p:nvSpPr>
        <p:spPr>
          <a:xfrm>
            <a:off x="7764461" y="4268787"/>
            <a:ext cx="1379536" cy="2714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 et al 1999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Shape 1925"/>
          <p:cNvSpPr txBox="1">
            <a:spLocks noGrp="1"/>
          </p:cNvSpPr>
          <p:nvPr>
            <p:ph type="body" idx="1"/>
          </p:nvPr>
        </p:nvSpPr>
        <p:spPr>
          <a:xfrm>
            <a:off x="457200" y="1557337"/>
            <a:ext cx="8229600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…όμως δεν φταίει πάντα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οξύ </a:t>
            </a: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!!!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Shape 2209"/>
          <p:cNvSpPr txBox="1"/>
          <p:nvPr/>
        </p:nvSpPr>
        <p:spPr>
          <a:xfrm>
            <a:off x="1095375" y="3746500"/>
            <a:ext cx="1150936" cy="1447800"/>
          </a:xfrm>
          <a:prstGeom prst="rect">
            <a:avLst/>
          </a:prstGeom>
          <a:solidFill>
            <a:srgbClr val="FF9F9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Shape 2210"/>
          <p:cNvSpPr/>
          <p:nvPr/>
        </p:nvSpPr>
        <p:spPr>
          <a:xfrm>
            <a:off x="2246311" y="3213100"/>
            <a:ext cx="1150936" cy="1981199"/>
          </a:xfrm>
          <a:prstGeom prst="rect">
            <a:avLst/>
          </a:prstGeom>
          <a:solidFill>
            <a:srgbClr val="80FF80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Shape 2211"/>
          <p:cNvSpPr/>
          <p:nvPr/>
        </p:nvSpPr>
        <p:spPr>
          <a:xfrm>
            <a:off x="3397250" y="2222500"/>
            <a:ext cx="1152525" cy="2971799"/>
          </a:xfrm>
          <a:prstGeom prst="rect">
            <a:avLst/>
          </a:prstGeom>
          <a:solidFill>
            <a:srgbClr val="B676E7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Shape 2212"/>
          <p:cNvSpPr txBox="1"/>
          <p:nvPr/>
        </p:nvSpPr>
        <p:spPr>
          <a:xfrm rot="-2700000">
            <a:off x="873125" y="4233861"/>
            <a:ext cx="15494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ΑΝΤΙΟΞΙΝΑ</a:t>
            </a:r>
          </a:p>
        </p:txBody>
      </p:sp>
      <p:sp>
        <p:nvSpPr>
          <p:cNvPr id="2213" name="Shape 2213"/>
          <p:cNvSpPr txBox="1"/>
          <p:nvPr/>
        </p:nvSpPr>
        <p:spPr>
          <a:xfrm rot="-2700000">
            <a:off x="2012949" y="3854450"/>
            <a:ext cx="174148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24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Η2-ΑΝΤΑΓ</a:t>
            </a:r>
            <a:r>
              <a:rPr lang="en-US" sz="2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2214" name="Shape 2214"/>
          <p:cNvSpPr txBox="1"/>
          <p:nvPr/>
        </p:nvSpPr>
        <p:spPr>
          <a:xfrm rot="-2700000">
            <a:off x="3467100" y="3335336"/>
            <a:ext cx="1301750" cy="579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32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PPI’s</a:t>
            </a:r>
          </a:p>
        </p:txBody>
      </p:sp>
      <p:sp>
        <p:nvSpPr>
          <p:cNvPr id="2215" name="Shape 2215"/>
          <p:cNvSpPr/>
          <p:nvPr/>
        </p:nvSpPr>
        <p:spPr>
          <a:xfrm>
            <a:off x="5972175" y="2222500"/>
            <a:ext cx="1150936" cy="2971799"/>
          </a:xfrm>
          <a:prstGeom prst="rect">
            <a:avLst/>
          </a:prstGeom>
          <a:solidFill>
            <a:srgbClr val="B676E7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Shape 2216"/>
          <p:cNvSpPr txBox="1"/>
          <p:nvPr/>
        </p:nvSpPr>
        <p:spPr>
          <a:xfrm rot="-2700000">
            <a:off x="6089650" y="3363911"/>
            <a:ext cx="1231899" cy="579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32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PPI’s</a:t>
            </a:r>
          </a:p>
        </p:txBody>
      </p:sp>
      <p:sp>
        <p:nvSpPr>
          <p:cNvPr id="2217" name="Shape 2217"/>
          <p:cNvSpPr/>
          <p:nvPr/>
        </p:nvSpPr>
        <p:spPr>
          <a:xfrm>
            <a:off x="1095375" y="5422900"/>
            <a:ext cx="3454399" cy="5333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1A05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Shape 2218"/>
          <p:cNvSpPr/>
          <p:nvPr/>
        </p:nvSpPr>
        <p:spPr>
          <a:xfrm>
            <a:off x="5983287" y="5410200"/>
            <a:ext cx="1150936" cy="6095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1A05FF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Shape 2219"/>
          <p:cNvSpPr txBox="1"/>
          <p:nvPr/>
        </p:nvSpPr>
        <p:spPr>
          <a:xfrm>
            <a:off x="2246311" y="5486400"/>
            <a:ext cx="1258887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ΧΡΟΝΟΣ</a:t>
            </a:r>
          </a:p>
        </p:txBody>
      </p:sp>
      <p:sp>
        <p:nvSpPr>
          <p:cNvPr id="2220" name="Shape 2220"/>
          <p:cNvSpPr txBox="1"/>
          <p:nvPr/>
        </p:nvSpPr>
        <p:spPr>
          <a:xfrm>
            <a:off x="6011862" y="5524500"/>
            <a:ext cx="119697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ΧΡΟΝΟΣ</a:t>
            </a:r>
          </a:p>
        </p:txBody>
      </p:sp>
      <p:sp>
        <p:nvSpPr>
          <p:cNvPr id="2221" name="Shape 2221"/>
          <p:cNvSpPr txBox="1"/>
          <p:nvPr/>
        </p:nvSpPr>
        <p:spPr>
          <a:xfrm>
            <a:off x="2051050" y="404812"/>
            <a:ext cx="2274886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40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“Step up”</a:t>
            </a:r>
          </a:p>
        </p:txBody>
      </p:sp>
      <p:sp>
        <p:nvSpPr>
          <p:cNvPr id="2222" name="Shape 2222"/>
          <p:cNvSpPr txBox="1"/>
          <p:nvPr/>
        </p:nvSpPr>
        <p:spPr>
          <a:xfrm>
            <a:off x="5508625" y="393700"/>
            <a:ext cx="292417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Helvetica Neue"/>
              <a:buNone/>
            </a:pPr>
            <a:r>
              <a:rPr lang="en-US" sz="4000" b="0" i="0" u="non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“Step down”</a:t>
            </a:r>
          </a:p>
        </p:txBody>
      </p:sp>
      <p:cxnSp>
        <p:nvCxnSpPr>
          <p:cNvPr id="2223" name="Shape 2223"/>
          <p:cNvCxnSpPr/>
          <p:nvPr/>
        </p:nvCxnSpPr>
        <p:spPr>
          <a:xfrm>
            <a:off x="7258050" y="3060700"/>
            <a:ext cx="812799" cy="99059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224" name="Shape 2224"/>
          <p:cNvSpPr txBox="1"/>
          <p:nvPr/>
        </p:nvSpPr>
        <p:spPr>
          <a:xfrm>
            <a:off x="7248525" y="4076700"/>
            <a:ext cx="2027236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Helvetica Neue"/>
              <a:buNone/>
            </a:pPr>
            <a:r>
              <a:rPr lang="en-US" sz="1600" b="0" i="0" u="none">
                <a:solidFill>
                  <a:srgbClr val="FFCC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Σταδιακή μείωση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Helvetica Neue"/>
              <a:buNone/>
            </a:pPr>
            <a:r>
              <a:rPr lang="en-US" sz="1600" b="0" i="0" u="none">
                <a:solidFill>
                  <a:srgbClr val="FFCC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της δόσης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Shape 2229"/>
          <p:cNvSpPr txBox="1"/>
          <p:nvPr/>
        </p:nvSpPr>
        <p:spPr>
          <a:xfrm>
            <a:off x="101600" y="2222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Οι PPI’s είναι αποτελεσματικότεροι από ρανιτιδίνη στη διατήρηση μακροχρόνιας ενδοσκοπικής ύφεσης ασθενών με επουλωμένη οισοφαγίτιδα</a:t>
            </a:r>
          </a:p>
        </p:txBody>
      </p:sp>
      <p:sp>
        <p:nvSpPr>
          <p:cNvPr id="2230" name="Shape 2230"/>
          <p:cNvSpPr txBox="1"/>
          <p:nvPr/>
        </p:nvSpPr>
        <p:spPr>
          <a:xfrm>
            <a:off x="7781925" y="6586536"/>
            <a:ext cx="1362075" cy="2714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200" b="0" i="1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Vigneri et al 1995</a:t>
            </a:r>
          </a:p>
        </p:txBody>
      </p:sp>
      <p:grpSp>
        <p:nvGrpSpPr>
          <p:cNvPr id="2231" name="Shape 2231"/>
          <p:cNvGrpSpPr/>
          <p:nvPr/>
        </p:nvGrpSpPr>
        <p:grpSpPr>
          <a:xfrm>
            <a:off x="996950" y="5419725"/>
            <a:ext cx="1555750" cy="1241425"/>
            <a:chOff x="692150" y="5168900"/>
            <a:chExt cx="1751012" cy="1241425"/>
          </a:xfrm>
        </p:grpSpPr>
        <p:sp>
          <p:nvSpPr>
            <p:cNvPr id="2232" name="Shape 2232"/>
            <p:cNvSpPr txBox="1"/>
            <p:nvPr/>
          </p:nvSpPr>
          <p:spPr>
            <a:xfrm>
              <a:off x="692150" y="5168900"/>
              <a:ext cx="596900" cy="12414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**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***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****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*****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</a:t>
              </a:r>
            </a:p>
          </p:txBody>
        </p:sp>
        <p:sp>
          <p:nvSpPr>
            <p:cNvPr id="2233" name="Shape 2233"/>
            <p:cNvSpPr txBox="1"/>
            <p:nvPr/>
          </p:nvSpPr>
          <p:spPr>
            <a:xfrm>
              <a:off x="1212850" y="5168900"/>
              <a:ext cx="1230312" cy="1241425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p=0.02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p=0.03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p=0.05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p=0.003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p&lt;0.001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μη σημαντική</a:t>
              </a:r>
            </a:p>
          </p:txBody>
        </p:sp>
      </p:grpSp>
      <p:sp>
        <p:nvSpPr>
          <p:cNvPr id="2234" name="Shape 2234"/>
          <p:cNvSpPr txBox="1"/>
          <p:nvPr/>
        </p:nvSpPr>
        <p:spPr>
          <a:xfrm>
            <a:off x="4945062" y="5116512"/>
            <a:ext cx="3376611" cy="5016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b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Ασθενείς σε ύφεση στους 12 μήνες</a:t>
            </a:r>
          </a:p>
        </p:txBody>
      </p:sp>
      <p:sp>
        <p:nvSpPr>
          <p:cNvPr id="2235" name="Shape 2235"/>
          <p:cNvSpPr/>
          <p:nvPr/>
        </p:nvSpPr>
        <p:spPr>
          <a:xfrm>
            <a:off x="7337425" y="1984375"/>
            <a:ext cx="98425" cy="165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8846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Shape 2236"/>
          <p:cNvSpPr txBox="1"/>
          <p:nvPr/>
        </p:nvSpPr>
        <p:spPr>
          <a:xfrm rot="5400000">
            <a:off x="7191374" y="3279775"/>
            <a:ext cx="536575" cy="323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****</a:t>
            </a:r>
          </a:p>
        </p:txBody>
      </p:sp>
      <p:sp>
        <p:nvSpPr>
          <p:cNvPr id="2237" name="Shape 2237"/>
          <p:cNvSpPr/>
          <p:nvPr/>
        </p:nvSpPr>
        <p:spPr>
          <a:xfrm>
            <a:off x="2755900" y="4314825"/>
            <a:ext cx="2481262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31" y="0"/>
                </a:lnTo>
                <a:lnTo>
                  <a:pt x="119931" y="119558"/>
                </a:lnTo>
                <a:lnTo>
                  <a:pt x="0" y="11955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3636D8"/>
              </a:gs>
              <a:gs pos="50000">
                <a:srgbClr val="4040FF"/>
              </a:gs>
              <a:gs pos="100000">
                <a:srgbClr val="3636D8"/>
              </a:gs>
            </a:gsLst>
            <a:lin ang="5400000" scaled="0"/>
          </a:gradFill>
          <a:ln w="127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Shape 2238"/>
          <p:cNvSpPr/>
          <p:nvPr/>
        </p:nvSpPr>
        <p:spPr>
          <a:xfrm>
            <a:off x="2755900" y="3697287"/>
            <a:ext cx="2732087" cy="436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38" y="0"/>
                </a:lnTo>
                <a:lnTo>
                  <a:pt x="119938" y="119563"/>
                </a:lnTo>
                <a:lnTo>
                  <a:pt x="0" y="119563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6400"/>
              </a:gs>
              <a:gs pos="50000">
                <a:srgbClr val="00AE00"/>
              </a:gs>
              <a:gs pos="100000">
                <a:srgbClr val="006400"/>
              </a:gs>
            </a:gsLst>
            <a:lin ang="5400000" scaled="0"/>
          </a:gradFill>
          <a:ln w="127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Shape 2239"/>
          <p:cNvSpPr/>
          <p:nvPr/>
        </p:nvSpPr>
        <p:spPr>
          <a:xfrm>
            <a:off x="2755900" y="3062286"/>
            <a:ext cx="3338511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49" y="0"/>
                </a:lnTo>
                <a:lnTo>
                  <a:pt x="119949" y="119558"/>
                </a:lnTo>
                <a:lnTo>
                  <a:pt x="0" y="11955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2458"/>
              </a:gs>
              <a:gs pos="50000">
                <a:srgbClr val="004099"/>
              </a:gs>
              <a:gs pos="100000">
                <a:srgbClr val="002458"/>
              </a:gs>
            </a:gsLst>
            <a:lin ang="5400000" scaled="0"/>
          </a:gradFill>
          <a:ln w="127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Shape 2240"/>
          <p:cNvSpPr/>
          <p:nvPr/>
        </p:nvSpPr>
        <p:spPr>
          <a:xfrm>
            <a:off x="2755900" y="2425700"/>
            <a:ext cx="4044950" cy="4349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58" y="0"/>
                </a:lnTo>
                <a:lnTo>
                  <a:pt x="119958" y="119562"/>
                </a:lnTo>
                <a:lnTo>
                  <a:pt x="0" y="119562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930000"/>
              </a:gs>
              <a:gs pos="50000">
                <a:srgbClr val="FF0000"/>
              </a:gs>
              <a:gs pos="100000">
                <a:srgbClr val="930000"/>
              </a:gs>
            </a:gsLst>
            <a:lin ang="5400000" scaled="0"/>
          </a:gradFill>
          <a:ln w="127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Shape 2241"/>
          <p:cNvSpPr/>
          <p:nvPr/>
        </p:nvSpPr>
        <p:spPr>
          <a:xfrm>
            <a:off x="2755900" y="1782761"/>
            <a:ext cx="4502150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62" y="0"/>
                </a:lnTo>
                <a:lnTo>
                  <a:pt x="119962" y="119558"/>
                </a:lnTo>
                <a:lnTo>
                  <a:pt x="0" y="11955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6F0000"/>
              </a:gs>
              <a:gs pos="50000">
                <a:srgbClr val="990000"/>
              </a:gs>
              <a:gs pos="100000">
                <a:srgbClr val="6F0000"/>
              </a:gs>
            </a:gsLst>
            <a:lin ang="5400000" scaled="0"/>
          </a:gradFill>
          <a:ln w="127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2" name="Shape 2242"/>
          <p:cNvCxnSpPr/>
          <p:nvPr/>
        </p:nvCxnSpPr>
        <p:spPr>
          <a:xfrm>
            <a:off x="2767011" y="4827587"/>
            <a:ext cx="5033962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243" name="Shape 2243"/>
          <p:cNvGrpSpPr/>
          <p:nvPr/>
        </p:nvGrpSpPr>
        <p:grpSpPr>
          <a:xfrm>
            <a:off x="2755899" y="4838700"/>
            <a:ext cx="5056187" cy="71436"/>
            <a:chOff x="3100386" y="5130800"/>
            <a:chExt cx="5688013" cy="71436"/>
          </a:xfrm>
        </p:grpSpPr>
        <p:cxnSp>
          <p:nvCxnSpPr>
            <p:cNvPr id="2244" name="Shape 2244"/>
            <p:cNvCxnSpPr/>
            <p:nvPr/>
          </p:nvCxnSpPr>
          <p:spPr>
            <a:xfrm>
              <a:off x="3100386" y="5130800"/>
              <a:ext cx="0" cy="714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45" name="Shape 2245"/>
            <p:cNvCxnSpPr/>
            <p:nvPr/>
          </p:nvCxnSpPr>
          <p:spPr>
            <a:xfrm>
              <a:off x="4238625" y="5130800"/>
              <a:ext cx="0" cy="714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46" name="Shape 2246"/>
            <p:cNvCxnSpPr/>
            <p:nvPr/>
          </p:nvCxnSpPr>
          <p:spPr>
            <a:xfrm>
              <a:off x="5375275" y="5130800"/>
              <a:ext cx="0" cy="714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47" name="Shape 2247"/>
            <p:cNvCxnSpPr/>
            <p:nvPr/>
          </p:nvCxnSpPr>
          <p:spPr>
            <a:xfrm>
              <a:off x="6513512" y="5130800"/>
              <a:ext cx="0" cy="714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48" name="Shape 2248"/>
            <p:cNvCxnSpPr/>
            <p:nvPr/>
          </p:nvCxnSpPr>
          <p:spPr>
            <a:xfrm>
              <a:off x="7650161" y="5130800"/>
              <a:ext cx="0" cy="714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49" name="Shape 2249"/>
            <p:cNvCxnSpPr/>
            <p:nvPr/>
          </p:nvCxnSpPr>
          <p:spPr>
            <a:xfrm>
              <a:off x="8788400" y="5130800"/>
              <a:ext cx="0" cy="714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250" name="Shape 2250"/>
          <p:cNvCxnSpPr/>
          <p:nvPr/>
        </p:nvCxnSpPr>
        <p:spPr>
          <a:xfrm>
            <a:off x="2755900" y="1757361"/>
            <a:ext cx="0" cy="31305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1" name="Shape 2251"/>
          <p:cNvSpPr txBox="1"/>
          <p:nvPr/>
        </p:nvSpPr>
        <p:spPr>
          <a:xfrm>
            <a:off x="2619375" y="4959350"/>
            <a:ext cx="273049" cy="3365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252" name="Shape 2252"/>
          <p:cNvSpPr txBox="1"/>
          <p:nvPr/>
        </p:nvSpPr>
        <p:spPr>
          <a:xfrm>
            <a:off x="3571875" y="4959350"/>
            <a:ext cx="385762" cy="3365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2253" name="Shape 2253"/>
          <p:cNvSpPr txBox="1"/>
          <p:nvPr/>
        </p:nvSpPr>
        <p:spPr>
          <a:xfrm>
            <a:off x="4578350" y="4959350"/>
            <a:ext cx="385762" cy="3365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</a:p>
        </p:txBody>
      </p:sp>
      <p:sp>
        <p:nvSpPr>
          <p:cNvPr id="2254" name="Shape 2254"/>
          <p:cNvSpPr txBox="1"/>
          <p:nvPr/>
        </p:nvSpPr>
        <p:spPr>
          <a:xfrm>
            <a:off x="6607175" y="4959350"/>
            <a:ext cx="385762" cy="3365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</a:p>
        </p:txBody>
      </p:sp>
      <p:sp>
        <p:nvSpPr>
          <p:cNvPr id="2255" name="Shape 2255"/>
          <p:cNvSpPr txBox="1"/>
          <p:nvPr/>
        </p:nvSpPr>
        <p:spPr>
          <a:xfrm>
            <a:off x="7556500" y="4959350"/>
            <a:ext cx="500062" cy="3365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2256" name="Shape 2256"/>
          <p:cNvSpPr txBox="1"/>
          <p:nvPr/>
        </p:nvSpPr>
        <p:spPr>
          <a:xfrm>
            <a:off x="590550" y="4433887"/>
            <a:ext cx="2147887" cy="2809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Ρανιτιδίνη  150 mg tid</a:t>
            </a:r>
          </a:p>
        </p:txBody>
      </p:sp>
      <p:sp>
        <p:nvSpPr>
          <p:cNvPr id="2257" name="Shape 2257"/>
          <p:cNvSpPr txBox="1"/>
          <p:nvPr/>
        </p:nvSpPr>
        <p:spPr>
          <a:xfrm>
            <a:off x="509587" y="3814762"/>
            <a:ext cx="2228850" cy="2809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Σιζαπρίδη 10 mg tid</a:t>
            </a:r>
          </a:p>
        </p:txBody>
      </p:sp>
      <p:sp>
        <p:nvSpPr>
          <p:cNvPr id="2258" name="Shape 2258"/>
          <p:cNvSpPr txBox="1"/>
          <p:nvPr/>
        </p:nvSpPr>
        <p:spPr>
          <a:xfrm>
            <a:off x="417512" y="3060700"/>
            <a:ext cx="2320924" cy="4730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Ρανιτιδίνη 150 mg tid και Σιζαπρίδη 10 mg tid</a:t>
            </a:r>
          </a:p>
        </p:txBody>
      </p:sp>
      <p:sp>
        <p:nvSpPr>
          <p:cNvPr id="2259" name="Shape 2259"/>
          <p:cNvSpPr txBox="1"/>
          <p:nvPr/>
        </p:nvSpPr>
        <p:spPr>
          <a:xfrm>
            <a:off x="457200" y="2532061"/>
            <a:ext cx="2281237" cy="280987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PPI’s 20 mg od</a:t>
            </a:r>
          </a:p>
        </p:txBody>
      </p:sp>
      <p:sp>
        <p:nvSpPr>
          <p:cNvPr id="2260" name="Shape 2260"/>
          <p:cNvSpPr txBox="1"/>
          <p:nvPr/>
        </p:nvSpPr>
        <p:spPr>
          <a:xfrm>
            <a:off x="357187" y="1798636"/>
            <a:ext cx="2381249" cy="4730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PPI’s 20 mg od και Σιζαπρίδη  10 mg tid</a:t>
            </a:r>
          </a:p>
        </p:txBody>
      </p:sp>
      <p:sp>
        <p:nvSpPr>
          <p:cNvPr id="2261" name="Shape 2261"/>
          <p:cNvSpPr txBox="1"/>
          <p:nvPr/>
        </p:nvSpPr>
        <p:spPr>
          <a:xfrm rot="5400000">
            <a:off x="7209630" y="2104230"/>
            <a:ext cx="422275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</a:t>
            </a:r>
          </a:p>
        </p:txBody>
      </p:sp>
      <p:sp>
        <p:nvSpPr>
          <p:cNvPr id="2262" name="Shape 2262"/>
          <p:cNvSpPr txBox="1"/>
          <p:nvPr/>
        </p:nvSpPr>
        <p:spPr>
          <a:xfrm rot="5400000">
            <a:off x="7442199" y="2979736"/>
            <a:ext cx="625475" cy="323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*****</a:t>
            </a:r>
          </a:p>
        </p:txBody>
      </p:sp>
      <p:sp>
        <p:nvSpPr>
          <p:cNvPr id="2263" name="Shape 2263"/>
          <p:cNvSpPr txBox="1"/>
          <p:nvPr/>
        </p:nvSpPr>
        <p:spPr>
          <a:xfrm rot="5400000">
            <a:off x="7727949" y="2695575"/>
            <a:ext cx="536575" cy="323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****</a:t>
            </a:r>
          </a:p>
        </p:txBody>
      </p:sp>
      <p:sp>
        <p:nvSpPr>
          <p:cNvPr id="2264" name="Shape 2264"/>
          <p:cNvSpPr txBox="1"/>
          <p:nvPr/>
        </p:nvSpPr>
        <p:spPr>
          <a:xfrm rot="5400000">
            <a:off x="8071643" y="3098005"/>
            <a:ext cx="269874" cy="3222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265" name="Shape 2265"/>
          <p:cNvSpPr txBox="1"/>
          <p:nvPr/>
        </p:nvSpPr>
        <p:spPr>
          <a:xfrm rot="5400000">
            <a:off x="8301830" y="2426493"/>
            <a:ext cx="358775" cy="3222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</a:t>
            </a:r>
          </a:p>
        </p:txBody>
      </p:sp>
      <p:sp>
        <p:nvSpPr>
          <p:cNvPr id="2266" name="Shape 2266"/>
          <p:cNvSpPr txBox="1"/>
          <p:nvPr/>
        </p:nvSpPr>
        <p:spPr>
          <a:xfrm rot="5400000">
            <a:off x="8278811" y="3676649"/>
            <a:ext cx="447674" cy="323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</a:t>
            </a:r>
          </a:p>
        </p:txBody>
      </p:sp>
      <p:sp>
        <p:nvSpPr>
          <p:cNvPr id="2267" name="Shape 2267"/>
          <p:cNvSpPr/>
          <p:nvPr/>
        </p:nvSpPr>
        <p:spPr>
          <a:xfrm>
            <a:off x="7337425" y="2659061"/>
            <a:ext cx="98425" cy="650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9707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Shape 2268"/>
          <p:cNvSpPr/>
          <p:nvPr/>
        </p:nvSpPr>
        <p:spPr>
          <a:xfrm>
            <a:off x="7337425" y="3760787"/>
            <a:ext cx="98425" cy="777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55"/>
                </a:moveTo>
                <a:lnTo>
                  <a:pt x="118260" y="119755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Shape 2269"/>
          <p:cNvSpPr/>
          <p:nvPr/>
        </p:nvSpPr>
        <p:spPr>
          <a:xfrm>
            <a:off x="7337425" y="2463800"/>
            <a:ext cx="98425" cy="161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823"/>
                </a:moveTo>
                <a:lnTo>
                  <a:pt x="118260" y="118823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Shape 2270"/>
          <p:cNvSpPr/>
          <p:nvPr/>
        </p:nvSpPr>
        <p:spPr>
          <a:xfrm>
            <a:off x="7591425" y="1984375"/>
            <a:ext cx="98425" cy="989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9807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Shape 2271"/>
          <p:cNvSpPr/>
          <p:nvPr/>
        </p:nvSpPr>
        <p:spPr>
          <a:xfrm>
            <a:off x="7591425" y="3546475"/>
            <a:ext cx="98425" cy="989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07"/>
                </a:moveTo>
                <a:lnTo>
                  <a:pt x="118260" y="119807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Shape 2272"/>
          <p:cNvSpPr/>
          <p:nvPr/>
        </p:nvSpPr>
        <p:spPr>
          <a:xfrm>
            <a:off x="8397875" y="4054475"/>
            <a:ext cx="96836" cy="4810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03"/>
                </a:moveTo>
                <a:lnTo>
                  <a:pt x="118260" y="119603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Shape 2273"/>
          <p:cNvSpPr/>
          <p:nvPr/>
        </p:nvSpPr>
        <p:spPr>
          <a:xfrm>
            <a:off x="8397875" y="3300412"/>
            <a:ext cx="96836" cy="449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9575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Shape 2274"/>
          <p:cNvSpPr/>
          <p:nvPr/>
        </p:nvSpPr>
        <p:spPr>
          <a:xfrm>
            <a:off x="7877175" y="3176586"/>
            <a:ext cx="96836" cy="741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43"/>
                </a:moveTo>
                <a:lnTo>
                  <a:pt x="118260" y="119743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Shape 2275"/>
          <p:cNvSpPr/>
          <p:nvPr/>
        </p:nvSpPr>
        <p:spPr>
          <a:xfrm>
            <a:off x="7877175" y="1985961"/>
            <a:ext cx="96836" cy="736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9741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Shape 2276"/>
          <p:cNvSpPr/>
          <p:nvPr/>
        </p:nvSpPr>
        <p:spPr>
          <a:xfrm>
            <a:off x="8140700" y="2641600"/>
            <a:ext cx="96836" cy="54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9651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Shape 2277"/>
          <p:cNvSpPr/>
          <p:nvPr/>
        </p:nvSpPr>
        <p:spPr>
          <a:xfrm>
            <a:off x="8140700" y="3379787"/>
            <a:ext cx="96836" cy="54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51"/>
                </a:moveTo>
                <a:lnTo>
                  <a:pt x="118260" y="119651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Shape 2278"/>
          <p:cNvSpPr/>
          <p:nvPr/>
        </p:nvSpPr>
        <p:spPr>
          <a:xfrm>
            <a:off x="8397875" y="2746375"/>
            <a:ext cx="96836" cy="515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630"/>
                </a:moveTo>
                <a:lnTo>
                  <a:pt x="118260" y="119630"/>
                </a:lnTo>
                <a:lnTo>
                  <a:pt x="118260" y="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Shape 2279"/>
          <p:cNvSpPr/>
          <p:nvPr/>
        </p:nvSpPr>
        <p:spPr>
          <a:xfrm>
            <a:off x="8397875" y="1987550"/>
            <a:ext cx="96836" cy="515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260" y="0"/>
                </a:lnTo>
                <a:lnTo>
                  <a:pt x="118260" y="11963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Shape 2280"/>
          <p:cNvSpPr txBox="1"/>
          <p:nvPr/>
        </p:nvSpPr>
        <p:spPr>
          <a:xfrm>
            <a:off x="5591175" y="4959350"/>
            <a:ext cx="385762" cy="33654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Shape 2285"/>
          <p:cNvSpPr txBox="1"/>
          <p:nvPr/>
        </p:nvSpPr>
        <p:spPr>
          <a:xfrm>
            <a:off x="0" y="188911"/>
            <a:ext cx="8913811" cy="134461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0882"/>
              </a:buClr>
              <a:buSzPct val="25000"/>
              <a:buFont typeface="Arial"/>
              <a:buNone/>
            </a:pPr>
            <a:r>
              <a:rPr lang="en-US" sz="2800" b="1" i="0" u="none">
                <a:solidFill>
                  <a:srgbClr val="5F08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Ανάπτυξη αντοχής συμβαίνει με τη ρανιτιδίνη αλλά όχι με PPI’s</a:t>
            </a:r>
          </a:p>
        </p:txBody>
      </p:sp>
      <p:sp>
        <p:nvSpPr>
          <p:cNvPr id="2286" name="Shape 2286"/>
          <p:cNvSpPr txBox="1"/>
          <p:nvPr/>
        </p:nvSpPr>
        <p:spPr>
          <a:xfrm>
            <a:off x="925512" y="1479550"/>
            <a:ext cx="3400424" cy="57785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Μέσος χρόνος με ενδογαστρικό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pH &gt;4   (%)</a:t>
            </a:r>
          </a:p>
        </p:txBody>
      </p:sp>
      <p:sp>
        <p:nvSpPr>
          <p:cNvPr id="2287" name="Shape 2287"/>
          <p:cNvSpPr txBox="1"/>
          <p:nvPr/>
        </p:nvSpPr>
        <p:spPr>
          <a:xfrm>
            <a:off x="1327150" y="5314950"/>
            <a:ext cx="285750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</a:p>
        </p:txBody>
      </p:sp>
      <p:sp>
        <p:nvSpPr>
          <p:cNvPr id="2288" name="Shape 2288"/>
          <p:cNvSpPr txBox="1"/>
          <p:nvPr/>
        </p:nvSpPr>
        <p:spPr>
          <a:xfrm>
            <a:off x="1074737" y="2109786"/>
            <a:ext cx="538161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</a:t>
            </a:r>
          </a:p>
        </p:txBody>
      </p:sp>
      <p:sp>
        <p:nvSpPr>
          <p:cNvPr id="2289" name="Shape 2289"/>
          <p:cNvSpPr txBox="1"/>
          <p:nvPr/>
        </p:nvSpPr>
        <p:spPr>
          <a:xfrm>
            <a:off x="1200150" y="2754311"/>
            <a:ext cx="412749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</a:t>
            </a:r>
          </a:p>
        </p:txBody>
      </p:sp>
      <p:sp>
        <p:nvSpPr>
          <p:cNvPr id="2290" name="Shape 2290"/>
          <p:cNvSpPr txBox="1"/>
          <p:nvPr/>
        </p:nvSpPr>
        <p:spPr>
          <a:xfrm>
            <a:off x="1200150" y="3389312"/>
            <a:ext cx="412749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</a:t>
            </a:r>
          </a:p>
        </p:txBody>
      </p:sp>
      <p:sp>
        <p:nvSpPr>
          <p:cNvPr id="2291" name="Shape 2291"/>
          <p:cNvSpPr txBox="1"/>
          <p:nvPr/>
        </p:nvSpPr>
        <p:spPr>
          <a:xfrm>
            <a:off x="1200150" y="4027487"/>
            <a:ext cx="412749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</a:t>
            </a:r>
          </a:p>
        </p:txBody>
      </p:sp>
      <p:sp>
        <p:nvSpPr>
          <p:cNvPr id="2292" name="Shape 2292"/>
          <p:cNvSpPr txBox="1"/>
          <p:nvPr/>
        </p:nvSpPr>
        <p:spPr>
          <a:xfrm>
            <a:off x="1200150" y="4664075"/>
            <a:ext cx="412749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</a:p>
        </p:txBody>
      </p:sp>
      <p:sp>
        <p:nvSpPr>
          <p:cNvPr id="2293" name="Shape 2293"/>
          <p:cNvSpPr txBox="1"/>
          <p:nvPr/>
        </p:nvSpPr>
        <p:spPr>
          <a:xfrm>
            <a:off x="5759450" y="2682875"/>
            <a:ext cx="2632074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Ρανιτιδίνη 300 mg qid</a:t>
            </a:r>
          </a:p>
        </p:txBody>
      </p:sp>
      <p:sp>
        <p:nvSpPr>
          <p:cNvPr id="2294" name="Shape 2294"/>
          <p:cNvSpPr txBox="1"/>
          <p:nvPr/>
        </p:nvSpPr>
        <p:spPr>
          <a:xfrm>
            <a:off x="5759450" y="2325686"/>
            <a:ext cx="1901824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PPI’s 40 mg od</a:t>
            </a:r>
          </a:p>
        </p:txBody>
      </p:sp>
      <p:sp>
        <p:nvSpPr>
          <p:cNvPr id="2295" name="Shape 2295"/>
          <p:cNvSpPr txBox="1"/>
          <p:nvPr/>
        </p:nvSpPr>
        <p:spPr>
          <a:xfrm>
            <a:off x="5759450" y="1982786"/>
            <a:ext cx="1685925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Προ-θεραπείας</a:t>
            </a:r>
          </a:p>
        </p:txBody>
      </p:sp>
      <p:sp>
        <p:nvSpPr>
          <p:cNvPr id="2296" name="Shape 2296"/>
          <p:cNvSpPr/>
          <p:nvPr/>
        </p:nvSpPr>
        <p:spPr>
          <a:xfrm>
            <a:off x="5443537" y="2089150"/>
            <a:ext cx="315912" cy="141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651"/>
                </a:moveTo>
                <a:lnTo>
                  <a:pt x="0" y="0"/>
                </a:lnTo>
                <a:lnTo>
                  <a:pt x="119461" y="0"/>
                </a:lnTo>
                <a:lnTo>
                  <a:pt x="119461" y="118651"/>
                </a:lnTo>
                <a:lnTo>
                  <a:pt x="0" y="118651"/>
                </a:lnTo>
              </a:path>
            </a:pathLst>
          </a:custGeom>
          <a:gradFill>
            <a:gsLst>
              <a:gs pos="0">
                <a:srgbClr val="B9B9B9"/>
              </a:gs>
              <a:gs pos="50000">
                <a:srgbClr val="FFFFFF"/>
              </a:gs>
              <a:gs pos="100000">
                <a:srgbClr val="B9B9B9"/>
              </a:gs>
            </a:gsLst>
            <a:lin ang="10800000" scaled="0"/>
          </a:gradFill>
          <a:ln w="127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Shape 2297"/>
          <p:cNvSpPr/>
          <p:nvPr/>
        </p:nvSpPr>
        <p:spPr>
          <a:xfrm>
            <a:off x="5443537" y="2433636"/>
            <a:ext cx="315912" cy="142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666"/>
                </a:moveTo>
                <a:lnTo>
                  <a:pt x="0" y="0"/>
                </a:lnTo>
                <a:lnTo>
                  <a:pt x="119461" y="0"/>
                </a:lnTo>
                <a:lnTo>
                  <a:pt x="119461" y="118666"/>
                </a:lnTo>
                <a:lnTo>
                  <a:pt x="0" y="118666"/>
                </a:lnTo>
              </a:path>
            </a:pathLst>
          </a:custGeom>
          <a:gradFill>
            <a:gsLst>
              <a:gs pos="0">
                <a:srgbClr val="B90000"/>
              </a:gs>
              <a:gs pos="50000">
                <a:srgbClr val="FF0000"/>
              </a:gs>
              <a:gs pos="100000">
                <a:srgbClr val="B90000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Shape 2298"/>
          <p:cNvSpPr/>
          <p:nvPr/>
        </p:nvSpPr>
        <p:spPr>
          <a:xfrm>
            <a:off x="5443537" y="2779711"/>
            <a:ext cx="315912" cy="141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651"/>
                </a:moveTo>
                <a:lnTo>
                  <a:pt x="0" y="0"/>
                </a:lnTo>
                <a:lnTo>
                  <a:pt x="119461" y="0"/>
                </a:lnTo>
                <a:lnTo>
                  <a:pt x="119461" y="118651"/>
                </a:lnTo>
                <a:lnTo>
                  <a:pt x="0" y="118651"/>
                </a:lnTo>
              </a:path>
            </a:pathLst>
          </a:custGeom>
          <a:gradFill>
            <a:gsLst>
              <a:gs pos="0">
                <a:srgbClr val="242493"/>
              </a:gs>
              <a:gs pos="50000">
                <a:srgbClr val="4040FF"/>
              </a:gs>
              <a:gs pos="100000">
                <a:srgbClr val="242493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9" name="Shape 2299"/>
          <p:cNvCxnSpPr/>
          <p:nvPr/>
        </p:nvCxnSpPr>
        <p:spPr>
          <a:xfrm>
            <a:off x="1592262" y="5502275"/>
            <a:ext cx="5238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00" name="Shape 2300"/>
          <p:cNvCxnSpPr/>
          <p:nvPr/>
        </p:nvCxnSpPr>
        <p:spPr>
          <a:xfrm>
            <a:off x="1592262" y="4862512"/>
            <a:ext cx="5238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01" name="Shape 2301"/>
          <p:cNvCxnSpPr/>
          <p:nvPr/>
        </p:nvCxnSpPr>
        <p:spPr>
          <a:xfrm rot="10800000">
            <a:off x="1657350" y="2297111"/>
            <a:ext cx="0" cy="321786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02" name="Shape 2302"/>
          <p:cNvCxnSpPr/>
          <p:nvPr/>
        </p:nvCxnSpPr>
        <p:spPr>
          <a:xfrm>
            <a:off x="1592262" y="4225925"/>
            <a:ext cx="5238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03" name="Shape 2303"/>
          <p:cNvCxnSpPr/>
          <p:nvPr/>
        </p:nvCxnSpPr>
        <p:spPr>
          <a:xfrm>
            <a:off x="1592262" y="3589337"/>
            <a:ext cx="5238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04" name="Shape 2304"/>
          <p:cNvCxnSpPr/>
          <p:nvPr/>
        </p:nvCxnSpPr>
        <p:spPr>
          <a:xfrm>
            <a:off x="1592262" y="2954336"/>
            <a:ext cx="5238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05" name="Shape 2305"/>
          <p:cNvCxnSpPr/>
          <p:nvPr/>
        </p:nvCxnSpPr>
        <p:spPr>
          <a:xfrm>
            <a:off x="1592262" y="2309811"/>
            <a:ext cx="5238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06" name="Shape 2306"/>
          <p:cNvSpPr/>
          <p:nvPr/>
        </p:nvSpPr>
        <p:spPr>
          <a:xfrm>
            <a:off x="2106611" y="5141912"/>
            <a:ext cx="369886" cy="355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464"/>
                </a:moveTo>
                <a:lnTo>
                  <a:pt x="0" y="0"/>
                </a:lnTo>
                <a:lnTo>
                  <a:pt x="119541" y="0"/>
                </a:lnTo>
                <a:lnTo>
                  <a:pt x="119541" y="119464"/>
                </a:lnTo>
                <a:lnTo>
                  <a:pt x="0" y="119464"/>
                </a:lnTo>
              </a:path>
            </a:pathLst>
          </a:custGeom>
          <a:gradFill>
            <a:gsLst>
              <a:gs pos="0">
                <a:srgbClr val="B9B9B9"/>
              </a:gs>
              <a:gs pos="50000">
                <a:srgbClr val="FFFFFF"/>
              </a:gs>
              <a:gs pos="100000">
                <a:srgbClr val="B9B9B9"/>
              </a:gs>
            </a:gsLst>
            <a:lin ang="10800000" scaled="0"/>
          </a:gradFill>
          <a:ln w="127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Shape 2307"/>
          <p:cNvSpPr/>
          <p:nvPr/>
        </p:nvSpPr>
        <p:spPr>
          <a:xfrm>
            <a:off x="2476500" y="3994150"/>
            <a:ext cx="361950" cy="15081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73"/>
                </a:moveTo>
                <a:lnTo>
                  <a:pt x="0" y="0"/>
                </a:lnTo>
                <a:lnTo>
                  <a:pt x="119533" y="0"/>
                </a:lnTo>
                <a:lnTo>
                  <a:pt x="119533" y="119873"/>
                </a:lnTo>
                <a:lnTo>
                  <a:pt x="0" y="119873"/>
                </a:lnTo>
              </a:path>
            </a:pathLst>
          </a:custGeom>
          <a:gradFill>
            <a:gsLst>
              <a:gs pos="0">
                <a:srgbClr val="B90000"/>
              </a:gs>
              <a:gs pos="50000">
                <a:srgbClr val="FF0000"/>
              </a:gs>
              <a:gs pos="100000">
                <a:srgbClr val="B90000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Shape 2308"/>
          <p:cNvSpPr/>
          <p:nvPr/>
        </p:nvSpPr>
        <p:spPr>
          <a:xfrm>
            <a:off x="2832100" y="3552825"/>
            <a:ext cx="358775" cy="1951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02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902"/>
                </a:lnTo>
                <a:lnTo>
                  <a:pt x="0" y="119902"/>
                </a:lnTo>
              </a:path>
            </a:pathLst>
          </a:custGeom>
          <a:gradFill>
            <a:gsLst>
              <a:gs pos="0">
                <a:srgbClr val="B90000"/>
              </a:gs>
              <a:gs pos="50000">
                <a:srgbClr val="FF0000"/>
              </a:gs>
              <a:gs pos="100000">
                <a:srgbClr val="B90000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Shape 2309"/>
          <p:cNvSpPr/>
          <p:nvPr/>
        </p:nvSpPr>
        <p:spPr>
          <a:xfrm>
            <a:off x="3192461" y="3298825"/>
            <a:ext cx="366711" cy="2205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13"/>
                </a:moveTo>
                <a:lnTo>
                  <a:pt x="0" y="0"/>
                </a:lnTo>
                <a:lnTo>
                  <a:pt x="119538" y="0"/>
                </a:lnTo>
                <a:lnTo>
                  <a:pt x="119538" y="119913"/>
                </a:lnTo>
                <a:lnTo>
                  <a:pt x="0" y="119913"/>
                </a:lnTo>
              </a:path>
            </a:pathLst>
          </a:custGeom>
          <a:gradFill>
            <a:gsLst>
              <a:gs pos="0">
                <a:srgbClr val="B90000"/>
              </a:gs>
              <a:gs pos="50000">
                <a:srgbClr val="FF0000"/>
              </a:gs>
              <a:gs pos="100000">
                <a:srgbClr val="B90000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Shape 2310"/>
          <p:cNvSpPr/>
          <p:nvPr/>
        </p:nvSpPr>
        <p:spPr>
          <a:xfrm>
            <a:off x="3562350" y="3290887"/>
            <a:ext cx="354012" cy="2216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14"/>
                </a:moveTo>
                <a:lnTo>
                  <a:pt x="0" y="0"/>
                </a:lnTo>
                <a:lnTo>
                  <a:pt x="119521" y="0"/>
                </a:lnTo>
                <a:lnTo>
                  <a:pt x="119521" y="119914"/>
                </a:lnTo>
                <a:lnTo>
                  <a:pt x="0" y="119914"/>
                </a:lnTo>
              </a:path>
            </a:pathLst>
          </a:custGeom>
          <a:gradFill>
            <a:gsLst>
              <a:gs pos="0">
                <a:srgbClr val="B90000"/>
              </a:gs>
              <a:gs pos="50000">
                <a:srgbClr val="FF0000"/>
              </a:gs>
              <a:gs pos="100000">
                <a:srgbClr val="B90000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Shape 2311"/>
          <p:cNvSpPr/>
          <p:nvPr/>
        </p:nvSpPr>
        <p:spPr>
          <a:xfrm>
            <a:off x="4425950" y="5175250"/>
            <a:ext cx="347662" cy="31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396"/>
                </a:moveTo>
                <a:lnTo>
                  <a:pt x="0" y="0"/>
                </a:lnTo>
                <a:lnTo>
                  <a:pt x="119514" y="0"/>
                </a:lnTo>
                <a:lnTo>
                  <a:pt x="119514" y="119396"/>
                </a:lnTo>
                <a:lnTo>
                  <a:pt x="0" y="119396"/>
                </a:lnTo>
              </a:path>
            </a:pathLst>
          </a:custGeom>
          <a:gradFill>
            <a:gsLst>
              <a:gs pos="0">
                <a:srgbClr val="B9B9B9"/>
              </a:gs>
              <a:gs pos="50000">
                <a:srgbClr val="FFFFFF"/>
              </a:gs>
              <a:gs pos="100000">
                <a:srgbClr val="B9B9B9"/>
              </a:gs>
            </a:gsLst>
            <a:lin ang="10800000" scaled="0"/>
          </a:gradFill>
          <a:ln w="12700" cap="rnd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Shape 2312"/>
          <p:cNvSpPr/>
          <p:nvPr/>
        </p:nvSpPr>
        <p:spPr>
          <a:xfrm>
            <a:off x="4773612" y="3656012"/>
            <a:ext cx="358775" cy="1841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96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896"/>
                </a:lnTo>
                <a:lnTo>
                  <a:pt x="0" y="119896"/>
                </a:lnTo>
              </a:path>
            </a:pathLst>
          </a:custGeom>
          <a:gradFill>
            <a:gsLst>
              <a:gs pos="0">
                <a:srgbClr val="242493"/>
              </a:gs>
              <a:gs pos="50000">
                <a:srgbClr val="4040FF"/>
              </a:gs>
              <a:gs pos="100000">
                <a:srgbClr val="242493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Shape 2313"/>
          <p:cNvSpPr/>
          <p:nvPr/>
        </p:nvSpPr>
        <p:spPr>
          <a:xfrm>
            <a:off x="5135562" y="4251325"/>
            <a:ext cx="357187" cy="1246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47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847"/>
                </a:lnTo>
                <a:lnTo>
                  <a:pt x="0" y="119847"/>
                </a:lnTo>
              </a:path>
            </a:pathLst>
          </a:custGeom>
          <a:gradFill>
            <a:gsLst>
              <a:gs pos="0">
                <a:srgbClr val="242493"/>
              </a:gs>
              <a:gs pos="50000">
                <a:srgbClr val="4040FF"/>
              </a:gs>
              <a:gs pos="100000">
                <a:srgbClr val="242493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Shape 2314"/>
          <p:cNvSpPr/>
          <p:nvPr/>
        </p:nvSpPr>
        <p:spPr>
          <a:xfrm>
            <a:off x="5486400" y="4543425"/>
            <a:ext cx="358775" cy="952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00"/>
                </a:moveTo>
                <a:lnTo>
                  <a:pt x="0" y="0"/>
                </a:lnTo>
                <a:lnTo>
                  <a:pt x="119527" y="0"/>
                </a:lnTo>
                <a:lnTo>
                  <a:pt x="119527" y="119800"/>
                </a:lnTo>
                <a:lnTo>
                  <a:pt x="0" y="119800"/>
                </a:lnTo>
              </a:path>
            </a:pathLst>
          </a:custGeom>
          <a:gradFill>
            <a:gsLst>
              <a:gs pos="0">
                <a:srgbClr val="242493"/>
              </a:gs>
              <a:gs pos="50000">
                <a:srgbClr val="4040FF"/>
              </a:gs>
              <a:gs pos="100000">
                <a:srgbClr val="242493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Shape 2315"/>
          <p:cNvSpPr/>
          <p:nvPr/>
        </p:nvSpPr>
        <p:spPr>
          <a:xfrm>
            <a:off x="5846762" y="4676775"/>
            <a:ext cx="368299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767"/>
                </a:moveTo>
                <a:lnTo>
                  <a:pt x="0" y="0"/>
                </a:lnTo>
                <a:lnTo>
                  <a:pt x="119540" y="0"/>
                </a:lnTo>
                <a:lnTo>
                  <a:pt x="119540" y="119767"/>
                </a:lnTo>
                <a:lnTo>
                  <a:pt x="0" y="119767"/>
                </a:lnTo>
              </a:path>
            </a:pathLst>
          </a:custGeom>
          <a:gradFill>
            <a:gsLst>
              <a:gs pos="0">
                <a:srgbClr val="242493"/>
              </a:gs>
              <a:gs pos="50000">
                <a:srgbClr val="4040FF"/>
              </a:gs>
              <a:gs pos="100000">
                <a:srgbClr val="242493"/>
              </a:gs>
            </a:gsLst>
            <a:lin ang="10800000" scaled="0"/>
          </a:gradFill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Shape 2316"/>
          <p:cNvSpPr txBox="1"/>
          <p:nvPr/>
        </p:nvSpPr>
        <p:spPr>
          <a:xfrm>
            <a:off x="4824412" y="5513387"/>
            <a:ext cx="287337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2317" name="Shape 2317"/>
          <p:cNvSpPr txBox="1"/>
          <p:nvPr/>
        </p:nvSpPr>
        <p:spPr>
          <a:xfrm>
            <a:off x="5180012" y="5513387"/>
            <a:ext cx="287337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2318" name="Shape 2318"/>
          <p:cNvSpPr txBox="1"/>
          <p:nvPr/>
        </p:nvSpPr>
        <p:spPr>
          <a:xfrm>
            <a:off x="5545137" y="5513387"/>
            <a:ext cx="287337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sp>
        <p:nvSpPr>
          <p:cNvPr id="2319" name="Shape 2319"/>
          <p:cNvSpPr txBox="1"/>
          <p:nvPr/>
        </p:nvSpPr>
        <p:spPr>
          <a:xfrm>
            <a:off x="5835650" y="5513387"/>
            <a:ext cx="411161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r>
          </a:p>
        </p:txBody>
      </p:sp>
      <p:sp>
        <p:nvSpPr>
          <p:cNvPr id="2320" name="Shape 2320"/>
          <p:cNvSpPr txBox="1"/>
          <p:nvPr/>
        </p:nvSpPr>
        <p:spPr>
          <a:xfrm>
            <a:off x="2511425" y="5513387"/>
            <a:ext cx="287337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2321" name="Shape 2321"/>
          <p:cNvSpPr txBox="1"/>
          <p:nvPr/>
        </p:nvSpPr>
        <p:spPr>
          <a:xfrm>
            <a:off x="2867025" y="5513387"/>
            <a:ext cx="287337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2322" name="Shape 2322"/>
          <p:cNvSpPr txBox="1"/>
          <p:nvPr/>
        </p:nvSpPr>
        <p:spPr>
          <a:xfrm>
            <a:off x="3232150" y="5513387"/>
            <a:ext cx="287337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</p:txBody>
      </p:sp>
      <p:sp>
        <p:nvSpPr>
          <p:cNvPr id="2323" name="Shape 2323"/>
          <p:cNvSpPr txBox="1"/>
          <p:nvPr/>
        </p:nvSpPr>
        <p:spPr>
          <a:xfrm>
            <a:off x="3521075" y="5513387"/>
            <a:ext cx="411161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r>
          </a:p>
        </p:txBody>
      </p:sp>
      <p:sp>
        <p:nvSpPr>
          <p:cNvPr id="2324" name="Shape 2324"/>
          <p:cNvSpPr txBox="1"/>
          <p:nvPr/>
        </p:nvSpPr>
        <p:spPr>
          <a:xfrm>
            <a:off x="6723061" y="5556250"/>
            <a:ext cx="2233612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Ημέρες θεραπείας</a:t>
            </a:r>
          </a:p>
        </p:txBody>
      </p:sp>
      <p:sp>
        <p:nvSpPr>
          <p:cNvPr id="2325" name="Shape 2325"/>
          <p:cNvSpPr txBox="1"/>
          <p:nvPr/>
        </p:nvSpPr>
        <p:spPr>
          <a:xfrm>
            <a:off x="7562850" y="6586536"/>
            <a:ext cx="1581150" cy="2714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Hurlimann et al 1994</a:t>
            </a:r>
          </a:p>
        </p:txBody>
      </p:sp>
      <p:cxnSp>
        <p:nvCxnSpPr>
          <p:cNvPr id="2326" name="Shape 2326"/>
          <p:cNvCxnSpPr/>
          <p:nvPr/>
        </p:nvCxnSpPr>
        <p:spPr>
          <a:xfrm>
            <a:off x="1665286" y="5502275"/>
            <a:ext cx="63436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Shape 2331"/>
          <p:cNvSpPr/>
          <p:nvPr/>
        </p:nvSpPr>
        <p:spPr>
          <a:xfrm>
            <a:off x="1184275" y="2503486"/>
            <a:ext cx="6430962" cy="297973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56008C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2" name="Shape 2332"/>
          <p:cNvCxnSpPr/>
          <p:nvPr/>
        </p:nvCxnSpPr>
        <p:spPr>
          <a:xfrm>
            <a:off x="1184275" y="2444750"/>
            <a:ext cx="0" cy="304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333" name="Shape 2333"/>
          <p:cNvGrpSpPr/>
          <p:nvPr/>
        </p:nvGrpSpPr>
        <p:grpSpPr>
          <a:xfrm>
            <a:off x="1090612" y="2444749"/>
            <a:ext cx="106362" cy="3048000"/>
            <a:chOff x="1554162" y="2519361"/>
            <a:chExt cx="158750" cy="3048000"/>
          </a:xfrm>
        </p:grpSpPr>
        <p:cxnSp>
          <p:nvCxnSpPr>
            <p:cNvPr id="2334" name="Shape 2334"/>
            <p:cNvCxnSpPr/>
            <p:nvPr/>
          </p:nvCxnSpPr>
          <p:spPr>
            <a:xfrm>
              <a:off x="1554162" y="5567362"/>
              <a:ext cx="1587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35" name="Shape 2335"/>
            <p:cNvCxnSpPr/>
            <p:nvPr/>
          </p:nvCxnSpPr>
          <p:spPr>
            <a:xfrm>
              <a:off x="1554162" y="4957762"/>
              <a:ext cx="1587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36" name="Shape 2336"/>
            <p:cNvCxnSpPr/>
            <p:nvPr/>
          </p:nvCxnSpPr>
          <p:spPr>
            <a:xfrm>
              <a:off x="1554162" y="4348162"/>
              <a:ext cx="1587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37" name="Shape 2337"/>
            <p:cNvCxnSpPr/>
            <p:nvPr/>
          </p:nvCxnSpPr>
          <p:spPr>
            <a:xfrm>
              <a:off x="1554162" y="3738562"/>
              <a:ext cx="1587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38" name="Shape 2338"/>
            <p:cNvCxnSpPr/>
            <p:nvPr/>
          </p:nvCxnSpPr>
          <p:spPr>
            <a:xfrm>
              <a:off x="1554162" y="3128961"/>
              <a:ext cx="1587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39" name="Shape 2339"/>
            <p:cNvCxnSpPr/>
            <p:nvPr/>
          </p:nvCxnSpPr>
          <p:spPr>
            <a:xfrm>
              <a:off x="1554162" y="2519361"/>
              <a:ext cx="1587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340" name="Shape 2340"/>
          <p:cNvCxnSpPr/>
          <p:nvPr/>
        </p:nvCxnSpPr>
        <p:spPr>
          <a:xfrm>
            <a:off x="1184275" y="5492750"/>
            <a:ext cx="643731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341" name="Shape 2341"/>
          <p:cNvGrpSpPr/>
          <p:nvPr/>
        </p:nvGrpSpPr>
        <p:grpSpPr>
          <a:xfrm>
            <a:off x="1184275" y="5492750"/>
            <a:ext cx="5588000" cy="139700"/>
            <a:chOff x="1633537" y="5491162"/>
            <a:chExt cx="7072312" cy="152399"/>
          </a:xfrm>
        </p:grpSpPr>
        <p:cxnSp>
          <p:nvCxnSpPr>
            <p:cNvPr id="2342" name="Shape 2342"/>
            <p:cNvCxnSpPr/>
            <p:nvPr/>
          </p:nvCxnSpPr>
          <p:spPr>
            <a:xfrm rot="10800000">
              <a:off x="1633537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43" name="Shape 2343"/>
            <p:cNvCxnSpPr/>
            <p:nvPr/>
          </p:nvCxnSpPr>
          <p:spPr>
            <a:xfrm rot="10800000">
              <a:off x="2811461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44" name="Shape 2344"/>
            <p:cNvCxnSpPr/>
            <p:nvPr/>
          </p:nvCxnSpPr>
          <p:spPr>
            <a:xfrm rot="10800000">
              <a:off x="3987800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45" name="Shape 2345"/>
            <p:cNvCxnSpPr/>
            <p:nvPr/>
          </p:nvCxnSpPr>
          <p:spPr>
            <a:xfrm rot="10800000">
              <a:off x="5175250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46" name="Shape 2346"/>
            <p:cNvCxnSpPr/>
            <p:nvPr/>
          </p:nvCxnSpPr>
          <p:spPr>
            <a:xfrm rot="10800000">
              <a:off x="6351587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47" name="Shape 2347"/>
            <p:cNvCxnSpPr/>
            <p:nvPr/>
          </p:nvCxnSpPr>
          <p:spPr>
            <a:xfrm rot="10800000">
              <a:off x="7529511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48" name="Shape 2348"/>
            <p:cNvCxnSpPr/>
            <p:nvPr/>
          </p:nvCxnSpPr>
          <p:spPr>
            <a:xfrm rot="10800000">
              <a:off x="8705850" y="5491162"/>
              <a:ext cx="0" cy="1523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349" name="Shape 2349"/>
          <p:cNvSpPr/>
          <p:nvPr/>
        </p:nvSpPr>
        <p:spPr>
          <a:xfrm>
            <a:off x="1184275" y="2444750"/>
            <a:ext cx="5589586" cy="2287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9967" y="49465"/>
                </a:lnTo>
                <a:lnTo>
                  <a:pt x="39934" y="62456"/>
                </a:lnTo>
                <a:lnTo>
                  <a:pt x="60069" y="94434"/>
                </a:lnTo>
                <a:lnTo>
                  <a:pt x="80037" y="102428"/>
                </a:lnTo>
                <a:lnTo>
                  <a:pt x="100004" y="113421"/>
                </a:lnTo>
                <a:lnTo>
                  <a:pt x="119972" y="119916"/>
                </a:lnTo>
              </a:path>
            </a:pathLst>
          </a:custGeom>
          <a:noFill/>
          <a:ln w="5715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Shape 2350"/>
          <p:cNvSpPr/>
          <p:nvPr/>
        </p:nvSpPr>
        <p:spPr>
          <a:xfrm>
            <a:off x="1184275" y="2444750"/>
            <a:ext cx="5589586" cy="27447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9967" y="55801"/>
                </a:lnTo>
                <a:lnTo>
                  <a:pt x="39934" y="78704"/>
                </a:lnTo>
                <a:lnTo>
                  <a:pt x="60069" y="106604"/>
                </a:lnTo>
                <a:lnTo>
                  <a:pt x="80037" y="110769"/>
                </a:lnTo>
                <a:lnTo>
                  <a:pt x="100004" y="115766"/>
                </a:lnTo>
                <a:lnTo>
                  <a:pt x="119972" y="119930"/>
                </a:lnTo>
              </a:path>
            </a:pathLst>
          </a:custGeom>
          <a:noFill/>
          <a:ln w="57150" cap="rnd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Shape 2351"/>
          <p:cNvSpPr/>
          <p:nvPr/>
        </p:nvSpPr>
        <p:spPr>
          <a:xfrm>
            <a:off x="2095500" y="3365500"/>
            <a:ext cx="36512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Shape 2352"/>
          <p:cNvSpPr/>
          <p:nvPr/>
        </p:nvSpPr>
        <p:spPr>
          <a:xfrm>
            <a:off x="3027361" y="3613150"/>
            <a:ext cx="36512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Shape 2353"/>
          <p:cNvSpPr/>
          <p:nvPr/>
        </p:nvSpPr>
        <p:spPr>
          <a:xfrm>
            <a:off x="3963987" y="4222750"/>
            <a:ext cx="36512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Shape 2354"/>
          <p:cNvSpPr/>
          <p:nvPr/>
        </p:nvSpPr>
        <p:spPr>
          <a:xfrm>
            <a:off x="4894262" y="4375150"/>
            <a:ext cx="36512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Shape 2355"/>
          <p:cNvSpPr/>
          <p:nvPr/>
        </p:nvSpPr>
        <p:spPr>
          <a:xfrm>
            <a:off x="5822950" y="4584700"/>
            <a:ext cx="38099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Shape 2356"/>
          <p:cNvSpPr/>
          <p:nvPr/>
        </p:nvSpPr>
        <p:spPr>
          <a:xfrm>
            <a:off x="6754811" y="4708525"/>
            <a:ext cx="34924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Shape 2357"/>
          <p:cNvSpPr txBox="1"/>
          <p:nvPr/>
        </p:nvSpPr>
        <p:spPr>
          <a:xfrm>
            <a:off x="819150" y="5305425"/>
            <a:ext cx="288925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358" name="Shape 2358"/>
          <p:cNvSpPr txBox="1"/>
          <p:nvPr/>
        </p:nvSpPr>
        <p:spPr>
          <a:xfrm>
            <a:off x="692150" y="4692650"/>
            <a:ext cx="415925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2359" name="Shape 2359"/>
          <p:cNvSpPr txBox="1"/>
          <p:nvPr/>
        </p:nvSpPr>
        <p:spPr>
          <a:xfrm>
            <a:off x="692150" y="4079875"/>
            <a:ext cx="415925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</a:p>
        </p:txBody>
      </p:sp>
      <p:sp>
        <p:nvSpPr>
          <p:cNvPr id="2360" name="Shape 2360"/>
          <p:cNvSpPr txBox="1"/>
          <p:nvPr/>
        </p:nvSpPr>
        <p:spPr>
          <a:xfrm>
            <a:off x="692150" y="3468687"/>
            <a:ext cx="415925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</a:p>
        </p:txBody>
      </p:sp>
      <p:sp>
        <p:nvSpPr>
          <p:cNvPr id="2361" name="Shape 2361"/>
          <p:cNvSpPr txBox="1"/>
          <p:nvPr/>
        </p:nvSpPr>
        <p:spPr>
          <a:xfrm>
            <a:off x="692150" y="2855911"/>
            <a:ext cx="415925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</a:p>
        </p:txBody>
      </p:sp>
      <p:sp>
        <p:nvSpPr>
          <p:cNvPr id="2362" name="Shape 2362"/>
          <p:cNvSpPr txBox="1"/>
          <p:nvPr/>
        </p:nvSpPr>
        <p:spPr>
          <a:xfrm>
            <a:off x="566737" y="2230436"/>
            <a:ext cx="541337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2363" name="Shape 2363"/>
          <p:cNvSpPr txBox="1"/>
          <p:nvPr/>
        </p:nvSpPr>
        <p:spPr>
          <a:xfrm>
            <a:off x="1030287" y="5616575"/>
            <a:ext cx="288925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364" name="Shape 2364"/>
          <p:cNvSpPr txBox="1"/>
          <p:nvPr/>
        </p:nvSpPr>
        <p:spPr>
          <a:xfrm>
            <a:off x="1971675" y="5616575"/>
            <a:ext cx="288925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65" name="Shape 2365"/>
          <p:cNvSpPr txBox="1"/>
          <p:nvPr/>
        </p:nvSpPr>
        <p:spPr>
          <a:xfrm>
            <a:off x="2901950" y="5616575"/>
            <a:ext cx="288925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366" name="Shape 2366"/>
          <p:cNvSpPr txBox="1"/>
          <p:nvPr/>
        </p:nvSpPr>
        <p:spPr>
          <a:xfrm>
            <a:off x="3840162" y="5616575"/>
            <a:ext cx="288925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367" name="Shape 2367"/>
          <p:cNvSpPr txBox="1"/>
          <p:nvPr/>
        </p:nvSpPr>
        <p:spPr>
          <a:xfrm>
            <a:off x="4768850" y="5616575"/>
            <a:ext cx="290512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368" name="Shape 2368"/>
          <p:cNvSpPr txBox="1"/>
          <p:nvPr/>
        </p:nvSpPr>
        <p:spPr>
          <a:xfrm>
            <a:off x="5699125" y="5616575"/>
            <a:ext cx="288925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369" name="Shape 2369"/>
          <p:cNvSpPr txBox="1"/>
          <p:nvPr/>
        </p:nvSpPr>
        <p:spPr>
          <a:xfrm>
            <a:off x="6629400" y="5616575"/>
            <a:ext cx="288925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370" name="Shape 2370"/>
          <p:cNvSpPr/>
          <p:nvPr/>
        </p:nvSpPr>
        <p:spPr>
          <a:xfrm>
            <a:off x="4402137" y="2728911"/>
            <a:ext cx="36512" cy="44450"/>
          </a:xfrm>
          <a:prstGeom prst="rect">
            <a:avLst/>
          </a:prstGeom>
          <a:solidFill>
            <a:srgbClr val="46B000"/>
          </a:solidFill>
          <a:ln w="7620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Shape 2371"/>
          <p:cNvSpPr txBox="1"/>
          <p:nvPr/>
        </p:nvSpPr>
        <p:spPr>
          <a:xfrm>
            <a:off x="4643437" y="2565400"/>
            <a:ext cx="3457574" cy="36671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Ασθενείς χωρίς οισοφαγίτιδα</a:t>
            </a:r>
          </a:p>
        </p:txBody>
      </p:sp>
      <p:sp>
        <p:nvSpPr>
          <p:cNvPr id="2372" name="Shape 2372"/>
          <p:cNvSpPr txBox="1"/>
          <p:nvPr/>
        </p:nvSpPr>
        <p:spPr>
          <a:xfrm>
            <a:off x="4632325" y="3068636"/>
            <a:ext cx="2765425" cy="6413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Ασθενείς με οισοφαγίτιδα</a:t>
            </a:r>
          </a:p>
        </p:txBody>
      </p:sp>
      <p:sp>
        <p:nvSpPr>
          <p:cNvPr id="2373" name="Shape 2373"/>
          <p:cNvSpPr txBox="1"/>
          <p:nvPr/>
        </p:nvSpPr>
        <p:spPr>
          <a:xfrm>
            <a:off x="647700" y="1698625"/>
            <a:ext cx="4579936" cy="6413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Ασθενείς με ύφεση συμπτωμάτων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2374" name="Shape 2374"/>
          <p:cNvSpPr txBox="1"/>
          <p:nvPr/>
        </p:nvSpPr>
        <p:spPr>
          <a:xfrm>
            <a:off x="6773861" y="4537075"/>
            <a:ext cx="614361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</a:p>
        </p:txBody>
      </p:sp>
      <p:sp>
        <p:nvSpPr>
          <p:cNvPr id="2375" name="Shape 2375"/>
          <p:cNvSpPr txBox="1"/>
          <p:nvPr/>
        </p:nvSpPr>
        <p:spPr>
          <a:xfrm>
            <a:off x="6773861" y="5006975"/>
            <a:ext cx="614361" cy="396874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</a:p>
        </p:txBody>
      </p:sp>
      <p:sp>
        <p:nvSpPr>
          <p:cNvPr id="2376" name="Shape 2376"/>
          <p:cNvSpPr txBox="1"/>
          <p:nvPr/>
        </p:nvSpPr>
        <p:spPr>
          <a:xfrm>
            <a:off x="3157536" y="5597525"/>
            <a:ext cx="4502150" cy="64135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μήνες</a:t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χρόνος από τη διακοπή της θεραπείας</a:t>
            </a:r>
          </a:p>
        </p:txBody>
      </p:sp>
      <p:sp>
        <p:nvSpPr>
          <p:cNvPr id="2377" name="Shape 2377"/>
          <p:cNvSpPr/>
          <p:nvPr/>
        </p:nvSpPr>
        <p:spPr>
          <a:xfrm>
            <a:off x="4427537" y="3284537"/>
            <a:ext cx="73025" cy="117474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Shape 2378"/>
          <p:cNvSpPr/>
          <p:nvPr/>
        </p:nvSpPr>
        <p:spPr>
          <a:xfrm>
            <a:off x="4891087" y="4959350"/>
            <a:ext cx="36512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Shape 2379"/>
          <p:cNvSpPr/>
          <p:nvPr/>
        </p:nvSpPr>
        <p:spPr>
          <a:xfrm>
            <a:off x="5822950" y="5059362"/>
            <a:ext cx="38099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Shape 2380"/>
          <p:cNvSpPr/>
          <p:nvPr/>
        </p:nvSpPr>
        <p:spPr>
          <a:xfrm>
            <a:off x="3954462" y="4859337"/>
            <a:ext cx="36512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Shape 2381"/>
          <p:cNvSpPr/>
          <p:nvPr/>
        </p:nvSpPr>
        <p:spPr>
          <a:xfrm>
            <a:off x="6750050" y="5159375"/>
            <a:ext cx="36512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Shape 2382"/>
          <p:cNvSpPr/>
          <p:nvPr/>
        </p:nvSpPr>
        <p:spPr>
          <a:xfrm>
            <a:off x="3019425" y="4216400"/>
            <a:ext cx="36512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Shape 2383"/>
          <p:cNvSpPr/>
          <p:nvPr/>
        </p:nvSpPr>
        <p:spPr>
          <a:xfrm>
            <a:off x="2090736" y="3692525"/>
            <a:ext cx="36512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Shape 2384"/>
          <p:cNvSpPr/>
          <p:nvPr/>
        </p:nvSpPr>
        <p:spPr>
          <a:xfrm>
            <a:off x="1162050" y="2411411"/>
            <a:ext cx="36512" cy="44450"/>
          </a:xfrm>
          <a:prstGeom prst="rect">
            <a:avLst/>
          </a:prstGeom>
          <a:solidFill>
            <a:srgbClr val="FFCC00"/>
          </a:solidFill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Shape 2385"/>
          <p:cNvSpPr txBox="1"/>
          <p:nvPr/>
        </p:nvSpPr>
        <p:spPr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Τα ποσοστά υποτροπών των συμπτωμάτων είναι παρόμοια σε ασθενείς  με ή χωρίς οισοφαγίτιδα</a:t>
            </a:r>
          </a:p>
        </p:txBody>
      </p:sp>
      <p:cxnSp>
        <p:nvCxnSpPr>
          <p:cNvPr id="2386" name="Shape 2386"/>
          <p:cNvCxnSpPr/>
          <p:nvPr/>
        </p:nvCxnSpPr>
        <p:spPr>
          <a:xfrm>
            <a:off x="4260850" y="2752725"/>
            <a:ext cx="315912" cy="0"/>
          </a:xfrm>
          <a:prstGeom prst="straightConnector1">
            <a:avLst/>
          </a:prstGeom>
          <a:noFill/>
          <a:ln w="57150" cap="flat" cmpd="sng">
            <a:solidFill>
              <a:srgbClr val="46B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87" name="Shape 2387"/>
          <p:cNvCxnSpPr/>
          <p:nvPr/>
        </p:nvCxnSpPr>
        <p:spPr>
          <a:xfrm>
            <a:off x="4284662" y="3357562"/>
            <a:ext cx="315912" cy="0"/>
          </a:xfrm>
          <a:prstGeom prst="straightConnector1">
            <a:avLst/>
          </a:prstGeom>
          <a:noFill/>
          <a:ln w="5715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88" name="Shape 2388"/>
          <p:cNvSpPr txBox="1"/>
          <p:nvPr/>
        </p:nvSpPr>
        <p:spPr>
          <a:xfrm>
            <a:off x="7654925" y="6381750"/>
            <a:ext cx="1489075" cy="2714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Carlsson et al 1998</a:t>
            </a: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Shape 2393"/>
          <p:cNvSpPr/>
          <p:nvPr/>
        </p:nvSpPr>
        <p:spPr>
          <a:xfrm>
            <a:off x="684212" y="3141661"/>
            <a:ext cx="8066087" cy="1565274"/>
          </a:xfrm>
          <a:prstGeom prst="bevel">
            <a:avLst>
              <a:gd name="adj" fmla="val 641"/>
            </a:avLst>
          </a:prstGeom>
          <a:solidFill>
            <a:srgbClr val="CC99FF"/>
          </a:solidFill>
          <a:ln w="12700" cap="flat" cmpd="sng">
            <a:solidFill>
              <a:srgbClr val="85316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Shape 2394"/>
          <p:cNvSpPr txBox="1"/>
          <p:nvPr/>
        </p:nvSpPr>
        <p:spPr>
          <a:xfrm>
            <a:off x="823912" y="3284537"/>
            <a:ext cx="7894637" cy="2449512"/>
          </a:xfrm>
          <a:prstGeom prst="rect">
            <a:avLst/>
          </a:prstGeom>
          <a:noFill/>
          <a:ln>
            <a:noFill/>
          </a:ln>
          <a:effectLst>
            <a:outerShdw blurRad="63500" dist="17959" dir="2700000">
              <a:schemeClr val="lt2"/>
            </a:outerShdw>
          </a:effectLst>
        </p:spPr>
        <p:txBody>
          <a:bodyPr lIns="90475" tIns="44450" rIns="90475" bIns="44450" anchor="t" anchorCtr="0">
            <a:noAutofit/>
          </a:bodyPr>
          <a:lstStyle/>
          <a:p>
            <a:pPr marL="10160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“Η εκρίζωση του </a:t>
            </a:r>
            <a:r>
              <a:rPr lang="en-US" sz="2400" b="0" i="1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H. pylori</a:t>
            </a:r>
            <a:r>
              <a:rPr lang="en-US" sz="24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δεν θεραπεύει και δεν εμποδίζει την υποτροπή της νόσου από παλινδρόμηση”</a:t>
            </a:r>
          </a:p>
        </p:txBody>
      </p:sp>
      <p:sp>
        <p:nvSpPr>
          <p:cNvPr id="2395" name="Shape 2395"/>
          <p:cNvSpPr txBox="1"/>
          <p:nvPr/>
        </p:nvSpPr>
        <p:spPr>
          <a:xfrm>
            <a:off x="2484436" y="4724400"/>
            <a:ext cx="6191250" cy="468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1" i="1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Genval statement 58, accepted completely</a:t>
            </a:r>
          </a:p>
        </p:txBody>
      </p:sp>
      <p:sp>
        <p:nvSpPr>
          <p:cNvPr id="2396" name="Shape 2396"/>
          <p:cNvSpPr txBox="1">
            <a:spLocks noGrp="1"/>
          </p:cNvSpPr>
          <p:nvPr>
            <p:ph type="title"/>
          </p:nvPr>
        </p:nvSpPr>
        <p:spPr>
          <a:xfrm>
            <a:off x="314325" y="657225"/>
            <a:ext cx="852646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εκρίζωση του </a:t>
            </a:r>
            <a:r>
              <a:rPr lang="en-US" sz="4000" b="0" i="1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Η. pylori</a:t>
            </a: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και η ΓΟΠΝ</a:t>
            </a:r>
          </a:p>
        </p:txBody>
      </p:sp>
      <p:sp>
        <p:nvSpPr>
          <p:cNvPr id="2397" name="Shape 2397"/>
          <p:cNvSpPr txBox="1"/>
          <p:nvPr/>
        </p:nvSpPr>
        <p:spPr>
          <a:xfrm>
            <a:off x="7221536" y="4365625"/>
            <a:ext cx="1379536" cy="254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Dent et al 1999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Shape 2402"/>
          <p:cNvSpPr txBox="1">
            <a:spLocks noGrp="1"/>
          </p:cNvSpPr>
          <p:nvPr>
            <p:ph type="title"/>
          </p:nvPr>
        </p:nvSpPr>
        <p:spPr>
          <a:xfrm>
            <a:off x="0" y="109536"/>
            <a:ext cx="9144000" cy="1519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εκρίζωση του </a:t>
            </a:r>
            <a:r>
              <a:rPr lang="en-US" sz="3200" b="0" i="1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H. pylori</a:t>
            </a: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για τη θεραπεία του δωδεκαδακτυλικού έλκους δε προκαλεί συμπτώματα  παλινδρόμησης</a:t>
            </a:r>
          </a:p>
        </p:txBody>
      </p:sp>
      <p:sp>
        <p:nvSpPr>
          <p:cNvPr id="2403" name="Shape 2403"/>
          <p:cNvSpPr txBox="1"/>
          <p:nvPr/>
        </p:nvSpPr>
        <p:spPr>
          <a:xfrm>
            <a:off x="1517650" y="5821362"/>
            <a:ext cx="1771650" cy="2746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Πριν την είσοδο</a:t>
            </a:r>
          </a:p>
        </p:txBody>
      </p:sp>
      <p:sp>
        <p:nvSpPr>
          <p:cNvPr id="2404" name="Shape 2404"/>
          <p:cNvSpPr txBox="1"/>
          <p:nvPr/>
        </p:nvSpPr>
        <p:spPr>
          <a:xfrm>
            <a:off x="7118350" y="6586536"/>
            <a:ext cx="1389061" cy="27146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Ödman et al 1998</a:t>
            </a:r>
          </a:p>
        </p:txBody>
      </p:sp>
      <p:sp>
        <p:nvSpPr>
          <p:cNvPr id="2405" name="Shape 2405"/>
          <p:cNvSpPr txBox="1"/>
          <p:nvPr/>
        </p:nvSpPr>
        <p:spPr>
          <a:xfrm>
            <a:off x="496887" y="1858961"/>
            <a:ext cx="3255962" cy="441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Ασθενείς που αναφέρουν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1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συμπτώματα παλινδρόμησης %</a:t>
            </a:r>
          </a:p>
        </p:txBody>
      </p:sp>
      <p:sp>
        <p:nvSpPr>
          <p:cNvPr id="2406" name="Shape 2406"/>
          <p:cNvSpPr txBox="1"/>
          <p:nvPr/>
        </p:nvSpPr>
        <p:spPr>
          <a:xfrm>
            <a:off x="5003800" y="2212975"/>
            <a:ext cx="3759199" cy="384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pylori 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θετικοί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μετά από θεραπεία με PPI’s 40 mg bid και placebo για 2 εβδ.</a:t>
            </a:r>
          </a:p>
        </p:txBody>
      </p:sp>
      <p:sp>
        <p:nvSpPr>
          <p:cNvPr id="2407" name="Shape 2407"/>
          <p:cNvSpPr txBox="1"/>
          <p:nvPr/>
        </p:nvSpPr>
        <p:spPr>
          <a:xfrm>
            <a:off x="4956175" y="2797175"/>
            <a:ext cx="3338511" cy="576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pylori 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θετικοί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μετά από θεραπεία με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PPI’s 40 mg bid και αμοξικιλλίνη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mg bid για 2 εβδομ.</a:t>
            </a:r>
          </a:p>
        </p:txBody>
      </p:sp>
      <p:sp>
        <p:nvSpPr>
          <p:cNvPr id="2408" name="Shape 2408"/>
          <p:cNvSpPr/>
          <p:nvPr/>
        </p:nvSpPr>
        <p:spPr>
          <a:xfrm>
            <a:off x="1995486" y="2714625"/>
            <a:ext cx="825499" cy="3019424"/>
          </a:xfrm>
          <a:prstGeom prst="rect">
            <a:avLst/>
          </a:prstGeom>
          <a:gradFill>
            <a:gsLst>
              <a:gs pos="0">
                <a:srgbClr val="B3B3B3"/>
              </a:gs>
              <a:gs pos="50000">
                <a:schemeClr val="dk1"/>
              </a:gs>
              <a:gs pos="100000">
                <a:srgbClr val="B3B3B3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Shape 2409"/>
          <p:cNvSpPr/>
          <p:nvPr/>
        </p:nvSpPr>
        <p:spPr>
          <a:xfrm>
            <a:off x="3529012" y="4184650"/>
            <a:ext cx="827086" cy="1549400"/>
          </a:xfrm>
          <a:prstGeom prst="rect">
            <a:avLst/>
          </a:prstGeom>
          <a:gradFill>
            <a:gsLst>
              <a:gs pos="0">
                <a:srgbClr val="236BB3"/>
              </a:gs>
              <a:gs pos="50000">
                <a:schemeClr val="accent1"/>
              </a:gs>
              <a:gs pos="100000">
                <a:srgbClr val="236BB3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Shape 2410"/>
          <p:cNvSpPr/>
          <p:nvPr/>
        </p:nvSpPr>
        <p:spPr>
          <a:xfrm>
            <a:off x="5062537" y="4910137"/>
            <a:ext cx="820737" cy="823912"/>
          </a:xfrm>
          <a:prstGeom prst="rect">
            <a:avLst/>
          </a:prstGeom>
          <a:gradFill>
            <a:gsLst>
              <a:gs pos="0">
                <a:srgbClr val="47476B"/>
              </a:gs>
              <a:gs pos="50000">
                <a:schemeClr val="accent2"/>
              </a:gs>
              <a:gs pos="100000">
                <a:srgbClr val="47476B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Shape 2411"/>
          <p:cNvSpPr/>
          <p:nvPr/>
        </p:nvSpPr>
        <p:spPr>
          <a:xfrm>
            <a:off x="6592886" y="4541837"/>
            <a:ext cx="827086" cy="1192211"/>
          </a:xfrm>
          <a:prstGeom prst="rect">
            <a:avLst/>
          </a:prstGeom>
          <a:gradFill>
            <a:gsLst>
              <a:gs pos="0">
                <a:srgbClr val="B38F47"/>
              </a:gs>
              <a:gs pos="50000">
                <a:schemeClr val="folHlink"/>
              </a:gs>
              <a:gs pos="100000">
                <a:srgbClr val="B38F47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Shape 2412"/>
          <p:cNvSpPr txBox="1"/>
          <p:nvPr/>
        </p:nvSpPr>
        <p:spPr>
          <a:xfrm>
            <a:off x="1360487" y="5583237"/>
            <a:ext cx="125412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413" name="Shape 2413"/>
          <p:cNvSpPr txBox="1"/>
          <p:nvPr/>
        </p:nvSpPr>
        <p:spPr>
          <a:xfrm>
            <a:off x="1360487" y="5122862"/>
            <a:ext cx="125412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414" name="Shape 2414"/>
          <p:cNvSpPr txBox="1"/>
          <p:nvPr/>
        </p:nvSpPr>
        <p:spPr>
          <a:xfrm>
            <a:off x="1235075" y="4670425"/>
            <a:ext cx="250825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415" name="Shape 2415"/>
          <p:cNvSpPr txBox="1"/>
          <p:nvPr/>
        </p:nvSpPr>
        <p:spPr>
          <a:xfrm>
            <a:off x="1235075" y="4210050"/>
            <a:ext cx="250825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416" name="Shape 2416"/>
          <p:cNvSpPr txBox="1"/>
          <p:nvPr/>
        </p:nvSpPr>
        <p:spPr>
          <a:xfrm>
            <a:off x="1235075" y="3754437"/>
            <a:ext cx="250825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2417" name="Shape 2417"/>
          <p:cNvSpPr txBox="1"/>
          <p:nvPr/>
        </p:nvSpPr>
        <p:spPr>
          <a:xfrm>
            <a:off x="1235075" y="3295650"/>
            <a:ext cx="250825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</p:txBody>
      </p:sp>
      <p:sp>
        <p:nvSpPr>
          <p:cNvPr id="2418" name="Shape 2418"/>
          <p:cNvSpPr txBox="1"/>
          <p:nvPr/>
        </p:nvSpPr>
        <p:spPr>
          <a:xfrm>
            <a:off x="1235075" y="2838450"/>
            <a:ext cx="250825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</a:p>
        </p:txBody>
      </p:sp>
      <p:sp>
        <p:nvSpPr>
          <p:cNvPr id="2419" name="Shape 2419"/>
          <p:cNvSpPr txBox="1"/>
          <p:nvPr/>
        </p:nvSpPr>
        <p:spPr>
          <a:xfrm>
            <a:off x="1235075" y="2384425"/>
            <a:ext cx="250825" cy="30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</a:p>
        </p:txBody>
      </p:sp>
      <p:sp>
        <p:nvSpPr>
          <p:cNvPr id="2420" name="Shape 2420"/>
          <p:cNvSpPr txBox="1"/>
          <p:nvPr/>
        </p:nvSpPr>
        <p:spPr>
          <a:xfrm>
            <a:off x="3933825" y="5821362"/>
            <a:ext cx="3103561" cy="549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Παρακολούθηση 2 χρόνων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μετά τη θεραπεία</a:t>
            </a:r>
          </a:p>
        </p:txBody>
      </p:sp>
      <p:cxnSp>
        <p:nvCxnSpPr>
          <p:cNvPr id="2421" name="Shape 2421"/>
          <p:cNvCxnSpPr/>
          <p:nvPr/>
        </p:nvCxnSpPr>
        <p:spPr>
          <a:xfrm>
            <a:off x="1643061" y="2454275"/>
            <a:ext cx="1587" cy="3279775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422" name="Shape 2422"/>
          <p:cNvGrpSpPr/>
          <p:nvPr/>
        </p:nvGrpSpPr>
        <p:grpSpPr>
          <a:xfrm>
            <a:off x="1538287" y="2533650"/>
            <a:ext cx="117475" cy="3201986"/>
            <a:chOff x="1611312" y="2124075"/>
            <a:chExt cx="68262" cy="3529012"/>
          </a:xfrm>
        </p:grpSpPr>
        <p:cxnSp>
          <p:nvCxnSpPr>
            <p:cNvPr id="2423" name="Shape 2423"/>
            <p:cNvCxnSpPr/>
            <p:nvPr/>
          </p:nvCxnSpPr>
          <p:spPr>
            <a:xfrm>
              <a:off x="1611312" y="5651500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24" name="Shape 2424"/>
            <p:cNvCxnSpPr/>
            <p:nvPr/>
          </p:nvCxnSpPr>
          <p:spPr>
            <a:xfrm>
              <a:off x="1611312" y="5148262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25" name="Shape 2425"/>
            <p:cNvCxnSpPr/>
            <p:nvPr/>
          </p:nvCxnSpPr>
          <p:spPr>
            <a:xfrm>
              <a:off x="1611312" y="4645025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26" name="Shape 2426"/>
            <p:cNvCxnSpPr/>
            <p:nvPr/>
          </p:nvCxnSpPr>
          <p:spPr>
            <a:xfrm>
              <a:off x="1611312" y="4140200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27" name="Shape 2427"/>
            <p:cNvCxnSpPr/>
            <p:nvPr/>
          </p:nvCxnSpPr>
          <p:spPr>
            <a:xfrm>
              <a:off x="1611312" y="3636962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28" name="Shape 2428"/>
            <p:cNvCxnSpPr/>
            <p:nvPr/>
          </p:nvCxnSpPr>
          <p:spPr>
            <a:xfrm>
              <a:off x="1611312" y="3132136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29" name="Shape 2429"/>
            <p:cNvCxnSpPr/>
            <p:nvPr/>
          </p:nvCxnSpPr>
          <p:spPr>
            <a:xfrm>
              <a:off x="1611312" y="2628900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30" name="Shape 2430"/>
            <p:cNvCxnSpPr/>
            <p:nvPr/>
          </p:nvCxnSpPr>
          <p:spPr>
            <a:xfrm>
              <a:off x="1611312" y="2124075"/>
              <a:ext cx="68262" cy="158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2431" name="Shape 2431"/>
          <p:cNvCxnSpPr/>
          <p:nvPr/>
        </p:nvCxnSpPr>
        <p:spPr>
          <a:xfrm>
            <a:off x="1643061" y="5734050"/>
            <a:ext cx="6116636" cy="1587"/>
          </a:xfrm>
          <a:prstGeom prst="straightConnector1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32" name="Shape 2432"/>
          <p:cNvSpPr/>
          <p:nvPr/>
        </p:nvSpPr>
        <p:spPr>
          <a:xfrm>
            <a:off x="3543300" y="5878512"/>
            <a:ext cx="215899" cy="98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Shape 2433"/>
          <p:cNvSpPr/>
          <p:nvPr/>
        </p:nvSpPr>
        <p:spPr>
          <a:xfrm flipH="1">
            <a:off x="7219950" y="5878512"/>
            <a:ext cx="215899" cy="98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Shape 2434"/>
          <p:cNvSpPr txBox="1"/>
          <p:nvPr/>
        </p:nvSpPr>
        <p:spPr>
          <a:xfrm>
            <a:off x="4956175" y="3627437"/>
            <a:ext cx="3582987" cy="576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pylori 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αρνητικοί</a:t>
            </a: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μετα από θεραπεία με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PPI’s 40 mg bid και αμοξικιλλίνη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mg bid για 2 εβδομ.</a:t>
            </a:r>
          </a:p>
        </p:txBody>
      </p:sp>
      <p:sp>
        <p:nvSpPr>
          <p:cNvPr id="2435" name="Shape 2435"/>
          <p:cNvSpPr/>
          <p:nvPr/>
        </p:nvSpPr>
        <p:spPr>
          <a:xfrm>
            <a:off x="4454525" y="2833686"/>
            <a:ext cx="384174" cy="173037"/>
          </a:xfrm>
          <a:prstGeom prst="rect">
            <a:avLst/>
          </a:prstGeom>
          <a:gradFill>
            <a:gsLst>
              <a:gs pos="0">
                <a:srgbClr val="47476B"/>
              </a:gs>
              <a:gs pos="50000">
                <a:schemeClr val="accent2"/>
              </a:gs>
              <a:gs pos="100000">
                <a:srgbClr val="47476B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Shape 2436"/>
          <p:cNvSpPr txBox="1"/>
          <p:nvPr/>
        </p:nvSpPr>
        <p:spPr>
          <a:xfrm>
            <a:off x="4454525" y="2252661"/>
            <a:ext cx="384174" cy="171449"/>
          </a:xfrm>
          <a:prstGeom prst="rect">
            <a:avLst/>
          </a:prstGeom>
          <a:gradFill>
            <a:gsLst>
              <a:gs pos="0">
                <a:srgbClr val="2776C5"/>
              </a:gs>
              <a:gs pos="50000">
                <a:schemeClr val="accent1"/>
              </a:gs>
              <a:gs pos="100000">
                <a:srgbClr val="2776C5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Shape 2437"/>
          <p:cNvSpPr/>
          <p:nvPr/>
        </p:nvSpPr>
        <p:spPr>
          <a:xfrm>
            <a:off x="4454525" y="3662362"/>
            <a:ext cx="384174" cy="173037"/>
          </a:xfrm>
          <a:prstGeom prst="rect">
            <a:avLst/>
          </a:prstGeom>
          <a:gradFill>
            <a:gsLst>
              <a:gs pos="0">
                <a:srgbClr val="B38F47"/>
              </a:gs>
              <a:gs pos="50000">
                <a:schemeClr val="folHlink"/>
              </a:gs>
              <a:gs pos="100000">
                <a:srgbClr val="B38F47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Shape 244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ΣΧΗΜΑ ΕΚΡΙΖΩΣΗΣ του H. Pylori</a:t>
            </a:r>
          </a:p>
        </p:txBody>
      </p:sp>
      <p:sp>
        <p:nvSpPr>
          <p:cNvPr id="2443" name="Shape 2443"/>
          <p:cNvSpPr txBox="1">
            <a:spLocks noGrp="1"/>
          </p:cNvSpPr>
          <p:nvPr>
            <p:ph type="body" idx="1"/>
          </p:nvPr>
        </p:nvSpPr>
        <p:spPr>
          <a:xfrm>
            <a:off x="250825" y="1600200"/>
            <a:ext cx="889317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τριπλό σχήμα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PPI’s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 mg x 2  προ φαγητού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Αμοξυκιλλίνη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gr x 2  προ φαγητού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Κλαρυθρομυκίνη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500 mg x 2  μετά φαγητού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4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για 7 ημέρες</a:t>
            </a:r>
            <a:r>
              <a:rPr lang="en-US" sz="32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Shape 244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ΓΟΠ Νόσος - Ανακεφαλαίωση</a:t>
            </a:r>
          </a:p>
        </p:txBody>
      </p:sp>
      <p:sp>
        <p:nvSpPr>
          <p:cNvPr id="2449" name="Shape 2449"/>
          <p:cNvSpPr txBox="1">
            <a:spLocks noGrp="1"/>
          </p:cNvSpPr>
          <p:nvPr>
            <p:ph type="body" idx="1"/>
          </p:nvPr>
        </p:nvSpPr>
        <p:spPr>
          <a:xfrm>
            <a:off x="0" y="2205036"/>
            <a:ext cx="9144000" cy="4652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εξαιρετικά συχνή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Δεν ταυτίζονται συμπτώματα και βλάβες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Οπισθοστερνικό καύσος το συχνότερο σύμπτωμα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Έχει διαγνωστική αξία η θεραπεία με PPI’s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Σε ποιούς και πότε ενδοσκόπηση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1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Θεραπεία πρώτης εκλογής οι PPI’s</a:t>
            </a: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Shape 2454"/>
          <p:cNvSpPr txBox="1">
            <a:spLocks noGrp="1"/>
          </p:cNvSpPr>
          <p:nvPr>
            <p:ph type="title"/>
          </p:nvPr>
        </p:nvSpPr>
        <p:spPr>
          <a:xfrm>
            <a:off x="0" y="260350"/>
            <a:ext cx="91440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κάθε ασθενής είναι ξεχωριστός!</a:t>
            </a:r>
            <a:b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Shape 2455"/>
          <p:cNvSpPr txBox="1">
            <a:spLocks noGrp="1"/>
          </p:cNvSpPr>
          <p:nvPr>
            <p:ph type="body" idx="1"/>
          </p:nvPr>
        </p:nvSpPr>
        <p:spPr>
          <a:xfrm>
            <a:off x="0" y="1557337"/>
            <a:ext cx="9144000" cy="5300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Shape 2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341437"/>
            <a:ext cx="8532812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" name="Shape 2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Shape 1930"/>
          <p:cNvSpPr/>
          <p:nvPr/>
        </p:nvSpPr>
        <p:spPr>
          <a:xfrm>
            <a:off x="1936750" y="1450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1" name="Shape 1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Shape 1932"/>
          <p:cNvSpPr txBox="1"/>
          <p:nvPr/>
        </p:nvSpPr>
        <p:spPr>
          <a:xfrm>
            <a:off x="395287" y="620712"/>
            <a:ext cx="1728787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Shape 1933"/>
          <p:cNvSpPr txBox="1"/>
          <p:nvPr/>
        </p:nvSpPr>
        <p:spPr>
          <a:xfrm>
            <a:off x="1835150" y="5949950"/>
            <a:ext cx="3168650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Αλκαλική οισοφαγίτιδα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Shape 2466"/>
          <p:cNvSpPr txBox="1">
            <a:spLocks noGrp="1"/>
          </p:cNvSpPr>
          <p:nvPr>
            <p:ph type="title"/>
          </p:nvPr>
        </p:nvSpPr>
        <p:spPr>
          <a:xfrm>
            <a:off x="1042987" y="5589587"/>
            <a:ext cx="7632699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για την προσοχή σας</a:t>
            </a:r>
          </a:p>
        </p:txBody>
      </p:sp>
      <p:pic>
        <p:nvPicPr>
          <p:cNvPr id="2467" name="Shape 24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39686"/>
            <a:ext cx="8137525" cy="540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Shape 2472"/>
          <p:cNvSpPr txBox="1"/>
          <p:nvPr/>
        </p:nvSpPr>
        <p:spPr>
          <a:xfrm>
            <a:off x="395287" y="260350"/>
            <a:ext cx="8208962" cy="5149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ΕΞΩΟΙΣΟΦΑΓΙΚΕΣ ΔΙΑΤΑΡΑΧΕΣ ΤΗΣ ΓΟΠΝ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40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Πνευμονικές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40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ΩΡΛ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4000" b="0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40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Οδοντικές </a:t>
            </a:r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Shape 247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ΠΝΕΥΜΟΝΙΚΕΣ ΔΙΑΤΑΡΑΧΕΣ</a:t>
            </a:r>
          </a:p>
        </p:txBody>
      </p:sp>
      <p:sp>
        <p:nvSpPr>
          <p:cNvPr id="2478" name="Shape 2478"/>
          <p:cNvSpPr txBox="1">
            <a:spLocks noGrp="1"/>
          </p:cNvSpPr>
          <p:nvPr>
            <p:ph type="body" idx="1"/>
          </p:nvPr>
        </p:nvSpPr>
        <p:spPr>
          <a:xfrm>
            <a:off x="755650" y="1946275"/>
            <a:ext cx="81867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Άσθμα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Χρόνιος βήχας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Χρόνια βρογχίτιδα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6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Σύνδρομο άπνοιας ύπνου</a:t>
            </a:r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Shape 2483"/>
          <p:cNvSpPr txBox="1"/>
          <p:nvPr/>
        </p:nvSpPr>
        <p:spPr>
          <a:xfrm>
            <a:off x="179386" y="549275"/>
            <a:ext cx="8964612" cy="5826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imes New Roman"/>
              <a:buNone/>
            </a:pPr>
            <a:r>
              <a:rPr lang="en-US" sz="4400" b="0" i="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ΛΑΡΥΓΓΙΚΕΣ ΔΙΑΤΑΡΑΧΕΣ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Λαρυγγίτιδα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Υπογλωττιδική στένωση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Έλκη και κοκκιώματα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Λαρυγγικός καρκίνος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5882"/>
              <a:buFont typeface="Noto Sans Symbols"/>
              <a:buChar char="▪"/>
            </a:pPr>
            <a:r>
              <a:rPr lang="en-US" sz="34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Παροξυσμικός λαρυγγόσπασμος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Οζίδια φωνητικών χορδών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Λαρυγγομαλακία</a:t>
            </a: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" name="Shape 2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6" y="1844675"/>
            <a:ext cx="3960811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Shape 2493"/>
          <p:cNvSpPr txBox="1"/>
          <p:nvPr/>
        </p:nvSpPr>
        <p:spPr>
          <a:xfrm>
            <a:off x="179386" y="476250"/>
            <a:ext cx="8496299" cy="4729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0" i="0" u="none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imes New Roman"/>
              <a:buNone/>
            </a:pPr>
            <a:r>
              <a:rPr lang="en-US" sz="4800" b="0" i="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ΦΑΡΥΓΓΙΚΕΣ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Χρόνια φαρυγγίτιδα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Αίσθημα κόμπου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Χρόνια τάση καθαρισμού του φάρυγγα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Shape 2498"/>
          <p:cNvSpPr txBox="1">
            <a:spLocks noGrp="1"/>
          </p:cNvSpPr>
          <p:nvPr>
            <p:ph type="title"/>
          </p:nvPr>
        </p:nvSpPr>
        <p:spPr>
          <a:xfrm>
            <a:off x="0" y="549275"/>
            <a:ext cx="8686800" cy="1008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ΟΔΟΝΤΙΚΕΣ ΔΙΑΤΑΡΑΧΕΣ</a:t>
            </a:r>
          </a:p>
        </p:txBody>
      </p:sp>
      <p:sp>
        <p:nvSpPr>
          <p:cNvPr id="2499" name="Shape 2499"/>
          <p:cNvSpPr txBox="1">
            <a:spLocks noGrp="1"/>
          </p:cNvSpPr>
          <p:nvPr>
            <p:ph type="body" idx="1"/>
          </p:nvPr>
        </p:nvSpPr>
        <p:spPr>
          <a:xfrm>
            <a:off x="395287" y="1946275"/>
            <a:ext cx="85471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Οδοντικές διαβρώσεις</a:t>
            </a:r>
          </a:p>
        </p:txBody>
      </p:sp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Shape 2504"/>
          <p:cNvSpPr txBox="1">
            <a:spLocks noGrp="1"/>
          </p:cNvSpPr>
          <p:nvPr>
            <p:ph type="title"/>
          </p:nvPr>
        </p:nvSpPr>
        <p:spPr>
          <a:xfrm>
            <a:off x="107950" y="277812"/>
            <a:ext cx="857885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ΠΑΡΑΡΡΙΝΙΟΙ ΚΟΛΠΟΙ</a:t>
            </a:r>
          </a:p>
        </p:txBody>
      </p:sp>
      <p:sp>
        <p:nvSpPr>
          <p:cNvPr id="2505" name="Shape 2505"/>
          <p:cNvSpPr txBox="1">
            <a:spLocks noGrp="1"/>
          </p:cNvSpPr>
          <p:nvPr>
            <p:ph type="body" idx="1"/>
          </p:nvPr>
        </p:nvSpPr>
        <p:spPr>
          <a:xfrm>
            <a:off x="755650" y="1946275"/>
            <a:ext cx="81867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Χρόνιες (παραρρινο)κολπίτιδες</a:t>
            </a: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Shape 2510"/>
          <p:cNvSpPr txBox="1"/>
          <p:nvPr/>
        </p:nvSpPr>
        <p:spPr>
          <a:xfrm>
            <a:off x="179386" y="1052512"/>
            <a:ext cx="8964612" cy="5035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30% των ενηλίκων εμφανίζει ΓΟΠ       τουλάχιστον μια φορά το μήνα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η συχνότητα του άσθματος στον γενικό   πληθυσμό είναι 5- 15%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Noto Sans Symbols"/>
              <a:buChar char="▪"/>
            </a:pPr>
            <a:r>
              <a:rPr lang="en-US" sz="3600" b="0" i="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η συχνότητα της ΓΟΠΝ στους ασθματικούς είναι 39-80%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Shape 25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ΠΑΡΑΓΟΝΤΕΣ ΠΟΥ ΠΡΟΔΙΑΘΕΤΟΥΝ ΣΕ ΓΟΠ ΣΤΟΥΣ ΑΣΘΜΑΤΙΚΟΥΣ</a:t>
            </a:r>
          </a:p>
        </p:txBody>
      </p:sp>
      <p:sp>
        <p:nvSpPr>
          <p:cNvPr id="2516" name="Shape 2516"/>
          <p:cNvSpPr txBox="1">
            <a:spLocks noGrp="1"/>
          </p:cNvSpPr>
          <p:nvPr>
            <p:ph type="body" idx="1"/>
          </p:nvPr>
        </p:nvSpPr>
        <p:spPr>
          <a:xfrm>
            <a:off x="250825" y="2349500"/>
            <a:ext cx="8713786" cy="450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Διαταραχή του αυτόνομου νευρικού συστήματος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Δυσλειτουργία των σκελών του διαφράγματος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Μεγάλες διαφορές πιέσεων μεταξύ θώρακα και κοιλιάς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Χρήση φαρμάκων που ελαττώνουν την πίεση του κάτω οισοφαγικού σφικτήρα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Προχωρημένη ηλικία των ασθενών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Shape 1938"/>
          <p:cNvSpPr/>
          <p:nvPr/>
        </p:nvSpPr>
        <p:spPr>
          <a:xfrm>
            <a:off x="1936750" y="1450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9" name="Shape 19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0" name="Shape 1940"/>
          <p:cNvSpPr txBox="1"/>
          <p:nvPr/>
        </p:nvSpPr>
        <p:spPr>
          <a:xfrm>
            <a:off x="395287" y="476250"/>
            <a:ext cx="1439862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Shape 1941"/>
          <p:cNvSpPr txBox="1"/>
          <p:nvPr/>
        </p:nvSpPr>
        <p:spPr>
          <a:xfrm>
            <a:off x="539750" y="836612"/>
            <a:ext cx="1295400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Shape 1942"/>
          <p:cNvSpPr txBox="1"/>
          <p:nvPr/>
        </p:nvSpPr>
        <p:spPr>
          <a:xfrm>
            <a:off x="1763711" y="6154737"/>
            <a:ext cx="72072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43" name="Shape 1943"/>
          <p:cNvSpPr txBox="1"/>
          <p:nvPr/>
        </p:nvSpPr>
        <p:spPr>
          <a:xfrm>
            <a:off x="1692275" y="5949950"/>
            <a:ext cx="3024187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Αλκαλική οισοφαγίτιδα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Shape 25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ΔΙΑΤΑΡΑΧΗ ΤΟΥ ΑΥΤΟΝΟΜΟΥ ΝΕΥΡΙΚΟΥ ΣΥΣΤΗΜΑΤΟΣ</a:t>
            </a:r>
          </a:p>
        </p:txBody>
      </p:sp>
      <p:sp>
        <p:nvSpPr>
          <p:cNvPr id="2522" name="Shape 2522"/>
          <p:cNvSpPr txBox="1">
            <a:spLocks noGrp="1"/>
          </p:cNvSpPr>
          <p:nvPr>
            <p:ph type="body" idx="1"/>
          </p:nvPr>
        </p:nvSpPr>
        <p:spPr>
          <a:xfrm>
            <a:off x="250825" y="2565400"/>
            <a:ext cx="8435975" cy="3565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ελάττωση του τόνου του ΚΟΣ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Costello RW et al.Asthma 1997.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αύξηση του αριθμού των αυτόματων παροδικών χαλάσεων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Lodi et al.Chest 1997.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Shape 252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ΔΥΣΛΕΙΤΟΥΡΓΙΑ ΤΩΝ ΣΚΕΛΩΝ ΤΟΥ ΔΙΑΦΡΑΓΜΑΤΟΣ</a:t>
            </a:r>
          </a:p>
        </p:txBody>
      </p:sp>
      <p:sp>
        <p:nvSpPr>
          <p:cNvPr id="2528" name="Shape 2528"/>
          <p:cNvSpPr txBox="1">
            <a:spLocks noGrp="1"/>
          </p:cNvSpPr>
          <p:nvPr>
            <p:ph type="body" idx="1"/>
          </p:nvPr>
        </p:nvSpPr>
        <p:spPr>
          <a:xfrm>
            <a:off x="107950" y="2420936"/>
            <a:ext cx="8578850" cy="370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υπερδιάταση του πνεύμονα κατά την διάρκεια μιας ασθματικής κρίσης οδηγεί σε δυσλειτουργία των σκελών του διαφράγματος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Ghassan et al. Seminars in Gastrointestinal Disease 1999.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Shape 25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ΑΥΞΗΜΕΝΗ ΔΙΑΦΟΡΑ ΠΙΕΣΕΩΝ</a:t>
            </a: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ΜΕΤΑΞΥ ΚΟΙΛΙΑΣ ΚΑΙ ΠΝΕΥΜΟΝΑ</a:t>
            </a:r>
          </a:p>
        </p:txBody>
      </p:sp>
      <p:sp>
        <p:nvSpPr>
          <p:cNvPr id="2534" name="Shape 2534"/>
          <p:cNvSpPr txBox="1">
            <a:spLocks noGrp="1"/>
          </p:cNvSpPr>
          <p:nvPr>
            <p:ph type="body" idx="1"/>
          </p:nvPr>
        </p:nvSpPr>
        <p:spPr>
          <a:xfrm>
            <a:off x="179386" y="2205036"/>
            <a:ext cx="8507411" cy="4464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αρνητική ενδοθωρακική πίεση ελαττώνεται ακόμη περισσότερο κατά την διάρκεια απόφραξης των αεροφόρων οδών.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παχυσαρκία αυξάνει την πίεση στην κοιλιακή χώρα επιδεινώνοντας την διαφορά πιέσεων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Shape 25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ΦΑΡΜΑΚΕΥΤΙΚΗ ΑΓΩΓΗ</a:t>
            </a:r>
          </a:p>
        </p:txBody>
      </p:sp>
      <p:sp>
        <p:nvSpPr>
          <p:cNvPr id="2540" name="Shape 2540"/>
          <p:cNvSpPr txBox="1">
            <a:spLocks noGrp="1"/>
          </p:cNvSpPr>
          <p:nvPr>
            <p:ph type="body" idx="1"/>
          </p:nvPr>
        </p:nvSpPr>
        <p:spPr>
          <a:xfrm>
            <a:off x="179386" y="2492375"/>
            <a:ext cx="8507411" cy="3638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θεοφυλλίνη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αμινοφυλλίνη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Shape 25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ΗΛΙΚΙΩΜΕΝΟΙ ΑΣΘΕΝΕΙΣ</a:t>
            </a:r>
          </a:p>
        </p:txBody>
      </p:sp>
      <p:sp>
        <p:nvSpPr>
          <p:cNvPr id="2546" name="Shape 2546"/>
          <p:cNvSpPr txBox="1">
            <a:spLocks noGrp="1"/>
          </p:cNvSpPr>
          <p:nvPr>
            <p:ph type="body" idx="1"/>
          </p:nvPr>
        </p:nvSpPr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πολυφαρμακία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ελάττωση των εμμύελων νευρικών ινών του άνω λαρυγγικού νεύρου αυξάνει τον κίνδυνο εισρόφησης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Mortelli AJ et al.Arch Otolaryngol Head Neck 1990.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σιωπηλή ΓΟΠΝ είναι ιδιαίτερα συχνή στους ηλικιωμένους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Raiha et al.  J Am Geriatr Soc 1992.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Shape 2551"/>
          <p:cNvSpPr txBox="1">
            <a:spLocks noGrp="1"/>
          </p:cNvSpPr>
          <p:nvPr>
            <p:ph type="title"/>
          </p:nvPr>
        </p:nvSpPr>
        <p:spPr>
          <a:xfrm>
            <a:off x="971550" y="476250"/>
            <a:ext cx="7715249" cy="203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ΠΑΘΟΦΥΣΙΟΛΟΓΙΚΟΙ ΜΗΧΑΝΙΣΜΟΙ ΤΟΥ ΓΟΠΝ ΣΧΕΤΙΖΟΜΕΝΟΥ ΑΣΘΜΑΤΟΣ</a:t>
            </a:r>
          </a:p>
        </p:txBody>
      </p:sp>
      <p:sp>
        <p:nvSpPr>
          <p:cNvPr id="2552" name="Shape 2552"/>
          <p:cNvSpPr txBox="1">
            <a:spLocks noGrp="1"/>
          </p:cNvSpPr>
          <p:nvPr>
            <p:ph type="body" idx="1"/>
          </p:nvPr>
        </p:nvSpPr>
        <p:spPr>
          <a:xfrm>
            <a:off x="179386" y="2632075"/>
            <a:ext cx="87630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θεωρία της μικροεισρόφησης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θεωρία του αντανακλαστικού    βρογχόσπασμου</a:t>
            </a:r>
          </a:p>
        </p:txBody>
      </p:sp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Shape 2557"/>
          <p:cNvSpPr txBox="1">
            <a:spLocks noGrp="1"/>
          </p:cNvSpPr>
          <p:nvPr>
            <p:ph type="title"/>
          </p:nvPr>
        </p:nvSpPr>
        <p:spPr>
          <a:xfrm>
            <a:off x="0" y="277812"/>
            <a:ext cx="91440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ΘΕΩΡΙΑ ΤΗΣ ΜΙΚΡΟΕΙΣΡΟΦΗΣΗΣ</a:t>
            </a:r>
          </a:p>
        </p:txBody>
      </p:sp>
      <p:sp>
        <p:nvSpPr>
          <p:cNvPr id="2558" name="Shape 2558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μικρές συγκεντρώσεις οξέος προκαλούν έντονο βρογχόσπασμο όταν βρεθούν στις αεροφόρους οδούς πειραματόζωων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Tuchman et al. Gastroenterology1984.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ραδιοϊσοτοπικές μελέτες έδειξαν εισρόφηση ραδιοϊσοτόπου σε ασθενείς με ΓΟΠΝ και αναπνευστικά προβλήματα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Ruth M et al. Clin Physiol 1993.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24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Shape 25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ΘΕΩΡΙΑ ΤΗΣ ΜΙΚΡΟΕΙΣΡΟΦΗΣΗΣ</a:t>
            </a:r>
          </a:p>
        </p:txBody>
      </p:sp>
      <p:sp>
        <p:nvSpPr>
          <p:cNvPr id="2564" name="Shape 2564"/>
          <p:cNvSpPr txBox="1">
            <a:spLocks noGrp="1"/>
          </p:cNvSpPr>
          <p:nvPr>
            <p:ph type="body" idx="1"/>
          </p:nvPr>
        </p:nvSpPr>
        <p:spPr>
          <a:xfrm>
            <a:off x="0" y="1412875"/>
            <a:ext cx="9144000" cy="544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ταυτόχρονη τραχειακή και οισοφαγική ph-μετρία έδειξε ότι επεισόδια παλινδρόμησης μπορούν να φθάσουν την τραχεία προκαλώντας έντονο βρογχόσπασμο.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Jack et al. Thorax 1995.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4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γαστρικό περιεχόμενο μπορεί να ανιχνευθεί στο φάρυγγα κατά τη διάρκεια του ύπνου.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Gleeson et al. Chest 1997</a:t>
            </a:r>
          </a:p>
        </p:txBody>
      </p:sp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Shape 25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ΘΕΩΡΙΑ ΤΟΥ ΑΝΤΑΝΑΚΛΑΣΤΙΚΟΥ  ΒΡΟΓΧΟΣΠΑΣΜΟΥ</a:t>
            </a:r>
          </a:p>
        </p:txBody>
      </p:sp>
      <p:sp>
        <p:nvSpPr>
          <p:cNvPr id="2570" name="Shape 2570"/>
          <p:cNvSpPr txBox="1">
            <a:spLocks noGrp="1"/>
          </p:cNvSpPr>
          <p:nvPr>
            <p:ph type="body" idx="1"/>
          </p:nvPr>
        </p:nvSpPr>
        <p:spPr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βρογχόσπασμος μπορεί να παρατηρηθεί μετά την έγχυση οξέος στον κατώτερο οισοφάγο.</a:t>
            </a: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0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 Wright WA et al .Gastroenterology 1990.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διέγερση του οισοφάγου ή της τραχείας ενεργοποιεί τα ίδια κέντρα του εγκεφάλου (πυρήνας της μονήρους δεσμίδας ) όπως αυτή διαπιστώνεται από τη δραστηριότητα της c-FOS πρωτεΐνης στα πειραματόζωα.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Suwanprathes P et al. Gastroenterology 2001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28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Shape 25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Η ΘΕΩΡΙΑ ΤΟΥ ΑΝΤΑΝΑΚΛΑΣΤΙΚΟΥ ΒΡΟΓΧΟΣΠΑΣΜΟΥ</a:t>
            </a:r>
          </a:p>
        </p:txBody>
      </p:sp>
      <p:sp>
        <p:nvSpPr>
          <p:cNvPr id="2576" name="Shape 2576"/>
          <p:cNvSpPr txBox="1">
            <a:spLocks noGrp="1"/>
          </p:cNvSpPr>
          <p:nvPr>
            <p:ph type="body" idx="1"/>
          </p:nvPr>
        </p:nvSpPr>
        <p:spPr>
          <a:xfrm>
            <a:off x="0" y="2019300"/>
            <a:ext cx="9144000" cy="48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έγχυση οξέος στον οισοφάγο μπορεί να προκαλέσει απόφραξη των αεροφόρων οδών των ινδικών χοιριδίων μέσω της νευρογενούς απελευθέρωσης της ουσίας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Hamamoto et al. J Appl Physiol 1997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2400" b="0" i="0" u="non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Shape 1948"/>
          <p:cNvSpPr/>
          <p:nvPr/>
        </p:nvSpPr>
        <p:spPr>
          <a:xfrm>
            <a:off x="1936750" y="1450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9" name="Shape 19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Shape 1950"/>
          <p:cNvSpPr txBox="1"/>
          <p:nvPr/>
        </p:nvSpPr>
        <p:spPr>
          <a:xfrm>
            <a:off x="395287" y="549275"/>
            <a:ext cx="1512886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Shape 1951"/>
          <p:cNvSpPr txBox="1"/>
          <p:nvPr/>
        </p:nvSpPr>
        <p:spPr>
          <a:xfrm>
            <a:off x="1763711" y="6021387"/>
            <a:ext cx="2808286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Γαστρεκτομή Β ΙΙ Αλκαλική γαστρίτιδα</a:t>
            </a:r>
          </a:p>
        </p:txBody>
      </p:sp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Shape 25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ΙΣΤΟΡΙΚΟ-ΚΛΙΝΙΚΑ ΧΑΡΑΚΤΗΡΙΣΤΙΚΑ</a:t>
            </a:r>
          </a:p>
        </p:txBody>
      </p:sp>
      <p:sp>
        <p:nvSpPr>
          <p:cNvPr id="2582" name="Shape 2582"/>
          <p:cNvSpPr txBox="1">
            <a:spLocks noGrp="1"/>
          </p:cNvSpPr>
          <p:nvPr>
            <p:ph type="body" idx="1"/>
          </p:nvPr>
        </p:nvSpPr>
        <p:spPr>
          <a:xfrm>
            <a:off x="107950" y="1600200"/>
            <a:ext cx="903605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Συμπτώματα ΓΟΠΝ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Ασθενής παχύσαρκος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Μη καπνιστής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Χωρίς αλλεργικό υπόστρωμα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Νυκτερινές κρίσεις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Μεταγευματική επιδείνωση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Παρουσία χρόνιου βήχα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Μη ανταπόκριση στη συμβατική θεραπεία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28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ΓΟΠΝ ΤΩΝ ΑΣΘΜΑΤΙΚΩΝ ΜΠΟΡΕΙ ΝΑ ΕΙΝΑΙ ΤΕΛΕΙΩΣ ΣΙΩΠΗΛΗ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Ghassan et al.Seminars in Gastrointestinal Dis 1999.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Shape 258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ΦΑΡΜΑΚΕΥΤΙΚΗ ΑΓΩΓΗ</a:t>
            </a:r>
          </a:p>
        </p:txBody>
      </p:sp>
      <p:sp>
        <p:nvSpPr>
          <p:cNvPr id="2588" name="Shape 25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Συνιστάται χορήγηση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υψηλών δόσεων PPIs  για τρείς με έξι μήνες.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Επί μη ανταπόκρισης συνιστάται </a:t>
            </a:r>
            <a:r>
              <a:rPr lang="en-US" sz="3200" b="0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24ωρη Ph-μετρία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για τον έλεγχο της επαρκούς καταστολής οξέος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Shape 25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ΣΥΜΠΕΡΑΜΑΤΑ</a:t>
            </a:r>
          </a:p>
        </p:txBody>
      </p:sp>
      <p:sp>
        <p:nvSpPr>
          <p:cNvPr id="2594" name="Shape 2594"/>
          <p:cNvSpPr txBox="1">
            <a:spLocks noGrp="1"/>
          </p:cNvSpPr>
          <p:nvPr>
            <p:ph type="body" idx="1"/>
          </p:nvPr>
        </p:nvSpPr>
        <p:spPr>
          <a:xfrm>
            <a:off x="0" y="1341437"/>
            <a:ext cx="9144000" cy="5516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η ΓΟΠΝ είναι συνήθης στους ασθματικούς ασθενείς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ΓΟΠΝ μπορεί να προκαλέσει ή να επιδεινώσει το άσθμα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ΓΟΠΝ στους ασθματικούς μπορεί να είναι τελείως σιωπηλή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pHμετρία αποτελεί την εξέταση εκλογής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θεραπεία απαιτεί την χορήγηση υψηλών δόσεων PPI’s για τουλάχιστον 3 μέχρι 6 μήνες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Χειρουργική επέμβαση μπορεί να χρησιμοποιηθεί σε επιλεγμένους ασθενείς</a:t>
            </a:r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Shape 25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…να μην ξεχνάμε τις </a:t>
            </a:r>
            <a:r>
              <a:rPr lang="en-US" sz="3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αλληλοεπικαλύψεις </a:t>
            </a:r>
            <a:r>
              <a:rPr lang="en-US" sz="3400" b="0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</a:p>
        </p:txBody>
      </p:sp>
      <p:pic>
        <p:nvPicPr>
          <p:cNvPr id="2600" name="Shape 2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157287"/>
            <a:ext cx="7619999" cy="5700711"/>
          </a:xfrm>
          <a:prstGeom prst="rect">
            <a:avLst/>
          </a:prstGeom>
          <a:noFill/>
          <a:ln>
            <a:noFill/>
          </a:ln>
        </p:spPr>
      </p:pic>
      <p:sp>
        <p:nvSpPr>
          <p:cNvPr id="2601" name="Shape 2601"/>
          <p:cNvSpPr txBox="1"/>
          <p:nvPr/>
        </p:nvSpPr>
        <p:spPr>
          <a:xfrm rot="10800000" flipH="1">
            <a:off x="2794000" y="4478337"/>
            <a:ext cx="3809999" cy="492125"/>
          </a:xfrm>
          <a:prstGeom prst="rect">
            <a:avLst/>
          </a:prstGeom>
          <a:noFill/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Shape 19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…και ούτε φταίει πάντα η</a:t>
            </a: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παλινδρόμηση </a:t>
            </a:r>
            <a:r>
              <a:rPr lang="en-US" sz="5400" b="0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!!!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" name="Shape 19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76250"/>
            <a:ext cx="7273924" cy="604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2" name="Shape 1962"/>
          <p:cNvSpPr txBox="1"/>
          <p:nvPr/>
        </p:nvSpPr>
        <p:spPr>
          <a:xfrm>
            <a:off x="1187450" y="6092825"/>
            <a:ext cx="3816349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Μυκητιασική οισοφαγίτιδα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Τροχιά">
  <a:themeElements>
    <a:clrScheme name="Τροχιά">
      <a:dk1>
        <a:srgbClr val="FFFFFF"/>
      </a:dk1>
      <a:lt1>
        <a:srgbClr val="000000"/>
      </a:lt1>
      <a:dk2>
        <a:srgbClr val="B2B2B2"/>
      </a:dk2>
      <a:lt2>
        <a:srgbClr val="010199"/>
      </a:lt2>
      <a:accent1>
        <a:srgbClr val="3399FF"/>
      </a:accent1>
      <a:accent2>
        <a:srgbClr val="666699"/>
      </a:accent2>
      <a:accent3>
        <a:srgbClr val="000000"/>
      </a:accent3>
      <a:accent4>
        <a:srgbClr val="3399FF"/>
      </a:accent4>
      <a:accent5>
        <a:srgbClr val="666699"/>
      </a:accent5>
      <a:accent6>
        <a:srgbClr val="000000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Macintosh PowerPoint</Application>
  <PresentationFormat>On-screen Show (4:3)</PresentationFormat>
  <Paragraphs>397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Times New Roman</vt:lpstr>
      <vt:lpstr>Noto Sans Symbols</vt:lpstr>
      <vt:lpstr>Arial</vt:lpstr>
      <vt:lpstr>Helvetica Neue</vt:lpstr>
      <vt:lpstr>Τροχιά</vt:lpstr>
      <vt:lpstr>Η ταξινόμηση του Los Angeles για την ενδοσκοπική εκτίμηση της οισοφαγίτιδας από παλινδρόμηση</vt:lpstr>
      <vt:lpstr>Η ταξινόμηση του Los Angeles για την ενδοσκοπική εκτίμηση της οισοφαγίτιδας από παλινδρόμηση</vt:lpstr>
      <vt:lpstr>Η Οισοφαγίτιδα Β βαθμού είναι η συχνότερη μορφή οισοφαγίτιδας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Διαγνωστικές μέθοδοι στη ΓΟΠΝ (σήμερα)</vt:lpstr>
      <vt:lpstr>Τι μπορεί να αποκαλύψει η 24ωρη φορητή pHμετρία</vt:lpstr>
      <vt:lpstr>Επιπλοκές της ΓΟΠΝ</vt:lpstr>
      <vt:lpstr>PowerPoint Presentation</vt:lpstr>
      <vt:lpstr>Μεταπλασία του οισοφάγου: οισοφάγος Barrett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πιθανότητα εμφάνισης Barrett αυξάνεται  με την διάρκεια που ο ασθενής εμφανίζει συμπτώματα παλινδρόμησης  </vt:lpstr>
      <vt:lpstr>PowerPoint Presentation</vt:lpstr>
      <vt:lpstr>Θεραπεία της ΓΟΠΝ</vt:lpstr>
      <vt:lpstr>Οι στόχοι στη θεραπεία της ΓΟΠΝ</vt:lpstr>
      <vt:lpstr>Θεραπεία της ΓΟΠΝ</vt:lpstr>
      <vt:lpstr>αλλαγές στον τρόπο ζωής</vt:lpstr>
      <vt:lpstr>φαρμακευτική αγωγή</vt:lpstr>
      <vt:lpstr>Φαρμακευτική θεραπεία (χθες)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εκρίζωση του Η. pylori  και η ΓΟΠΝ</vt:lpstr>
      <vt:lpstr>Η εκρίζωση του H. pylori για τη θεραπεία του δωδεκαδακτυλικού έλκους δε προκαλεί συμπτώματα  παλινδρόμησης</vt:lpstr>
      <vt:lpstr>ΣΧΗΜΑ ΕΚΡΙΖΩΣΗΣ του H. Pylori</vt:lpstr>
      <vt:lpstr>ΓΟΠ Νόσος - Ανακεφαλαίωση</vt:lpstr>
      <vt:lpstr> κάθε ασθενής είναι ξεχωριστός! </vt:lpstr>
      <vt:lpstr>PowerPoint Presentation</vt:lpstr>
      <vt:lpstr>Ευχαριστώ  για την προσοχή σας</vt:lpstr>
      <vt:lpstr>PowerPoint Presentation</vt:lpstr>
      <vt:lpstr>ΠΝΕΥΜΟΝΙΚΕΣ ΔΙΑΤΑΡΑΧΕΣ</vt:lpstr>
      <vt:lpstr>PowerPoint Presentation</vt:lpstr>
      <vt:lpstr>PowerPoint Presentation</vt:lpstr>
      <vt:lpstr>PowerPoint Presentation</vt:lpstr>
      <vt:lpstr>ΟΔΟΝΤΙΚΕΣ ΔΙΑΤΑΡΑΧΕΣ</vt:lpstr>
      <vt:lpstr>ΠΑΡΑΡΡΙΝΙΟΙ ΚΟΛΠΟΙ</vt:lpstr>
      <vt:lpstr>PowerPoint Presentation</vt:lpstr>
      <vt:lpstr>ΠΑΡΑΓΟΝΤΕΣ ΠΟΥ ΠΡΟΔΙΑΘΕΤΟΥΝ ΣΕ ΓΟΠ ΣΤΟΥΣ ΑΣΘΜΑΤΙΚΟΥΣ</vt:lpstr>
      <vt:lpstr>ΔΙΑΤΑΡΑΧΗ ΤΟΥ ΑΥΤΟΝΟΜΟΥ ΝΕΥΡΙΚΟΥ ΣΥΣΤΗΜΑΤΟΣ</vt:lpstr>
      <vt:lpstr>ΔΥΣΛΕΙΤΟΥΡΓΙΑ ΤΩΝ ΣΚΕΛΩΝ ΤΟΥ ΔΙΑΦΡΑΓΜΑΤΟΣ</vt:lpstr>
      <vt:lpstr>ΑΥΞΗΜΕΝΗ ΔΙΑΦΟΡΑ ΠΙΕΣΕΩΝ ΜΕΤΑΞΥ ΚΟΙΛΙΑΣ ΚΑΙ ΠΝΕΥΜΟΝΑ</vt:lpstr>
      <vt:lpstr>ΦΑΡΜΑΚΕΥΤΙΚΗ ΑΓΩΓΗ</vt:lpstr>
      <vt:lpstr>ΗΛΙΚΙΩΜΕΝΟΙ ΑΣΘΕΝΕΙΣ</vt:lpstr>
      <vt:lpstr>ΠΑΘΟΦΥΣΙΟΛΟΓΙΚΟΙ ΜΗΧΑΝΙΣΜΟΙ ΤΟΥ ΓΟΠΝ ΣΧΕΤΙΖΟΜΕΝΟΥ ΑΣΘΜΑΤΟΣ</vt:lpstr>
      <vt:lpstr>ΘΕΩΡΙΑ ΤΗΣ ΜΙΚΡΟΕΙΣΡΟΦΗΣΗΣ</vt:lpstr>
      <vt:lpstr>ΘΕΩΡΙΑ ΤΗΣ ΜΙΚΡΟΕΙΣΡΟΦΗΣΗΣ</vt:lpstr>
      <vt:lpstr>Η ΘΕΩΡΙΑ ΤΟΥ ΑΝΤΑΝΑΚΛΑΣΤΙΚΟΥ  ΒΡΟΓΧΟΣΠΑΣΜΟΥ</vt:lpstr>
      <vt:lpstr>Η ΘΕΩΡΙΑ ΤΟΥ ΑΝΤΑΝΑΚΛΑΣΤΙΚΟΥ ΒΡΟΓΧΟΣΠΑΣΜΟΥ</vt:lpstr>
      <vt:lpstr>ΙΣΤΟΡΙΚΟ-ΚΛΙΝΙΚΑ ΧΑΡΑΚΤΗΡΙΣΤΙΚΑ</vt:lpstr>
      <vt:lpstr>ΦΑΡΜΑΚΕΥΤΙΚΗ ΑΓΩΓΗ</vt:lpstr>
      <vt:lpstr>ΣΥΜΠΕΡΑΜΑΤΑ</vt:lpstr>
      <vt:lpstr>…να μην ξεχνάμε τις αλληλοεπικαλύψεις  !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ταξινόμηση του Los Angeles για την ενδοσκοπική εκτίμηση της οισοφαγίτιδας από παλινδρόμηση</dc:title>
  <cp:lastModifiedBy>Alexios Tsimenidis</cp:lastModifiedBy>
  <cp:revision>1</cp:revision>
  <dcterms:modified xsi:type="dcterms:W3CDTF">2017-05-31T07:04:24Z</dcterms:modified>
</cp:coreProperties>
</file>