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5" r:id="rId4"/>
    <p:sldId id="282" r:id="rId5"/>
    <p:sldId id="257" r:id="rId6"/>
    <p:sldId id="259" r:id="rId7"/>
    <p:sldId id="263" r:id="rId8"/>
    <p:sldId id="260" r:id="rId9"/>
    <p:sldId id="262" r:id="rId10"/>
    <p:sldId id="264" r:id="rId11"/>
    <p:sldId id="274" r:id="rId12"/>
    <p:sldId id="266" r:id="rId13"/>
    <p:sldId id="268" r:id="rId14"/>
    <p:sldId id="281" r:id="rId15"/>
    <p:sldId id="279" r:id="rId16"/>
    <p:sldId id="283" r:id="rId17"/>
    <p:sldId id="267" r:id="rId18"/>
    <p:sldId id="269" r:id="rId19"/>
    <p:sldId id="284" r:id="rId20"/>
    <p:sldId id="276" r:id="rId21"/>
    <p:sldId id="270" r:id="rId22"/>
    <p:sldId id="278" r:id="rId23"/>
    <p:sldId id="271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ionis Charis - Τσιώνης Χάρης" initials="TC-ΤΧ" lastIdx="0" clrIdx="0">
    <p:extLst>
      <p:ext uri="{19B8F6BF-5375-455C-9EA6-DF929625EA0E}">
        <p15:presenceInfo xmlns:p15="http://schemas.microsoft.com/office/powerpoint/2012/main" userId="0bd2eb7100cb09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F9AB-9EE2-452B-8E6B-FE8F7D90175B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5376-44B3-4457-9D43-688AE86289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741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F9AB-9EE2-452B-8E6B-FE8F7D90175B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5376-44B3-4457-9D43-688AE86289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932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F9AB-9EE2-452B-8E6B-FE8F7D90175B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5376-44B3-4457-9D43-688AE86289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206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F9AB-9EE2-452B-8E6B-FE8F7D90175B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5376-44B3-4457-9D43-688AE86289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24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F9AB-9EE2-452B-8E6B-FE8F7D90175B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5376-44B3-4457-9D43-688AE86289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018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F9AB-9EE2-452B-8E6B-FE8F7D90175B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5376-44B3-4457-9D43-688AE86289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264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F9AB-9EE2-452B-8E6B-FE8F7D90175B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5376-44B3-4457-9D43-688AE86289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885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F9AB-9EE2-452B-8E6B-FE8F7D90175B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5376-44B3-4457-9D43-688AE86289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250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F9AB-9EE2-452B-8E6B-FE8F7D90175B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5376-44B3-4457-9D43-688AE86289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591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F9AB-9EE2-452B-8E6B-FE8F7D90175B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5376-44B3-4457-9D43-688AE86289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142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F9AB-9EE2-452B-8E6B-FE8F7D90175B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5376-44B3-4457-9D43-688AE86289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1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F9AB-9EE2-452B-8E6B-FE8F7D90175B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376-44B3-4457-9D43-688AE86289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620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b="1" dirty="0" smtClean="0"/>
              <a:t>Ηωσινοφιλική Οισοφαγίτιδα (</a:t>
            </a:r>
            <a:r>
              <a:rPr lang="el-GR" sz="3600" b="1" dirty="0" err="1" smtClean="0"/>
              <a:t>ΕοΕ</a:t>
            </a:r>
            <a:r>
              <a:rPr lang="el-GR" sz="3600" b="1" dirty="0" smtClean="0"/>
              <a:t>)</a:t>
            </a:r>
            <a:endParaRPr lang="el-GR" sz="40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442434"/>
            <a:ext cx="12191999" cy="5415566"/>
          </a:xfrm>
        </p:spPr>
        <p:txBody>
          <a:bodyPr/>
          <a:lstStyle/>
          <a:p>
            <a:pPr algn="l"/>
            <a:endParaRPr lang="el-GR" dirty="0" smtClean="0"/>
          </a:p>
          <a:p>
            <a:pPr algn="l"/>
            <a:r>
              <a:rPr lang="el-GR" sz="2800" b="1" dirty="0" smtClean="0"/>
              <a:t>Έφηβος 15 ετών </a:t>
            </a:r>
            <a:r>
              <a:rPr lang="el-GR" dirty="0" smtClean="0"/>
              <a:t>(μητέρα γιατρός)</a:t>
            </a:r>
          </a:p>
          <a:p>
            <a:pPr algn="l"/>
            <a:r>
              <a:rPr lang="el-GR" dirty="0" smtClean="0"/>
              <a:t>Καλή θρέψη</a:t>
            </a:r>
          </a:p>
          <a:p>
            <a:pPr algn="l"/>
            <a:r>
              <a:rPr lang="el-GR" dirty="0" smtClean="0"/>
              <a:t>Προσήλθε</a:t>
            </a:r>
            <a:r>
              <a:rPr lang="en-US" dirty="0" smtClean="0"/>
              <a:t>, </a:t>
            </a:r>
            <a:r>
              <a:rPr lang="el-GR" dirty="0" smtClean="0"/>
              <a:t>ως επείγον, με αίσθηση ενσφήνωσης βλωμού στον κατώτερο οισοφάγο, </a:t>
            </a:r>
            <a:r>
              <a:rPr lang="el-GR" dirty="0" err="1" smtClean="0"/>
              <a:t>οπισθοστερνικό</a:t>
            </a:r>
            <a:r>
              <a:rPr lang="el-GR" dirty="0" smtClean="0"/>
              <a:t> άλγος και αδυναμ</a:t>
            </a:r>
            <a:r>
              <a:rPr lang="el-GR" dirty="0"/>
              <a:t>ί</a:t>
            </a:r>
            <a:r>
              <a:rPr lang="el-GR" dirty="0" smtClean="0"/>
              <a:t>α πρόσληψης τροφής (στερεών και υγρών) από 24ώρου.</a:t>
            </a:r>
          </a:p>
          <a:p>
            <a:pPr algn="just"/>
            <a:r>
              <a:rPr lang="el-GR" dirty="0" smtClean="0"/>
              <a:t>Στην </a:t>
            </a:r>
            <a:r>
              <a:rPr lang="el-GR" b="1" dirty="0" smtClean="0"/>
              <a:t>βρεφική και παιδική ηλικία </a:t>
            </a:r>
            <a:r>
              <a:rPr lang="el-GR" dirty="0" smtClean="0"/>
              <a:t>συχνά έμετοι και αργότερα μόνιμα κατανάλωση υγρών (νερού και αναψυκτικών) σε κάθε κατάποση βλωμού κάτι που αποτελούσε μόνιμα αιτ</a:t>
            </a:r>
            <a:r>
              <a:rPr lang="el-GR" dirty="0"/>
              <a:t>ί</a:t>
            </a:r>
            <a:r>
              <a:rPr lang="el-GR" dirty="0" smtClean="0"/>
              <a:t>α έντασης με τους γονείς καθώς πίστευαν ότι είναι «μια κακιά συνήθεια» που μάταια προσπαθούσαν να του κόψουν.</a:t>
            </a:r>
          </a:p>
          <a:p>
            <a:pPr algn="l"/>
            <a:r>
              <a:rPr lang="el-GR" dirty="0" smtClean="0"/>
              <a:t>Έγινε επείγουσα ενδοσκόπηση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10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4000" dirty="0" smtClean="0"/>
              <a:t>Πως θα γίνει η διάγνωση;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184856"/>
            <a:ext cx="12191999" cy="5673144"/>
          </a:xfrm>
        </p:spPr>
        <p:txBody>
          <a:bodyPr>
            <a:normAutofit fontScale="70000" lnSpcReduction="20000"/>
          </a:bodyPr>
          <a:lstStyle/>
          <a:p>
            <a:pPr algn="l"/>
            <a:endParaRPr lang="el-GR" b="1" dirty="0" smtClean="0"/>
          </a:p>
          <a:p>
            <a:pPr algn="l"/>
            <a:r>
              <a:rPr lang="el-GR" b="1" dirty="0" smtClean="0"/>
              <a:t>Είναι απαραίτητη η ενδοσκόπηση</a:t>
            </a:r>
          </a:p>
          <a:p>
            <a:pPr algn="l"/>
            <a:r>
              <a:rPr lang="el-GR" dirty="0"/>
              <a:t/>
            </a:r>
            <a:br>
              <a:rPr lang="el-GR" dirty="0"/>
            </a:br>
            <a:r>
              <a:rPr lang="el-GR" dirty="0"/>
              <a:t>• Δακτύλιοι – </a:t>
            </a:r>
            <a:r>
              <a:rPr lang="el-GR" dirty="0" err="1"/>
              <a:t>τραχειοποίηση</a:t>
            </a:r>
            <a:r>
              <a:rPr lang="el-GR" dirty="0"/>
              <a:t>, δίκην αιλουροειδούς</a:t>
            </a:r>
            <a:br>
              <a:rPr lang="el-GR" dirty="0"/>
            </a:br>
            <a:r>
              <a:rPr lang="el-GR" dirty="0"/>
              <a:t>• Διαμήκεις αυλακώσεις</a:t>
            </a:r>
            <a:br>
              <a:rPr lang="el-GR" dirty="0"/>
            </a:br>
            <a:r>
              <a:rPr lang="el-GR" dirty="0"/>
              <a:t>• </a:t>
            </a:r>
            <a:r>
              <a:rPr lang="el-GR" dirty="0" err="1"/>
              <a:t>Λευκωπά</a:t>
            </a:r>
            <a:r>
              <a:rPr lang="el-GR" dirty="0"/>
              <a:t> στίγματα &amp; εξιδρώματα</a:t>
            </a:r>
            <a:br>
              <a:rPr lang="el-GR" dirty="0"/>
            </a:br>
            <a:r>
              <a:rPr lang="el-GR" dirty="0"/>
              <a:t>• Στενώσεις</a:t>
            </a:r>
            <a:br>
              <a:rPr lang="el-GR" dirty="0"/>
            </a:br>
            <a:r>
              <a:rPr lang="el-GR" dirty="0"/>
              <a:t>• Εύθρυπτος βλεννογόνος</a:t>
            </a:r>
            <a:br>
              <a:rPr lang="el-GR" dirty="0"/>
            </a:br>
            <a:r>
              <a:rPr lang="el-GR" dirty="0"/>
              <a:t>• Οίδημα – ασαφές αγγειακό δίκτυο</a:t>
            </a:r>
            <a:br>
              <a:rPr lang="el-GR" dirty="0"/>
            </a:br>
            <a:r>
              <a:rPr lang="el-GR" dirty="0"/>
              <a:t>• Απουσία ευρημάτων 9-30</a:t>
            </a:r>
            <a:r>
              <a:rPr lang="el-GR" dirty="0" smtClean="0"/>
              <a:t>%</a:t>
            </a:r>
          </a:p>
          <a:p>
            <a:pPr algn="l"/>
            <a:endParaRPr lang="el-GR" dirty="0" smtClean="0"/>
          </a:p>
          <a:p>
            <a:pPr algn="l"/>
            <a:r>
              <a:rPr lang="el-GR" b="1" dirty="0"/>
              <a:t>και η λήψη βιοψιών από τον οισοφάγο</a:t>
            </a:r>
            <a:endParaRPr lang="el-GR" dirty="0" smtClean="0"/>
          </a:p>
          <a:p>
            <a:pPr algn="l"/>
            <a:r>
              <a:rPr lang="el-GR" dirty="0" smtClean="0"/>
              <a:t>και </a:t>
            </a:r>
            <a:r>
              <a:rPr lang="el-GR" dirty="0"/>
              <a:t>από τα 3 τριτημόρια του οισοφάγου. </a:t>
            </a:r>
            <a:endParaRPr lang="el-GR" dirty="0" smtClean="0"/>
          </a:p>
          <a:p>
            <a:pPr algn="l"/>
            <a:r>
              <a:rPr lang="el-GR" dirty="0" smtClean="0"/>
              <a:t>1 </a:t>
            </a:r>
            <a:r>
              <a:rPr lang="el-GR" dirty="0" err="1" smtClean="0"/>
              <a:t>ιστοτεμάχιο</a:t>
            </a:r>
            <a:r>
              <a:rPr lang="el-GR" dirty="0"/>
              <a:t> </a:t>
            </a:r>
            <a:r>
              <a:rPr lang="el-GR" dirty="0" smtClean="0"/>
              <a:t>= </a:t>
            </a:r>
            <a:r>
              <a:rPr lang="el-GR" dirty="0"/>
              <a:t>ευαισθησία 55% </a:t>
            </a:r>
            <a:endParaRPr lang="el-GR" dirty="0" smtClean="0"/>
          </a:p>
          <a:p>
            <a:pPr algn="l"/>
            <a:r>
              <a:rPr lang="el-GR" dirty="0" smtClean="0"/>
              <a:t>5 </a:t>
            </a:r>
            <a:r>
              <a:rPr lang="el-GR" dirty="0" err="1"/>
              <a:t>ιστοτεμάχια</a:t>
            </a:r>
            <a:r>
              <a:rPr lang="el-GR" dirty="0"/>
              <a:t> = ευαισθησία 100%</a:t>
            </a:r>
          </a:p>
          <a:p>
            <a:pPr algn="l"/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&gt;15 </a:t>
            </a:r>
            <a:r>
              <a:rPr lang="el-GR" dirty="0" err="1"/>
              <a:t>ηωσινόφιλα</a:t>
            </a:r>
            <a:r>
              <a:rPr lang="el-GR" dirty="0"/>
              <a:t>/</a:t>
            </a:r>
            <a:r>
              <a:rPr lang="el-GR" dirty="0" err="1"/>
              <a:t>κοπ</a:t>
            </a:r>
            <a:endParaRPr lang="el-GR" dirty="0"/>
          </a:p>
          <a:p>
            <a:pPr algn="l"/>
            <a:r>
              <a:rPr lang="el-GR" dirty="0"/>
              <a:t>Ηωσινοφιλική φλεγμονή </a:t>
            </a:r>
            <a:r>
              <a:rPr lang="el-GR" dirty="0" smtClean="0"/>
              <a:t>που είναι απούσα </a:t>
            </a:r>
            <a:r>
              <a:rPr lang="el-GR" dirty="0"/>
              <a:t>από τον </a:t>
            </a:r>
            <a:r>
              <a:rPr lang="el-GR" dirty="0" smtClean="0"/>
              <a:t>στόμαχο</a:t>
            </a:r>
          </a:p>
          <a:p>
            <a:pPr algn="l"/>
            <a:r>
              <a:rPr lang="el-GR" dirty="0" smtClean="0"/>
              <a:t>και το λεπτό έντερο</a:t>
            </a:r>
            <a:endParaRPr lang="el-GR" dirty="0"/>
          </a:p>
          <a:p>
            <a:pPr algn="l"/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62" y="1571223"/>
            <a:ext cx="5494637" cy="52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2" y="0"/>
            <a:ext cx="9786551" cy="6858000"/>
          </a:xfrm>
        </p:spPr>
      </p:pic>
    </p:spTree>
    <p:extLst>
      <p:ext uri="{BB962C8B-B14F-4D97-AF65-F5344CB8AC3E}">
        <p14:creationId xmlns:p14="http://schemas.microsoft.com/office/powerpoint/2010/main" val="16509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4000" dirty="0" smtClean="0"/>
              <a:t>Διαγνωστικές προκλήσεις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442434"/>
            <a:ext cx="12191999" cy="5415566"/>
          </a:xfrm>
        </p:spPr>
        <p:txBody>
          <a:bodyPr>
            <a:normAutofit/>
          </a:bodyPr>
          <a:lstStyle/>
          <a:p>
            <a:pPr algn="l"/>
            <a:endParaRPr lang="el-GR" b="1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ΓΟΠΝ - Αρχικά πιστεύαμε ότι με την </a:t>
            </a:r>
            <a:r>
              <a:rPr lang="el-GR" dirty="0" err="1" smtClean="0"/>
              <a:t>ΕοΕ</a:t>
            </a:r>
            <a:r>
              <a:rPr lang="el-GR" dirty="0" smtClean="0"/>
              <a:t> αποτελούν δύο ξεχωριστές οντότητες. Σήμερα     γνωρίζουμε ότι μπορεί να συνυπάρχουν (αποκλεισμός της ΓΟΠΝ ως αιτία των συμπτωμάτων με την χρήση </a:t>
            </a:r>
            <a:r>
              <a:rPr lang="en-US" dirty="0" smtClean="0"/>
              <a:t>PPI </a:t>
            </a:r>
            <a:r>
              <a:rPr lang="el-GR" dirty="0" smtClean="0"/>
              <a:t>και </a:t>
            </a:r>
            <a:r>
              <a:rPr lang="en-US" dirty="0" smtClean="0"/>
              <a:t>PPI</a:t>
            </a:r>
            <a:r>
              <a:rPr lang="el-GR" dirty="0" smtClean="0"/>
              <a:t> ανταποκρινόμενη Οισοφαγική </a:t>
            </a:r>
            <a:r>
              <a:rPr lang="el-GR" dirty="0" err="1" smtClean="0"/>
              <a:t>Ηωσινοφιλία</a:t>
            </a:r>
            <a:r>
              <a:rPr lang="el-GR" dirty="0" smtClean="0"/>
              <a:t> (</a:t>
            </a:r>
            <a:r>
              <a:rPr lang="en-US" dirty="0" smtClean="0"/>
              <a:t>PPI-REE)</a:t>
            </a:r>
            <a:r>
              <a:rPr lang="el-GR" dirty="0"/>
              <a:t/>
            </a:r>
            <a:br>
              <a:rPr lang="el-GR" dirty="0"/>
            </a:br>
            <a:endParaRPr lang="el-GR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Ηωσινοφιλική γαστρεντερίτιδα  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Λοιπές </a:t>
            </a:r>
            <a:r>
              <a:rPr lang="el-GR" dirty="0"/>
              <a:t>οισοφαγίτιδες (</a:t>
            </a:r>
            <a:r>
              <a:rPr lang="el-GR" dirty="0" err="1"/>
              <a:t>μυκητιασική</a:t>
            </a:r>
            <a:r>
              <a:rPr lang="el-GR" dirty="0"/>
              <a:t>, </a:t>
            </a:r>
            <a:r>
              <a:rPr lang="el-GR" dirty="0" err="1"/>
              <a:t>ερπητική</a:t>
            </a:r>
            <a:r>
              <a:rPr lang="el-GR" dirty="0" smtClean="0"/>
              <a:t>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Φάρμακα </a:t>
            </a:r>
            <a:r>
              <a:rPr lang="el-GR" dirty="0"/>
              <a:t>– φαρμακευτική </a:t>
            </a:r>
            <a:r>
              <a:rPr lang="el-GR" dirty="0" smtClean="0"/>
              <a:t>αλλεργία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Νόσοι </a:t>
            </a:r>
            <a:r>
              <a:rPr lang="el-GR" dirty="0"/>
              <a:t>συνδετικού ιστού (ΣΕΛ</a:t>
            </a:r>
            <a:r>
              <a:rPr lang="el-GR" dirty="0" smtClean="0"/>
              <a:t>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err="1" smtClean="0"/>
              <a:t>Ν.Crohn</a:t>
            </a:r>
            <a:endParaRPr lang="el-GR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err="1" smtClean="0"/>
              <a:t>Κοιλιοκάκη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58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4000" dirty="0" smtClean="0"/>
              <a:t>Θεραπευτικές επιλογές – φαρμακευτικές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" y="1287888"/>
            <a:ext cx="12191999" cy="5415566"/>
          </a:xfrm>
        </p:spPr>
        <p:txBody>
          <a:bodyPr>
            <a:normAutofit/>
          </a:bodyPr>
          <a:lstStyle/>
          <a:p>
            <a:pPr algn="l"/>
            <a:r>
              <a:rPr lang="el-GR" dirty="0"/>
              <a:t/>
            </a:r>
            <a:br>
              <a:rPr lang="el-GR" dirty="0"/>
            </a:br>
            <a:r>
              <a:rPr lang="en-US" dirty="0" smtClean="0"/>
              <a:t>PPI</a:t>
            </a:r>
            <a:r>
              <a:rPr lang="el-GR" dirty="0" smtClean="0"/>
              <a:t>: καταστολή του οξέος και πιθ. αντιφλεγμονώδης δράση</a:t>
            </a:r>
            <a:endParaRPr lang="el-GR" dirty="0"/>
          </a:p>
          <a:p>
            <a:pPr algn="l"/>
            <a:r>
              <a:rPr lang="el-GR" dirty="0"/>
              <a:t/>
            </a:r>
            <a:br>
              <a:rPr lang="el-GR" dirty="0"/>
            </a:br>
            <a:r>
              <a:rPr lang="el-GR" dirty="0"/>
              <a:t>Προτείνεται ως θεραπεία πριν οποιαδήποτε άλλη θεραπευτική παρέμβαση.</a:t>
            </a:r>
            <a:br>
              <a:rPr lang="el-GR" dirty="0"/>
            </a:br>
            <a:endParaRPr lang="el-GR" dirty="0" smtClean="0"/>
          </a:p>
          <a:p>
            <a:pPr algn="l"/>
            <a:r>
              <a:rPr lang="el-GR" dirty="0" smtClean="0"/>
              <a:t>33-50% των ασθενών με </a:t>
            </a:r>
            <a:r>
              <a:rPr lang="el-GR" dirty="0" err="1"/>
              <a:t>EoE</a:t>
            </a:r>
            <a:r>
              <a:rPr lang="el-GR" dirty="0"/>
              <a:t> μπορεί να </a:t>
            </a:r>
            <a:r>
              <a:rPr lang="el-GR" dirty="0" smtClean="0"/>
              <a:t>ανταποκριθούν </a:t>
            </a:r>
          </a:p>
          <a:p>
            <a:pPr algn="l"/>
            <a:endParaRPr lang="el-GR" dirty="0" smtClean="0"/>
          </a:p>
          <a:p>
            <a:pPr algn="l"/>
            <a:r>
              <a:rPr lang="el-GR" dirty="0" smtClean="0"/>
              <a:t>Αυτοί </a:t>
            </a:r>
            <a:r>
              <a:rPr lang="el-GR" dirty="0"/>
              <a:t>οι ασθενείς μπορεί να πάσχουν από ΓΟΠΝ ή από </a:t>
            </a:r>
            <a:r>
              <a:rPr lang="el-GR" dirty="0" err="1"/>
              <a:t>EoE</a:t>
            </a:r>
            <a:r>
              <a:rPr lang="el-GR" dirty="0"/>
              <a:t> ανταποκρινόμενη στα </a:t>
            </a:r>
            <a:r>
              <a:rPr lang="el-GR" dirty="0" err="1"/>
              <a:t>PPIs</a:t>
            </a:r>
            <a:r>
              <a:rPr lang="el-GR" dirty="0"/>
              <a:t>.</a:t>
            </a:r>
            <a:br>
              <a:rPr lang="el-GR" dirty="0"/>
            </a:br>
            <a:endParaRPr lang="el-GR" dirty="0" smtClean="0"/>
          </a:p>
          <a:p>
            <a:pPr algn="l"/>
            <a:r>
              <a:rPr lang="el-GR" dirty="0" err="1"/>
              <a:t>PPis</a:t>
            </a:r>
            <a:r>
              <a:rPr lang="el-GR" dirty="0"/>
              <a:t> : 20-40 </a:t>
            </a:r>
            <a:r>
              <a:rPr lang="el-GR" dirty="0" err="1"/>
              <a:t>mg</a:t>
            </a:r>
            <a:r>
              <a:rPr lang="el-GR" dirty="0"/>
              <a:t> x 2 x 8-12 εβδομάδες</a:t>
            </a:r>
            <a:br>
              <a:rPr lang="el-GR" dirty="0"/>
            </a:br>
            <a:r>
              <a:rPr lang="el-GR" dirty="0"/>
              <a:t>   1mg/</a:t>
            </a:r>
            <a:r>
              <a:rPr lang="el-GR" dirty="0" err="1"/>
              <a:t>kg</a:t>
            </a:r>
            <a:r>
              <a:rPr lang="el-GR" dirty="0"/>
              <a:t> x 2 x 8-12 εβδομάδες</a:t>
            </a:r>
          </a:p>
          <a:p>
            <a:pPr algn="l"/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828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4000" dirty="0" smtClean="0"/>
              <a:t>Θεραπευτικές επιλογές – τοπικά </a:t>
            </a:r>
            <a:r>
              <a:rPr lang="el-GR" sz="4000" dirty="0" err="1" smtClean="0"/>
              <a:t>στεροειδή</a:t>
            </a:r>
            <a:r>
              <a:rPr lang="el-GR" sz="4000" dirty="0" smtClean="0"/>
              <a:t> 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" y="1287888"/>
            <a:ext cx="12191999" cy="557011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l-GR" dirty="0" smtClean="0"/>
              <a:t>Αποτελούν την βασική θεραπεία</a:t>
            </a:r>
            <a:endParaRPr lang="el-GR" dirty="0"/>
          </a:p>
          <a:p>
            <a:pPr algn="l"/>
            <a:endParaRPr lang="el-GR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  </a:t>
            </a:r>
            <a:r>
              <a:rPr lang="el-GR" b="1" dirty="0" err="1" smtClean="0"/>
              <a:t>Φλουτικαζόνη</a:t>
            </a:r>
            <a:r>
              <a:rPr lang="el-GR" dirty="0" smtClean="0"/>
              <a:t>  (κατάποση αντί της εισπνοής)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  </a:t>
            </a:r>
            <a:r>
              <a:rPr lang="el-GR" b="1" dirty="0" err="1" smtClean="0"/>
              <a:t>Βουδεζονίδη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err="1" smtClean="0"/>
              <a:t>Viscus</a:t>
            </a:r>
            <a:r>
              <a:rPr lang="el-GR" dirty="0" smtClean="0"/>
              <a:t> σε ανάμιξη με υποκατάστατα σάκχαρης </a:t>
            </a:r>
          </a:p>
          <a:p>
            <a:pPr algn="l"/>
            <a:r>
              <a:rPr lang="el-GR" dirty="0" smtClean="0"/>
              <a:t>Δύο φορές την ημέρα για 8-12 εβδομάδες</a:t>
            </a:r>
          </a:p>
          <a:p>
            <a:pPr algn="l"/>
            <a:endParaRPr lang="el-GR" dirty="0" smtClean="0"/>
          </a:p>
          <a:p>
            <a:pPr algn="l"/>
            <a:r>
              <a:rPr lang="el-GR" dirty="0" smtClean="0"/>
              <a:t>Δεν καταναλώνει ο ασθενής υγρά και στερεά για 30 </a:t>
            </a:r>
            <a:r>
              <a:rPr lang="en-US" dirty="0" smtClean="0"/>
              <a:t>min</a:t>
            </a:r>
            <a:r>
              <a:rPr lang="el-GR" dirty="0" smtClean="0"/>
              <a:t> μετά την κατάποση του φαρμάκου</a:t>
            </a:r>
          </a:p>
          <a:p>
            <a:pPr algn="l"/>
            <a:r>
              <a:rPr lang="el-GR" dirty="0" smtClean="0"/>
              <a:t>Γαργάρες και φτύσιμο για την απομάκρυνση υπολειπόμενου φαρμάκου στο στόμα</a:t>
            </a:r>
          </a:p>
          <a:p>
            <a:pPr algn="l"/>
            <a:endParaRPr lang="el-GR" dirty="0" smtClean="0"/>
          </a:p>
          <a:p>
            <a:pPr algn="l"/>
            <a:r>
              <a:rPr lang="el-GR" dirty="0" smtClean="0"/>
              <a:t>Παρενέργειες μη συχνές</a:t>
            </a:r>
          </a:p>
          <a:p>
            <a:pPr algn="l"/>
            <a:r>
              <a:rPr lang="el-GR" dirty="0" smtClean="0"/>
              <a:t>Μυκητιάσεις </a:t>
            </a:r>
            <a:endParaRPr lang="el-GR" dirty="0"/>
          </a:p>
          <a:p>
            <a:pPr algn="l"/>
            <a:r>
              <a:rPr lang="el-GR" dirty="0" smtClean="0"/>
              <a:t>       - </a:t>
            </a:r>
            <a:r>
              <a:rPr lang="el-GR" dirty="0" err="1" smtClean="0"/>
              <a:t>Οροφαρυγγικές</a:t>
            </a:r>
            <a:r>
              <a:rPr lang="el-GR" dirty="0" smtClean="0"/>
              <a:t> 1% </a:t>
            </a:r>
            <a:endParaRPr lang="el-GR" dirty="0"/>
          </a:p>
          <a:p>
            <a:pPr algn="l"/>
            <a:r>
              <a:rPr lang="el-GR" dirty="0" smtClean="0"/>
              <a:t>       - Οισοφαγικές 5% συχνά </a:t>
            </a:r>
            <a:r>
              <a:rPr lang="el-GR" dirty="0" err="1" smtClean="0"/>
              <a:t>ασυμπτωματικές</a:t>
            </a:r>
            <a:r>
              <a:rPr lang="el-GR" dirty="0" smtClean="0"/>
              <a:t> ή ασήμαντες)</a:t>
            </a:r>
          </a:p>
          <a:p>
            <a:pPr algn="l"/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5619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pPr algn="l"/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06785" cy="36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Administrator\Επιφάνεια εργασίας\Κυριακούλα\A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8615"/>
            <a:ext cx="5306786" cy="324938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Επιφάνεια εργασίας\Κυριακούλα\AF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743" y="3510643"/>
            <a:ext cx="5595257" cy="3347356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Επιφάνεια εργασίας\Κυριακούλα\AF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6743" y="0"/>
            <a:ext cx="5595258" cy="35433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129566"/>
            <a:ext cx="114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Tsionis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6741" y="3039414"/>
            <a:ext cx="127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Tsionis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335" y="206062"/>
            <a:ext cx="10303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7031865" y="206062"/>
            <a:ext cx="94015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12124" y="3799268"/>
            <a:ext cx="9015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7031865" y="3709115"/>
            <a:ext cx="94015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92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4000" dirty="0" smtClean="0"/>
              <a:t>Θεραπευτικές επιλογές – </a:t>
            </a:r>
            <a:r>
              <a:rPr lang="en-US" sz="4000" dirty="0" smtClean="0"/>
              <a:t>per </a:t>
            </a:r>
            <a:r>
              <a:rPr lang="en-US" sz="4000" dirty="0" err="1" smtClean="0"/>
              <a:t>os</a:t>
            </a:r>
            <a:r>
              <a:rPr lang="en-US" sz="4000" dirty="0" smtClean="0"/>
              <a:t> </a:t>
            </a:r>
            <a:r>
              <a:rPr lang="el-GR" sz="4000" dirty="0" err="1" smtClean="0"/>
              <a:t>στεροειδή</a:t>
            </a:r>
            <a:r>
              <a:rPr lang="el-GR" sz="4000" dirty="0" smtClean="0"/>
              <a:t> 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" y="1287888"/>
            <a:ext cx="12192000" cy="5570112"/>
          </a:xfrm>
        </p:spPr>
        <p:txBody>
          <a:bodyPr>
            <a:normAutofit lnSpcReduction="10000"/>
          </a:bodyPr>
          <a:lstStyle/>
          <a:p>
            <a:pPr algn="l"/>
            <a:endParaRPr lang="el-GR" dirty="0" smtClean="0"/>
          </a:p>
          <a:p>
            <a:pPr algn="l"/>
            <a:r>
              <a:rPr lang="el-GR" b="1" dirty="0" err="1" smtClean="0"/>
              <a:t>Πρεδνιζολόνη</a:t>
            </a:r>
            <a:r>
              <a:rPr lang="el-GR" dirty="0" smtClean="0"/>
              <a:t> 1-2mg/</a:t>
            </a:r>
            <a:r>
              <a:rPr lang="el-GR" dirty="0" err="1" smtClean="0"/>
              <a:t>Kgr</a:t>
            </a:r>
            <a:r>
              <a:rPr lang="el-GR" dirty="0" smtClean="0"/>
              <a:t>/</a:t>
            </a:r>
            <a:r>
              <a:rPr lang="el-GR" dirty="0" err="1" smtClean="0"/>
              <a:t>ημ</a:t>
            </a:r>
            <a:r>
              <a:rPr lang="el-GR" dirty="0" smtClean="0"/>
              <a:t>.</a:t>
            </a:r>
          </a:p>
          <a:p>
            <a:pPr algn="l"/>
            <a:r>
              <a:rPr lang="el-GR" dirty="0" smtClean="0"/>
              <a:t>Στην μη ανταπόκριση στα τοπικά </a:t>
            </a:r>
            <a:r>
              <a:rPr lang="el-GR" dirty="0" err="1" smtClean="0"/>
              <a:t>στεροειδή</a:t>
            </a:r>
            <a:r>
              <a:rPr lang="el-GR" dirty="0" smtClean="0"/>
              <a:t> ή εφ’ </a:t>
            </a:r>
            <a:r>
              <a:rPr lang="el-GR" dirty="0" err="1" smtClean="0"/>
              <a:t>οσον</a:t>
            </a:r>
            <a:r>
              <a:rPr lang="el-GR" dirty="0" smtClean="0"/>
              <a:t> απαιτείται άμεση ανακούφιση από τα συμπτώματα.</a:t>
            </a:r>
          </a:p>
          <a:p>
            <a:pPr algn="l"/>
            <a:r>
              <a:rPr lang="el-GR" dirty="0" smtClean="0"/>
              <a:t>Δεν ενδείκνυται για μακροχρόνια χορήγηση λόγω των παρενεργειών</a:t>
            </a:r>
          </a:p>
          <a:p>
            <a:pPr algn="l"/>
            <a:endParaRPr lang="el-GR" dirty="0" smtClean="0"/>
          </a:p>
          <a:p>
            <a:pPr algn="l"/>
            <a:r>
              <a:rPr lang="el-GR" sz="2800" b="1" dirty="0" smtClean="0"/>
              <a:t>Άλλες φαρμακευτικές </a:t>
            </a:r>
            <a:r>
              <a:rPr lang="el-GR" sz="2800" b="1" dirty="0" err="1" smtClean="0"/>
              <a:t>επιλογες</a:t>
            </a:r>
            <a:r>
              <a:rPr lang="el-GR" sz="2800" b="1" dirty="0" smtClean="0"/>
              <a:t>:</a:t>
            </a:r>
          </a:p>
          <a:p>
            <a:pPr algn="l"/>
            <a:r>
              <a:rPr lang="el-GR" sz="2800" b="1" dirty="0"/>
              <a:t/>
            </a:r>
            <a:br>
              <a:rPr lang="el-GR" sz="2800" b="1" dirty="0"/>
            </a:br>
            <a:r>
              <a:rPr lang="el-GR" dirty="0"/>
              <a:t>• Σταθεροποιητής </a:t>
            </a:r>
            <a:r>
              <a:rPr lang="el-GR" dirty="0" err="1"/>
              <a:t>μαστοκυττάρων</a:t>
            </a:r>
            <a:r>
              <a:rPr lang="el-GR" dirty="0"/>
              <a:t>: </a:t>
            </a:r>
            <a:r>
              <a:rPr lang="el-GR" dirty="0" err="1"/>
              <a:t>χρωμογλυκικό</a:t>
            </a:r>
            <a:r>
              <a:rPr lang="el-GR" dirty="0"/>
              <a:t> νάτριο / </a:t>
            </a:r>
            <a:r>
              <a:rPr lang="el-GR" dirty="0" err="1"/>
              <a:t>Κετοτιφαίνη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• Ανταγωνιστής υποδοχέων </a:t>
            </a:r>
            <a:r>
              <a:rPr lang="el-GR" dirty="0" err="1"/>
              <a:t>λευκοτριενίων</a:t>
            </a:r>
            <a:r>
              <a:rPr lang="el-GR" dirty="0"/>
              <a:t>: </a:t>
            </a:r>
            <a:r>
              <a:rPr lang="el-GR" dirty="0" err="1"/>
              <a:t>μοντελουκάστη</a:t>
            </a:r>
            <a:r>
              <a:rPr lang="el-GR" dirty="0"/>
              <a:t> – </a:t>
            </a:r>
            <a:r>
              <a:rPr lang="el-GR" dirty="0" err="1"/>
              <a:t>montelukast</a:t>
            </a:r>
            <a:r>
              <a:rPr lang="el-GR" dirty="0"/>
              <a:t> (βελτίωση συμπτωμάτων, άμεση υποτροπή με διακοπή θεραπείας)</a:t>
            </a:r>
            <a:br>
              <a:rPr lang="el-GR" dirty="0"/>
            </a:br>
            <a:r>
              <a:rPr lang="el-GR" dirty="0"/>
              <a:t>• </a:t>
            </a:r>
            <a:r>
              <a:rPr lang="el-GR" dirty="0" err="1"/>
              <a:t>Μονοκλωνικό</a:t>
            </a:r>
            <a:r>
              <a:rPr lang="el-GR" dirty="0"/>
              <a:t> αντίσωμα anti-IL-5: </a:t>
            </a:r>
            <a:r>
              <a:rPr lang="el-GR" dirty="0" err="1"/>
              <a:t>μεπολιζουμάμπη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• </a:t>
            </a:r>
            <a:r>
              <a:rPr lang="el-GR" dirty="0" err="1"/>
              <a:t>Ανοσοκατασταλτικά</a:t>
            </a:r>
            <a:r>
              <a:rPr lang="el-GR" dirty="0"/>
              <a:t> (</a:t>
            </a:r>
            <a:r>
              <a:rPr lang="el-GR" dirty="0" err="1"/>
              <a:t>αζαθειοπρίνη</a:t>
            </a:r>
            <a:r>
              <a:rPr lang="el-GR" dirty="0"/>
              <a:t>)</a:t>
            </a:r>
            <a:br>
              <a:rPr lang="el-GR" dirty="0"/>
            </a:b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0957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4000" dirty="0" smtClean="0"/>
              <a:t>Θεραπευτικές επιλογές - διαιτητική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" y="1442434"/>
            <a:ext cx="12191999" cy="5415566"/>
          </a:xfrm>
        </p:spPr>
        <p:txBody>
          <a:bodyPr>
            <a:normAutofit lnSpcReduction="10000"/>
          </a:bodyPr>
          <a:lstStyle/>
          <a:p>
            <a:pPr algn="l"/>
            <a:endParaRPr lang="el-GR" b="1" dirty="0" smtClean="0"/>
          </a:p>
          <a:p>
            <a:pPr algn="l"/>
            <a:r>
              <a:rPr lang="el-GR" dirty="0"/>
              <a:t/>
            </a:r>
            <a:br>
              <a:rPr lang="el-GR" dirty="0"/>
            </a:br>
            <a:r>
              <a:rPr lang="el-GR" dirty="0"/>
              <a:t>• </a:t>
            </a:r>
            <a:r>
              <a:rPr lang="el-GR" b="1" dirty="0"/>
              <a:t>Δ</a:t>
            </a:r>
            <a:r>
              <a:rPr lang="el-GR" b="1" dirty="0" smtClean="0"/>
              <a:t>ίαιτα αποκλεισμού </a:t>
            </a:r>
            <a:r>
              <a:rPr lang="el-GR" dirty="0" smtClean="0"/>
              <a:t>(</a:t>
            </a:r>
            <a:r>
              <a:rPr lang="el-GR" b="1" dirty="0" err="1" smtClean="0"/>
              <a:t>Elimination</a:t>
            </a:r>
            <a:r>
              <a:rPr lang="el-GR" b="1" dirty="0" smtClean="0"/>
              <a:t> </a:t>
            </a:r>
            <a:r>
              <a:rPr lang="el-GR" b="1" dirty="0" err="1" smtClean="0"/>
              <a:t>diet</a:t>
            </a:r>
            <a:r>
              <a:rPr lang="el-GR" dirty="0" smtClean="0"/>
              <a:t>): </a:t>
            </a:r>
            <a:r>
              <a:rPr lang="el-GR" dirty="0"/>
              <a:t>Εστιασμένη δίαιτα αποκλεισμού με βάση τα αλλεργικά </a:t>
            </a:r>
            <a:r>
              <a:rPr lang="el-GR" dirty="0" smtClean="0"/>
              <a:t>τεστ</a:t>
            </a:r>
          </a:p>
          <a:p>
            <a:pPr algn="l"/>
            <a:r>
              <a:rPr lang="el-GR" dirty="0" smtClean="0"/>
              <a:t>• </a:t>
            </a:r>
            <a:r>
              <a:rPr lang="el-GR" b="1" dirty="0" smtClean="0"/>
              <a:t>Δίαιτα αποκλεισμού 6 τροφών </a:t>
            </a:r>
            <a:r>
              <a:rPr lang="el-GR" dirty="0" smtClean="0"/>
              <a:t>(</a:t>
            </a:r>
            <a:r>
              <a:rPr lang="el-GR" b="1" dirty="0" smtClean="0"/>
              <a:t>6-food </a:t>
            </a:r>
            <a:r>
              <a:rPr lang="el-GR" b="1" dirty="0" err="1"/>
              <a:t>elimination</a:t>
            </a:r>
            <a:r>
              <a:rPr lang="el-GR" b="1" dirty="0"/>
              <a:t> </a:t>
            </a:r>
            <a:r>
              <a:rPr lang="el-GR" b="1" dirty="0" err="1" smtClean="0"/>
              <a:t>diet</a:t>
            </a:r>
            <a:r>
              <a:rPr lang="el-GR" dirty="0" smtClean="0"/>
              <a:t>):  </a:t>
            </a:r>
            <a:r>
              <a:rPr lang="el-GR" dirty="0"/>
              <a:t>Γάλα – σόγια – αυγά – φιστίκια – σιτάρι – </a:t>
            </a:r>
            <a:r>
              <a:rPr lang="el-GR" dirty="0" smtClean="0"/>
              <a:t>θαλασσινά</a:t>
            </a:r>
          </a:p>
          <a:p>
            <a:pPr algn="l"/>
            <a:r>
              <a:rPr lang="el-GR" dirty="0" smtClean="0"/>
              <a:t>64-94% ανταπόκριση. Αποδεκτή ως 1</a:t>
            </a:r>
            <a:r>
              <a:rPr lang="el-GR" baseline="30000" dirty="0" smtClean="0"/>
              <a:t>ης</a:t>
            </a:r>
            <a:r>
              <a:rPr lang="el-GR" dirty="0" smtClean="0"/>
              <a:t> γραμμής θεραπεία ανά 2 εβδομάδες. Για 6 εβδομάδες και μετά </a:t>
            </a:r>
            <a:r>
              <a:rPr lang="el-GR" dirty="0" err="1" smtClean="0"/>
              <a:t>επανεισαγωγή</a:t>
            </a:r>
            <a:r>
              <a:rPr lang="el-GR" dirty="0" smtClean="0"/>
              <a:t> ένα κάθε φορά.</a:t>
            </a:r>
          </a:p>
          <a:p>
            <a:pPr algn="l"/>
            <a:r>
              <a:rPr lang="el-GR" dirty="0"/>
              <a:t/>
            </a:r>
            <a:br>
              <a:rPr lang="el-GR" dirty="0"/>
            </a:br>
            <a:r>
              <a:rPr lang="el-GR" dirty="0"/>
              <a:t>• </a:t>
            </a:r>
            <a:r>
              <a:rPr lang="el-GR" b="1" dirty="0" smtClean="0"/>
              <a:t>Στοιχειακή Δίαιτα </a:t>
            </a:r>
            <a:r>
              <a:rPr lang="el-GR" dirty="0" smtClean="0"/>
              <a:t>(</a:t>
            </a:r>
            <a:r>
              <a:rPr lang="el-GR" b="1" dirty="0" err="1" smtClean="0"/>
              <a:t>Elemental</a:t>
            </a:r>
            <a:r>
              <a:rPr lang="el-GR" b="1" dirty="0" smtClean="0"/>
              <a:t> </a:t>
            </a:r>
            <a:r>
              <a:rPr lang="el-GR" b="1" dirty="0" err="1" smtClean="0"/>
              <a:t>diet</a:t>
            </a:r>
            <a:r>
              <a:rPr lang="el-GR" dirty="0" smtClean="0"/>
              <a:t>): </a:t>
            </a:r>
            <a:r>
              <a:rPr lang="el-GR" dirty="0"/>
              <a:t>Στοιχειακή δίαιτα, λήψη πρωτεϊνών από συνθετικά </a:t>
            </a:r>
            <a:r>
              <a:rPr lang="el-GR" dirty="0" smtClean="0"/>
              <a:t>αμινοξέα</a:t>
            </a:r>
          </a:p>
          <a:p>
            <a:pPr algn="l"/>
            <a:r>
              <a:rPr lang="el-GR" dirty="0"/>
              <a:t/>
            </a:r>
            <a:br>
              <a:rPr lang="el-GR" dirty="0"/>
            </a:br>
            <a:r>
              <a:rPr lang="el-GR" dirty="0"/>
              <a:t>Ιστολογική ανταπόκριση επιτεύχθηκε σε μεγαλύτερο ποσοστό με στοιχειακή δίαιτα ενώ κλινική βελτίωση παρατηρήθηκε με στοιχειακή και δίαιτα αποκλεισμού 6 τροφών</a:t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67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4000" dirty="0" smtClean="0"/>
              <a:t>Θεραπευτικές επιλογές – ενδοσκοπικές διαστολές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442434"/>
            <a:ext cx="12191999" cy="5415566"/>
          </a:xfrm>
        </p:spPr>
        <p:txBody>
          <a:bodyPr>
            <a:normAutofit lnSpcReduction="10000"/>
          </a:bodyPr>
          <a:lstStyle/>
          <a:p>
            <a:pPr algn="l"/>
            <a:endParaRPr lang="el-GR" b="1" dirty="0" smtClean="0"/>
          </a:p>
          <a:p>
            <a:pPr algn="l"/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Για την συμπωματική </a:t>
            </a:r>
            <a:r>
              <a:rPr lang="el-GR" dirty="0"/>
              <a:t>αντιμετώπιση των </a:t>
            </a:r>
            <a:r>
              <a:rPr lang="el-GR" dirty="0" smtClean="0"/>
              <a:t>στενώσεων (δυσφαγία)</a:t>
            </a:r>
          </a:p>
          <a:p>
            <a:pPr algn="l"/>
            <a:r>
              <a:rPr lang="el-GR" dirty="0" smtClean="0"/>
              <a:t>Δεν αντιμετωπίζει την υποκείμενη φλεγμονή</a:t>
            </a:r>
          </a:p>
          <a:p>
            <a:pPr algn="l"/>
            <a:r>
              <a:rPr lang="el-GR" dirty="0" smtClean="0"/>
              <a:t>Θεωρείται </a:t>
            </a:r>
            <a:r>
              <a:rPr lang="el-GR" dirty="0"/>
              <a:t>ασφαλής. </a:t>
            </a:r>
            <a:endParaRPr lang="el-GR" dirty="0" smtClean="0"/>
          </a:p>
          <a:p>
            <a:pPr algn="l"/>
            <a:r>
              <a:rPr lang="el-GR" dirty="0" smtClean="0"/>
              <a:t>Άλγος </a:t>
            </a:r>
            <a:r>
              <a:rPr lang="el-GR" dirty="0"/>
              <a:t>μετά τη διαστολή είναι </a:t>
            </a:r>
            <a:r>
              <a:rPr lang="el-GR" dirty="0" smtClean="0"/>
              <a:t>σύνηθες (&gt; 75% αλλά υποχωρεί σύντομα σε 2-3 ημέρες)</a:t>
            </a:r>
          </a:p>
          <a:p>
            <a:pPr algn="l"/>
            <a:r>
              <a:rPr lang="el-GR" dirty="0" smtClean="0"/>
              <a:t>Σημαντική κλινικά αιμορραγία αναφέρεται μόνο σε 1 περιστατικό στην βιβλιογραφία</a:t>
            </a:r>
          </a:p>
          <a:p>
            <a:pPr algn="l"/>
            <a:r>
              <a:rPr lang="el-GR" dirty="0" smtClean="0"/>
              <a:t>Διάτρηση εξαιρετικά σπάνια (0,3% σε ακαδημαϊκά κέντρα)</a:t>
            </a:r>
          </a:p>
          <a:p>
            <a:pPr algn="l"/>
            <a:endParaRPr lang="el-GR" b="1" dirty="0" smtClean="0"/>
          </a:p>
          <a:p>
            <a:pPr algn="l"/>
            <a:r>
              <a:rPr lang="el-GR" b="1" dirty="0" smtClean="0"/>
              <a:t>Υποτροπή 7-50% σε 2-24 μήνες </a:t>
            </a:r>
          </a:p>
          <a:p>
            <a:pPr algn="l"/>
            <a:r>
              <a:rPr lang="el-GR" b="1" dirty="0" smtClean="0"/>
              <a:t> </a:t>
            </a:r>
          </a:p>
          <a:p>
            <a:pPr algn="l"/>
            <a:endParaRPr lang="el-GR" b="1" dirty="0" smtClean="0"/>
          </a:p>
          <a:p>
            <a:pPr algn="l"/>
            <a:r>
              <a:rPr lang="el-GR" b="1" dirty="0" smtClean="0"/>
              <a:t>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6645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r>
              <a:rPr lang="el-GR" sz="5400" dirty="0" smtClean="0"/>
              <a:t>Συντήρηση</a:t>
            </a:r>
            <a:endParaRPr lang="el-GR" dirty="0" smtClean="0"/>
          </a:p>
          <a:p>
            <a:pPr algn="l"/>
            <a:endParaRPr lang="el-GR" dirty="0" smtClean="0"/>
          </a:p>
          <a:p>
            <a:pPr algn="l"/>
            <a:endParaRPr lang="el-GR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Η διακοπή της θεραπείας θα οδηγήσει σε υποτροπή σε &gt;90% των ασθενών μετά από διάστημα 9 μηνών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Θεραπεία συντήρησης</a:t>
            </a:r>
          </a:p>
          <a:p>
            <a:pPr algn="l"/>
            <a:r>
              <a:rPr lang="el-GR" dirty="0"/>
              <a:t> </a:t>
            </a:r>
            <a:r>
              <a:rPr lang="el-GR" dirty="0" smtClean="0"/>
              <a:t>              -  ενδείκνυται σε ασθενής με σημαντικές στενώσεις και άμεση υποτροπή</a:t>
            </a:r>
          </a:p>
          <a:p>
            <a:pPr algn="l"/>
            <a:r>
              <a:rPr lang="el-GR" dirty="0"/>
              <a:t> </a:t>
            </a:r>
            <a:r>
              <a:rPr lang="el-GR" dirty="0" smtClean="0"/>
              <a:t>              -  χρησιμοποιούνται τοπικά </a:t>
            </a:r>
            <a:r>
              <a:rPr lang="el-GR" dirty="0" err="1" smtClean="0"/>
              <a:t>στεροειδή</a:t>
            </a:r>
            <a:r>
              <a:rPr lang="el-GR" dirty="0" smtClean="0"/>
              <a:t> στο 25-50% της αρχικής δόσης</a:t>
            </a:r>
          </a:p>
          <a:p>
            <a:pPr algn="l"/>
            <a:r>
              <a:rPr lang="el-GR" dirty="0"/>
              <a:t> </a:t>
            </a:r>
            <a:r>
              <a:rPr lang="el-GR" dirty="0" smtClean="0"/>
              <a:t>              -  μακροπρόθεσμος αποκλεισμός τροφών</a:t>
            </a:r>
          </a:p>
          <a:p>
            <a:pPr algn="l"/>
            <a:r>
              <a:rPr lang="el-GR" dirty="0"/>
              <a:t> </a:t>
            </a:r>
            <a:r>
              <a:rPr lang="el-GR" dirty="0" smtClean="0"/>
              <a:t>              -  </a:t>
            </a:r>
            <a:r>
              <a:rPr lang="en-US" dirty="0" smtClean="0"/>
              <a:t>on-demand </a:t>
            </a:r>
            <a:r>
              <a:rPr lang="el-GR" dirty="0" smtClean="0"/>
              <a:t>διαστολές</a:t>
            </a:r>
          </a:p>
        </p:txBody>
      </p:sp>
    </p:spTree>
    <p:extLst>
      <p:ext uri="{BB962C8B-B14F-4D97-AF65-F5344CB8AC3E}">
        <p14:creationId xmlns:p14="http://schemas.microsoft.com/office/powerpoint/2010/main" val="16708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4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68" y="3511778"/>
            <a:ext cx="4169535" cy="333562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2462" y="1"/>
            <a:ext cx="4169535" cy="333562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3105" y="3520295"/>
            <a:ext cx="3998892" cy="3335629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442434"/>
            <a:ext cx="12191999" cy="5415566"/>
          </a:xfrm>
        </p:spPr>
        <p:txBody>
          <a:bodyPr/>
          <a:lstStyle/>
          <a:p>
            <a:pPr algn="l"/>
            <a:endParaRPr lang="el-GR" dirty="0" smtClean="0"/>
          </a:p>
          <a:p>
            <a:pPr algn="l"/>
            <a:endParaRPr lang="el-GR" dirty="0"/>
          </a:p>
          <a:p>
            <a:pPr algn="l"/>
            <a:endParaRPr lang="el-GR" dirty="0" smtClean="0"/>
          </a:p>
          <a:p>
            <a:pPr algn="l"/>
            <a:endParaRPr lang="el-GR" dirty="0"/>
          </a:p>
          <a:p>
            <a:pPr algn="l"/>
            <a:endParaRPr lang="el-GR" dirty="0" smtClean="0"/>
          </a:p>
          <a:p>
            <a:pPr algn="l"/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43165" y="3501184"/>
            <a:ext cx="4169536" cy="333562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723"/>
            <a:ext cx="3998892" cy="333562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8892" y="-2076"/>
            <a:ext cx="4213809" cy="3371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407" y="199623"/>
            <a:ext cx="811369" cy="2962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4239831" y="218941"/>
            <a:ext cx="736515" cy="2962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8272260" y="218941"/>
            <a:ext cx="727656" cy="2962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975020"/>
            <a:ext cx="136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Tsionis T.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78074"/>
            <a:ext cx="136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Tsionis T.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456" y="3626549"/>
            <a:ext cx="682581" cy="4045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4239831" y="3626549"/>
            <a:ext cx="736515" cy="4045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8448541" y="3626549"/>
            <a:ext cx="721217" cy="4045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59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4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68" y="3511778"/>
            <a:ext cx="4169535" cy="333562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2462" y="1"/>
            <a:ext cx="4169535" cy="333562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3105" y="3520295"/>
            <a:ext cx="3998892" cy="3335629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442434"/>
            <a:ext cx="12191999" cy="5415566"/>
          </a:xfrm>
        </p:spPr>
        <p:txBody>
          <a:bodyPr/>
          <a:lstStyle/>
          <a:p>
            <a:pPr algn="l"/>
            <a:endParaRPr lang="el-GR" dirty="0" smtClean="0"/>
          </a:p>
          <a:p>
            <a:pPr algn="l"/>
            <a:endParaRPr lang="el-GR" dirty="0"/>
          </a:p>
          <a:p>
            <a:pPr algn="l"/>
            <a:endParaRPr lang="el-GR" dirty="0" smtClean="0"/>
          </a:p>
          <a:p>
            <a:pPr algn="l"/>
            <a:endParaRPr lang="el-GR" dirty="0"/>
          </a:p>
          <a:p>
            <a:pPr algn="l"/>
            <a:endParaRPr lang="el-GR" dirty="0" smtClean="0"/>
          </a:p>
          <a:p>
            <a:pPr algn="l"/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02724" y="3527668"/>
            <a:ext cx="4169536" cy="333562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723"/>
            <a:ext cx="3998892" cy="333562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8892" y="-2076"/>
            <a:ext cx="4213809" cy="3371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407" y="199623"/>
            <a:ext cx="811369" cy="2962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4239831" y="218941"/>
            <a:ext cx="736515" cy="2962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8272260" y="218941"/>
            <a:ext cx="727656" cy="2962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975020"/>
            <a:ext cx="136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Tsionis T.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78074"/>
            <a:ext cx="136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Tsionis T.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456" y="3626549"/>
            <a:ext cx="682581" cy="4045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4239831" y="3626549"/>
            <a:ext cx="736515" cy="4045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8448541" y="3626549"/>
            <a:ext cx="721217" cy="4045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32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442434"/>
            <a:ext cx="12191999" cy="5415566"/>
          </a:xfrm>
        </p:spPr>
        <p:txBody>
          <a:bodyPr/>
          <a:lstStyle/>
          <a:p>
            <a:pPr algn="l"/>
            <a:r>
              <a:rPr lang="el-GR" dirty="0" smtClean="0"/>
              <a:t>Ποια θα είναι η προτεινόμενη αγωγή στον νεαρό μας ασθενή;;</a:t>
            </a:r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6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442434"/>
            <a:ext cx="12191999" cy="5415566"/>
          </a:xfrm>
        </p:spPr>
        <p:txBody>
          <a:bodyPr/>
          <a:lstStyle/>
          <a:p>
            <a:pPr algn="l"/>
            <a:r>
              <a:rPr lang="el-GR" dirty="0" smtClean="0"/>
              <a:t>Ποια θα είναι η προτεινόμενη αγωγή στον νεαρό μας ασθενή;</a:t>
            </a:r>
          </a:p>
          <a:p>
            <a:pPr algn="l"/>
            <a:endParaRPr lang="el-GR" dirty="0" smtClean="0"/>
          </a:p>
          <a:p>
            <a:pPr algn="l"/>
            <a:r>
              <a:rPr lang="el-GR" dirty="0" smtClean="0"/>
              <a:t>1. Χορηγήθηκε </a:t>
            </a:r>
            <a:r>
              <a:rPr lang="el-GR" dirty="0" err="1" smtClean="0"/>
              <a:t>Λανσοπραζόλη</a:t>
            </a:r>
            <a:r>
              <a:rPr lang="el-GR" dirty="0" smtClean="0"/>
              <a:t> (</a:t>
            </a:r>
            <a:r>
              <a:rPr lang="en-US" dirty="0" err="1" smtClean="0"/>
              <a:t>Laprazol</a:t>
            </a:r>
            <a:r>
              <a:rPr lang="en-US" dirty="0" smtClean="0"/>
              <a:t> </a:t>
            </a:r>
            <a:r>
              <a:rPr lang="en-US" dirty="0" err="1" smtClean="0"/>
              <a:t>Fastab</a:t>
            </a:r>
            <a:r>
              <a:rPr lang="en-US" dirty="0" smtClean="0"/>
              <a:t> 1x2 </a:t>
            </a:r>
            <a:r>
              <a:rPr lang="el-GR" dirty="0" smtClean="0"/>
              <a:t>για 10 </a:t>
            </a:r>
            <a:r>
              <a:rPr lang="el-GR" dirty="0" err="1" smtClean="0"/>
              <a:t>ημ</a:t>
            </a:r>
            <a:r>
              <a:rPr lang="el-GR" dirty="0" smtClean="0"/>
              <a:t>. και στην συνέχεια 1χ1 για 3 μήνες.</a:t>
            </a:r>
          </a:p>
          <a:p>
            <a:pPr algn="l"/>
            <a:r>
              <a:rPr lang="el-GR" dirty="0" smtClean="0"/>
              <a:t>2. + </a:t>
            </a:r>
            <a:r>
              <a:rPr lang="el-GR" dirty="0" err="1" smtClean="0"/>
              <a:t>Φλουτικαζόνη</a:t>
            </a:r>
            <a:r>
              <a:rPr lang="el-GR" dirty="0" smtClean="0"/>
              <a:t> (</a:t>
            </a:r>
            <a:r>
              <a:rPr lang="en-US" dirty="0" err="1" smtClean="0"/>
              <a:t>Flixotide</a:t>
            </a:r>
            <a:r>
              <a:rPr lang="en-US" dirty="0" smtClean="0"/>
              <a:t>) 1x2.. </a:t>
            </a:r>
            <a:r>
              <a:rPr lang="el-GR" dirty="0" smtClean="0"/>
              <a:t> για </a:t>
            </a:r>
            <a:r>
              <a:rPr lang="en-US" dirty="0" smtClean="0"/>
              <a:t>2</a:t>
            </a:r>
            <a:r>
              <a:rPr lang="el-GR" dirty="0" smtClean="0"/>
              <a:t> μήνες (με κατάποση)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l-GR" dirty="0" smtClean="0"/>
              <a:t>Η ανταπόκριση στην αγωγή ήταν άμεση και μέχρι σήμερα (3 έτη) δεν εμφάνισε υποτροπή.</a:t>
            </a:r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62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4000" dirty="0" smtClean="0"/>
              <a:t>Ηωσινοφιλική οισοφαγίτιδα - Αλγόριθμος</a:t>
            </a:r>
            <a:endParaRPr lang="el-GR" sz="4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436" y="1257300"/>
            <a:ext cx="7048500" cy="5600700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442434"/>
            <a:ext cx="12191999" cy="5415566"/>
          </a:xfrm>
        </p:spPr>
        <p:txBody>
          <a:bodyPr/>
          <a:lstStyle/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10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12191999" cy="6858000"/>
          </a:xfrm>
        </p:spPr>
        <p:txBody>
          <a:bodyPr>
            <a:normAutofit/>
          </a:bodyPr>
          <a:lstStyle/>
          <a:p>
            <a:pPr algn="l"/>
            <a:r>
              <a:rPr lang="el-GR" b="1" dirty="0" smtClean="0"/>
              <a:t>Πόρισμα ενδοσκόπησης:</a:t>
            </a:r>
          </a:p>
          <a:p>
            <a:pPr algn="l"/>
            <a:endParaRPr lang="el-GR" dirty="0" smtClean="0"/>
          </a:p>
          <a:p>
            <a:pPr algn="l"/>
            <a:r>
              <a:rPr lang="el-GR" dirty="0" smtClean="0"/>
              <a:t>Στο μέσο τριτημόριο του οισοφάγου παρουσία ελάχιστου </a:t>
            </a:r>
            <a:r>
              <a:rPr lang="el-GR" dirty="0" err="1" smtClean="0"/>
              <a:t>λευκωπού</a:t>
            </a:r>
            <a:r>
              <a:rPr lang="el-GR" dirty="0" smtClean="0"/>
              <a:t> εξιδρώματος, ήπιου οιδήματος και ασάφεια </a:t>
            </a:r>
            <a:r>
              <a:rPr lang="el-GR" dirty="0" err="1" smtClean="0"/>
              <a:t>υποβλεννογόνιας</a:t>
            </a:r>
            <a:r>
              <a:rPr lang="el-GR" dirty="0" smtClean="0"/>
              <a:t> </a:t>
            </a:r>
            <a:r>
              <a:rPr lang="el-GR" dirty="0" err="1" smtClean="0"/>
              <a:t>αγγείωσης</a:t>
            </a:r>
            <a:r>
              <a:rPr lang="el-GR" dirty="0" smtClean="0"/>
              <a:t>.</a:t>
            </a:r>
          </a:p>
          <a:p>
            <a:pPr algn="l"/>
            <a:r>
              <a:rPr lang="el-GR" dirty="0" smtClean="0"/>
              <a:t>Διαμήκεις αυλακώσεις του βλεννογόνου που γίνονται εντονότερες προς το κάτω τριτημόριο (όπως άλλωστε και το οίδημα)  όπου παρατηρούνται και κυκλικοί δακτύλιοι.</a:t>
            </a:r>
          </a:p>
          <a:p>
            <a:pPr algn="l"/>
            <a:r>
              <a:rPr lang="el-GR" dirty="0" smtClean="0"/>
              <a:t>Στο κάτω τριτημόριο παρατηρείται μία επιμήκης διάβρωση (&gt;0,5 εκ.) και μικρή </a:t>
            </a:r>
            <a:r>
              <a:rPr lang="el-GR" dirty="0" err="1" smtClean="0"/>
              <a:t>ολισθαίνουσα</a:t>
            </a:r>
            <a:r>
              <a:rPr lang="el-GR" dirty="0" smtClean="0"/>
              <a:t> </a:t>
            </a:r>
            <a:r>
              <a:rPr lang="el-GR" dirty="0" err="1" smtClean="0"/>
              <a:t>διαφραγματοκήλη</a:t>
            </a:r>
            <a:r>
              <a:rPr lang="el-GR" dirty="0" smtClean="0"/>
              <a:t> (&lt;3 εκ.).</a:t>
            </a:r>
          </a:p>
          <a:p>
            <a:pPr algn="l"/>
            <a:r>
              <a:rPr lang="el-GR" dirty="0" smtClean="0"/>
              <a:t>Απουσία στένωσης του οισοφαγικού αυλού.</a:t>
            </a:r>
          </a:p>
          <a:p>
            <a:pPr algn="l"/>
            <a:r>
              <a:rPr lang="el-GR" dirty="0" smtClean="0"/>
              <a:t>Τα ενδοσκοπικά ευρήματα είναι συμβατά με Ηωσινοφιλική Οισοφαγίτιδα</a:t>
            </a:r>
            <a:r>
              <a:rPr lang="en-US" dirty="0" smtClean="0"/>
              <a:t> </a:t>
            </a:r>
            <a:r>
              <a:rPr lang="el-GR" dirty="0" smtClean="0"/>
              <a:t>και Οισοφαγίτιδα Ι</a:t>
            </a:r>
            <a:r>
              <a:rPr lang="en-US" dirty="0" smtClean="0"/>
              <a:t>I</a:t>
            </a:r>
            <a:r>
              <a:rPr lang="el-GR" dirty="0" smtClean="0"/>
              <a:t>ου βαθμού κατά </a:t>
            </a:r>
            <a:r>
              <a:rPr lang="en-US" dirty="0" smtClean="0"/>
              <a:t>L.A.</a:t>
            </a:r>
            <a:r>
              <a:rPr lang="el-GR" dirty="0" smtClean="0"/>
              <a:t> </a:t>
            </a:r>
          </a:p>
          <a:p>
            <a:pPr algn="l"/>
            <a:r>
              <a:rPr lang="el-GR" dirty="0" smtClean="0"/>
              <a:t>Ελήφθησαν 5 </a:t>
            </a:r>
            <a:r>
              <a:rPr lang="el-GR" dirty="0" err="1" smtClean="0"/>
              <a:t>ιστοτεμάχια</a:t>
            </a:r>
            <a:r>
              <a:rPr lang="el-GR" dirty="0" smtClean="0"/>
              <a:t> από το μέσο και κάτω τριτημόριο.</a:t>
            </a:r>
          </a:p>
          <a:p>
            <a:pPr algn="l"/>
            <a:endParaRPr lang="el-GR" b="1" dirty="0" smtClean="0"/>
          </a:p>
          <a:p>
            <a:pPr algn="l"/>
            <a:r>
              <a:rPr lang="el-GR" b="1" dirty="0" smtClean="0"/>
              <a:t>Πόρισμα ιστολογικής εξέτασης:</a:t>
            </a:r>
          </a:p>
          <a:p>
            <a:pPr algn="l"/>
            <a:r>
              <a:rPr lang="el-GR" dirty="0" smtClean="0"/>
              <a:t>&gt;15 </a:t>
            </a:r>
            <a:r>
              <a:rPr lang="el-GR" dirty="0" err="1" smtClean="0"/>
              <a:t>ηωσινόφιλα</a:t>
            </a:r>
            <a:r>
              <a:rPr lang="el-GR" dirty="0" smtClean="0"/>
              <a:t>/</a:t>
            </a:r>
            <a:r>
              <a:rPr lang="el-GR" dirty="0" err="1" smtClean="0"/>
              <a:t>κοπ</a:t>
            </a:r>
            <a:r>
              <a:rPr lang="el-GR" dirty="0" smtClean="0"/>
              <a:t>, διήθηση του επιθηλίου από </a:t>
            </a:r>
            <a:r>
              <a:rPr lang="el-GR" dirty="0" err="1" smtClean="0"/>
              <a:t>μαστοκύτταρα</a:t>
            </a:r>
            <a:r>
              <a:rPr lang="el-GR" dirty="0" smtClean="0"/>
              <a:t> και λεμφοκύτταρα.</a:t>
            </a:r>
          </a:p>
          <a:p>
            <a:pPr algn="l"/>
            <a:r>
              <a:rPr lang="el-GR" dirty="0" smtClean="0"/>
              <a:t>Ευρήματα συμβατά με Ηωσινοφιλική οισοφαγίτιδα.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03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04552"/>
          </a:xfrm>
        </p:spPr>
        <p:txBody>
          <a:bodyPr>
            <a:normAutofit/>
          </a:bodyPr>
          <a:lstStyle/>
          <a:p>
            <a:r>
              <a:rPr lang="el-GR" sz="5400" dirty="0" smtClean="0"/>
              <a:t>Η</a:t>
            </a:r>
            <a:r>
              <a:rPr lang="en-US" sz="5400" dirty="0" smtClean="0"/>
              <a:t> </a:t>
            </a:r>
            <a:r>
              <a:rPr lang="el-GR" sz="5400" dirty="0" smtClean="0"/>
              <a:t>ημερήσια διάταξή μας</a:t>
            </a:r>
            <a:endParaRPr lang="el-GR" sz="54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004552"/>
            <a:ext cx="12192000" cy="5853448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Τι είναι η </a:t>
            </a:r>
            <a:r>
              <a:rPr lang="el-GR" dirty="0" err="1" smtClean="0"/>
              <a:t>ΕοΕ</a:t>
            </a:r>
            <a:r>
              <a:rPr lang="el-GR" dirty="0" smtClean="0"/>
              <a:t> (Ηωσινοφιλική Οισοφαγίτιδα) και πόσο συχνή είναι</a:t>
            </a:r>
            <a:r>
              <a:rPr lang="el-GR" dirty="0"/>
              <a:t>;</a:t>
            </a: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Συμπτώματα</a:t>
            </a: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Καταστάσεις που την συνοδεύουν</a:t>
            </a: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Πως θα γίνει η διάγνωση;</a:t>
            </a: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Θεραπευτικές επιλογές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           - </a:t>
            </a:r>
            <a:r>
              <a:rPr lang="el-GR" dirty="0" smtClean="0"/>
              <a:t>Φαρμακευτικές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           - </a:t>
            </a:r>
            <a:r>
              <a:rPr lang="el-GR" dirty="0" smtClean="0"/>
              <a:t>Διατροφικές</a:t>
            </a:r>
          </a:p>
          <a:p>
            <a:pPr algn="l"/>
            <a:r>
              <a:rPr lang="el-GR" dirty="0"/>
              <a:t> </a:t>
            </a:r>
            <a:r>
              <a:rPr lang="el-GR" dirty="0" smtClean="0"/>
              <a:t>                       - Ενδοσκοπικές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     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15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4000" dirty="0" smtClean="0"/>
              <a:t>Τι είναι η </a:t>
            </a:r>
            <a:r>
              <a:rPr lang="el-GR" sz="4000" dirty="0" err="1" smtClean="0"/>
              <a:t>ΕοΕ</a:t>
            </a:r>
            <a:r>
              <a:rPr lang="el-GR" sz="4000" dirty="0" smtClean="0"/>
              <a:t>;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442434"/>
            <a:ext cx="12191999" cy="5415566"/>
          </a:xfrm>
        </p:spPr>
        <p:txBody>
          <a:bodyPr/>
          <a:lstStyle/>
          <a:p>
            <a:pPr algn="l"/>
            <a:endParaRPr lang="el-GR" dirty="0" smtClean="0"/>
          </a:p>
          <a:p>
            <a:pPr algn="just"/>
            <a:endParaRPr lang="el-GR" dirty="0" smtClean="0"/>
          </a:p>
          <a:p>
            <a:pPr algn="just"/>
            <a:endParaRPr lang="el-GR" dirty="0"/>
          </a:p>
          <a:p>
            <a:pPr algn="just"/>
            <a:r>
              <a:rPr lang="el-GR" dirty="0" smtClean="0"/>
              <a:t>Αποτελεί </a:t>
            </a:r>
            <a:r>
              <a:rPr lang="el-GR" dirty="0"/>
              <a:t>μία χρόνια </a:t>
            </a:r>
            <a:r>
              <a:rPr lang="el-GR" dirty="0" smtClean="0"/>
              <a:t> καλοήθη, μη θανατηφόρο πάθηση, </a:t>
            </a:r>
            <a:r>
              <a:rPr lang="el-GR" dirty="0"/>
              <a:t>όπου μεσολαβεί ανοσολογικός μηχανισμός απάντησης σε αντιγόνο και χαρακτηρίζεται κλινικά από συμπτώματα οισοφαγικής δυσλειτουργίας και ιστολογικά από προέχουσα </a:t>
            </a:r>
            <a:r>
              <a:rPr lang="el-GR" dirty="0" err="1" smtClean="0"/>
              <a:t>ηωσινοφιλική</a:t>
            </a:r>
            <a:r>
              <a:rPr lang="el-GR" dirty="0" smtClean="0"/>
              <a:t> </a:t>
            </a:r>
            <a:r>
              <a:rPr lang="el-GR" dirty="0"/>
              <a:t>φλεγμονή</a:t>
            </a:r>
            <a:r>
              <a:rPr lang="el-GR" dirty="0" smtClean="0"/>
              <a:t>.</a:t>
            </a:r>
          </a:p>
          <a:p>
            <a:pPr algn="just"/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18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4000" dirty="0" smtClean="0"/>
              <a:t>Πόσο συχνή είναι;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442434"/>
            <a:ext cx="12191999" cy="5415566"/>
          </a:xfrm>
        </p:spPr>
        <p:txBody>
          <a:bodyPr/>
          <a:lstStyle/>
          <a:p>
            <a:pPr algn="l"/>
            <a:endParaRPr lang="el-GR" b="1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1η </a:t>
            </a:r>
            <a:r>
              <a:rPr lang="el-GR" dirty="0"/>
              <a:t>περιγραφή το </a:t>
            </a:r>
            <a:r>
              <a:rPr lang="el-GR" dirty="0" smtClean="0"/>
              <a:t>1977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4/10.000 ανθρώπους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Αυξανόμενος επιπολασμός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Είναι συχνότερη σε παιδιά και νέους ενήλικες (Παιδιά 8,6χρ. </a:t>
            </a:r>
            <a:r>
              <a:rPr lang="el-GR" dirty="0"/>
              <a:t>και Ενήλικες 3η – 4η </a:t>
            </a:r>
            <a:r>
              <a:rPr lang="el-GR" dirty="0" smtClean="0"/>
              <a:t>δεκαετία)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3</a:t>
            </a:r>
            <a:r>
              <a:rPr lang="en-US" dirty="0" smtClean="0"/>
              <a:t>x</a:t>
            </a:r>
            <a:r>
              <a:rPr lang="el-GR" dirty="0" smtClean="0"/>
              <a:t> συχνότερη σε αρσενικού γένους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-Λευκή </a:t>
            </a:r>
            <a:r>
              <a:rPr lang="el-GR" dirty="0" smtClean="0"/>
              <a:t>φυλή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-Οικογενειακά </a:t>
            </a:r>
            <a:r>
              <a:rPr lang="el-GR" dirty="0" err="1"/>
              <a:t>clusters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-Γενετική προδιάθεση</a:t>
            </a:r>
          </a:p>
        </p:txBody>
      </p:sp>
    </p:spTree>
    <p:extLst>
      <p:ext uri="{BB962C8B-B14F-4D97-AF65-F5344CB8AC3E}">
        <p14:creationId xmlns:p14="http://schemas.microsoft.com/office/powerpoint/2010/main" val="42905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4000" dirty="0" smtClean="0"/>
              <a:t>Με τι συμπτώματα;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442434"/>
            <a:ext cx="12191999" cy="541556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l-GR" b="1" dirty="0"/>
              <a:t/>
            </a:r>
            <a:br>
              <a:rPr lang="el-GR" b="1" dirty="0"/>
            </a:br>
            <a:r>
              <a:rPr lang="el-GR" b="1" dirty="0" smtClean="0"/>
              <a:t>Στα Παιδιά</a:t>
            </a:r>
            <a:endParaRPr lang="el-GR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Καύσος </a:t>
            </a:r>
            <a:r>
              <a:rPr lang="el-GR" dirty="0"/>
              <a:t>– Παλινδρόμηση τροφής </a:t>
            </a:r>
            <a:endParaRPr lang="el-GR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Έμετοι </a:t>
            </a:r>
            <a:r>
              <a:rPr lang="el-GR" dirty="0"/>
              <a:t>– κοιλιακό άλγος (5-68%) </a:t>
            </a:r>
            <a:endParaRPr lang="el-GR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Δυσφαγία </a:t>
            </a:r>
            <a:r>
              <a:rPr lang="el-GR" dirty="0"/>
              <a:t>– Ενσφήνωση </a:t>
            </a:r>
            <a:r>
              <a:rPr lang="el-GR" dirty="0" smtClean="0"/>
              <a:t>βλωμού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/>
              <a:t>Άρνηση λήψης τροφής </a:t>
            </a:r>
            <a:r>
              <a:rPr lang="el-GR" dirty="0" smtClean="0"/>
              <a:t> - Καθυστέρηση </a:t>
            </a:r>
            <a:r>
              <a:rPr lang="el-GR" dirty="0"/>
              <a:t>στην </a:t>
            </a:r>
            <a:r>
              <a:rPr lang="el-GR" dirty="0" smtClean="0"/>
              <a:t>ανάπτυξη</a:t>
            </a:r>
          </a:p>
          <a:p>
            <a:pPr algn="l"/>
            <a:r>
              <a:rPr lang="el-GR" dirty="0"/>
              <a:t/>
            </a:r>
            <a:br>
              <a:rPr lang="el-GR" dirty="0"/>
            </a:br>
            <a:r>
              <a:rPr lang="el-GR" b="1" dirty="0" smtClean="0"/>
              <a:t>Στους</a:t>
            </a:r>
            <a:r>
              <a:rPr lang="el-GR" dirty="0" smtClean="0"/>
              <a:t>  </a:t>
            </a:r>
            <a:r>
              <a:rPr lang="el-GR" b="1" dirty="0"/>
              <a:t>Ενήλικες</a:t>
            </a:r>
            <a:r>
              <a:rPr lang="el-GR" dirty="0"/>
              <a:t> </a:t>
            </a:r>
            <a:r>
              <a:rPr lang="el-GR" dirty="0" smtClean="0"/>
              <a:t>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Δυσφαγία </a:t>
            </a:r>
            <a:r>
              <a:rPr lang="el-GR" dirty="0"/>
              <a:t>-</a:t>
            </a:r>
            <a:r>
              <a:rPr lang="el-GR" dirty="0" smtClean="0"/>
              <a:t> </a:t>
            </a:r>
            <a:r>
              <a:rPr lang="el-GR" dirty="0"/>
              <a:t>Ενσφήνωση </a:t>
            </a:r>
            <a:r>
              <a:rPr lang="el-GR" dirty="0" smtClean="0"/>
              <a:t>βλωμού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Εκδηλώσεις </a:t>
            </a:r>
            <a:r>
              <a:rPr lang="el-GR" dirty="0"/>
              <a:t>ΓΟΠΝ </a:t>
            </a:r>
            <a:r>
              <a:rPr lang="el-GR" dirty="0" smtClean="0"/>
              <a:t>- Θωρακικό άλγος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/>
              <a:t>Κ</a:t>
            </a:r>
            <a:r>
              <a:rPr lang="el-GR" dirty="0" smtClean="0"/>
              <a:t>οιλιακό άλγος - </a:t>
            </a:r>
            <a:r>
              <a:rPr lang="el-GR" dirty="0"/>
              <a:t>διαρροϊκές κενώσεις </a:t>
            </a:r>
            <a:r>
              <a:rPr lang="el-GR" dirty="0" smtClean="0"/>
              <a:t>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Απώλεια βάρους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/>
              <a:t>Ρήξη οισοφάγου(</a:t>
            </a:r>
            <a:r>
              <a:rPr lang="el-GR" dirty="0" err="1"/>
              <a:t>Boerhaave’s</a:t>
            </a:r>
            <a:r>
              <a:rPr lang="el-GR" dirty="0"/>
              <a:t> </a:t>
            </a:r>
            <a:r>
              <a:rPr lang="el-GR" dirty="0" err="1"/>
              <a:t>syndrome</a:t>
            </a:r>
            <a:r>
              <a:rPr lang="el-GR" dirty="0" smtClean="0"/>
              <a:t>)</a:t>
            </a:r>
          </a:p>
          <a:p>
            <a:pPr algn="l"/>
            <a:endParaRPr lang="el-GR" dirty="0"/>
          </a:p>
          <a:p>
            <a:pPr algn="l"/>
            <a:r>
              <a:rPr lang="el-GR" dirty="0"/>
              <a:t/>
            </a:r>
            <a:br>
              <a:rPr lang="el-GR" dirty="0"/>
            </a:br>
            <a:r>
              <a:rPr lang="el-GR" dirty="0"/>
              <a:t>• </a:t>
            </a:r>
            <a:r>
              <a:rPr lang="el-GR" dirty="0" err="1"/>
              <a:t>Εξωοισοφαγικά</a:t>
            </a:r>
            <a:r>
              <a:rPr lang="el-GR" dirty="0"/>
              <a:t> συμπτώματα : Θωρακικό άλγος / Ρινίτιδα / Άσθμα / Αλλεργίες / </a:t>
            </a:r>
            <a:r>
              <a:rPr lang="el-GR" dirty="0" err="1"/>
              <a:t>Ατοπική</a:t>
            </a:r>
            <a:r>
              <a:rPr lang="el-GR" dirty="0"/>
              <a:t> δερματίτιδα/ Λαρυγγίτιδα</a:t>
            </a:r>
            <a:r>
              <a:rPr lang="el-GR" dirty="0" smtClean="0"/>
              <a:t>  </a:t>
            </a:r>
            <a:endParaRPr lang="el-GR" b="1" dirty="0" smtClean="0"/>
          </a:p>
          <a:p>
            <a:pPr algn="l"/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28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4000" dirty="0" smtClean="0"/>
              <a:t>Πως συμβαίνει;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442434"/>
            <a:ext cx="12191999" cy="5415566"/>
          </a:xfrm>
        </p:spPr>
        <p:txBody>
          <a:bodyPr>
            <a:normAutofit lnSpcReduction="10000"/>
          </a:bodyPr>
          <a:lstStyle/>
          <a:p>
            <a:pPr algn="l"/>
            <a:endParaRPr lang="el-GR" dirty="0"/>
          </a:p>
          <a:p>
            <a:pPr algn="l"/>
            <a:r>
              <a:rPr lang="el-GR" dirty="0"/>
              <a:t>Δεν είναι τυπική τροφική </a:t>
            </a:r>
            <a:r>
              <a:rPr lang="el-GR" dirty="0" smtClean="0"/>
              <a:t>αλλεργία</a:t>
            </a:r>
          </a:p>
          <a:p>
            <a:pPr algn="l"/>
            <a:r>
              <a:rPr lang="el-GR" dirty="0" smtClean="0"/>
              <a:t>Τα </a:t>
            </a:r>
            <a:r>
              <a:rPr lang="el-GR" dirty="0" err="1"/>
              <a:t>ηωσινόφιλα</a:t>
            </a:r>
            <a:r>
              <a:rPr lang="el-GR" dirty="0"/>
              <a:t> έχουν το ρόλο </a:t>
            </a:r>
            <a:r>
              <a:rPr lang="el-GR" dirty="0" smtClean="0"/>
              <a:t>«κλειδί» </a:t>
            </a:r>
            <a:r>
              <a:rPr lang="el-GR" dirty="0"/>
              <a:t>στην </a:t>
            </a:r>
            <a:r>
              <a:rPr lang="el-GR" dirty="0" err="1"/>
              <a:t>παθογένεση</a:t>
            </a:r>
            <a:r>
              <a:rPr lang="el-GR" dirty="0"/>
              <a:t> της νόσου</a:t>
            </a:r>
            <a:r>
              <a:rPr lang="el-GR" dirty="0" smtClean="0"/>
              <a:t>.</a:t>
            </a:r>
          </a:p>
          <a:p>
            <a:pPr algn="l"/>
            <a:r>
              <a:rPr lang="el-GR" dirty="0"/>
              <a:t/>
            </a:r>
            <a:br>
              <a:rPr lang="el-GR" dirty="0"/>
            </a:br>
            <a:r>
              <a:rPr lang="el-GR" u="sng" dirty="0"/>
              <a:t>Αλλεργιογόνα (τροφικά αλλεργιογόνα ή </a:t>
            </a:r>
            <a:r>
              <a:rPr lang="el-GR" u="sng" dirty="0" err="1"/>
              <a:t>αεροαλλεργιογόνα</a:t>
            </a:r>
            <a:r>
              <a:rPr lang="el-GR" u="sng" dirty="0"/>
              <a:t>) διεγείρουν έναν ΄΄καταρράκτη΄΄ γεγονότων </a:t>
            </a:r>
            <a:r>
              <a:rPr lang="el-GR" dirty="0"/>
              <a:t>που έχει ως αποτέλεσμα την ενεργοποίηση των Τh2 κυττάρων, των </a:t>
            </a:r>
            <a:r>
              <a:rPr lang="el-GR" dirty="0" err="1"/>
              <a:t>μαστοκυττάρων</a:t>
            </a:r>
            <a:r>
              <a:rPr lang="el-GR" dirty="0"/>
              <a:t> και της Εοtaxin-3 → προαγωγή σύνθεσης </a:t>
            </a:r>
            <a:r>
              <a:rPr lang="el-GR" dirty="0" err="1"/>
              <a:t>Εο</a:t>
            </a:r>
            <a:r>
              <a:rPr lang="el-GR" dirty="0"/>
              <a:t> στον μυελό των οστών και μεταφορά τους στα σημεία προσβολής</a:t>
            </a:r>
            <a:r>
              <a:rPr lang="el-GR" dirty="0" smtClean="0"/>
              <a:t>.</a:t>
            </a:r>
          </a:p>
          <a:p>
            <a:pPr algn="l"/>
            <a:r>
              <a:rPr lang="el-GR" dirty="0"/>
              <a:t/>
            </a:r>
            <a:br>
              <a:rPr lang="el-GR" dirty="0"/>
            </a:br>
            <a:r>
              <a:rPr lang="el-GR" dirty="0"/>
              <a:t>Η Εοtaxin-3, η IL-5 (=Th2 </a:t>
            </a:r>
            <a:r>
              <a:rPr lang="el-GR" dirty="0" err="1"/>
              <a:t>κυτοκίνη</a:t>
            </a:r>
            <a:r>
              <a:rPr lang="el-GR" dirty="0"/>
              <a:t>), εκλεκτικοί </a:t>
            </a:r>
            <a:r>
              <a:rPr lang="el-GR" dirty="0" err="1"/>
              <a:t>ηωσινοφιλικοί</a:t>
            </a:r>
            <a:r>
              <a:rPr lang="el-GR" dirty="0"/>
              <a:t> παράγοντες μεταγραφής </a:t>
            </a:r>
            <a:r>
              <a:rPr lang="el-GR" b="1" dirty="0"/>
              <a:t>(GATA-1 και -2)</a:t>
            </a:r>
            <a:r>
              <a:rPr lang="el-GR" dirty="0"/>
              <a:t> καθώς και αυξητικοί παράγοντες όπως ο GM-CSF διεγείρουν τη σύνθεση και μεταφορά </a:t>
            </a:r>
            <a:r>
              <a:rPr lang="el-GR" dirty="0" err="1"/>
              <a:t>ηωσινοφίλων</a:t>
            </a:r>
            <a:r>
              <a:rPr lang="el-GR" dirty="0"/>
              <a:t> από τον μυελό των οστών.</a:t>
            </a:r>
            <a:br>
              <a:rPr lang="el-GR" dirty="0"/>
            </a:br>
            <a:r>
              <a:rPr lang="el-GR" dirty="0"/>
              <a:t>Ειδικά ή Εοtaxin-3 και η IL-5επηρεάζουν την μεταφορά των </a:t>
            </a:r>
            <a:r>
              <a:rPr lang="el-GR" dirty="0" err="1"/>
              <a:t>Εο</a:t>
            </a:r>
            <a:r>
              <a:rPr lang="el-GR" dirty="0"/>
              <a:t> στα σημεία δράσης των αλλεργιογόνων (γαστρεντερικός σωλήνας, πνεύμονες) → ενεργοποίηση και διάσπασή τους → </a:t>
            </a:r>
            <a:r>
              <a:rPr lang="el-GR" dirty="0" err="1"/>
              <a:t>ιστική</a:t>
            </a:r>
            <a:r>
              <a:rPr lang="el-GR" dirty="0"/>
              <a:t> βλάβη.</a:t>
            </a:r>
          </a:p>
        </p:txBody>
      </p:sp>
    </p:spTree>
    <p:extLst>
      <p:ext uri="{BB962C8B-B14F-4D97-AF65-F5344CB8AC3E}">
        <p14:creationId xmlns:p14="http://schemas.microsoft.com/office/powerpoint/2010/main" val="37072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8485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Ευρήματα και καταστάσεις που την συνοδεύουν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442434"/>
            <a:ext cx="12191999" cy="5415566"/>
          </a:xfrm>
        </p:spPr>
        <p:txBody>
          <a:bodyPr>
            <a:normAutofit/>
          </a:bodyPr>
          <a:lstStyle/>
          <a:p>
            <a:pPr algn="l"/>
            <a:endParaRPr lang="el-GR" b="1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Αλλεργικές διαταραχές</a:t>
            </a:r>
          </a:p>
          <a:p>
            <a:pPr algn="l"/>
            <a:r>
              <a:rPr lang="el-GR" dirty="0" smtClean="0"/>
              <a:t>              - Αλλεργική </a:t>
            </a:r>
            <a:r>
              <a:rPr lang="el-GR" dirty="0"/>
              <a:t>ρινίτιδα </a:t>
            </a:r>
            <a:r>
              <a:rPr lang="el-GR" dirty="0" smtClean="0"/>
              <a:t>(έως 75%) </a:t>
            </a:r>
            <a:endParaRPr lang="el-GR" dirty="0"/>
          </a:p>
          <a:p>
            <a:pPr algn="l"/>
            <a:r>
              <a:rPr lang="el-GR" dirty="0" smtClean="0"/>
              <a:t>              - Άσθμα (έως 70%) </a:t>
            </a:r>
          </a:p>
          <a:p>
            <a:pPr algn="l"/>
            <a:r>
              <a:rPr lang="el-GR" dirty="0" smtClean="0"/>
              <a:t>              - Ατοπία </a:t>
            </a:r>
            <a:r>
              <a:rPr lang="el-GR" dirty="0"/>
              <a:t>(έως 60%)</a:t>
            </a:r>
            <a:endParaRPr lang="el-GR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Αυξημένα </a:t>
            </a:r>
            <a:r>
              <a:rPr lang="el-GR" dirty="0" err="1" smtClean="0"/>
              <a:t>Ηωσινόφιλα</a:t>
            </a:r>
            <a:r>
              <a:rPr lang="el-GR" dirty="0" smtClean="0"/>
              <a:t> έως και 50%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Τροφικές αλλεργίες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Φαρμακευτικές αλλεργίες</a:t>
            </a:r>
            <a:endParaRPr lang="el-GR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 smtClean="0"/>
              <a:t>Παιδιά 70% με θετικές δερματικές δοκιμασίες  </a:t>
            </a:r>
          </a:p>
          <a:p>
            <a:pPr algn="l"/>
            <a:r>
              <a:rPr lang="el-GR" dirty="0" smtClean="0"/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54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6426</TotalTime>
  <Words>665</Words>
  <Application>Microsoft Office PowerPoint</Application>
  <PresentationFormat>Ευρεία οθόνη</PresentationFormat>
  <Paragraphs>183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Θέμα του Office</vt:lpstr>
      <vt:lpstr>  Ηωσινοφιλική Οισοφαγίτιδα (ΕοΕ)</vt:lpstr>
      <vt:lpstr> </vt:lpstr>
      <vt:lpstr>  </vt:lpstr>
      <vt:lpstr>Η ημερήσια διάταξή μας</vt:lpstr>
      <vt:lpstr>   Τι είναι η ΕοΕ;</vt:lpstr>
      <vt:lpstr>   Πόσο συχνή είναι;</vt:lpstr>
      <vt:lpstr>   Με τι συμπτώματα;</vt:lpstr>
      <vt:lpstr>   Πως συμβαίνει;</vt:lpstr>
      <vt:lpstr>   Ευρήματα και καταστάσεις που την συνοδεύουν</vt:lpstr>
      <vt:lpstr>   Πως θα γίνει η διάγνωση;</vt:lpstr>
      <vt:lpstr>Παρουσίαση του PowerPoint</vt:lpstr>
      <vt:lpstr>   Διαγνωστικές προκλήσεις</vt:lpstr>
      <vt:lpstr>   Θεραπευτικές επιλογές – φαρμακευτικές</vt:lpstr>
      <vt:lpstr>   Θεραπευτικές επιλογές – τοπικά στεροειδή </vt:lpstr>
      <vt:lpstr>   </vt:lpstr>
      <vt:lpstr>   Θεραπευτικές επιλογές – per os στεροειδή </vt:lpstr>
      <vt:lpstr>   Θεραπευτικές επιλογές - διαιτητική</vt:lpstr>
      <vt:lpstr>   Θεραπευτικές επιλογές – ενδοσκοπικές διαστολές</vt:lpstr>
      <vt:lpstr>Παρουσίαση του PowerPoint</vt:lpstr>
      <vt:lpstr> </vt:lpstr>
      <vt:lpstr>Παρουσίαση του PowerPoint</vt:lpstr>
      <vt:lpstr>Παρουσίαση του PowerPoint</vt:lpstr>
      <vt:lpstr>   Ηωσινοφιλική οισοφαγίτιδα - Αλγόριθμος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Ηωσηνοφιλική οισοφαγίτιδα</dc:title>
  <dc:creator>Tsionis Charis - Τσιώνης Χάρης</dc:creator>
  <cp:lastModifiedBy>Tsionis Charis - Τσιώνης Χάρης</cp:lastModifiedBy>
  <cp:revision>74</cp:revision>
  <dcterms:created xsi:type="dcterms:W3CDTF">2017-10-10T21:14:00Z</dcterms:created>
  <dcterms:modified xsi:type="dcterms:W3CDTF">2017-11-12T21:09:53Z</dcterms:modified>
</cp:coreProperties>
</file>