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57" r:id="rId3"/>
    <p:sldId id="306" r:id="rId4"/>
    <p:sldId id="258" r:id="rId5"/>
    <p:sldId id="307" r:id="rId6"/>
    <p:sldId id="259" r:id="rId7"/>
    <p:sldId id="260" r:id="rId8"/>
    <p:sldId id="308" r:id="rId9"/>
    <p:sldId id="262" r:id="rId10"/>
    <p:sldId id="263" r:id="rId11"/>
    <p:sldId id="310" r:id="rId12"/>
    <p:sldId id="309" r:id="rId13"/>
    <p:sldId id="320" r:id="rId14"/>
    <p:sldId id="266" r:id="rId15"/>
    <p:sldId id="311" r:id="rId16"/>
    <p:sldId id="321" r:id="rId17"/>
    <p:sldId id="322" r:id="rId18"/>
  </p:sldIdLst>
  <p:sldSz cx="9144000" cy="6858000" type="screen4x3"/>
  <p:notesSz cx="6888163" cy="96218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CC"/>
    <a:srgbClr val="00FF00"/>
    <a:srgbClr val="FFFF00"/>
    <a:srgbClr val="0000CC"/>
    <a:srgbClr val="FFFFFF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6" autoAdjust="0"/>
    <p:restoredTop sz="94586" autoAdjust="0"/>
  </p:normalViewPr>
  <p:slideViewPr>
    <p:cSldViewPr>
      <p:cViewPr varScale="1">
        <p:scale>
          <a:sx n="102" d="100"/>
          <a:sy n="102" d="100"/>
        </p:scale>
        <p:origin x="1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 altLang="x-non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GB" altLang="x-none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 altLang="x-none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0825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65C5B57A-35B4-3140-846A-DE7194D49AB0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l-GR" altLang="x-non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l-GR" altLang="x-non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722313"/>
            <a:ext cx="4808537" cy="360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x-none"/>
              <a:t>Δεύτερου επιπέδου</a:t>
            </a:r>
          </a:p>
          <a:p>
            <a:pPr lvl="2"/>
            <a:r>
              <a:rPr lang="el-GR" altLang="x-none"/>
              <a:t>Τρίτου επιπέδου</a:t>
            </a:r>
          </a:p>
          <a:p>
            <a:pPr lvl="3"/>
            <a:r>
              <a:rPr lang="el-GR" altLang="x-none"/>
              <a:t>Τέταρτου επιπέδου</a:t>
            </a:r>
          </a:p>
          <a:p>
            <a:pPr lvl="4"/>
            <a:r>
              <a:rPr lang="el-GR" altLang="x-none"/>
              <a:t>Πέμπτου επιπέδου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9238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l-GR" altLang="x-non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39238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FB22C37E-E450-8C45-B78B-81BC62477A02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9A06D-17F4-9845-A4EB-C00467C0BD0E}" type="slidenum">
              <a:rPr lang="el-GR" altLang="x-none"/>
              <a:pPr/>
              <a:t>3</a:t>
            </a:fld>
            <a:endParaRPr lang="el-GR" altLang="x-non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x-none"/>
              <a:t>Αλλά πρώτα ας  πούμε λίγα λόγια για τη μορφή του Κέντρου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909CC-A8F3-FC4D-BE37-C459B8F1BAA7}" type="slidenum">
              <a:rPr lang="el-GR" altLang="x-none"/>
              <a:pPr/>
              <a:t>5</a:t>
            </a:fld>
            <a:endParaRPr lang="el-GR" altLang="x-non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x-none"/>
              <a:t>Αλλά πρώτα ας  πούμε λίγα λόγια για τη μορφή του Κέντρου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x-none" noProof="0" smtClean="0"/>
              <a:t>Κάντε κλικ για να επεξεργαστείτε τον τίτλο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l-GR" altLang="x-none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D62813-FF51-2A45-9789-395BFC320729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7B7BF-79A1-3F4E-BD14-24BD903DBA3E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33045727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34946-6072-9F44-9F06-DB68594A6C36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569057162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29AF66-44E9-D145-8E8E-0DA500F6D27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798482139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0A9AF2-47E2-994D-A309-1D022C4B13D7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243501397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CBE720-F3BF-354D-BFE4-3376014AC16A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217126775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4233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234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234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235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235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237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237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238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4239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239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239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24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x-none" noProof="0" smtClean="0"/>
              <a:t>Κάντε κλικ για να επεξεργαστείτε τον τίτλο</a:t>
            </a:r>
          </a:p>
        </p:txBody>
      </p:sp>
      <p:sp>
        <p:nvSpPr>
          <p:cNvPr id="1424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l-GR" altLang="x-none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4240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14240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14240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A408FC-6DFE-EB47-8CD6-C2DD5AE3C00D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2067-3E5C-0B40-9FFE-75DA6D55924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399041643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1562-D0C2-7942-8C0B-DF46B4958E67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894442898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6180-90A2-5B4C-B8AD-3B8E42D88D3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516257686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401A-261A-F240-8E29-8DCFB88851B4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908994722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F90CF-1A95-6A4E-8637-EA42F17E945C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064412660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48C3-AF2A-8E4A-9D04-DFE351E344BE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275627896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71A8C-C605-5B4B-9936-E996FF7C6D71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355821493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A7AAA-F4EE-A84A-8A69-28F7EBDBEB0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697359603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0D7A4-1725-B343-8A8C-4D15B3626A7A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350080873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BE22C-8835-614B-ACA5-7AE08AB507E2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851523378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F2FE3-B223-7641-9F90-1F3B5FFF434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515369016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7E087B-CC4E-3349-A73F-DB15F37B70DC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256978648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59EAA-4494-3A4F-8904-DAFF0A77A0D5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044797110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D3F6-7FAD-B748-9679-34F1F961C670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2078729898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6448-D6DF-204F-97DC-E467AB0441EF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949426290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1D3B-BE7B-5446-8688-B004B826A8DA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997137398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3E37-7CEA-7D45-AD2B-978630E8ACFC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71884557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25B1-AD02-D943-894A-87093B9E8FEC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204208145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D2DD3-CF77-F246-B9A9-A7E2F7CAF209}" type="slidenum">
              <a:rPr lang="el-GR" altLang="x-none"/>
              <a:pPr/>
              <a:t>‹#›</a:t>
            </a:fld>
            <a:endParaRPr lang="el-GR" altLang="x-none"/>
          </a:p>
        </p:txBody>
      </p:sp>
    </p:spTree>
    <p:extLst>
      <p:ext uri="{BB962C8B-B14F-4D97-AF65-F5344CB8AC3E}">
        <p14:creationId xmlns:p14="http://schemas.microsoft.com/office/powerpoint/2010/main" val="179401445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τον τίτλο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x-none"/>
              <a:t>Δεύτερου επιπέδου</a:t>
            </a:r>
          </a:p>
          <a:p>
            <a:pPr lvl="2"/>
            <a:r>
              <a:rPr lang="el-GR" altLang="x-none"/>
              <a:t>Τρίτου επιπέδου</a:t>
            </a:r>
          </a:p>
          <a:p>
            <a:pPr lvl="3"/>
            <a:r>
              <a:rPr lang="el-GR" altLang="x-none"/>
              <a:t>Τέταρτου επιπέδου</a:t>
            </a:r>
          </a:p>
          <a:p>
            <a:pPr lvl="4"/>
            <a:r>
              <a:rPr lang="el-GR" altLang="x-none"/>
              <a:t>Πέμπτου επιπέδου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x-none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x-none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C0C3DC-0C8F-0C46-814D-DA5F101CB48F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3" r:id="rId12"/>
    <p:sldLayoutId id="2147483675" r:id="rId13"/>
    <p:sldLayoutId id="2147483676" r:id="rId14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413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1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13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132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13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134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13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136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413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137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3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13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τον τίτλο</a:t>
            </a:r>
          </a:p>
        </p:txBody>
      </p:sp>
      <p:sp>
        <p:nvSpPr>
          <p:cNvPr id="1413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x-none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x-none"/>
              <a:t>Δεύτερου επιπέδου</a:t>
            </a:r>
          </a:p>
          <a:p>
            <a:pPr lvl="2"/>
            <a:r>
              <a:rPr lang="el-GR" altLang="x-none"/>
              <a:t>Τρίτου επιπέδου</a:t>
            </a:r>
          </a:p>
          <a:p>
            <a:pPr lvl="3"/>
            <a:r>
              <a:rPr lang="el-GR" altLang="x-none"/>
              <a:t>Τέταρτου επιπέδου</a:t>
            </a:r>
          </a:p>
          <a:p>
            <a:pPr lvl="4"/>
            <a:r>
              <a:rPr lang="el-GR" altLang="x-none"/>
              <a:t>Πέμπτου επιπέδου</a:t>
            </a:r>
          </a:p>
        </p:txBody>
      </p:sp>
      <p:sp>
        <p:nvSpPr>
          <p:cNvPr id="1413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x-none"/>
          </a:p>
        </p:txBody>
      </p:sp>
      <p:sp>
        <p:nvSpPr>
          <p:cNvPr id="1413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x-none"/>
          </a:p>
        </p:txBody>
      </p:sp>
      <p:sp>
        <p:nvSpPr>
          <p:cNvPr id="1413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F61C953-EA47-DB41-A79C-B418C3B465B9}" type="slidenum">
              <a:rPr lang="el-GR" altLang="x-none"/>
              <a:pPr/>
              <a:t>‹#›</a:t>
            </a:fld>
            <a:endParaRPr lang="el-GR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arbovirus.health.nsw.gov.au/areas/arbovirus/mosquit/photos/anopheles_annulipes.jpg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ντίγραφο από SH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457450"/>
            <a:ext cx="3886200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7772400" cy="1989138"/>
          </a:xfrm>
        </p:spPr>
        <p:txBody>
          <a:bodyPr/>
          <a:lstStyle/>
          <a:p>
            <a:r>
              <a:rPr lang="en-US" altLang="x-none" sz="2400" b="1" i="1" u="sng">
                <a:solidFill>
                  <a:srgbClr val="99CCFF"/>
                </a:solidFill>
                <a:latin typeface="Tahoma" charset="0"/>
              </a:rPr>
              <a:t>PREFETTURA DI SERRES</a:t>
            </a:r>
            <a:r>
              <a:rPr lang="el-GR" altLang="x-none" sz="2400" b="1" i="1" u="sng">
                <a:solidFill>
                  <a:srgbClr val="99CCFF"/>
                </a:solidFill>
                <a:latin typeface="Tahoma" charset="0"/>
              </a:rPr>
              <a:t/>
            </a:r>
            <a:br>
              <a:rPr lang="el-GR" altLang="x-none" sz="2400" b="1" i="1" u="sng">
                <a:solidFill>
                  <a:srgbClr val="99CCFF"/>
                </a:solidFill>
                <a:latin typeface="Tahoma" charset="0"/>
              </a:rPr>
            </a:br>
            <a:r>
              <a:rPr lang="el-GR" altLang="x-none" sz="2400" b="1">
                <a:solidFill>
                  <a:srgbClr val="99CCFF"/>
                </a:solidFill>
                <a:latin typeface="Tahoma" charset="0"/>
              </a:rPr>
              <a:t/>
            </a:r>
            <a:br>
              <a:rPr lang="el-GR" altLang="x-none" sz="2400" b="1">
                <a:solidFill>
                  <a:srgbClr val="99CCFF"/>
                </a:solidFill>
                <a:latin typeface="Tahoma" charset="0"/>
              </a:rPr>
            </a:br>
            <a:r>
              <a:rPr lang="en-US" altLang="x-none" sz="2400" b="1">
                <a:solidFill>
                  <a:srgbClr val="99CCFF"/>
                </a:solidFill>
                <a:latin typeface="Tahoma" charset="0"/>
              </a:rPr>
              <a:t>CENTRO PER LA LOTTA CONTRO LE ZANZARE </a:t>
            </a:r>
            <a:br>
              <a:rPr lang="en-US" altLang="x-none" sz="2400" b="1">
                <a:solidFill>
                  <a:srgbClr val="99CCFF"/>
                </a:solidFill>
                <a:latin typeface="Tahoma" charset="0"/>
              </a:rPr>
            </a:br>
            <a:r>
              <a:rPr lang="en-US" altLang="x-none" sz="2400" b="1">
                <a:solidFill>
                  <a:srgbClr val="99CCFF"/>
                </a:solidFill>
                <a:latin typeface="Tahoma" charset="0"/>
              </a:rPr>
              <a:t>E PER LA PROTEZIONE CIVILE </a:t>
            </a:r>
            <a:br>
              <a:rPr lang="en-US" altLang="x-none" sz="2400" b="1">
                <a:solidFill>
                  <a:srgbClr val="99CCFF"/>
                </a:solidFill>
                <a:latin typeface="Tahoma" charset="0"/>
              </a:rPr>
            </a:br>
            <a:r>
              <a:rPr lang="en-US" altLang="x-none" sz="2400" b="1">
                <a:solidFill>
                  <a:srgbClr val="99CCFF"/>
                </a:solidFill>
                <a:latin typeface="Tahoma" charset="0"/>
              </a:rPr>
              <a:t>DELLA PROVINCIA DI SERRES</a:t>
            </a:r>
            <a:endParaRPr lang="el-GR" altLang="x-none" sz="2400" b="1">
              <a:solidFill>
                <a:srgbClr val="99CCFF"/>
              </a:solidFill>
              <a:latin typeface="Tahoma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ORIZONE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95363"/>
            <a:ext cx="8497888" cy="545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05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WordArt 9"/>
          <p:cNvSpPr>
            <a:spLocks noChangeArrowheads="1" noChangeShapeType="1" noTextEdit="1"/>
          </p:cNvSpPr>
          <p:nvPr/>
        </p:nvSpPr>
        <p:spPr bwMode="auto">
          <a:xfrm>
            <a:off x="3132138" y="333375"/>
            <a:ext cx="3024187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LAVELING OF LAND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ORIZONE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762000"/>
            <a:ext cx="8497888" cy="568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855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WordArt 9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1655762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PADDIES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b="1">
                <a:latin typeface="Tahoma" charset="0"/>
              </a:rPr>
              <a:t>SEMINA</a:t>
            </a:r>
            <a:endParaRPr lang="el-GR" altLang="x-none" sz="3200" b="1">
              <a:latin typeface="Tahoma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A mano o con macchina seminatrice</a:t>
            </a:r>
            <a:r>
              <a:rPr lang="el-GR" altLang="x-none">
                <a:latin typeface="Tahoma" charset="0"/>
              </a:rPr>
              <a:t> (</a:t>
            </a:r>
            <a:r>
              <a:rPr lang="en-US" altLang="x-none">
                <a:latin typeface="Tahoma" charset="0"/>
              </a:rPr>
              <a:t>distributore di concime</a:t>
            </a:r>
            <a:r>
              <a:rPr lang="el-GR" altLang="x-none">
                <a:latin typeface="Tahoma" charset="0"/>
              </a:rPr>
              <a:t>).</a:t>
            </a:r>
          </a:p>
          <a:p>
            <a:pPr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Varieta’</a:t>
            </a:r>
            <a:r>
              <a:rPr lang="el-GR" altLang="x-none">
                <a:latin typeface="Tahoma" charset="0"/>
              </a:rPr>
              <a:t>:    </a:t>
            </a:r>
            <a:r>
              <a:rPr lang="en-US" altLang="x-none">
                <a:latin typeface="Tahoma" charset="0"/>
              </a:rPr>
              <a:t>    ROMA 264</a:t>
            </a:r>
          </a:p>
          <a:p>
            <a:pPr>
              <a:buFont typeface="Wingdings" charset="2"/>
              <a:buNone/>
            </a:pPr>
            <a:r>
              <a:rPr lang="en-US" altLang="x-none">
                <a:latin typeface="Tahoma" charset="0"/>
              </a:rPr>
              <a:t>                                                97%</a:t>
            </a:r>
          </a:p>
          <a:p>
            <a:pPr>
              <a:buFont typeface="Wingdings" charset="2"/>
              <a:buNone/>
            </a:pPr>
            <a:r>
              <a:rPr lang="en-US" altLang="x-none">
                <a:latin typeface="Tahoma" charset="0"/>
              </a:rPr>
              <a:t>                       EUROPA</a:t>
            </a:r>
          </a:p>
          <a:p>
            <a:pPr>
              <a:buFont typeface="Wingdings" charset="2"/>
              <a:buNone/>
            </a:pPr>
            <a:r>
              <a:rPr lang="en-US" altLang="x-none">
                <a:latin typeface="Tahoma" charset="0"/>
              </a:rPr>
              <a:t>                     </a:t>
            </a:r>
          </a:p>
          <a:p>
            <a:pPr>
              <a:buFont typeface="Wingdings" charset="2"/>
              <a:buNone/>
            </a:pPr>
            <a:r>
              <a:rPr lang="en-US" altLang="x-none">
                <a:latin typeface="Tahoma" charset="0"/>
              </a:rPr>
              <a:t>                       LIDO                    3%</a:t>
            </a:r>
            <a:r>
              <a:rPr lang="en-US" altLang="x-none"/>
              <a:t>  </a:t>
            </a:r>
            <a:endParaRPr lang="el-GR" altLang="x-none"/>
          </a:p>
        </p:txBody>
      </p:sp>
      <p:sp>
        <p:nvSpPr>
          <p:cNvPr id="143364" name="AutoShape 4"/>
          <p:cNvSpPr>
            <a:spLocks/>
          </p:cNvSpPr>
          <p:nvPr/>
        </p:nvSpPr>
        <p:spPr bwMode="auto">
          <a:xfrm>
            <a:off x="5435600" y="2924175"/>
            <a:ext cx="288925" cy="1296988"/>
          </a:xfrm>
          <a:prstGeom prst="rightBrace">
            <a:avLst>
              <a:gd name="adj1" fmla="val 3740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476250"/>
            <a:ext cx="8229600" cy="1600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x-none" sz="3200" b="1" u="sng">
                <a:hlinkClick r:id="rId2" action="ppaction://hlinksldjump"/>
              </a:rPr>
              <a:t>SISTEMA DI IRRIGAZIONE DELLE RISAIE</a:t>
            </a:r>
            <a:r>
              <a:rPr lang="el-GR" altLang="x-none" sz="3200" b="1" u="sng"/>
              <a:t/>
            </a:r>
            <a:br>
              <a:rPr lang="el-GR" altLang="x-none" sz="3200" b="1" u="sng"/>
            </a:br>
            <a:r>
              <a:rPr lang="en-US" altLang="x-none" sz="2000" b="1"/>
              <a:t>Il sistema e’ costituito da canalizzazioni di terra, </a:t>
            </a:r>
            <a:br>
              <a:rPr lang="en-US" altLang="x-none" sz="2000" b="1"/>
            </a:br>
            <a:r>
              <a:rPr lang="en-US" altLang="x-none" sz="2000" b="1"/>
              <a:t>disposte senza un disegno preciso</a:t>
            </a:r>
            <a:r>
              <a:rPr lang="el-GR" altLang="x-none" sz="2000" b="1"/>
              <a:t>, </a:t>
            </a:r>
            <a:r>
              <a:rPr lang="en-US" altLang="x-none" sz="2000" b="1"/>
              <a:t>che irriga le risaie </a:t>
            </a:r>
            <a:br>
              <a:rPr lang="en-US" altLang="x-none" sz="2000" b="1"/>
            </a:br>
            <a:r>
              <a:rPr lang="en-US" altLang="x-none" sz="2000" b="1"/>
              <a:t>e le altre coltivazioni dell’area circostante</a:t>
            </a:r>
            <a:r>
              <a:rPr lang="el-GR" altLang="x-none" sz="2400"/>
              <a:t>.</a:t>
            </a:r>
          </a:p>
        </p:txBody>
      </p:sp>
      <p:pic>
        <p:nvPicPr>
          <p:cNvPr id="29699" name="Picture 3" descr="ΧΑΡΤΗΣ ΟΡΥΖΩΝΩ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2312988"/>
            <a:ext cx="8640762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Freeform 4"/>
          <p:cNvSpPr>
            <a:spLocks/>
          </p:cNvSpPr>
          <p:nvPr/>
        </p:nvSpPr>
        <p:spPr bwMode="auto">
          <a:xfrm>
            <a:off x="395288" y="3573463"/>
            <a:ext cx="4284662" cy="1403350"/>
          </a:xfrm>
          <a:custGeom>
            <a:avLst/>
            <a:gdLst>
              <a:gd name="T0" fmla="*/ 0 w 2699"/>
              <a:gd name="T1" fmla="*/ 862 h 884"/>
              <a:gd name="T2" fmla="*/ 386 w 2699"/>
              <a:gd name="T3" fmla="*/ 884 h 884"/>
              <a:gd name="T4" fmla="*/ 522 w 2699"/>
              <a:gd name="T5" fmla="*/ 884 h 884"/>
              <a:gd name="T6" fmla="*/ 658 w 2699"/>
              <a:gd name="T7" fmla="*/ 862 h 884"/>
              <a:gd name="T8" fmla="*/ 749 w 2699"/>
              <a:gd name="T9" fmla="*/ 816 h 884"/>
              <a:gd name="T10" fmla="*/ 817 w 2699"/>
              <a:gd name="T11" fmla="*/ 725 h 884"/>
              <a:gd name="T12" fmla="*/ 862 w 2699"/>
              <a:gd name="T13" fmla="*/ 635 h 884"/>
              <a:gd name="T14" fmla="*/ 953 w 2699"/>
              <a:gd name="T15" fmla="*/ 499 h 884"/>
              <a:gd name="T16" fmla="*/ 1111 w 2699"/>
              <a:gd name="T17" fmla="*/ 453 h 884"/>
              <a:gd name="T18" fmla="*/ 1293 w 2699"/>
              <a:gd name="T19" fmla="*/ 431 h 884"/>
              <a:gd name="T20" fmla="*/ 1338 w 2699"/>
              <a:gd name="T21" fmla="*/ 408 h 884"/>
              <a:gd name="T22" fmla="*/ 1452 w 2699"/>
              <a:gd name="T23" fmla="*/ 295 h 884"/>
              <a:gd name="T24" fmla="*/ 2019 w 2699"/>
              <a:gd name="T25" fmla="*/ 113 h 884"/>
              <a:gd name="T26" fmla="*/ 2245 w 2699"/>
              <a:gd name="T27" fmla="*/ 45 h 884"/>
              <a:gd name="T28" fmla="*/ 2359 w 2699"/>
              <a:gd name="T29" fmla="*/ 22 h 884"/>
              <a:gd name="T30" fmla="*/ 2450 w 2699"/>
              <a:gd name="T31" fmla="*/ 0 h 884"/>
              <a:gd name="T32" fmla="*/ 2699 w 2699"/>
              <a:gd name="T33" fmla="*/ 113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99" h="884">
                <a:moveTo>
                  <a:pt x="0" y="862"/>
                </a:moveTo>
                <a:lnTo>
                  <a:pt x="386" y="884"/>
                </a:lnTo>
                <a:lnTo>
                  <a:pt x="522" y="884"/>
                </a:lnTo>
                <a:lnTo>
                  <a:pt x="658" y="862"/>
                </a:lnTo>
                <a:lnTo>
                  <a:pt x="749" y="816"/>
                </a:lnTo>
                <a:lnTo>
                  <a:pt x="817" y="725"/>
                </a:lnTo>
                <a:lnTo>
                  <a:pt x="862" y="635"/>
                </a:lnTo>
                <a:lnTo>
                  <a:pt x="953" y="499"/>
                </a:lnTo>
                <a:lnTo>
                  <a:pt x="1111" y="453"/>
                </a:lnTo>
                <a:lnTo>
                  <a:pt x="1293" y="431"/>
                </a:lnTo>
                <a:lnTo>
                  <a:pt x="1338" y="408"/>
                </a:lnTo>
                <a:lnTo>
                  <a:pt x="1452" y="295"/>
                </a:lnTo>
                <a:lnTo>
                  <a:pt x="2019" y="113"/>
                </a:lnTo>
                <a:lnTo>
                  <a:pt x="2245" y="45"/>
                </a:lnTo>
                <a:lnTo>
                  <a:pt x="2359" y="22"/>
                </a:lnTo>
                <a:lnTo>
                  <a:pt x="2450" y="0"/>
                </a:lnTo>
                <a:lnTo>
                  <a:pt x="2699" y="113"/>
                </a:ln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4679950" y="3752850"/>
            <a:ext cx="722313" cy="215900"/>
          </a:xfrm>
          <a:custGeom>
            <a:avLst/>
            <a:gdLst>
              <a:gd name="T0" fmla="*/ 0 w 454"/>
              <a:gd name="T1" fmla="*/ 0 h 136"/>
              <a:gd name="T2" fmla="*/ 181 w 454"/>
              <a:gd name="T3" fmla="*/ 91 h 136"/>
              <a:gd name="T4" fmla="*/ 250 w 454"/>
              <a:gd name="T5" fmla="*/ 114 h 136"/>
              <a:gd name="T6" fmla="*/ 340 w 454"/>
              <a:gd name="T7" fmla="*/ 136 h 136"/>
              <a:gd name="T8" fmla="*/ 408 w 454"/>
              <a:gd name="T9" fmla="*/ 136 h 136"/>
              <a:gd name="T10" fmla="*/ 454 w 454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136">
                <a:moveTo>
                  <a:pt x="0" y="0"/>
                </a:moveTo>
                <a:lnTo>
                  <a:pt x="181" y="91"/>
                </a:lnTo>
                <a:lnTo>
                  <a:pt x="250" y="114"/>
                </a:lnTo>
                <a:lnTo>
                  <a:pt x="340" y="136"/>
                </a:lnTo>
                <a:lnTo>
                  <a:pt x="408" y="136"/>
                </a:lnTo>
                <a:lnTo>
                  <a:pt x="454" y="136"/>
                </a:ln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2376488" y="3968750"/>
            <a:ext cx="2987675" cy="2016125"/>
          </a:xfrm>
          <a:custGeom>
            <a:avLst/>
            <a:gdLst>
              <a:gd name="T0" fmla="*/ 0 w 1882"/>
              <a:gd name="T1" fmla="*/ 1270 h 1270"/>
              <a:gd name="T2" fmla="*/ 884 w 1882"/>
              <a:gd name="T3" fmla="*/ 998 h 1270"/>
              <a:gd name="T4" fmla="*/ 952 w 1882"/>
              <a:gd name="T5" fmla="*/ 975 h 1270"/>
              <a:gd name="T6" fmla="*/ 1088 w 1882"/>
              <a:gd name="T7" fmla="*/ 885 h 1270"/>
              <a:gd name="T8" fmla="*/ 1542 w 1882"/>
              <a:gd name="T9" fmla="*/ 386 h 1270"/>
              <a:gd name="T10" fmla="*/ 1882 w 1882"/>
              <a:gd name="T11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2" h="1270">
                <a:moveTo>
                  <a:pt x="0" y="1270"/>
                </a:moveTo>
                <a:lnTo>
                  <a:pt x="884" y="998"/>
                </a:lnTo>
                <a:lnTo>
                  <a:pt x="952" y="975"/>
                </a:lnTo>
                <a:lnTo>
                  <a:pt x="1088" y="885"/>
                </a:lnTo>
                <a:lnTo>
                  <a:pt x="1542" y="386"/>
                </a:lnTo>
                <a:lnTo>
                  <a:pt x="1882" y="0"/>
                </a:ln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6227763" y="3968750"/>
            <a:ext cx="973137" cy="2052638"/>
          </a:xfrm>
          <a:custGeom>
            <a:avLst/>
            <a:gdLst>
              <a:gd name="T0" fmla="*/ 0 w 613"/>
              <a:gd name="T1" fmla="*/ 1293 h 1293"/>
              <a:gd name="T2" fmla="*/ 295 w 613"/>
              <a:gd name="T3" fmla="*/ 907 h 1293"/>
              <a:gd name="T4" fmla="*/ 477 w 613"/>
              <a:gd name="T5" fmla="*/ 658 h 1293"/>
              <a:gd name="T6" fmla="*/ 522 w 613"/>
              <a:gd name="T7" fmla="*/ 545 h 1293"/>
              <a:gd name="T8" fmla="*/ 613 w 613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293">
                <a:moveTo>
                  <a:pt x="0" y="1293"/>
                </a:moveTo>
                <a:lnTo>
                  <a:pt x="295" y="907"/>
                </a:lnTo>
                <a:lnTo>
                  <a:pt x="477" y="658"/>
                </a:lnTo>
                <a:lnTo>
                  <a:pt x="522" y="545"/>
                </a:lnTo>
                <a:lnTo>
                  <a:pt x="613" y="0"/>
                </a:ln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1204913" y="5005388"/>
            <a:ext cx="306387" cy="685800"/>
          </a:xfrm>
          <a:custGeom>
            <a:avLst/>
            <a:gdLst>
              <a:gd name="T0" fmla="*/ 0 w 193"/>
              <a:gd name="T1" fmla="*/ 0 h 432"/>
              <a:gd name="T2" fmla="*/ 27 w 193"/>
              <a:gd name="T3" fmla="*/ 30 h 432"/>
              <a:gd name="T4" fmla="*/ 54 w 193"/>
              <a:gd name="T5" fmla="*/ 63 h 432"/>
              <a:gd name="T6" fmla="*/ 72 w 193"/>
              <a:gd name="T7" fmla="*/ 75 h 432"/>
              <a:gd name="T8" fmla="*/ 87 w 193"/>
              <a:gd name="T9" fmla="*/ 126 h 432"/>
              <a:gd name="T10" fmla="*/ 123 w 193"/>
              <a:gd name="T11" fmla="*/ 180 h 432"/>
              <a:gd name="T12" fmla="*/ 141 w 193"/>
              <a:gd name="T13" fmla="*/ 216 h 432"/>
              <a:gd name="T14" fmla="*/ 147 w 193"/>
              <a:gd name="T15" fmla="*/ 234 h 432"/>
              <a:gd name="T16" fmla="*/ 147 w 193"/>
              <a:gd name="T17" fmla="*/ 312 h 432"/>
              <a:gd name="T18" fmla="*/ 171 w 193"/>
              <a:gd name="T19" fmla="*/ 345 h 432"/>
              <a:gd name="T20" fmla="*/ 193 w 193"/>
              <a:gd name="T21" fmla="*/ 368 h 432"/>
              <a:gd name="T22" fmla="*/ 193 w 193"/>
              <a:gd name="T23" fmla="*/ 413 h 432"/>
              <a:gd name="T24" fmla="*/ 183 w 193"/>
              <a:gd name="T2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432">
                <a:moveTo>
                  <a:pt x="0" y="0"/>
                </a:moveTo>
                <a:cubicBezTo>
                  <a:pt x="13" y="8"/>
                  <a:pt x="14" y="21"/>
                  <a:pt x="27" y="30"/>
                </a:cubicBezTo>
                <a:cubicBezTo>
                  <a:pt x="31" y="36"/>
                  <a:pt x="52" y="62"/>
                  <a:pt x="54" y="63"/>
                </a:cubicBezTo>
                <a:cubicBezTo>
                  <a:pt x="60" y="67"/>
                  <a:pt x="72" y="75"/>
                  <a:pt x="72" y="75"/>
                </a:cubicBezTo>
                <a:cubicBezTo>
                  <a:pt x="77" y="91"/>
                  <a:pt x="79" y="111"/>
                  <a:pt x="87" y="126"/>
                </a:cubicBezTo>
                <a:cubicBezTo>
                  <a:pt x="97" y="145"/>
                  <a:pt x="111" y="162"/>
                  <a:pt x="123" y="180"/>
                </a:cubicBezTo>
                <a:cubicBezTo>
                  <a:pt x="130" y="190"/>
                  <a:pt x="136" y="205"/>
                  <a:pt x="141" y="216"/>
                </a:cubicBezTo>
                <a:cubicBezTo>
                  <a:pt x="144" y="222"/>
                  <a:pt x="147" y="234"/>
                  <a:pt x="147" y="234"/>
                </a:cubicBezTo>
                <a:cubicBezTo>
                  <a:pt x="142" y="267"/>
                  <a:pt x="139" y="286"/>
                  <a:pt x="147" y="312"/>
                </a:cubicBezTo>
                <a:lnTo>
                  <a:pt x="171" y="345"/>
                </a:lnTo>
                <a:lnTo>
                  <a:pt x="193" y="368"/>
                </a:lnTo>
                <a:lnTo>
                  <a:pt x="193" y="413"/>
                </a:lnTo>
                <a:cubicBezTo>
                  <a:pt x="190" y="420"/>
                  <a:pt x="183" y="432"/>
                  <a:pt x="183" y="432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1706563" y="4738688"/>
            <a:ext cx="793750" cy="1185862"/>
          </a:xfrm>
          <a:custGeom>
            <a:avLst/>
            <a:gdLst>
              <a:gd name="T0" fmla="*/ 0 w 501"/>
              <a:gd name="T1" fmla="*/ 0 h 747"/>
              <a:gd name="T2" fmla="*/ 12 w 501"/>
              <a:gd name="T3" fmla="*/ 3 h 747"/>
              <a:gd name="T4" fmla="*/ 18 w 501"/>
              <a:gd name="T5" fmla="*/ 12 h 747"/>
              <a:gd name="T6" fmla="*/ 105 w 501"/>
              <a:gd name="T7" fmla="*/ 82 h 747"/>
              <a:gd name="T8" fmla="*/ 196 w 501"/>
              <a:gd name="T9" fmla="*/ 196 h 747"/>
              <a:gd name="T10" fmla="*/ 309 w 501"/>
              <a:gd name="T11" fmla="*/ 309 h 747"/>
              <a:gd name="T12" fmla="*/ 377 w 501"/>
              <a:gd name="T13" fmla="*/ 377 h 747"/>
              <a:gd name="T14" fmla="*/ 445 w 501"/>
              <a:gd name="T15" fmla="*/ 490 h 747"/>
              <a:gd name="T16" fmla="*/ 468 w 501"/>
              <a:gd name="T17" fmla="*/ 501 h 747"/>
              <a:gd name="T18" fmla="*/ 480 w 501"/>
              <a:gd name="T19" fmla="*/ 543 h 747"/>
              <a:gd name="T20" fmla="*/ 471 w 501"/>
              <a:gd name="T21" fmla="*/ 573 h 747"/>
              <a:gd name="T22" fmla="*/ 474 w 501"/>
              <a:gd name="T23" fmla="*/ 606 h 747"/>
              <a:gd name="T24" fmla="*/ 483 w 501"/>
              <a:gd name="T25" fmla="*/ 633 h 747"/>
              <a:gd name="T26" fmla="*/ 492 w 501"/>
              <a:gd name="T27" fmla="*/ 705 h 747"/>
              <a:gd name="T28" fmla="*/ 501 w 501"/>
              <a:gd name="T29" fmla="*/ 747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1" h="747">
                <a:moveTo>
                  <a:pt x="0" y="0"/>
                </a:moveTo>
                <a:cubicBezTo>
                  <a:pt x="4" y="1"/>
                  <a:pt x="9" y="1"/>
                  <a:pt x="12" y="3"/>
                </a:cubicBezTo>
                <a:cubicBezTo>
                  <a:pt x="15" y="5"/>
                  <a:pt x="18" y="12"/>
                  <a:pt x="18" y="12"/>
                </a:cubicBezTo>
                <a:lnTo>
                  <a:pt x="105" y="82"/>
                </a:lnTo>
                <a:lnTo>
                  <a:pt x="196" y="196"/>
                </a:lnTo>
                <a:lnTo>
                  <a:pt x="309" y="309"/>
                </a:lnTo>
                <a:lnTo>
                  <a:pt x="377" y="377"/>
                </a:lnTo>
                <a:lnTo>
                  <a:pt x="445" y="490"/>
                </a:lnTo>
                <a:cubicBezTo>
                  <a:pt x="452" y="494"/>
                  <a:pt x="463" y="494"/>
                  <a:pt x="468" y="501"/>
                </a:cubicBezTo>
                <a:cubicBezTo>
                  <a:pt x="475" y="511"/>
                  <a:pt x="476" y="531"/>
                  <a:pt x="480" y="543"/>
                </a:cubicBezTo>
                <a:cubicBezTo>
                  <a:pt x="477" y="553"/>
                  <a:pt x="471" y="573"/>
                  <a:pt x="471" y="573"/>
                </a:cubicBezTo>
                <a:cubicBezTo>
                  <a:pt x="472" y="584"/>
                  <a:pt x="472" y="595"/>
                  <a:pt x="474" y="606"/>
                </a:cubicBezTo>
                <a:cubicBezTo>
                  <a:pt x="476" y="615"/>
                  <a:pt x="483" y="633"/>
                  <a:pt x="483" y="633"/>
                </a:cubicBezTo>
                <a:cubicBezTo>
                  <a:pt x="485" y="656"/>
                  <a:pt x="487" y="682"/>
                  <a:pt x="492" y="705"/>
                </a:cubicBezTo>
                <a:cubicBezTo>
                  <a:pt x="496" y="721"/>
                  <a:pt x="501" y="730"/>
                  <a:pt x="501" y="74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1905000" y="4400550"/>
            <a:ext cx="1839913" cy="1116013"/>
          </a:xfrm>
          <a:custGeom>
            <a:avLst/>
            <a:gdLst>
              <a:gd name="T0" fmla="*/ 0 w 1158"/>
              <a:gd name="T1" fmla="*/ 0 h 703"/>
              <a:gd name="T2" fmla="*/ 15 w 1158"/>
              <a:gd name="T3" fmla="*/ 24 h 703"/>
              <a:gd name="T4" fmla="*/ 33 w 1158"/>
              <a:gd name="T5" fmla="*/ 42 h 703"/>
              <a:gd name="T6" fmla="*/ 115 w 1158"/>
              <a:gd name="T7" fmla="*/ 91 h 703"/>
              <a:gd name="T8" fmla="*/ 206 w 1158"/>
              <a:gd name="T9" fmla="*/ 114 h 703"/>
              <a:gd name="T10" fmla="*/ 251 w 1158"/>
              <a:gd name="T11" fmla="*/ 159 h 703"/>
              <a:gd name="T12" fmla="*/ 297 w 1158"/>
              <a:gd name="T13" fmla="*/ 227 h 703"/>
              <a:gd name="T14" fmla="*/ 327 w 1158"/>
              <a:gd name="T15" fmla="*/ 318 h 703"/>
              <a:gd name="T16" fmla="*/ 372 w 1158"/>
              <a:gd name="T17" fmla="*/ 366 h 703"/>
              <a:gd name="T18" fmla="*/ 429 w 1158"/>
              <a:gd name="T19" fmla="*/ 366 h 703"/>
              <a:gd name="T20" fmla="*/ 501 w 1158"/>
              <a:gd name="T21" fmla="*/ 363 h 703"/>
              <a:gd name="T22" fmla="*/ 546 w 1158"/>
              <a:gd name="T23" fmla="*/ 386 h 703"/>
              <a:gd name="T24" fmla="*/ 582 w 1158"/>
              <a:gd name="T25" fmla="*/ 423 h 703"/>
              <a:gd name="T26" fmla="*/ 609 w 1158"/>
              <a:gd name="T27" fmla="*/ 453 h 703"/>
              <a:gd name="T28" fmla="*/ 630 w 1158"/>
              <a:gd name="T29" fmla="*/ 486 h 703"/>
              <a:gd name="T30" fmla="*/ 696 w 1158"/>
              <a:gd name="T31" fmla="*/ 525 h 703"/>
              <a:gd name="T32" fmla="*/ 747 w 1158"/>
              <a:gd name="T33" fmla="*/ 528 h 703"/>
              <a:gd name="T34" fmla="*/ 957 w 1158"/>
              <a:gd name="T35" fmla="*/ 552 h 703"/>
              <a:gd name="T36" fmla="*/ 1038 w 1158"/>
              <a:gd name="T37" fmla="*/ 591 h 703"/>
              <a:gd name="T38" fmla="*/ 1083 w 1158"/>
              <a:gd name="T39" fmla="*/ 609 h 703"/>
              <a:gd name="T40" fmla="*/ 1113 w 1158"/>
              <a:gd name="T41" fmla="*/ 635 h 703"/>
              <a:gd name="T42" fmla="*/ 1136 w 1158"/>
              <a:gd name="T43" fmla="*/ 658 h 703"/>
              <a:gd name="T44" fmla="*/ 1158 w 1158"/>
              <a:gd name="T45" fmla="*/ 703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8" h="703">
                <a:moveTo>
                  <a:pt x="0" y="0"/>
                </a:moveTo>
                <a:cubicBezTo>
                  <a:pt x="7" y="21"/>
                  <a:pt x="1" y="14"/>
                  <a:pt x="15" y="24"/>
                </a:cubicBezTo>
                <a:cubicBezTo>
                  <a:pt x="21" y="34"/>
                  <a:pt x="28" y="33"/>
                  <a:pt x="33" y="42"/>
                </a:cubicBezTo>
                <a:lnTo>
                  <a:pt x="115" y="91"/>
                </a:lnTo>
                <a:lnTo>
                  <a:pt x="206" y="114"/>
                </a:lnTo>
                <a:lnTo>
                  <a:pt x="251" y="159"/>
                </a:lnTo>
                <a:lnTo>
                  <a:pt x="297" y="227"/>
                </a:lnTo>
                <a:cubicBezTo>
                  <a:pt x="292" y="253"/>
                  <a:pt x="303" y="302"/>
                  <a:pt x="327" y="318"/>
                </a:cubicBezTo>
                <a:cubicBezTo>
                  <a:pt x="336" y="346"/>
                  <a:pt x="338" y="365"/>
                  <a:pt x="372" y="366"/>
                </a:cubicBezTo>
                <a:cubicBezTo>
                  <a:pt x="391" y="367"/>
                  <a:pt x="410" y="366"/>
                  <a:pt x="429" y="366"/>
                </a:cubicBezTo>
                <a:lnTo>
                  <a:pt x="501" y="363"/>
                </a:lnTo>
                <a:lnTo>
                  <a:pt x="546" y="386"/>
                </a:lnTo>
                <a:cubicBezTo>
                  <a:pt x="557" y="397"/>
                  <a:pt x="571" y="408"/>
                  <a:pt x="582" y="423"/>
                </a:cubicBezTo>
                <a:cubicBezTo>
                  <a:pt x="592" y="432"/>
                  <a:pt x="603" y="441"/>
                  <a:pt x="609" y="453"/>
                </a:cubicBezTo>
                <a:cubicBezTo>
                  <a:pt x="615" y="466"/>
                  <a:pt x="618" y="478"/>
                  <a:pt x="630" y="486"/>
                </a:cubicBezTo>
                <a:cubicBezTo>
                  <a:pt x="637" y="507"/>
                  <a:pt x="677" y="513"/>
                  <a:pt x="696" y="525"/>
                </a:cubicBezTo>
                <a:cubicBezTo>
                  <a:pt x="710" y="534"/>
                  <a:pt x="730" y="527"/>
                  <a:pt x="747" y="528"/>
                </a:cubicBezTo>
                <a:cubicBezTo>
                  <a:pt x="817" y="542"/>
                  <a:pt x="885" y="548"/>
                  <a:pt x="957" y="552"/>
                </a:cubicBezTo>
                <a:cubicBezTo>
                  <a:pt x="986" y="562"/>
                  <a:pt x="1011" y="578"/>
                  <a:pt x="1038" y="591"/>
                </a:cubicBezTo>
                <a:cubicBezTo>
                  <a:pt x="1052" y="598"/>
                  <a:pt x="1059" y="594"/>
                  <a:pt x="1083" y="609"/>
                </a:cubicBezTo>
                <a:lnTo>
                  <a:pt x="1113" y="635"/>
                </a:lnTo>
                <a:lnTo>
                  <a:pt x="1136" y="658"/>
                </a:lnTo>
                <a:lnTo>
                  <a:pt x="1158" y="703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2533650" y="4229100"/>
            <a:ext cx="1138238" cy="1000125"/>
          </a:xfrm>
          <a:custGeom>
            <a:avLst/>
            <a:gdLst>
              <a:gd name="T0" fmla="*/ 0 w 717"/>
              <a:gd name="T1" fmla="*/ 0 h 630"/>
              <a:gd name="T2" fmla="*/ 6 w 717"/>
              <a:gd name="T3" fmla="*/ 9 h 630"/>
              <a:gd name="T4" fmla="*/ 9 w 717"/>
              <a:gd name="T5" fmla="*/ 18 h 630"/>
              <a:gd name="T6" fmla="*/ 21 w 717"/>
              <a:gd name="T7" fmla="*/ 36 h 630"/>
              <a:gd name="T8" fmla="*/ 82 w 717"/>
              <a:gd name="T9" fmla="*/ 108 h 630"/>
              <a:gd name="T10" fmla="*/ 150 w 717"/>
              <a:gd name="T11" fmla="*/ 131 h 630"/>
              <a:gd name="T12" fmla="*/ 195 w 717"/>
              <a:gd name="T13" fmla="*/ 131 h 630"/>
              <a:gd name="T14" fmla="*/ 218 w 717"/>
              <a:gd name="T15" fmla="*/ 154 h 630"/>
              <a:gd name="T16" fmla="*/ 218 w 717"/>
              <a:gd name="T17" fmla="*/ 199 h 630"/>
              <a:gd name="T18" fmla="*/ 218 w 717"/>
              <a:gd name="T19" fmla="*/ 244 h 630"/>
              <a:gd name="T20" fmla="*/ 218 w 717"/>
              <a:gd name="T21" fmla="*/ 267 h 630"/>
              <a:gd name="T22" fmla="*/ 218 w 717"/>
              <a:gd name="T23" fmla="*/ 312 h 630"/>
              <a:gd name="T24" fmla="*/ 241 w 717"/>
              <a:gd name="T25" fmla="*/ 358 h 630"/>
              <a:gd name="T26" fmla="*/ 286 w 717"/>
              <a:gd name="T27" fmla="*/ 403 h 630"/>
              <a:gd name="T28" fmla="*/ 377 w 717"/>
              <a:gd name="T29" fmla="*/ 471 h 630"/>
              <a:gd name="T30" fmla="*/ 445 w 717"/>
              <a:gd name="T31" fmla="*/ 539 h 630"/>
              <a:gd name="T32" fmla="*/ 536 w 717"/>
              <a:gd name="T33" fmla="*/ 607 h 630"/>
              <a:gd name="T34" fmla="*/ 604 w 717"/>
              <a:gd name="T35" fmla="*/ 630 h 630"/>
              <a:gd name="T36" fmla="*/ 672 w 717"/>
              <a:gd name="T37" fmla="*/ 607 h 630"/>
              <a:gd name="T38" fmla="*/ 717 w 717"/>
              <a:gd name="T39" fmla="*/ 562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7" h="630">
                <a:moveTo>
                  <a:pt x="0" y="0"/>
                </a:moveTo>
                <a:cubicBezTo>
                  <a:pt x="2" y="3"/>
                  <a:pt x="4" y="6"/>
                  <a:pt x="6" y="9"/>
                </a:cubicBezTo>
                <a:cubicBezTo>
                  <a:pt x="7" y="12"/>
                  <a:pt x="7" y="15"/>
                  <a:pt x="9" y="18"/>
                </a:cubicBezTo>
                <a:cubicBezTo>
                  <a:pt x="13" y="24"/>
                  <a:pt x="21" y="36"/>
                  <a:pt x="21" y="36"/>
                </a:cubicBezTo>
                <a:lnTo>
                  <a:pt x="82" y="108"/>
                </a:lnTo>
                <a:lnTo>
                  <a:pt x="150" y="131"/>
                </a:lnTo>
                <a:lnTo>
                  <a:pt x="195" y="131"/>
                </a:lnTo>
                <a:lnTo>
                  <a:pt x="218" y="154"/>
                </a:lnTo>
                <a:lnTo>
                  <a:pt x="218" y="199"/>
                </a:lnTo>
                <a:lnTo>
                  <a:pt x="218" y="244"/>
                </a:lnTo>
                <a:lnTo>
                  <a:pt x="218" y="267"/>
                </a:lnTo>
                <a:lnTo>
                  <a:pt x="218" y="312"/>
                </a:lnTo>
                <a:lnTo>
                  <a:pt x="241" y="358"/>
                </a:lnTo>
                <a:lnTo>
                  <a:pt x="286" y="403"/>
                </a:lnTo>
                <a:lnTo>
                  <a:pt x="377" y="471"/>
                </a:lnTo>
                <a:lnTo>
                  <a:pt x="445" y="539"/>
                </a:lnTo>
                <a:lnTo>
                  <a:pt x="536" y="607"/>
                </a:lnTo>
                <a:lnTo>
                  <a:pt x="604" y="630"/>
                </a:lnTo>
                <a:lnTo>
                  <a:pt x="672" y="607"/>
                </a:lnTo>
                <a:lnTo>
                  <a:pt x="717" y="562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3281363" y="3871913"/>
            <a:ext cx="1003300" cy="1285875"/>
          </a:xfrm>
          <a:custGeom>
            <a:avLst/>
            <a:gdLst>
              <a:gd name="T0" fmla="*/ 0 w 632"/>
              <a:gd name="T1" fmla="*/ 0 h 810"/>
              <a:gd name="T2" fmla="*/ 42 w 632"/>
              <a:gd name="T3" fmla="*/ 27 h 810"/>
              <a:gd name="T4" fmla="*/ 87 w 632"/>
              <a:gd name="T5" fmla="*/ 39 h 810"/>
              <a:gd name="T6" fmla="*/ 110 w 632"/>
              <a:gd name="T7" fmla="*/ 61 h 810"/>
              <a:gd name="T8" fmla="*/ 133 w 632"/>
              <a:gd name="T9" fmla="*/ 84 h 810"/>
              <a:gd name="T10" fmla="*/ 155 w 632"/>
              <a:gd name="T11" fmla="*/ 129 h 810"/>
              <a:gd name="T12" fmla="*/ 178 w 632"/>
              <a:gd name="T13" fmla="*/ 152 h 810"/>
              <a:gd name="T14" fmla="*/ 223 w 632"/>
              <a:gd name="T15" fmla="*/ 175 h 810"/>
              <a:gd name="T16" fmla="*/ 237 w 632"/>
              <a:gd name="T17" fmla="*/ 174 h 810"/>
              <a:gd name="T18" fmla="*/ 261 w 632"/>
              <a:gd name="T19" fmla="*/ 219 h 810"/>
              <a:gd name="T20" fmla="*/ 273 w 632"/>
              <a:gd name="T21" fmla="*/ 237 h 810"/>
              <a:gd name="T22" fmla="*/ 282 w 632"/>
              <a:gd name="T23" fmla="*/ 264 h 810"/>
              <a:gd name="T24" fmla="*/ 285 w 632"/>
              <a:gd name="T25" fmla="*/ 273 h 810"/>
              <a:gd name="T26" fmla="*/ 264 w 632"/>
              <a:gd name="T27" fmla="*/ 336 h 810"/>
              <a:gd name="T28" fmla="*/ 237 w 632"/>
              <a:gd name="T29" fmla="*/ 405 h 810"/>
              <a:gd name="T30" fmla="*/ 240 w 632"/>
              <a:gd name="T31" fmla="*/ 414 h 810"/>
              <a:gd name="T32" fmla="*/ 269 w 632"/>
              <a:gd name="T33" fmla="*/ 492 h 810"/>
              <a:gd name="T34" fmla="*/ 337 w 632"/>
              <a:gd name="T35" fmla="*/ 560 h 810"/>
              <a:gd name="T36" fmla="*/ 405 w 632"/>
              <a:gd name="T37" fmla="*/ 583 h 810"/>
              <a:gd name="T38" fmla="*/ 420 w 632"/>
              <a:gd name="T39" fmla="*/ 582 h 810"/>
              <a:gd name="T40" fmla="*/ 423 w 632"/>
              <a:gd name="T41" fmla="*/ 591 h 810"/>
              <a:gd name="T42" fmla="*/ 432 w 632"/>
              <a:gd name="T43" fmla="*/ 594 h 810"/>
              <a:gd name="T44" fmla="*/ 444 w 632"/>
              <a:gd name="T45" fmla="*/ 621 h 810"/>
              <a:gd name="T46" fmla="*/ 465 w 632"/>
              <a:gd name="T47" fmla="*/ 693 h 810"/>
              <a:gd name="T48" fmla="*/ 480 w 632"/>
              <a:gd name="T49" fmla="*/ 729 h 810"/>
              <a:gd name="T50" fmla="*/ 501 w 632"/>
              <a:gd name="T51" fmla="*/ 744 h 810"/>
              <a:gd name="T52" fmla="*/ 632 w 632"/>
              <a:gd name="T53" fmla="*/ 81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2" h="810">
                <a:moveTo>
                  <a:pt x="0" y="0"/>
                </a:moveTo>
                <a:cubicBezTo>
                  <a:pt x="14" y="9"/>
                  <a:pt x="16" y="13"/>
                  <a:pt x="42" y="27"/>
                </a:cubicBezTo>
                <a:lnTo>
                  <a:pt x="87" y="39"/>
                </a:lnTo>
                <a:lnTo>
                  <a:pt x="110" y="61"/>
                </a:lnTo>
                <a:lnTo>
                  <a:pt x="133" y="84"/>
                </a:lnTo>
                <a:lnTo>
                  <a:pt x="155" y="129"/>
                </a:lnTo>
                <a:lnTo>
                  <a:pt x="178" y="152"/>
                </a:lnTo>
                <a:lnTo>
                  <a:pt x="223" y="175"/>
                </a:lnTo>
                <a:cubicBezTo>
                  <a:pt x="228" y="175"/>
                  <a:pt x="233" y="171"/>
                  <a:pt x="237" y="174"/>
                </a:cubicBezTo>
                <a:cubicBezTo>
                  <a:pt x="254" y="185"/>
                  <a:pt x="252" y="205"/>
                  <a:pt x="261" y="219"/>
                </a:cubicBezTo>
                <a:lnTo>
                  <a:pt x="273" y="237"/>
                </a:lnTo>
                <a:cubicBezTo>
                  <a:pt x="273" y="237"/>
                  <a:pt x="282" y="264"/>
                  <a:pt x="282" y="264"/>
                </a:cubicBezTo>
                <a:cubicBezTo>
                  <a:pt x="283" y="267"/>
                  <a:pt x="285" y="273"/>
                  <a:pt x="285" y="273"/>
                </a:cubicBezTo>
                <a:cubicBezTo>
                  <a:pt x="281" y="296"/>
                  <a:pt x="274" y="316"/>
                  <a:pt x="264" y="336"/>
                </a:cubicBezTo>
                <a:cubicBezTo>
                  <a:pt x="253" y="359"/>
                  <a:pt x="252" y="383"/>
                  <a:pt x="237" y="405"/>
                </a:cubicBezTo>
                <a:cubicBezTo>
                  <a:pt x="233" y="420"/>
                  <a:pt x="240" y="438"/>
                  <a:pt x="240" y="414"/>
                </a:cubicBezTo>
                <a:lnTo>
                  <a:pt x="269" y="492"/>
                </a:lnTo>
                <a:lnTo>
                  <a:pt x="337" y="560"/>
                </a:lnTo>
                <a:cubicBezTo>
                  <a:pt x="360" y="568"/>
                  <a:pt x="382" y="578"/>
                  <a:pt x="405" y="583"/>
                </a:cubicBezTo>
                <a:cubicBezTo>
                  <a:pt x="439" y="590"/>
                  <a:pt x="378" y="554"/>
                  <a:pt x="420" y="582"/>
                </a:cubicBezTo>
                <a:cubicBezTo>
                  <a:pt x="421" y="585"/>
                  <a:pt x="421" y="589"/>
                  <a:pt x="423" y="591"/>
                </a:cubicBezTo>
                <a:cubicBezTo>
                  <a:pt x="425" y="593"/>
                  <a:pt x="430" y="591"/>
                  <a:pt x="432" y="594"/>
                </a:cubicBezTo>
                <a:cubicBezTo>
                  <a:pt x="438" y="602"/>
                  <a:pt x="440" y="612"/>
                  <a:pt x="444" y="621"/>
                </a:cubicBezTo>
                <a:cubicBezTo>
                  <a:pt x="454" y="644"/>
                  <a:pt x="457" y="669"/>
                  <a:pt x="465" y="693"/>
                </a:cubicBezTo>
                <a:cubicBezTo>
                  <a:pt x="467" y="710"/>
                  <a:pt x="463" y="723"/>
                  <a:pt x="480" y="729"/>
                </a:cubicBezTo>
                <a:cubicBezTo>
                  <a:pt x="487" y="739"/>
                  <a:pt x="491" y="739"/>
                  <a:pt x="501" y="744"/>
                </a:cubicBezTo>
                <a:lnTo>
                  <a:pt x="632" y="81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3887788" y="3681413"/>
            <a:ext cx="971550" cy="792162"/>
          </a:xfrm>
          <a:custGeom>
            <a:avLst/>
            <a:gdLst>
              <a:gd name="T0" fmla="*/ 0 w 612"/>
              <a:gd name="T1" fmla="*/ 0 h 499"/>
              <a:gd name="T2" fmla="*/ 23 w 612"/>
              <a:gd name="T3" fmla="*/ 0 h 499"/>
              <a:gd name="T4" fmla="*/ 91 w 612"/>
              <a:gd name="T5" fmla="*/ 22 h 499"/>
              <a:gd name="T6" fmla="*/ 136 w 612"/>
              <a:gd name="T7" fmla="*/ 45 h 499"/>
              <a:gd name="T8" fmla="*/ 167 w 612"/>
              <a:gd name="T9" fmla="*/ 72 h 499"/>
              <a:gd name="T10" fmla="*/ 185 w 612"/>
              <a:gd name="T11" fmla="*/ 96 h 499"/>
              <a:gd name="T12" fmla="*/ 275 w 612"/>
              <a:gd name="T13" fmla="*/ 159 h 499"/>
              <a:gd name="T14" fmla="*/ 299 w 612"/>
              <a:gd name="T15" fmla="*/ 180 h 499"/>
              <a:gd name="T16" fmla="*/ 323 w 612"/>
              <a:gd name="T17" fmla="*/ 198 h 499"/>
              <a:gd name="T18" fmla="*/ 347 w 612"/>
              <a:gd name="T19" fmla="*/ 219 h 499"/>
              <a:gd name="T20" fmla="*/ 374 w 612"/>
              <a:gd name="T21" fmla="*/ 249 h 499"/>
              <a:gd name="T22" fmla="*/ 408 w 612"/>
              <a:gd name="T23" fmla="*/ 317 h 499"/>
              <a:gd name="T24" fmla="*/ 522 w 612"/>
              <a:gd name="T25" fmla="*/ 453 h 499"/>
              <a:gd name="T26" fmla="*/ 612 w 612"/>
              <a:gd name="T27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2" h="499">
                <a:moveTo>
                  <a:pt x="0" y="0"/>
                </a:moveTo>
                <a:lnTo>
                  <a:pt x="23" y="0"/>
                </a:lnTo>
                <a:lnTo>
                  <a:pt x="91" y="22"/>
                </a:lnTo>
                <a:lnTo>
                  <a:pt x="136" y="45"/>
                </a:lnTo>
                <a:cubicBezTo>
                  <a:pt x="146" y="55"/>
                  <a:pt x="158" y="62"/>
                  <a:pt x="167" y="72"/>
                </a:cubicBezTo>
                <a:cubicBezTo>
                  <a:pt x="175" y="81"/>
                  <a:pt x="173" y="88"/>
                  <a:pt x="185" y="96"/>
                </a:cubicBezTo>
                <a:cubicBezTo>
                  <a:pt x="195" y="127"/>
                  <a:pt x="245" y="149"/>
                  <a:pt x="275" y="159"/>
                </a:cubicBezTo>
                <a:cubicBezTo>
                  <a:pt x="281" y="168"/>
                  <a:pt x="299" y="180"/>
                  <a:pt x="299" y="180"/>
                </a:cubicBezTo>
                <a:cubicBezTo>
                  <a:pt x="306" y="191"/>
                  <a:pt x="312" y="191"/>
                  <a:pt x="323" y="198"/>
                </a:cubicBezTo>
                <a:cubicBezTo>
                  <a:pt x="329" y="207"/>
                  <a:pt x="347" y="219"/>
                  <a:pt x="347" y="219"/>
                </a:cubicBezTo>
                <a:cubicBezTo>
                  <a:pt x="351" y="231"/>
                  <a:pt x="371" y="221"/>
                  <a:pt x="374" y="249"/>
                </a:cubicBezTo>
                <a:lnTo>
                  <a:pt x="408" y="317"/>
                </a:lnTo>
                <a:lnTo>
                  <a:pt x="522" y="453"/>
                </a:lnTo>
                <a:lnTo>
                  <a:pt x="612" y="499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2449513" y="5984875"/>
            <a:ext cx="1341437" cy="360363"/>
          </a:xfrm>
          <a:custGeom>
            <a:avLst/>
            <a:gdLst>
              <a:gd name="T0" fmla="*/ 0 w 846"/>
              <a:gd name="T1" fmla="*/ 0 h 227"/>
              <a:gd name="T2" fmla="*/ 340 w 846"/>
              <a:gd name="T3" fmla="*/ 114 h 227"/>
              <a:gd name="T4" fmla="*/ 658 w 846"/>
              <a:gd name="T5" fmla="*/ 227 h 227"/>
              <a:gd name="T6" fmla="*/ 732 w 846"/>
              <a:gd name="T7" fmla="*/ 211 h 227"/>
              <a:gd name="T8" fmla="*/ 759 w 846"/>
              <a:gd name="T9" fmla="*/ 181 h 227"/>
              <a:gd name="T10" fmla="*/ 774 w 846"/>
              <a:gd name="T11" fmla="*/ 157 h 227"/>
              <a:gd name="T12" fmla="*/ 789 w 846"/>
              <a:gd name="T13" fmla="*/ 133 h 227"/>
              <a:gd name="T14" fmla="*/ 807 w 846"/>
              <a:gd name="T15" fmla="*/ 121 h 227"/>
              <a:gd name="T16" fmla="*/ 837 w 846"/>
              <a:gd name="T17" fmla="*/ 97 h 227"/>
              <a:gd name="T18" fmla="*/ 846 w 846"/>
              <a:gd name="T19" fmla="*/ 7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6" h="227">
                <a:moveTo>
                  <a:pt x="0" y="0"/>
                </a:moveTo>
                <a:lnTo>
                  <a:pt x="340" y="114"/>
                </a:lnTo>
                <a:lnTo>
                  <a:pt x="658" y="227"/>
                </a:lnTo>
                <a:cubicBezTo>
                  <a:pt x="697" y="226"/>
                  <a:pt x="701" y="219"/>
                  <a:pt x="732" y="211"/>
                </a:cubicBezTo>
                <a:cubicBezTo>
                  <a:pt x="745" y="203"/>
                  <a:pt x="746" y="190"/>
                  <a:pt x="759" y="181"/>
                </a:cubicBezTo>
                <a:cubicBezTo>
                  <a:pt x="766" y="160"/>
                  <a:pt x="760" y="167"/>
                  <a:pt x="774" y="157"/>
                </a:cubicBezTo>
                <a:cubicBezTo>
                  <a:pt x="775" y="154"/>
                  <a:pt x="787" y="135"/>
                  <a:pt x="789" y="133"/>
                </a:cubicBezTo>
                <a:cubicBezTo>
                  <a:pt x="794" y="128"/>
                  <a:pt x="807" y="121"/>
                  <a:pt x="807" y="121"/>
                </a:cubicBezTo>
                <a:cubicBezTo>
                  <a:pt x="813" y="111"/>
                  <a:pt x="826" y="101"/>
                  <a:pt x="837" y="97"/>
                </a:cubicBezTo>
                <a:cubicBezTo>
                  <a:pt x="842" y="90"/>
                  <a:pt x="846" y="85"/>
                  <a:pt x="846" y="7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3148013" y="5772150"/>
            <a:ext cx="552450" cy="320675"/>
          </a:xfrm>
          <a:custGeom>
            <a:avLst/>
            <a:gdLst>
              <a:gd name="T0" fmla="*/ 0 w 348"/>
              <a:gd name="T1" fmla="*/ 0 h 202"/>
              <a:gd name="T2" fmla="*/ 3 w 348"/>
              <a:gd name="T3" fmla="*/ 45 h 202"/>
              <a:gd name="T4" fmla="*/ 12 w 348"/>
              <a:gd name="T5" fmla="*/ 66 h 202"/>
              <a:gd name="T6" fmla="*/ 217 w 348"/>
              <a:gd name="T7" fmla="*/ 180 h 202"/>
              <a:gd name="T8" fmla="*/ 262 w 348"/>
              <a:gd name="T9" fmla="*/ 202 h 202"/>
              <a:gd name="T10" fmla="*/ 285 w 348"/>
              <a:gd name="T11" fmla="*/ 202 h 202"/>
              <a:gd name="T12" fmla="*/ 330 w 348"/>
              <a:gd name="T13" fmla="*/ 189 h 202"/>
              <a:gd name="T14" fmla="*/ 348 w 348"/>
              <a:gd name="T15" fmla="*/ 18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202">
                <a:moveTo>
                  <a:pt x="0" y="0"/>
                </a:moveTo>
                <a:cubicBezTo>
                  <a:pt x="7" y="20"/>
                  <a:pt x="3" y="6"/>
                  <a:pt x="3" y="45"/>
                </a:cubicBezTo>
                <a:lnTo>
                  <a:pt x="12" y="66"/>
                </a:lnTo>
                <a:lnTo>
                  <a:pt x="217" y="180"/>
                </a:lnTo>
                <a:lnTo>
                  <a:pt x="262" y="202"/>
                </a:lnTo>
                <a:lnTo>
                  <a:pt x="285" y="202"/>
                </a:lnTo>
                <a:cubicBezTo>
                  <a:pt x="300" y="199"/>
                  <a:pt x="315" y="194"/>
                  <a:pt x="330" y="189"/>
                </a:cubicBezTo>
                <a:cubicBezTo>
                  <a:pt x="336" y="187"/>
                  <a:pt x="348" y="180"/>
                  <a:pt x="348" y="18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Freeform 16"/>
          <p:cNvSpPr>
            <a:spLocks/>
          </p:cNvSpPr>
          <p:nvPr/>
        </p:nvSpPr>
        <p:spPr bwMode="auto">
          <a:xfrm>
            <a:off x="3852863" y="5553075"/>
            <a:ext cx="612775" cy="431800"/>
          </a:xfrm>
          <a:custGeom>
            <a:avLst/>
            <a:gdLst>
              <a:gd name="T0" fmla="*/ 0 w 387"/>
              <a:gd name="T1" fmla="*/ 0 h 272"/>
              <a:gd name="T2" fmla="*/ 341 w 387"/>
              <a:gd name="T3" fmla="*/ 250 h 272"/>
              <a:gd name="T4" fmla="*/ 361 w 387"/>
              <a:gd name="T5" fmla="*/ 267 h 272"/>
              <a:gd name="T6" fmla="*/ 385 w 387"/>
              <a:gd name="T7" fmla="*/ 25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" h="272">
                <a:moveTo>
                  <a:pt x="0" y="0"/>
                </a:moveTo>
                <a:lnTo>
                  <a:pt x="341" y="250"/>
                </a:lnTo>
                <a:cubicBezTo>
                  <a:pt x="352" y="257"/>
                  <a:pt x="349" y="263"/>
                  <a:pt x="361" y="267"/>
                </a:cubicBezTo>
                <a:cubicBezTo>
                  <a:pt x="387" y="264"/>
                  <a:pt x="385" y="272"/>
                  <a:pt x="385" y="25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4529138" y="5734050"/>
            <a:ext cx="330200" cy="366713"/>
          </a:xfrm>
          <a:custGeom>
            <a:avLst/>
            <a:gdLst>
              <a:gd name="T0" fmla="*/ 0 w 208"/>
              <a:gd name="T1" fmla="*/ 213 h 231"/>
              <a:gd name="T2" fmla="*/ 102 w 208"/>
              <a:gd name="T3" fmla="*/ 216 h 231"/>
              <a:gd name="T4" fmla="*/ 153 w 208"/>
              <a:gd name="T5" fmla="*/ 231 h 231"/>
              <a:gd name="T6" fmla="*/ 208 w 208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231">
                <a:moveTo>
                  <a:pt x="0" y="213"/>
                </a:moveTo>
                <a:cubicBezTo>
                  <a:pt x="28" y="220"/>
                  <a:pt x="76" y="215"/>
                  <a:pt x="102" y="216"/>
                </a:cubicBezTo>
                <a:cubicBezTo>
                  <a:pt x="119" y="222"/>
                  <a:pt x="136" y="231"/>
                  <a:pt x="153" y="231"/>
                </a:cubicBezTo>
                <a:lnTo>
                  <a:pt x="208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427538" y="5013325"/>
            <a:ext cx="1730375" cy="1044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Freeform 19"/>
          <p:cNvSpPr>
            <a:spLocks/>
          </p:cNvSpPr>
          <p:nvPr/>
        </p:nvSpPr>
        <p:spPr bwMode="auto">
          <a:xfrm>
            <a:off x="5681663" y="5019675"/>
            <a:ext cx="1158875" cy="280988"/>
          </a:xfrm>
          <a:custGeom>
            <a:avLst/>
            <a:gdLst>
              <a:gd name="T0" fmla="*/ 0 w 711"/>
              <a:gd name="T1" fmla="*/ 0 h 177"/>
              <a:gd name="T2" fmla="*/ 0 w 711"/>
              <a:gd name="T3" fmla="*/ 27 h 177"/>
              <a:gd name="T4" fmla="*/ 4 w 711"/>
              <a:gd name="T5" fmla="*/ 155 h 177"/>
              <a:gd name="T6" fmla="*/ 299 w 711"/>
              <a:gd name="T7" fmla="*/ 177 h 177"/>
              <a:gd name="T8" fmla="*/ 322 w 711"/>
              <a:gd name="T9" fmla="*/ 155 h 177"/>
              <a:gd name="T10" fmla="*/ 458 w 711"/>
              <a:gd name="T11" fmla="*/ 155 h 177"/>
              <a:gd name="T12" fmla="*/ 458 w 711"/>
              <a:gd name="T13" fmla="*/ 109 h 177"/>
              <a:gd name="T14" fmla="*/ 616 w 711"/>
              <a:gd name="T15" fmla="*/ 109 h 177"/>
              <a:gd name="T16" fmla="*/ 645 w 711"/>
              <a:gd name="T17" fmla="*/ 102 h 177"/>
              <a:gd name="T18" fmla="*/ 711 w 711"/>
              <a:gd name="T19" fmla="*/ 9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1" h="177">
                <a:moveTo>
                  <a:pt x="0" y="0"/>
                </a:moveTo>
                <a:cubicBezTo>
                  <a:pt x="0" y="9"/>
                  <a:pt x="0" y="18"/>
                  <a:pt x="0" y="27"/>
                </a:cubicBezTo>
                <a:lnTo>
                  <a:pt x="4" y="155"/>
                </a:lnTo>
                <a:lnTo>
                  <a:pt x="299" y="177"/>
                </a:lnTo>
                <a:lnTo>
                  <a:pt x="322" y="155"/>
                </a:lnTo>
                <a:lnTo>
                  <a:pt x="458" y="155"/>
                </a:lnTo>
                <a:lnTo>
                  <a:pt x="458" y="109"/>
                </a:lnTo>
                <a:lnTo>
                  <a:pt x="616" y="109"/>
                </a:lnTo>
                <a:cubicBezTo>
                  <a:pt x="633" y="112"/>
                  <a:pt x="631" y="105"/>
                  <a:pt x="645" y="102"/>
                </a:cubicBezTo>
                <a:cubicBezTo>
                  <a:pt x="664" y="98"/>
                  <a:pt x="692" y="99"/>
                  <a:pt x="711" y="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5688013" y="4760913"/>
            <a:ext cx="755650" cy="252412"/>
          </a:xfrm>
          <a:custGeom>
            <a:avLst/>
            <a:gdLst>
              <a:gd name="T0" fmla="*/ 43 w 487"/>
              <a:gd name="T1" fmla="*/ 0 h 140"/>
              <a:gd name="T2" fmla="*/ 16 w 487"/>
              <a:gd name="T3" fmla="*/ 30 h 140"/>
              <a:gd name="T4" fmla="*/ 13 w 487"/>
              <a:gd name="T5" fmla="*/ 39 h 140"/>
              <a:gd name="T6" fmla="*/ 4 w 487"/>
              <a:gd name="T7" fmla="*/ 45 h 140"/>
              <a:gd name="T8" fmla="*/ 7 w 487"/>
              <a:gd name="T9" fmla="*/ 111 h 140"/>
              <a:gd name="T10" fmla="*/ 7 w 487"/>
              <a:gd name="T11" fmla="*/ 132 h 140"/>
              <a:gd name="T12" fmla="*/ 487 w 487"/>
              <a:gd name="T1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140">
                <a:moveTo>
                  <a:pt x="43" y="0"/>
                </a:moveTo>
                <a:cubicBezTo>
                  <a:pt x="37" y="9"/>
                  <a:pt x="25" y="24"/>
                  <a:pt x="16" y="30"/>
                </a:cubicBezTo>
                <a:cubicBezTo>
                  <a:pt x="15" y="33"/>
                  <a:pt x="15" y="37"/>
                  <a:pt x="13" y="39"/>
                </a:cubicBezTo>
                <a:cubicBezTo>
                  <a:pt x="11" y="42"/>
                  <a:pt x="4" y="41"/>
                  <a:pt x="4" y="45"/>
                </a:cubicBezTo>
                <a:cubicBezTo>
                  <a:pt x="2" y="67"/>
                  <a:pt x="6" y="89"/>
                  <a:pt x="7" y="111"/>
                </a:cubicBezTo>
                <a:cubicBezTo>
                  <a:pt x="4" y="130"/>
                  <a:pt x="0" y="125"/>
                  <a:pt x="7" y="132"/>
                </a:cubicBezTo>
                <a:lnTo>
                  <a:pt x="487" y="14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Freeform 21"/>
          <p:cNvSpPr>
            <a:spLocks/>
          </p:cNvSpPr>
          <p:nvPr/>
        </p:nvSpPr>
        <p:spPr bwMode="auto">
          <a:xfrm>
            <a:off x="6084888" y="4843463"/>
            <a:ext cx="863600" cy="147637"/>
          </a:xfrm>
          <a:custGeom>
            <a:avLst/>
            <a:gdLst>
              <a:gd name="T0" fmla="*/ 13 w 544"/>
              <a:gd name="T1" fmla="*/ 93 h 93"/>
              <a:gd name="T2" fmla="*/ 13 w 544"/>
              <a:gd name="T3" fmla="*/ 69 h 93"/>
              <a:gd name="T4" fmla="*/ 22 w 544"/>
              <a:gd name="T5" fmla="*/ 0 h 93"/>
              <a:gd name="T6" fmla="*/ 49 w 544"/>
              <a:gd name="T7" fmla="*/ 3 h 93"/>
              <a:gd name="T8" fmla="*/ 340 w 544"/>
              <a:gd name="T9" fmla="*/ 16 h 93"/>
              <a:gd name="T10" fmla="*/ 362 w 544"/>
              <a:gd name="T11" fmla="*/ 16 h 93"/>
              <a:gd name="T12" fmla="*/ 385 w 544"/>
              <a:gd name="T13" fmla="*/ 39 h 93"/>
              <a:gd name="T14" fmla="*/ 453 w 544"/>
              <a:gd name="T15" fmla="*/ 62 h 93"/>
              <a:gd name="T16" fmla="*/ 499 w 544"/>
              <a:gd name="T17" fmla="*/ 84 h 93"/>
              <a:gd name="T18" fmla="*/ 544 w 544"/>
              <a:gd name="T19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4" h="93">
                <a:moveTo>
                  <a:pt x="13" y="93"/>
                </a:moveTo>
                <a:cubicBezTo>
                  <a:pt x="5" y="81"/>
                  <a:pt x="0" y="78"/>
                  <a:pt x="13" y="69"/>
                </a:cubicBezTo>
                <a:cubicBezTo>
                  <a:pt x="24" y="35"/>
                  <a:pt x="19" y="57"/>
                  <a:pt x="22" y="0"/>
                </a:cubicBezTo>
                <a:cubicBezTo>
                  <a:pt x="31" y="1"/>
                  <a:pt x="34" y="8"/>
                  <a:pt x="49" y="3"/>
                </a:cubicBezTo>
                <a:lnTo>
                  <a:pt x="340" y="16"/>
                </a:lnTo>
                <a:lnTo>
                  <a:pt x="362" y="16"/>
                </a:lnTo>
                <a:lnTo>
                  <a:pt x="385" y="39"/>
                </a:lnTo>
                <a:lnTo>
                  <a:pt x="453" y="62"/>
                </a:lnTo>
                <a:lnTo>
                  <a:pt x="499" y="84"/>
                </a:lnTo>
                <a:lnTo>
                  <a:pt x="544" y="8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Freeform 22"/>
          <p:cNvSpPr>
            <a:spLocks/>
          </p:cNvSpPr>
          <p:nvPr/>
        </p:nvSpPr>
        <p:spPr bwMode="auto">
          <a:xfrm>
            <a:off x="5759450" y="4676775"/>
            <a:ext cx="792163" cy="47625"/>
          </a:xfrm>
          <a:custGeom>
            <a:avLst/>
            <a:gdLst>
              <a:gd name="T0" fmla="*/ 0 w 476"/>
              <a:gd name="T1" fmla="*/ 30 h 30"/>
              <a:gd name="T2" fmla="*/ 45 w 476"/>
              <a:gd name="T3" fmla="*/ 30 h 30"/>
              <a:gd name="T4" fmla="*/ 108 w 476"/>
              <a:gd name="T5" fmla="*/ 18 h 30"/>
              <a:gd name="T6" fmla="*/ 111 w 476"/>
              <a:gd name="T7" fmla="*/ 0 h 30"/>
              <a:gd name="T8" fmla="*/ 476 w 476"/>
              <a:gd name="T9" fmla="*/ 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30">
                <a:moveTo>
                  <a:pt x="0" y="30"/>
                </a:moveTo>
                <a:lnTo>
                  <a:pt x="45" y="30"/>
                </a:lnTo>
                <a:cubicBezTo>
                  <a:pt x="65" y="17"/>
                  <a:pt x="83" y="20"/>
                  <a:pt x="108" y="18"/>
                </a:cubicBezTo>
                <a:cubicBezTo>
                  <a:pt x="109" y="12"/>
                  <a:pt x="111" y="0"/>
                  <a:pt x="111" y="0"/>
                </a:cubicBezTo>
                <a:lnTo>
                  <a:pt x="476" y="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976938" y="4508500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6084888" y="4329113"/>
            <a:ext cx="682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6767513" y="4113213"/>
            <a:ext cx="39687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4895850" y="4508500"/>
            <a:ext cx="1046163" cy="288925"/>
          </a:xfrm>
          <a:custGeom>
            <a:avLst/>
            <a:gdLst>
              <a:gd name="T0" fmla="*/ 0 w 658"/>
              <a:gd name="T1" fmla="*/ 23 h 182"/>
              <a:gd name="T2" fmla="*/ 45 w 658"/>
              <a:gd name="T3" fmla="*/ 46 h 182"/>
              <a:gd name="T4" fmla="*/ 114 w 658"/>
              <a:gd name="T5" fmla="*/ 91 h 182"/>
              <a:gd name="T6" fmla="*/ 136 w 658"/>
              <a:gd name="T7" fmla="*/ 114 h 182"/>
              <a:gd name="T8" fmla="*/ 182 w 658"/>
              <a:gd name="T9" fmla="*/ 159 h 182"/>
              <a:gd name="T10" fmla="*/ 227 w 658"/>
              <a:gd name="T11" fmla="*/ 182 h 182"/>
              <a:gd name="T12" fmla="*/ 295 w 658"/>
              <a:gd name="T13" fmla="*/ 182 h 182"/>
              <a:gd name="T14" fmla="*/ 386 w 658"/>
              <a:gd name="T15" fmla="*/ 182 h 182"/>
              <a:gd name="T16" fmla="*/ 522 w 658"/>
              <a:gd name="T17" fmla="*/ 159 h 182"/>
              <a:gd name="T18" fmla="*/ 544 w 658"/>
              <a:gd name="T19" fmla="*/ 136 h 182"/>
              <a:gd name="T20" fmla="*/ 658 w 658"/>
              <a:gd name="T2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8" h="182">
                <a:moveTo>
                  <a:pt x="0" y="23"/>
                </a:moveTo>
                <a:lnTo>
                  <a:pt x="45" y="46"/>
                </a:lnTo>
                <a:lnTo>
                  <a:pt x="114" y="91"/>
                </a:lnTo>
                <a:lnTo>
                  <a:pt x="136" y="114"/>
                </a:lnTo>
                <a:lnTo>
                  <a:pt x="182" y="159"/>
                </a:lnTo>
                <a:lnTo>
                  <a:pt x="227" y="182"/>
                </a:lnTo>
                <a:lnTo>
                  <a:pt x="295" y="182"/>
                </a:lnTo>
                <a:lnTo>
                  <a:pt x="386" y="182"/>
                </a:lnTo>
                <a:lnTo>
                  <a:pt x="522" y="159"/>
                </a:lnTo>
                <a:lnTo>
                  <a:pt x="544" y="136"/>
                </a:lnTo>
                <a:lnTo>
                  <a:pt x="658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5327650" y="4005263"/>
            <a:ext cx="506413" cy="252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6262688" y="5962650"/>
            <a:ext cx="1801812" cy="123825"/>
          </a:xfrm>
          <a:custGeom>
            <a:avLst/>
            <a:gdLst>
              <a:gd name="T0" fmla="*/ 0 w 1135"/>
              <a:gd name="T1" fmla="*/ 36 h 78"/>
              <a:gd name="T2" fmla="*/ 123 w 1135"/>
              <a:gd name="T3" fmla="*/ 21 h 78"/>
              <a:gd name="T4" fmla="*/ 141 w 1135"/>
              <a:gd name="T5" fmla="*/ 12 h 78"/>
              <a:gd name="T6" fmla="*/ 201 w 1135"/>
              <a:gd name="T7" fmla="*/ 9 h 78"/>
              <a:gd name="T8" fmla="*/ 297 w 1135"/>
              <a:gd name="T9" fmla="*/ 0 h 78"/>
              <a:gd name="T10" fmla="*/ 357 w 1135"/>
              <a:gd name="T11" fmla="*/ 3 h 78"/>
              <a:gd name="T12" fmla="*/ 426 w 1135"/>
              <a:gd name="T13" fmla="*/ 27 h 78"/>
              <a:gd name="T14" fmla="*/ 486 w 1135"/>
              <a:gd name="T15" fmla="*/ 36 h 78"/>
              <a:gd name="T16" fmla="*/ 609 w 1135"/>
              <a:gd name="T17" fmla="*/ 60 h 78"/>
              <a:gd name="T18" fmla="*/ 750 w 1135"/>
              <a:gd name="T19" fmla="*/ 75 h 78"/>
              <a:gd name="T20" fmla="*/ 759 w 1135"/>
              <a:gd name="T21" fmla="*/ 78 h 78"/>
              <a:gd name="T22" fmla="*/ 863 w 1135"/>
              <a:gd name="T23" fmla="*/ 60 h 78"/>
              <a:gd name="T24" fmla="*/ 1135 w 1135"/>
              <a:gd name="T25" fmla="*/ 1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5" h="78">
                <a:moveTo>
                  <a:pt x="0" y="36"/>
                </a:moveTo>
                <a:cubicBezTo>
                  <a:pt x="14" y="46"/>
                  <a:pt x="103" y="35"/>
                  <a:pt x="123" y="21"/>
                </a:cubicBezTo>
                <a:cubicBezTo>
                  <a:pt x="129" y="17"/>
                  <a:pt x="134" y="13"/>
                  <a:pt x="141" y="12"/>
                </a:cubicBezTo>
                <a:cubicBezTo>
                  <a:pt x="161" y="10"/>
                  <a:pt x="181" y="10"/>
                  <a:pt x="201" y="9"/>
                </a:cubicBezTo>
                <a:cubicBezTo>
                  <a:pt x="233" y="4"/>
                  <a:pt x="266" y="10"/>
                  <a:pt x="297" y="0"/>
                </a:cubicBezTo>
                <a:cubicBezTo>
                  <a:pt x="317" y="1"/>
                  <a:pt x="337" y="1"/>
                  <a:pt x="357" y="3"/>
                </a:cubicBezTo>
                <a:cubicBezTo>
                  <a:pt x="380" y="6"/>
                  <a:pt x="404" y="21"/>
                  <a:pt x="426" y="27"/>
                </a:cubicBezTo>
                <a:cubicBezTo>
                  <a:pt x="445" y="32"/>
                  <a:pt x="467" y="32"/>
                  <a:pt x="486" y="36"/>
                </a:cubicBezTo>
                <a:cubicBezTo>
                  <a:pt x="530" y="45"/>
                  <a:pt x="563" y="57"/>
                  <a:pt x="609" y="60"/>
                </a:cubicBezTo>
                <a:cubicBezTo>
                  <a:pt x="655" y="75"/>
                  <a:pt x="701" y="73"/>
                  <a:pt x="750" y="75"/>
                </a:cubicBezTo>
                <a:cubicBezTo>
                  <a:pt x="753" y="76"/>
                  <a:pt x="759" y="78"/>
                  <a:pt x="759" y="78"/>
                </a:cubicBezTo>
                <a:lnTo>
                  <a:pt x="863" y="60"/>
                </a:lnTo>
                <a:lnTo>
                  <a:pt x="1135" y="1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6373813" y="5697538"/>
            <a:ext cx="1762125" cy="179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8135938" y="5697538"/>
            <a:ext cx="73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8208963" y="5661025"/>
            <a:ext cx="71437" cy="365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8280400" y="5624513"/>
            <a:ext cx="431800" cy="36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8712200" y="5624513"/>
            <a:ext cx="36513" cy="36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V="1">
            <a:off x="6551613" y="5445125"/>
            <a:ext cx="219710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6659563" y="5265738"/>
            <a:ext cx="208915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2" name="Freeform 36"/>
          <p:cNvSpPr>
            <a:spLocks/>
          </p:cNvSpPr>
          <p:nvPr/>
        </p:nvSpPr>
        <p:spPr bwMode="auto">
          <a:xfrm>
            <a:off x="6991350" y="4667250"/>
            <a:ext cx="1790700" cy="381000"/>
          </a:xfrm>
          <a:custGeom>
            <a:avLst/>
            <a:gdLst>
              <a:gd name="T0" fmla="*/ 0 w 1128"/>
              <a:gd name="T1" fmla="*/ 240 h 240"/>
              <a:gd name="T2" fmla="*/ 472 w 1128"/>
              <a:gd name="T3" fmla="*/ 195 h 240"/>
              <a:gd name="T4" fmla="*/ 486 w 1128"/>
              <a:gd name="T5" fmla="*/ 168 h 240"/>
              <a:gd name="T6" fmla="*/ 513 w 1128"/>
              <a:gd name="T7" fmla="*/ 153 h 240"/>
              <a:gd name="T8" fmla="*/ 537 w 1128"/>
              <a:gd name="T9" fmla="*/ 135 h 240"/>
              <a:gd name="T10" fmla="*/ 615 w 1128"/>
              <a:gd name="T11" fmla="*/ 90 h 240"/>
              <a:gd name="T12" fmla="*/ 645 w 1128"/>
              <a:gd name="T13" fmla="*/ 36 h 240"/>
              <a:gd name="T14" fmla="*/ 663 w 1128"/>
              <a:gd name="T15" fmla="*/ 24 h 240"/>
              <a:gd name="T16" fmla="*/ 696 w 1128"/>
              <a:gd name="T17" fmla="*/ 3 h 240"/>
              <a:gd name="T18" fmla="*/ 705 w 1128"/>
              <a:gd name="T19" fmla="*/ 0 h 240"/>
              <a:gd name="T20" fmla="*/ 732 w 1128"/>
              <a:gd name="T21" fmla="*/ 3 h 240"/>
              <a:gd name="T22" fmla="*/ 792 w 1128"/>
              <a:gd name="T23" fmla="*/ 24 h 240"/>
              <a:gd name="T24" fmla="*/ 880 w 1128"/>
              <a:gd name="T25" fmla="*/ 36 h 240"/>
              <a:gd name="T26" fmla="*/ 903 w 1128"/>
              <a:gd name="T27" fmla="*/ 59 h 240"/>
              <a:gd name="T28" fmla="*/ 900 w 1128"/>
              <a:gd name="T29" fmla="*/ 51 h 240"/>
              <a:gd name="T30" fmla="*/ 930 w 1128"/>
              <a:gd name="T31" fmla="*/ 54 h 240"/>
              <a:gd name="T32" fmla="*/ 984 w 1128"/>
              <a:gd name="T33" fmla="*/ 33 h 240"/>
              <a:gd name="T34" fmla="*/ 1011 w 1128"/>
              <a:gd name="T35" fmla="*/ 21 h 240"/>
              <a:gd name="T36" fmla="*/ 1122 w 1128"/>
              <a:gd name="T37" fmla="*/ 57 h 240"/>
              <a:gd name="T38" fmla="*/ 1128 w 1128"/>
              <a:gd name="T39" fmla="*/ 6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8" h="240">
                <a:moveTo>
                  <a:pt x="0" y="240"/>
                </a:moveTo>
                <a:cubicBezTo>
                  <a:pt x="157" y="225"/>
                  <a:pt x="315" y="213"/>
                  <a:pt x="472" y="195"/>
                </a:cubicBezTo>
                <a:cubicBezTo>
                  <a:pt x="482" y="194"/>
                  <a:pt x="476" y="171"/>
                  <a:pt x="486" y="168"/>
                </a:cubicBezTo>
                <a:cubicBezTo>
                  <a:pt x="496" y="165"/>
                  <a:pt x="513" y="153"/>
                  <a:pt x="513" y="153"/>
                </a:cubicBezTo>
                <a:cubicBezTo>
                  <a:pt x="520" y="142"/>
                  <a:pt x="526" y="142"/>
                  <a:pt x="537" y="135"/>
                </a:cubicBezTo>
                <a:cubicBezTo>
                  <a:pt x="553" y="110"/>
                  <a:pt x="591" y="106"/>
                  <a:pt x="615" y="90"/>
                </a:cubicBezTo>
                <a:cubicBezTo>
                  <a:pt x="624" y="76"/>
                  <a:pt x="631" y="45"/>
                  <a:pt x="645" y="36"/>
                </a:cubicBezTo>
                <a:cubicBezTo>
                  <a:pt x="651" y="32"/>
                  <a:pt x="663" y="24"/>
                  <a:pt x="663" y="24"/>
                </a:cubicBezTo>
                <a:cubicBezTo>
                  <a:pt x="672" y="10"/>
                  <a:pt x="679" y="9"/>
                  <a:pt x="696" y="3"/>
                </a:cubicBezTo>
                <a:cubicBezTo>
                  <a:pt x="699" y="2"/>
                  <a:pt x="705" y="0"/>
                  <a:pt x="705" y="0"/>
                </a:cubicBezTo>
                <a:cubicBezTo>
                  <a:pt x="714" y="1"/>
                  <a:pt x="723" y="1"/>
                  <a:pt x="732" y="3"/>
                </a:cubicBezTo>
                <a:cubicBezTo>
                  <a:pt x="755" y="9"/>
                  <a:pt x="767" y="24"/>
                  <a:pt x="792" y="24"/>
                </a:cubicBezTo>
                <a:lnTo>
                  <a:pt x="880" y="36"/>
                </a:lnTo>
                <a:cubicBezTo>
                  <a:pt x="888" y="44"/>
                  <a:pt x="894" y="52"/>
                  <a:pt x="903" y="59"/>
                </a:cubicBezTo>
                <a:cubicBezTo>
                  <a:pt x="905" y="61"/>
                  <a:pt x="897" y="52"/>
                  <a:pt x="900" y="51"/>
                </a:cubicBezTo>
                <a:cubicBezTo>
                  <a:pt x="910" y="49"/>
                  <a:pt x="920" y="53"/>
                  <a:pt x="930" y="54"/>
                </a:cubicBezTo>
                <a:cubicBezTo>
                  <a:pt x="949" y="48"/>
                  <a:pt x="966" y="42"/>
                  <a:pt x="984" y="33"/>
                </a:cubicBezTo>
                <a:cubicBezTo>
                  <a:pt x="993" y="29"/>
                  <a:pt x="1011" y="21"/>
                  <a:pt x="1011" y="21"/>
                </a:cubicBezTo>
                <a:cubicBezTo>
                  <a:pt x="1046" y="28"/>
                  <a:pt x="1092" y="37"/>
                  <a:pt x="1122" y="57"/>
                </a:cubicBezTo>
                <a:cubicBezTo>
                  <a:pt x="1125" y="67"/>
                  <a:pt x="1123" y="64"/>
                  <a:pt x="1128" y="6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 flipV="1">
            <a:off x="7129463" y="4473575"/>
            <a:ext cx="1657350" cy="179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7200900" y="4005263"/>
            <a:ext cx="755650" cy="36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V="1">
            <a:off x="7956550" y="3968750"/>
            <a:ext cx="431800" cy="365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V="1">
            <a:off x="8388350" y="3897313"/>
            <a:ext cx="431800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7" name="Freeform 41"/>
          <p:cNvSpPr>
            <a:spLocks/>
          </p:cNvSpPr>
          <p:nvPr/>
        </p:nvSpPr>
        <p:spPr bwMode="auto">
          <a:xfrm>
            <a:off x="8208963" y="4545013"/>
            <a:ext cx="565150" cy="155575"/>
          </a:xfrm>
          <a:custGeom>
            <a:avLst/>
            <a:gdLst>
              <a:gd name="T0" fmla="*/ 0 w 354"/>
              <a:gd name="T1" fmla="*/ 0 h 87"/>
              <a:gd name="T2" fmla="*/ 42 w 354"/>
              <a:gd name="T3" fmla="*/ 12 h 87"/>
              <a:gd name="T4" fmla="*/ 51 w 354"/>
              <a:gd name="T5" fmla="*/ 15 h 87"/>
              <a:gd name="T6" fmla="*/ 67 w 354"/>
              <a:gd name="T7" fmla="*/ 80 h 87"/>
              <a:gd name="T8" fmla="*/ 135 w 354"/>
              <a:gd name="T9" fmla="*/ 80 h 87"/>
              <a:gd name="T10" fmla="*/ 162 w 354"/>
              <a:gd name="T11" fmla="*/ 87 h 87"/>
              <a:gd name="T12" fmla="*/ 231 w 354"/>
              <a:gd name="T13" fmla="*/ 72 h 87"/>
              <a:gd name="T14" fmla="*/ 291 w 354"/>
              <a:gd name="T15" fmla="*/ 72 h 87"/>
              <a:gd name="T16" fmla="*/ 354 w 354"/>
              <a:gd name="T17" fmla="*/ 8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87">
                <a:moveTo>
                  <a:pt x="0" y="0"/>
                </a:moveTo>
                <a:cubicBezTo>
                  <a:pt x="30" y="8"/>
                  <a:pt x="16" y="3"/>
                  <a:pt x="42" y="12"/>
                </a:cubicBezTo>
                <a:cubicBezTo>
                  <a:pt x="45" y="13"/>
                  <a:pt x="47" y="11"/>
                  <a:pt x="51" y="15"/>
                </a:cubicBezTo>
                <a:lnTo>
                  <a:pt x="67" y="80"/>
                </a:lnTo>
                <a:lnTo>
                  <a:pt x="135" y="80"/>
                </a:lnTo>
                <a:cubicBezTo>
                  <a:pt x="144" y="81"/>
                  <a:pt x="162" y="87"/>
                  <a:pt x="162" y="87"/>
                </a:cubicBezTo>
                <a:cubicBezTo>
                  <a:pt x="185" y="72"/>
                  <a:pt x="202" y="74"/>
                  <a:pt x="231" y="72"/>
                </a:cubicBezTo>
                <a:cubicBezTo>
                  <a:pt x="254" y="64"/>
                  <a:pt x="266" y="69"/>
                  <a:pt x="291" y="72"/>
                </a:cubicBezTo>
                <a:cubicBezTo>
                  <a:pt x="313" y="79"/>
                  <a:pt x="330" y="81"/>
                  <a:pt x="354" y="81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8" name="Freeform 42"/>
          <p:cNvSpPr>
            <a:spLocks/>
          </p:cNvSpPr>
          <p:nvPr/>
        </p:nvSpPr>
        <p:spPr bwMode="auto">
          <a:xfrm>
            <a:off x="8058150" y="5913438"/>
            <a:ext cx="690563" cy="68262"/>
          </a:xfrm>
          <a:custGeom>
            <a:avLst/>
            <a:gdLst>
              <a:gd name="T0" fmla="*/ 0 w 435"/>
              <a:gd name="T1" fmla="*/ 43 h 43"/>
              <a:gd name="T2" fmla="*/ 36 w 435"/>
              <a:gd name="T3" fmla="*/ 40 h 43"/>
              <a:gd name="T4" fmla="*/ 54 w 435"/>
              <a:gd name="T5" fmla="*/ 34 h 43"/>
              <a:gd name="T6" fmla="*/ 231 w 435"/>
              <a:gd name="T7" fmla="*/ 0 h 43"/>
              <a:gd name="T8" fmla="*/ 435 w 435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43">
                <a:moveTo>
                  <a:pt x="0" y="43"/>
                </a:moveTo>
                <a:cubicBezTo>
                  <a:pt x="12" y="42"/>
                  <a:pt x="24" y="42"/>
                  <a:pt x="36" y="40"/>
                </a:cubicBezTo>
                <a:cubicBezTo>
                  <a:pt x="42" y="39"/>
                  <a:pt x="54" y="34"/>
                  <a:pt x="54" y="34"/>
                </a:cubicBezTo>
                <a:lnTo>
                  <a:pt x="231" y="0"/>
                </a:lnTo>
                <a:lnTo>
                  <a:pt x="435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9" name="Freeform 43"/>
          <p:cNvSpPr>
            <a:spLocks/>
          </p:cNvSpPr>
          <p:nvPr/>
        </p:nvSpPr>
        <p:spPr bwMode="auto">
          <a:xfrm>
            <a:off x="323850" y="4991100"/>
            <a:ext cx="7237413" cy="1425575"/>
          </a:xfrm>
          <a:custGeom>
            <a:avLst/>
            <a:gdLst>
              <a:gd name="T0" fmla="*/ 0 w 4558"/>
              <a:gd name="T1" fmla="*/ 0 h 898"/>
              <a:gd name="T2" fmla="*/ 78 w 4558"/>
              <a:gd name="T3" fmla="*/ 30 h 898"/>
              <a:gd name="T4" fmla="*/ 340 w 4558"/>
              <a:gd name="T5" fmla="*/ 105 h 898"/>
              <a:gd name="T6" fmla="*/ 431 w 4558"/>
              <a:gd name="T7" fmla="*/ 195 h 898"/>
              <a:gd name="T8" fmla="*/ 476 w 4558"/>
              <a:gd name="T9" fmla="*/ 354 h 898"/>
              <a:gd name="T10" fmla="*/ 1973 w 4558"/>
              <a:gd name="T11" fmla="*/ 898 h 898"/>
              <a:gd name="T12" fmla="*/ 2064 w 4558"/>
              <a:gd name="T13" fmla="*/ 898 h 898"/>
              <a:gd name="T14" fmla="*/ 2177 w 4558"/>
              <a:gd name="T15" fmla="*/ 853 h 898"/>
              <a:gd name="T16" fmla="*/ 2336 w 4558"/>
              <a:gd name="T17" fmla="*/ 785 h 898"/>
              <a:gd name="T18" fmla="*/ 2517 w 4558"/>
              <a:gd name="T19" fmla="*/ 740 h 898"/>
              <a:gd name="T20" fmla="*/ 2653 w 4558"/>
              <a:gd name="T21" fmla="*/ 717 h 898"/>
              <a:gd name="T22" fmla="*/ 2835 w 4558"/>
              <a:gd name="T23" fmla="*/ 740 h 898"/>
              <a:gd name="T24" fmla="*/ 2948 w 4558"/>
              <a:gd name="T25" fmla="*/ 808 h 898"/>
              <a:gd name="T26" fmla="*/ 3084 w 4558"/>
              <a:gd name="T27" fmla="*/ 853 h 898"/>
              <a:gd name="T28" fmla="*/ 3243 w 4558"/>
              <a:gd name="T29" fmla="*/ 830 h 898"/>
              <a:gd name="T30" fmla="*/ 3424 w 4558"/>
              <a:gd name="T31" fmla="*/ 717 h 898"/>
              <a:gd name="T32" fmla="*/ 3606 w 4558"/>
              <a:gd name="T33" fmla="*/ 694 h 898"/>
              <a:gd name="T34" fmla="*/ 3855 w 4558"/>
              <a:gd name="T35" fmla="*/ 672 h 898"/>
              <a:gd name="T36" fmla="*/ 4082 w 4558"/>
              <a:gd name="T37" fmla="*/ 649 h 898"/>
              <a:gd name="T38" fmla="*/ 4400 w 4558"/>
              <a:gd name="T39" fmla="*/ 717 h 898"/>
              <a:gd name="T40" fmla="*/ 4558 w 4558"/>
              <a:gd name="T41" fmla="*/ 71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58" h="898">
                <a:moveTo>
                  <a:pt x="0" y="0"/>
                </a:moveTo>
                <a:cubicBezTo>
                  <a:pt x="21" y="7"/>
                  <a:pt x="61" y="13"/>
                  <a:pt x="78" y="30"/>
                </a:cubicBezTo>
                <a:lnTo>
                  <a:pt x="340" y="105"/>
                </a:lnTo>
                <a:lnTo>
                  <a:pt x="431" y="195"/>
                </a:lnTo>
                <a:lnTo>
                  <a:pt x="476" y="354"/>
                </a:lnTo>
                <a:lnTo>
                  <a:pt x="1973" y="898"/>
                </a:lnTo>
                <a:lnTo>
                  <a:pt x="2064" y="898"/>
                </a:lnTo>
                <a:lnTo>
                  <a:pt x="2177" y="853"/>
                </a:lnTo>
                <a:lnTo>
                  <a:pt x="2336" y="785"/>
                </a:lnTo>
                <a:lnTo>
                  <a:pt x="2517" y="740"/>
                </a:lnTo>
                <a:lnTo>
                  <a:pt x="2653" y="717"/>
                </a:lnTo>
                <a:lnTo>
                  <a:pt x="2835" y="740"/>
                </a:lnTo>
                <a:lnTo>
                  <a:pt x="2948" y="808"/>
                </a:lnTo>
                <a:lnTo>
                  <a:pt x="3084" y="853"/>
                </a:lnTo>
                <a:lnTo>
                  <a:pt x="3243" y="830"/>
                </a:lnTo>
                <a:lnTo>
                  <a:pt x="3424" y="717"/>
                </a:lnTo>
                <a:lnTo>
                  <a:pt x="3606" y="694"/>
                </a:lnTo>
                <a:lnTo>
                  <a:pt x="3855" y="672"/>
                </a:lnTo>
                <a:lnTo>
                  <a:pt x="4082" y="649"/>
                </a:lnTo>
                <a:lnTo>
                  <a:pt x="4400" y="717"/>
                </a:lnTo>
                <a:lnTo>
                  <a:pt x="4558" y="717"/>
                </a:ln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0" name="Freeform 44"/>
          <p:cNvSpPr>
            <a:spLocks/>
          </p:cNvSpPr>
          <p:nvPr/>
        </p:nvSpPr>
        <p:spPr bwMode="auto">
          <a:xfrm>
            <a:off x="7554913" y="5949950"/>
            <a:ext cx="1193800" cy="185738"/>
          </a:xfrm>
          <a:custGeom>
            <a:avLst/>
            <a:gdLst>
              <a:gd name="T0" fmla="*/ 0 w 753"/>
              <a:gd name="T1" fmla="*/ 110 h 117"/>
              <a:gd name="T2" fmla="*/ 78 w 753"/>
              <a:gd name="T3" fmla="*/ 98 h 117"/>
              <a:gd name="T4" fmla="*/ 367 w 753"/>
              <a:gd name="T5" fmla="*/ 45 h 117"/>
              <a:gd name="T6" fmla="*/ 753 w 753"/>
              <a:gd name="T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3" h="117">
                <a:moveTo>
                  <a:pt x="0" y="110"/>
                </a:moveTo>
                <a:cubicBezTo>
                  <a:pt x="18" y="116"/>
                  <a:pt x="78" y="117"/>
                  <a:pt x="78" y="98"/>
                </a:cubicBezTo>
                <a:lnTo>
                  <a:pt x="367" y="45"/>
                </a:lnTo>
                <a:lnTo>
                  <a:pt x="753" y="0"/>
                </a:ln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6805613" y="2744788"/>
            <a:ext cx="53975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2" name="WordArt 46"/>
          <p:cNvSpPr>
            <a:spLocks noChangeArrowheads="1" noChangeShapeType="1" noTextEdit="1"/>
          </p:cNvSpPr>
          <p:nvPr/>
        </p:nvSpPr>
        <p:spPr bwMode="auto">
          <a:xfrm>
            <a:off x="4608513" y="2708275"/>
            <a:ext cx="1258887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CENTRAL CANAL</a:t>
            </a:r>
          </a:p>
        </p:txBody>
      </p:sp>
      <p:sp>
        <p:nvSpPr>
          <p:cNvPr id="29743" name="WordArt 47"/>
          <p:cNvSpPr>
            <a:spLocks noChangeArrowheads="1" noChangeShapeType="1" noTextEdit="1"/>
          </p:cNvSpPr>
          <p:nvPr/>
        </p:nvSpPr>
        <p:spPr bwMode="auto">
          <a:xfrm>
            <a:off x="4608513" y="2924175"/>
            <a:ext cx="1549400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SECONDARY CANAL</a:t>
            </a:r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6805613" y="2997200"/>
            <a:ext cx="53975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WordArt 49"/>
          <p:cNvSpPr>
            <a:spLocks noChangeArrowheads="1" noChangeShapeType="1" noTextEdit="1"/>
          </p:cNvSpPr>
          <p:nvPr/>
        </p:nvSpPr>
        <p:spPr bwMode="auto">
          <a:xfrm>
            <a:off x="4608513" y="3141663"/>
            <a:ext cx="1187450" cy="142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EARTH CANAL</a:t>
            </a: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6805613" y="3213100"/>
            <a:ext cx="539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8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6" dur="2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5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4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7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6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9" dur="2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20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2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29721" grpId="0" animBg="1"/>
      <p:bldP spid="29722" grpId="0" animBg="1"/>
      <p:bldP spid="29723" grpId="0" animBg="1"/>
      <p:bldP spid="29724" grpId="0" animBg="1"/>
      <p:bldP spid="29725" grpId="0" animBg="1"/>
      <p:bldP spid="29726" grpId="0" animBg="1"/>
      <p:bldP spid="29727" grpId="0" animBg="1"/>
      <p:bldP spid="29728" grpId="0" animBg="1"/>
      <p:bldP spid="29729" grpId="0" animBg="1"/>
      <p:bldP spid="29730" grpId="0" animBg="1"/>
      <p:bldP spid="29731" grpId="0" animBg="1"/>
      <p:bldP spid="29732" grpId="0" animBg="1"/>
      <p:bldP spid="29733" grpId="0" animBg="1"/>
      <p:bldP spid="29734" grpId="0" animBg="1"/>
      <p:bldP spid="29735" grpId="0" animBg="1"/>
      <p:bldP spid="29736" grpId="0" animBg="1"/>
      <p:bldP spid="29737" grpId="0" animBg="1"/>
      <p:bldP spid="29738" grpId="0" animBg="1"/>
      <p:bldP spid="29739" grpId="0" animBg="1"/>
      <p:bldP spid="29740" grpId="0" animBg="1"/>
      <p:bldP spid="29741" grpId="0" animBg="1"/>
      <p:bldP spid="29742" grpId="0" animBg="1"/>
      <p:bldP spid="29743" grpId="0" animBg="1"/>
      <p:bldP spid="29744" grpId="0" animBg="1"/>
      <p:bldP spid="29745" grpId="0" animBg="1"/>
      <p:bldP spid="297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 descr="File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94313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4696" name="Picture 8" descr="File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2863" y="3503613"/>
            <a:ext cx="5291137" cy="3354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697" name="WordArt 9"/>
          <p:cNvSpPr>
            <a:spLocks noChangeArrowheads="1" noChangeShapeType="1" noTextEdit="1"/>
          </p:cNvSpPr>
          <p:nvPr/>
        </p:nvSpPr>
        <p:spPr bwMode="auto">
          <a:xfrm>
            <a:off x="6011863" y="476250"/>
            <a:ext cx="26638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charset="0"/>
                <a:ea typeface="Arial Black" charset="0"/>
                <a:cs typeface="Arial Black" charset="0"/>
              </a:rPr>
              <a:t>CENTRAL CANAL</a:t>
            </a:r>
          </a:p>
        </p:txBody>
      </p:sp>
      <p:sp>
        <p:nvSpPr>
          <p:cNvPr id="114698" name="WordArt 10"/>
          <p:cNvSpPr>
            <a:spLocks noChangeArrowheads="1" noChangeShapeType="1" noTextEdit="1"/>
          </p:cNvSpPr>
          <p:nvPr/>
        </p:nvSpPr>
        <p:spPr bwMode="auto">
          <a:xfrm>
            <a:off x="323850" y="4221163"/>
            <a:ext cx="2952750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charset="0"/>
                <a:ea typeface="Arial Black" charset="0"/>
                <a:cs typeface="Arial Black" charset="0"/>
              </a:rPr>
              <a:t>SECONDARY CANAL</a:t>
            </a:r>
          </a:p>
        </p:txBody>
      </p:sp>
      <p:sp>
        <p:nvSpPr>
          <p:cNvPr id="11469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0"/>
            <a:ext cx="395287" cy="404813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animBg="1"/>
      <p:bldP spid="1146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b="1">
                <a:latin typeface="Tahoma" charset="0"/>
              </a:rPr>
              <a:t>IRRIGAZIONE - APPLICAZIONI</a:t>
            </a:r>
            <a:endParaRPr lang="el-GR" altLang="x-none" sz="3200" b="1">
              <a:latin typeface="Tahoma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00"/>
              </a:buClr>
            </a:pPr>
            <a:r>
              <a:rPr lang="en-US" altLang="x-none"/>
              <a:t>Inondazione continua delle vasche ed effettuazione di asciutte periodiche</a:t>
            </a:r>
            <a:r>
              <a:rPr lang="el-GR" altLang="x-none"/>
              <a:t>.</a:t>
            </a:r>
          </a:p>
          <a:p>
            <a:pPr>
              <a:buClr>
                <a:srgbClr val="FF3300"/>
              </a:buClr>
            </a:pPr>
            <a:r>
              <a:rPr lang="en-US" altLang="x-none"/>
              <a:t>3-4 Inondazioni durante ciascun periodo di coltivazione.</a:t>
            </a:r>
            <a:endParaRPr lang="el-GR" altLang="x-none"/>
          </a:p>
          <a:p>
            <a:pPr>
              <a:buClr>
                <a:srgbClr val="FF3300"/>
              </a:buClr>
            </a:pPr>
            <a:r>
              <a:rPr lang="en-US" altLang="x-none"/>
              <a:t>Primo drenaggio tra la fine di maggio e il 10 giugno, al fine di poter irrorare propanil</a:t>
            </a:r>
            <a:r>
              <a:rPr lang="el-GR" altLang="x-none"/>
              <a:t> </a:t>
            </a:r>
            <a:r>
              <a:rPr lang="en-US" altLang="x-none"/>
              <a:t>contro la Echinocloa spp. e MCPA contro </a:t>
            </a:r>
            <a:r>
              <a:rPr lang="el-GR" altLang="x-none"/>
              <a:t> </a:t>
            </a:r>
            <a:r>
              <a:rPr lang="en-US" altLang="x-none"/>
              <a:t>la Cyperus spp. </a:t>
            </a:r>
            <a:endParaRPr lang="el-GR" altLang="x-none"/>
          </a:p>
          <a:p>
            <a:endParaRPr lang="el-GR" altLang="x-non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0912"/>
          </a:xfrm>
        </p:spPr>
        <p:txBody>
          <a:bodyPr/>
          <a:lstStyle/>
          <a:p>
            <a:r>
              <a:rPr lang="en-US" altLang="x-none"/>
              <a:t>CONCIMAZIONE</a:t>
            </a:r>
            <a:r>
              <a:rPr lang="el-GR" altLang="x-none"/>
              <a:t>	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buClr>
                <a:srgbClr val="FF3300"/>
              </a:buClr>
              <a:buSzTx/>
            </a:pPr>
            <a:r>
              <a:rPr lang="el-GR" altLang="x-none"/>
              <a:t>14-18 </a:t>
            </a:r>
            <a:r>
              <a:rPr lang="en-US" altLang="x-none"/>
              <a:t>Kgr</a:t>
            </a:r>
            <a:r>
              <a:rPr lang="el-GR" altLang="x-none"/>
              <a:t>.</a:t>
            </a:r>
            <a:r>
              <a:rPr lang="en-US" altLang="x-none"/>
              <a:t> di azoto (</a:t>
            </a:r>
            <a:r>
              <a:rPr lang="el-GR" altLang="x-none"/>
              <a:t>Ν</a:t>
            </a:r>
            <a:r>
              <a:rPr lang="en-US" altLang="x-none"/>
              <a:t>) per 1000mq</a:t>
            </a:r>
            <a:r>
              <a:rPr lang="el-GR" altLang="x-none"/>
              <a:t> </a:t>
            </a:r>
            <a:endParaRPr lang="en-US" altLang="x-none"/>
          </a:p>
          <a:p>
            <a:pPr lvl="2">
              <a:buClr>
                <a:srgbClr val="FF3300"/>
              </a:buClr>
            </a:pPr>
            <a:r>
              <a:rPr lang="en-US" altLang="x-none"/>
              <a:t>40% incorporato al terreno durante la semina</a:t>
            </a:r>
            <a:endParaRPr lang="el-GR" altLang="x-none"/>
          </a:p>
          <a:p>
            <a:pPr lvl="2">
              <a:buClr>
                <a:srgbClr val="FF3300"/>
              </a:buClr>
            </a:pPr>
            <a:r>
              <a:rPr lang="el-GR" altLang="x-none"/>
              <a:t>60% </a:t>
            </a:r>
            <a:r>
              <a:rPr lang="en-US" altLang="x-none"/>
              <a:t>sparso superficialmente in tre dosi eguali</a:t>
            </a:r>
            <a:endParaRPr lang="el-GR" altLang="x-none"/>
          </a:p>
          <a:p>
            <a:pPr>
              <a:buClr>
                <a:srgbClr val="FF3300"/>
              </a:buClr>
              <a:buSzTx/>
              <a:buFont typeface="Wingdings" charset="2"/>
              <a:buNone/>
            </a:pPr>
            <a:r>
              <a:rPr lang="el-GR" altLang="x-none"/>
              <a:t>   </a:t>
            </a:r>
            <a:r>
              <a:rPr lang="en-US" altLang="x-none"/>
              <a:t>L’utilizzo di ammoniaca provoca una drastica riduzione dell’efficacia dei prodotti utilizzati durante l’irrorazione dall’alto (aereo o elicottero) in quanto fa aumentare il pH del terreno</a:t>
            </a:r>
            <a:r>
              <a:rPr lang="el-GR" altLang="x-none"/>
              <a:t>.</a:t>
            </a:r>
          </a:p>
          <a:p>
            <a:pPr>
              <a:buClr>
                <a:srgbClr val="FF3300"/>
              </a:buClr>
              <a:buSzTx/>
            </a:pPr>
            <a:r>
              <a:rPr lang="el-GR" altLang="x-none"/>
              <a:t>4-12 </a:t>
            </a:r>
            <a:r>
              <a:rPr lang="en-US" altLang="x-none"/>
              <a:t>Kgr. di</a:t>
            </a:r>
            <a:r>
              <a:rPr lang="el-GR" altLang="x-none"/>
              <a:t> </a:t>
            </a:r>
            <a:r>
              <a:rPr lang="en-US" altLang="x-none"/>
              <a:t>P</a:t>
            </a:r>
            <a:r>
              <a:rPr lang="en-US" altLang="x-none" baseline="-25000"/>
              <a:t>2</a:t>
            </a:r>
            <a:r>
              <a:rPr lang="en-US" altLang="x-none"/>
              <a:t>O</a:t>
            </a:r>
            <a:r>
              <a:rPr lang="en-US" altLang="x-none" baseline="-25000"/>
              <a:t>5  </a:t>
            </a:r>
            <a:r>
              <a:rPr lang="en-US" altLang="x-none"/>
              <a:t>per 1000 mq</a:t>
            </a:r>
            <a:endParaRPr lang="en-US" altLang="x-none" baseline="-25000"/>
          </a:p>
          <a:p>
            <a:pPr>
              <a:buClr>
                <a:srgbClr val="FF3300"/>
              </a:buClr>
              <a:buSzTx/>
            </a:pPr>
            <a:r>
              <a:rPr lang="en-US" altLang="x-none"/>
              <a:t>6-12 Kgr. di K</a:t>
            </a:r>
            <a:r>
              <a:rPr lang="en-US" altLang="x-none" baseline="-25000"/>
              <a:t>2</a:t>
            </a:r>
            <a:r>
              <a:rPr lang="en-US" altLang="x-none"/>
              <a:t>O per 1000 mq</a:t>
            </a:r>
            <a:endParaRPr lang="el-GR" altLang="x-non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4103687"/>
          </a:xfrm>
        </p:spPr>
        <p:txBody>
          <a:bodyPr/>
          <a:lstStyle/>
          <a:p>
            <a:r>
              <a:rPr lang="en-US" altLang="x-none" sz="4000" b="1"/>
              <a:t>PRATICHE AGRICOLE APPLICATE NELLE RISAIE DELLA PROVINCIA DI SERRES – SPECIE DI ZANZARE</a:t>
            </a:r>
            <a:r>
              <a:rPr lang="el-GR" altLang="x-none" sz="4000" b="1"/>
              <a:t> –</a:t>
            </a:r>
            <a:r>
              <a:rPr lang="en-US" altLang="x-none" sz="4000" b="1"/>
              <a:t>METODOLOGIA – </a:t>
            </a:r>
            <a:br>
              <a:rPr lang="en-US" altLang="x-none" sz="4000" b="1"/>
            </a:br>
            <a:r>
              <a:rPr lang="en-US" altLang="x-none" sz="4000" b="1"/>
              <a:t>METODI DI LOTTA</a:t>
            </a:r>
            <a:endParaRPr lang="el-GR" altLang="x-none" sz="4000" b="1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2550" cy="1223962"/>
          </a:xfrm>
        </p:spPr>
        <p:txBody>
          <a:bodyPr/>
          <a:lstStyle/>
          <a:p>
            <a:r>
              <a:rPr lang="en-US" altLang="x-none" sz="3200" b="1">
                <a:latin typeface="Tahoma" charset="0"/>
              </a:rPr>
              <a:t>AZIENDA PROVINCIALE DI PUBBLICA UTILITA’</a:t>
            </a:r>
            <a:r>
              <a:rPr lang="el-GR" altLang="x-none" sz="3200" b="1">
                <a:solidFill>
                  <a:schemeClr val="accent1"/>
                </a:solidFill>
                <a:latin typeface="Tahoma" charset="0"/>
              </a:rPr>
              <a:t/>
            </a:r>
            <a:br>
              <a:rPr lang="el-GR" altLang="x-none" sz="3200" b="1">
                <a:solidFill>
                  <a:schemeClr val="accent1"/>
                </a:solidFill>
                <a:latin typeface="Tahoma" charset="0"/>
              </a:rPr>
            </a:br>
            <a:endParaRPr lang="el-GR" altLang="x-none" sz="3200" b="1">
              <a:solidFill>
                <a:schemeClr val="accent1"/>
              </a:solidFill>
              <a:latin typeface="Tahoma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Fondata nel </a:t>
            </a:r>
            <a:r>
              <a:rPr lang="el-GR" altLang="x-none">
                <a:latin typeface="Tahoma" charset="0"/>
              </a:rPr>
              <a:t>1996.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Centro modello per la Grecia e la penisola Balcanica</a:t>
            </a:r>
            <a:r>
              <a:rPr lang="el-GR" altLang="x-none">
                <a:latin typeface="Tahoma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Risorse umane: </a:t>
            </a:r>
            <a:r>
              <a:rPr lang="el-GR" altLang="x-none">
                <a:latin typeface="Tahoma" charset="0"/>
              </a:rPr>
              <a:t>10 </a:t>
            </a:r>
            <a:r>
              <a:rPr lang="en-US" altLang="x-none">
                <a:latin typeface="Tahoma" charset="0"/>
              </a:rPr>
              <a:t>esperti e </a:t>
            </a:r>
            <a:r>
              <a:rPr lang="el-GR" altLang="x-none">
                <a:latin typeface="Tahoma" charset="0"/>
              </a:rPr>
              <a:t>120 </a:t>
            </a:r>
            <a:r>
              <a:rPr lang="en-US" altLang="x-none">
                <a:latin typeface="Tahoma" charset="0"/>
              </a:rPr>
              <a:t>dipendenti stagionali (per prelievi e irrorazioni)</a:t>
            </a:r>
            <a:r>
              <a:rPr lang="el-GR" altLang="x-none">
                <a:latin typeface="Tahoma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Dispone di</a:t>
            </a:r>
            <a:r>
              <a:rPr lang="el-GR" altLang="x-none">
                <a:latin typeface="Tahoma" charset="0"/>
              </a:rPr>
              <a:t> </a:t>
            </a:r>
            <a:r>
              <a:rPr lang="en-US" altLang="x-none">
                <a:latin typeface="Tahoma" charset="0"/>
                <a:hlinkClick r:id="rId3" action="ppaction://hlinksldjump"/>
              </a:rPr>
              <a:t>impianti di proprieta’ </a:t>
            </a:r>
            <a:r>
              <a:rPr lang="en-US" altLang="x-none">
                <a:latin typeface="Tahoma" charset="0"/>
              </a:rPr>
              <a:t>in localita’ Provata’ (prov. Serres)</a:t>
            </a:r>
            <a:r>
              <a:rPr lang="el-GR" altLang="x-none">
                <a:latin typeface="Tahoma" charset="0"/>
              </a:rPr>
              <a:t> </a:t>
            </a:r>
            <a:r>
              <a:rPr lang="en-US" altLang="x-none">
                <a:latin typeface="Tahoma" charset="0"/>
              </a:rPr>
              <a:t>e di laboratorio completamente attrezzato</a:t>
            </a:r>
            <a:r>
              <a:rPr lang="el-GR" altLang="x-none">
                <a:latin typeface="Tahoma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ile00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8280400" cy="5826125"/>
          </a:xfrm>
        </p:spPr>
      </p:pic>
      <p:sp>
        <p:nvSpPr>
          <p:cNvPr id="1044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Controllo della popolazione delle zanzare</a:t>
            </a:r>
            <a:r>
              <a:rPr lang="el-GR" altLang="x-none">
                <a:latin typeface="Tahoma" charset="0"/>
              </a:rPr>
              <a:t>.</a:t>
            </a:r>
          </a:p>
          <a:p>
            <a:pPr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Tutela della salute della cittadinanza</a:t>
            </a:r>
            <a:r>
              <a:rPr lang="el-GR" altLang="x-none">
                <a:latin typeface="Tahoma" charset="0"/>
              </a:rPr>
              <a:t>.</a:t>
            </a:r>
          </a:p>
          <a:p>
            <a:pPr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Divulgazione di informazioni per la protezione dalle catastrofi naturali</a:t>
            </a:r>
            <a:endParaRPr lang="el-GR" altLang="x-none">
              <a:latin typeface="Tahoma" charset="0"/>
            </a:endParaRPr>
          </a:p>
          <a:p>
            <a:pPr>
              <a:buFont typeface="Wingdings" charset="2"/>
              <a:buNone/>
            </a:pPr>
            <a:endParaRPr lang="el-GR" altLang="x-none">
              <a:latin typeface="Tahoma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b="1">
                <a:latin typeface="Tahoma" charset="0"/>
              </a:rPr>
              <a:t>OBIETTIVI DEL CENTRO</a:t>
            </a:r>
            <a:endParaRPr lang="el-GR" altLang="x-none" sz="3200" b="1">
              <a:latin typeface="Tahoma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07412" cy="3024188"/>
          </a:xfrm>
        </p:spPr>
        <p:txBody>
          <a:bodyPr/>
          <a:lstStyle/>
          <a:p>
            <a:r>
              <a:rPr lang="en-US" altLang="x-none" sz="2600">
                <a:latin typeface="Tahoma" charset="0"/>
              </a:rPr>
              <a:t>La lotta alle zanzare si focalizza </a:t>
            </a:r>
            <a:br>
              <a:rPr lang="en-US" altLang="x-none" sz="2600">
                <a:latin typeface="Tahoma" charset="0"/>
              </a:rPr>
            </a:br>
            <a:r>
              <a:rPr lang="en-US" altLang="x-none" sz="2600">
                <a:latin typeface="Tahoma" charset="0"/>
              </a:rPr>
              <a:t>sulle risaie della provincia di Serres </a:t>
            </a:r>
            <a:br>
              <a:rPr lang="en-US" altLang="x-none" sz="2600">
                <a:latin typeface="Tahoma" charset="0"/>
              </a:rPr>
            </a:br>
            <a:r>
              <a:rPr lang="en-US" altLang="x-none" sz="2600">
                <a:latin typeface="Tahoma" charset="0"/>
              </a:rPr>
              <a:t>ed e’ d’obbligo a causa dell’alto numero </a:t>
            </a:r>
            <a:br>
              <a:rPr lang="en-US" altLang="x-none" sz="2600">
                <a:latin typeface="Tahoma" charset="0"/>
              </a:rPr>
            </a:br>
            <a:r>
              <a:rPr lang="en-US" altLang="x-none" sz="2600">
                <a:latin typeface="Tahoma" charset="0"/>
              </a:rPr>
              <a:t>di larve di zanzare che si riproducono </a:t>
            </a:r>
            <a:br>
              <a:rPr lang="en-US" altLang="x-none" sz="2600">
                <a:latin typeface="Tahoma" charset="0"/>
              </a:rPr>
            </a:br>
            <a:r>
              <a:rPr lang="en-US" altLang="x-none" sz="2600">
                <a:latin typeface="Tahoma" charset="0"/>
              </a:rPr>
              <a:t>e delle  vaste dimensioni di queste aree. </a:t>
            </a:r>
            <a:br>
              <a:rPr lang="en-US" altLang="x-none" sz="2600">
                <a:latin typeface="Tahoma" charset="0"/>
              </a:rPr>
            </a:br>
            <a:r>
              <a:rPr lang="en-US" altLang="x-none" sz="2600">
                <a:latin typeface="Tahoma" charset="0"/>
              </a:rPr>
              <a:t>Questa lotta costituisce quindi l’attivita’ principale del CENTRO, ed assorbe il 50% del suo budget annuo.</a:t>
            </a:r>
            <a:endParaRPr lang="el-GR" altLang="x-none" sz="2600">
              <a:latin typeface="Tahoma" charset="0"/>
            </a:endParaRPr>
          </a:p>
        </p:txBody>
      </p:sp>
      <p:pic>
        <p:nvPicPr>
          <p:cNvPr id="15378" name="Picture 18" descr="http://www.arbovirus.health.nsw.gov.au/areas/arbovirus/mosquit/photos/anopheles_annulip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4176713" cy="2881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ORIZON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716338"/>
            <a:ext cx="4038600" cy="2881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ΧΑΡΤΗΣ 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12988"/>
            <a:ext cx="8655050" cy="4211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188913"/>
            <a:ext cx="8229600" cy="1944687"/>
          </a:xfrm>
        </p:spPr>
        <p:txBody>
          <a:bodyPr/>
          <a:lstStyle/>
          <a:p>
            <a:r>
              <a:rPr lang="en-US" altLang="x-none" sz="2800" b="1" u="sng">
                <a:latin typeface="Tahoma" charset="0"/>
              </a:rPr>
              <a:t>LOCALIZZAZIONE</a:t>
            </a:r>
            <a:r>
              <a:rPr lang="el-GR" altLang="x-none" sz="2800">
                <a:latin typeface="Tahoma" charset="0"/>
              </a:rPr>
              <a:t/>
            </a:r>
            <a:br>
              <a:rPr lang="el-GR" altLang="x-none" sz="2800">
                <a:latin typeface="Tahoma" charset="0"/>
              </a:rPr>
            </a:br>
            <a:r>
              <a:rPr lang="en-US" altLang="x-none" sz="2000" b="1">
                <a:latin typeface="Tahoma" charset="0"/>
              </a:rPr>
              <a:t>Le risaie della pianura in  provincia di Serres</a:t>
            </a:r>
            <a:r>
              <a:rPr lang="el-GR" altLang="x-none" sz="2000" b="1">
                <a:latin typeface="Tahoma" charset="0"/>
              </a:rPr>
              <a:t> </a:t>
            </a:r>
            <a:r>
              <a:rPr lang="en-US" altLang="x-none" sz="2000" b="1">
                <a:latin typeface="Tahoma" charset="0"/>
              </a:rPr>
              <a:t/>
            </a:r>
            <a:br>
              <a:rPr lang="en-US" altLang="x-none" sz="2000" b="1">
                <a:latin typeface="Tahoma" charset="0"/>
              </a:rPr>
            </a:br>
            <a:r>
              <a:rPr lang="en-US" altLang="x-none" sz="2000" b="1">
                <a:latin typeface="Tahoma" charset="0"/>
              </a:rPr>
              <a:t>si trovano tra la citta’ di Serres (ad est) </a:t>
            </a:r>
            <a:br>
              <a:rPr lang="en-US" altLang="x-none" sz="2000" b="1">
                <a:latin typeface="Tahoma" charset="0"/>
              </a:rPr>
            </a:br>
            <a:r>
              <a:rPr lang="en-US" altLang="x-none" sz="2000" b="1">
                <a:latin typeface="Tahoma" charset="0"/>
              </a:rPr>
              <a:t>e il fiume Strimonas (ad ovest)</a:t>
            </a:r>
            <a:r>
              <a:rPr lang="el-GR" altLang="x-none" sz="2000" b="1">
                <a:latin typeface="Tahoma" charset="0"/>
              </a:rPr>
              <a:t>. </a:t>
            </a:r>
            <a:r>
              <a:rPr lang="en-US" altLang="x-none" sz="2000" b="1">
                <a:latin typeface="Tahoma" charset="0"/>
              </a:rPr>
              <a:t/>
            </a:r>
            <a:br>
              <a:rPr lang="en-US" altLang="x-none" sz="2000" b="1">
                <a:latin typeface="Tahoma" charset="0"/>
              </a:rPr>
            </a:br>
            <a:r>
              <a:rPr lang="en-US" altLang="x-none" sz="2000" b="1">
                <a:latin typeface="Tahoma" charset="0"/>
              </a:rPr>
              <a:t>Coprono una superficie di </a:t>
            </a:r>
            <a:r>
              <a:rPr lang="el-GR" altLang="x-none" sz="2000" b="1">
                <a:latin typeface="Tahoma" charset="0"/>
              </a:rPr>
              <a:t>4</a:t>
            </a:r>
            <a:r>
              <a:rPr lang="en-US" altLang="x-none" sz="2000" b="1">
                <a:latin typeface="Tahoma" charset="0"/>
              </a:rPr>
              <a:t>.</a:t>
            </a:r>
            <a:r>
              <a:rPr lang="el-GR" altLang="x-none" sz="2000" b="1">
                <a:latin typeface="Tahoma" charset="0"/>
              </a:rPr>
              <a:t>000</a:t>
            </a:r>
            <a:r>
              <a:rPr lang="en-US" altLang="x-none" sz="2000" b="1">
                <a:latin typeface="Tahoma" charset="0"/>
              </a:rPr>
              <a:t> ettari, </a:t>
            </a:r>
            <a:br>
              <a:rPr lang="en-US" altLang="x-none" sz="2000" b="1">
                <a:latin typeface="Tahoma" charset="0"/>
              </a:rPr>
            </a:br>
            <a:r>
              <a:rPr lang="en-US" altLang="x-none" sz="2000" b="1">
                <a:latin typeface="Tahoma" charset="0"/>
              </a:rPr>
              <a:t>nei quali ci sono anche nove centri abitati</a:t>
            </a:r>
            <a:endParaRPr lang="el-GR" altLang="x-none" sz="2000" b="1">
              <a:latin typeface="Tahoma" charset="0"/>
            </a:endParaRP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519113" y="3043238"/>
            <a:ext cx="2090737" cy="1573212"/>
          </a:xfrm>
          <a:custGeom>
            <a:avLst/>
            <a:gdLst>
              <a:gd name="T0" fmla="*/ 42 w 1317"/>
              <a:gd name="T1" fmla="*/ 0 h 991"/>
              <a:gd name="T2" fmla="*/ 66 w 1317"/>
              <a:gd name="T3" fmla="*/ 45 h 991"/>
              <a:gd name="T4" fmla="*/ 72 w 1317"/>
              <a:gd name="T5" fmla="*/ 108 h 991"/>
              <a:gd name="T6" fmla="*/ 69 w 1317"/>
              <a:gd name="T7" fmla="*/ 126 h 991"/>
              <a:gd name="T8" fmla="*/ 36 w 1317"/>
              <a:gd name="T9" fmla="*/ 175 h 991"/>
              <a:gd name="T10" fmla="*/ 36 w 1317"/>
              <a:gd name="T11" fmla="*/ 243 h 991"/>
              <a:gd name="T12" fmla="*/ 69 w 1317"/>
              <a:gd name="T13" fmla="*/ 267 h 991"/>
              <a:gd name="T14" fmla="*/ 87 w 1317"/>
              <a:gd name="T15" fmla="*/ 303 h 991"/>
              <a:gd name="T16" fmla="*/ 57 w 1317"/>
              <a:gd name="T17" fmla="*/ 327 h 991"/>
              <a:gd name="T18" fmla="*/ 39 w 1317"/>
              <a:gd name="T19" fmla="*/ 339 h 991"/>
              <a:gd name="T20" fmla="*/ 21 w 1317"/>
              <a:gd name="T21" fmla="*/ 363 h 991"/>
              <a:gd name="T22" fmla="*/ 0 w 1317"/>
              <a:gd name="T23" fmla="*/ 387 h 991"/>
              <a:gd name="T24" fmla="*/ 15 w 1317"/>
              <a:gd name="T25" fmla="*/ 444 h 991"/>
              <a:gd name="T26" fmla="*/ 36 w 1317"/>
              <a:gd name="T27" fmla="*/ 492 h 991"/>
              <a:gd name="T28" fmla="*/ 90 w 1317"/>
              <a:gd name="T29" fmla="*/ 525 h 991"/>
              <a:gd name="T30" fmla="*/ 123 w 1317"/>
              <a:gd name="T31" fmla="*/ 534 h 991"/>
              <a:gd name="T32" fmla="*/ 132 w 1317"/>
              <a:gd name="T33" fmla="*/ 537 h 991"/>
              <a:gd name="T34" fmla="*/ 261 w 1317"/>
              <a:gd name="T35" fmla="*/ 507 h 991"/>
              <a:gd name="T36" fmla="*/ 398 w 1317"/>
              <a:gd name="T37" fmla="*/ 447 h 991"/>
              <a:gd name="T38" fmla="*/ 466 w 1317"/>
              <a:gd name="T39" fmla="*/ 424 h 991"/>
              <a:gd name="T40" fmla="*/ 495 w 1317"/>
              <a:gd name="T41" fmla="*/ 417 h 991"/>
              <a:gd name="T42" fmla="*/ 504 w 1317"/>
              <a:gd name="T43" fmla="*/ 414 h 991"/>
              <a:gd name="T44" fmla="*/ 510 w 1317"/>
              <a:gd name="T45" fmla="*/ 432 h 991"/>
              <a:gd name="T46" fmla="*/ 480 w 1317"/>
              <a:gd name="T47" fmla="*/ 495 h 991"/>
              <a:gd name="T48" fmla="*/ 552 w 1317"/>
              <a:gd name="T49" fmla="*/ 528 h 991"/>
              <a:gd name="T50" fmla="*/ 588 w 1317"/>
              <a:gd name="T51" fmla="*/ 558 h 991"/>
              <a:gd name="T52" fmla="*/ 591 w 1317"/>
              <a:gd name="T53" fmla="*/ 567 h 991"/>
              <a:gd name="T54" fmla="*/ 609 w 1317"/>
              <a:gd name="T55" fmla="*/ 573 h 991"/>
              <a:gd name="T56" fmla="*/ 648 w 1317"/>
              <a:gd name="T57" fmla="*/ 609 h 991"/>
              <a:gd name="T58" fmla="*/ 738 w 1317"/>
              <a:gd name="T59" fmla="*/ 618 h 991"/>
              <a:gd name="T60" fmla="*/ 759 w 1317"/>
              <a:gd name="T61" fmla="*/ 624 h 991"/>
              <a:gd name="T62" fmla="*/ 777 w 1317"/>
              <a:gd name="T63" fmla="*/ 630 h 991"/>
              <a:gd name="T64" fmla="*/ 852 w 1317"/>
              <a:gd name="T65" fmla="*/ 674 h 991"/>
              <a:gd name="T66" fmla="*/ 920 w 1317"/>
              <a:gd name="T67" fmla="*/ 697 h 991"/>
              <a:gd name="T68" fmla="*/ 988 w 1317"/>
              <a:gd name="T69" fmla="*/ 719 h 991"/>
              <a:gd name="T70" fmla="*/ 1011 w 1317"/>
              <a:gd name="T71" fmla="*/ 742 h 991"/>
              <a:gd name="T72" fmla="*/ 1041 w 1317"/>
              <a:gd name="T73" fmla="*/ 765 h 991"/>
              <a:gd name="T74" fmla="*/ 1095 w 1317"/>
              <a:gd name="T75" fmla="*/ 798 h 991"/>
              <a:gd name="T76" fmla="*/ 1182 w 1317"/>
              <a:gd name="T77" fmla="*/ 798 h 991"/>
              <a:gd name="T78" fmla="*/ 1188 w 1317"/>
              <a:gd name="T79" fmla="*/ 807 h 991"/>
              <a:gd name="T80" fmla="*/ 1197 w 1317"/>
              <a:gd name="T81" fmla="*/ 810 h 991"/>
              <a:gd name="T82" fmla="*/ 1224 w 1317"/>
              <a:gd name="T83" fmla="*/ 849 h 991"/>
              <a:gd name="T84" fmla="*/ 1242 w 1317"/>
              <a:gd name="T85" fmla="*/ 855 h 991"/>
              <a:gd name="T86" fmla="*/ 1317 w 1317"/>
              <a:gd name="T87" fmla="*/ 858 h 991"/>
              <a:gd name="T88" fmla="*/ 1299 w 1317"/>
              <a:gd name="T89" fmla="*/ 900 h 991"/>
              <a:gd name="T90" fmla="*/ 1278 w 1317"/>
              <a:gd name="T91" fmla="*/ 921 h 991"/>
              <a:gd name="T92" fmla="*/ 1251 w 1317"/>
              <a:gd name="T93" fmla="*/ 975 h 991"/>
              <a:gd name="T94" fmla="*/ 1260 w 1317"/>
              <a:gd name="T95" fmla="*/ 991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17" h="991">
                <a:moveTo>
                  <a:pt x="42" y="0"/>
                </a:moveTo>
                <a:cubicBezTo>
                  <a:pt x="52" y="14"/>
                  <a:pt x="61" y="29"/>
                  <a:pt x="66" y="45"/>
                </a:cubicBezTo>
                <a:cubicBezTo>
                  <a:pt x="68" y="66"/>
                  <a:pt x="72" y="87"/>
                  <a:pt x="72" y="108"/>
                </a:cubicBezTo>
                <a:cubicBezTo>
                  <a:pt x="72" y="114"/>
                  <a:pt x="69" y="126"/>
                  <a:pt x="69" y="126"/>
                </a:cubicBezTo>
                <a:lnTo>
                  <a:pt x="36" y="175"/>
                </a:lnTo>
                <a:lnTo>
                  <a:pt x="36" y="243"/>
                </a:lnTo>
                <a:cubicBezTo>
                  <a:pt x="46" y="250"/>
                  <a:pt x="59" y="264"/>
                  <a:pt x="69" y="267"/>
                </a:cubicBezTo>
                <a:cubicBezTo>
                  <a:pt x="76" y="278"/>
                  <a:pt x="83" y="291"/>
                  <a:pt x="87" y="303"/>
                </a:cubicBezTo>
                <a:cubicBezTo>
                  <a:pt x="83" y="316"/>
                  <a:pt x="69" y="319"/>
                  <a:pt x="57" y="327"/>
                </a:cubicBezTo>
                <a:cubicBezTo>
                  <a:pt x="51" y="331"/>
                  <a:pt x="39" y="339"/>
                  <a:pt x="39" y="339"/>
                </a:cubicBezTo>
                <a:cubicBezTo>
                  <a:pt x="35" y="351"/>
                  <a:pt x="31" y="356"/>
                  <a:pt x="21" y="363"/>
                </a:cubicBezTo>
                <a:cubicBezTo>
                  <a:pt x="14" y="373"/>
                  <a:pt x="7" y="377"/>
                  <a:pt x="0" y="387"/>
                </a:cubicBezTo>
                <a:cubicBezTo>
                  <a:pt x="0" y="391"/>
                  <a:pt x="4" y="444"/>
                  <a:pt x="15" y="444"/>
                </a:cubicBezTo>
                <a:lnTo>
                  <a:pt x="36" y="492"/>
                </a:lnTo>
                <a:cubicBezTo>
                  <a:pt x="56" y="502"/>
                  <a:pt x="66" y="520"/>
                  <a:pt x="90" y="525"/>
                </a:cubicBezTo>
                <a:cubicBezTo>
                  <a:pt x="111" y="529"/>
                  <a:pt x="100" y="526"/>
                  <a:pt x="123" y="534"/>
                </a:cubicBezTo>
                <a:cubicBezTo>
                  <a:pt x="126" y="535"/>
                  <a:pt x="132" y="537"/>
                  <a:pt x="132" y="537"/>
                </a:cubicBezTo>
                <a:cubicBezTo>
                  <a:pt x="156" y="536"/>
                  <a:pt x="237" y="531"/>
                  <a:pt x="261" y="507"/>
                </a:cubicBezTo>
                <a:lnTo>
                  <a:pt x="398" y="447"/>
                </a:lnTo>
                <a:lnTo>
                  <a:pt x="466" y="424"/>
                </a:lnTo>
                <a:cubicBezTo>
                  <a:pt x="483" y="422"/>
                  <a:pt x="474" y="424"/>
                  <a:pt x="495" y="417"/>
                </a:cubicBezTo>
                <a:cubicBezTo>
                  <a:pt x="498" y="416"/>
                  <a:pt x="504" y="414"/>
                  <a:pt x="504" y="414"/>
                </a:cubicBezTo>
                <a:cubicBezTo>
                  <a:pt x="506" y="420"/>
                  <a:pt x="514" y="427"/>
                  <a:pt x="510" y="432"/>
                </a:cubicBezTo>
                <a:cubicBezTo>
                  <a:pt x="499" y="449"/>
                  <a:pt x="486" y="476"/>
                  <a:pt x="480" y="495"/>
                </a:cubicBezTo>
                <a:cubicBezTo>
                  <a:pt x="486" y="527"/>
                  <a:pt x="525" y="526"/>
                  <a:pt x="552" y="528"/>
                </a:cubicBezTo>
                <a:cubicBezTo>
                  <a:pt x="575" y="536"/>
                  <a:pt x="568" y="551"/>
                  <a:pt x="588" y="558"/>
                </a:cubicBezTo>
                <a:cubicBezTo>
                  <a:pt x="589" y="561"/>
                  <a:pt x="588" y="565"/>
                  <a:pt x="591" y="567"/>
                </a:cubicBezTo>
                <a:cubicBezTo>
                  <a:pt x="596" y="571"/>
                  <a:pt x="609" y="573"/>
                  <a:pt x="609" y="573"/>
                </a:cubicBezTo>
                <a:cubicBezTo>
                  <a:pt x="622" y="593"/>
                  <a:pt x="625" y="603"/>
                  <a:pt x="648" y="609"/>
                </a:cubicBezTo>
                <a:cubicBezTo>
                  <a:pt x="680" y="604"/>
                  <a:pt x="708" y="608"/>
                  <a:pt x="738" y="618"/>
                </a:cubicBezTo>
                <a:cubicBezTo>
                  <a:pt x="768" y="628"/>
                  <a:pt x="721" y="613"/>
                  <a:pt x="759" y="624"/>
                </a:cubicBezTo>
                <a:cubicBezTo>
                  <a:pt x="765" y="626"/>
                  <a:pt x="777" y="630"/>
                  <a:pt x="777" y="630"/>
                </a:cubicBezTo>
                <a:lnTo>
                  <a:pt x="852" y="674"/>
                </a:lnTo>
                <a:lnTo>
                  <a:pt x="920" y="697"/>
                </a:lnTo>
                <a:lnTo>
                  <a:pt x="988" y="719"/>
                </a:lnTo>
                <a:lnTo>
                  <a:pt x="1011" y="742"/>
                </a:lnTo>
                <a:cubicBezTo>
                  <a:pt x="1041" y="749"/>
                  <a:pt x="1016" y="748"/>
                  <a:pt x="1041" y="765"/>
                </a:cubicBezTo>
                <a:cubicBezTo>
                  <a:pt x="1058" y="776"/>
                  <a:pt x="1075" y="791"/>
                  <a:pt x="1095" y="798"/>
                </a:cubicBezTo>
                <a:cubicBezTo>
                  <a:pt x="1101" y="798"/>
                  <a:pt x="1164" y="791"/>
                  <a:pt x="1182" y="798"/>
                </a:cubicBezTo>
                <a:cubicBezTo>
                  <a:pt x="1185" y="799"/>
                  <a:pt x="1185" y="805"/>
                  <a:pt x="1188" y="807"/>
                </a:cubicBezTo>
                <a:cubicBezTo>
                  <a:pt x="1190" y="809"/>
                  <a:pt x="1194" y="809"/>
                  <a:pt x="1197" y="810"/>
                </a:cubicBezTo>
                <a:cubicBezTo>
                  <a:pt x="1203" y="829"/>
                  <a:pt x="1202" y="842"/>
                  <a:pt x="1224" y="849"/>
                </a:cubicBezTo>
                <a:cubicBezTo>
                  <a:pt x="1230" y="851"/>
                  <a:pt x="1242" y="855"/>
                  <a:pt x="1242" y="855"/>
                </a:cubicBezTo>
                <a:cubicBezTo>
                  <a:pt x="1270" y="853"/>
                  <a:pt x="1290" y="851"/>
                  <a:pt x="1317" y="858"/>
                </a:cubicBezTo>
                <a:cubicBezTo>
                  <a:pt x="1314" y="876"/>
                  <a:pt x="1314" y="890"/>
                  <a:pt x="1299" y="900"/>
                </a:cubicBezTo>
                <a:cubicBezTo>
                  <a:pt x="1285" y="921"/>
                  <a:pt x="1294" y="916"/>
                  <a:pt x="1278" y="921"/>
                </a:cubicBezTo>
                <a:cubicBezTo>
                  <a:pt x="1272" y="940"/>
                  <a:pt x="1250" y="963"/>
                  <a:pt x="1251" y="975"/>
                </a:cubicBezTo>
                <a:lnTo>
                  <a:pt x="1260" y="991"/>
                </a:lnTo>
              </a:path>
            </a:pathLst>
          </a:custGeom>
          <a:noFill/>
          <a:ln w="381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430200" contourW="12700" prstMaterial="legacyWireframe">
            <a:bevelT w="13500" h="13500" prst="angle"/>
            <a:bevelB w="13500" h="13500" prst="angle"/>
            <a:extrusionClr>
              <a:srgbClr val="996633"/>
            </a:extrusionClr>
            <a:contourClr>
              <a:srgbClr val="99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05477" name="Freeform 5"/>
          <p:cNvSpPr>
            <a:spLocks/>
          </p:cNvSpPr>
          <p:nvPr/>
        </p:nvSpPr>
        <p:spPr bwMode="auto">
          <a:xfrm>
            <a:off x="2478088" y="4616450"/>
            <a:ext cx="531812" cy="446088"/>
          </a:xfrm>
          <a:custGeom>
            <a:avLst/>
            <a:gdLst>
              <a:gd name="T0" fmla="*/ 26 w 335"/>
              <a:gd name="T1" fmla="*/ 0 h 281"/>
              <a:gd name="T2" fmla="*/ 4 w 335"/>
              <a:gd name="T3" fmla="*/ 23 h 281"/>
              <a:gd name="T4" fmla="*/ 32 w 335"/>
              <a:gd name="T5" fmla="*/ 65 h 281"/>
              <a:gd name="T6" fmla="*/ 95 w 335"/>
              <a:gd name="T7" fmla="*/ 56 h 281"/>
              <a:gd name="T8" fmla="*/ 122 w 335"/>
              <a:gd name="T9" fmla="*/ 47 h 281"/>
              <a:gd name="T10" fmla="*/ 170 w 335"/>
              <a:gd name="T11" fmla="*/ 74 h 281"/>
              <a:gd name="T12" fmla="*/ 167 w 335"/>
              <a:gd name="T13" fmla="*/ 107 h 281"/>
              <a:gd name="T14" fmla="*/ 161 w 335"/>
              <a:gd name="T15" fmla="*/ 116 h 281"/>
              <a:gd name="T16" fmla="*/ 170 w 335"/>
              <a:gd name="T17" fmla="*/ 122 h 281"/>
              <a:gd name="T18" fmla="*/ 275 w 335"/>
              <a:gd name="T19" fmla="*/ 143 h 281"/>
              <a:gd name="T20" fmla="*/ 272 w 335"/>
              <a:gd name="T21" fmla="*/ 182 h 281"/>
              <a:gd name="T22" fmla="*/ 257 w 335"/>
              <a:gd name="T23" fmla="*/ 206 h 281"/>
              <a:gd name="T24" fmla="*/ 260 w 335"/>
              <a:gd name="T25" fmla="*/ 215 h 281"/>
              <a:gd name="T26" fmla="*/ 296 w 335"/>
              <a:gd name="T27" fmla="*/ 230 h 281"/>
              <a:gd name="T28" fmla="*/ 323 w 335"/>
              <a:gd name="T29" fmla="*/ 263 h 281"/>
              <a:gd name="T30" fmla="*/ 335 w 335"/>
              <a:gd name="T31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" h="281">
                <a:moveTo>
                  <a:pt x="26" y="0"/>
                </a:moveTo>
                <a:lnTo>
                  <a:pt x="4" y="23"/>
                </a:lnTo>
                <a:cubicBezTo>
                  <a:pt x="0" y="61"/>
                  <a:pt x="7" y="48"/>
                  <a:pt x="32" y="65"/>
                </a:cubicBezTo>
                <a:cubicBezTo>
                  <a:pt x="75" y="61"/>
                  <a:pt x="54" y="64"/>
                  <a:pt x="95" y="56"/>
                </a:cubicBezTo>
                <a:cubicBezTo>
                  <a:pt x="104" y="54"/>
                  <a:pt x="122" y="47"/>
                  <a:pt x="122" y="47"/>
                </a:cubicBezTo>
                <a:cubicBezTo>
                  <a:pt x="159" y="51"/>
                  <a:pt x="154" y="49"/>
                  <a:pt x="170" y="74"/>
                </a:cubicBezTo>
                <a:cubicBezTo>
                  <a:pt x="169" y="85"/>
                  <a:pt x="169" y="96"/>
                  <a:pt x="167" y="107"/>
                </a:cubicBezTo>
                <a:cubicBezTo>
                  <a:pt x="166" y="111"/>
                  <a:pt x="160" y="112"/>
                  <a:pt x="161" y="116"/>
                </a:cubicBezTo>
                <a:cubicBezTo>
                  <a:pt x="162" y="120"/>
                  <a:pt x="167" y="120"/>
                  <a:pt x="170" y="122"/>
                </a:cubicBezTo>
                <a:cubicBezTo>
                  <a:pt x="187" y="148"/>
                  <a:pt x="256" y="142"/>
                  <a:pt x="275" y="143"/>
                </a:cubicBezTo>
                <a:cubicBezTo>
                  <a:pt x="277" y="159"/>
                  <a:pt x="287" y="177"/>
                  <a:pt x="272" y="182"/>
                </a:cubicBezTo>
                <a:cubicBezTo>
                  <a:pt x="268" y="194"/>
                  <a:pt x="261" y="194"/>
                  <a:pt x="257" y="206"/>
                </a:cubicBezTo>
                <a:cubicBezTo>
                  <a:pt x="258" y="209"/>
                  <a:pt x="257" y="213"/>
                  <a:pt x="260" y="215"/>
                </a:cubicBezTo>
                <a:cubicBezTo>
                  <a:pt x="265" y="219"/>
                  <a:pt x="289" y="228"/>
                  <a:pt x="296" y="230"/>
                </a:cubicBezTo>
                <a:cubicBezTo>
                  <a:pt x="305" y="243"/>
                  <a:pt x="314" y="249"/>
                  <a:pt x="323" y="263"/>
                </a:cubicBezTo>
                <a:cubicBezTo>
                  <a:pt x="325" y="267"/>
                  <a:pt x="332" y="281"/>
                  <a:pt x="335" y="281"/>
                </a:cubicBezTo>
              </a:path>
            </a:pathLst>
          </a:custGeom>
          <a:noFill/>
          <a:ln w="381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430200" contourW="12700" prstMaterial="legacyWireframe">
            <a:bevelT w="13500" h="13500" prst="angle"/>
            <a:bevelB w="13500" h="13500" prst="angle"/>
            <a:extrusionClr>
              <a:srgbClr val="996633"/>
            </a:extrusionClr>
            <a:contourClr>
              <a:srgbClr val="99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05478" name="Freeform 6"/>
          <p:cNvSpPr>
            <a:spLocks/>
          </p:cNvSpPr>
          <p:nvPr/>
        </p:nvSpPr>
        <p:spPr bwMode="auto">
          <a:xfrm>
            <a:off x="2989263" y="5057775"/>
            <a:ext cx="3063875" cy="1271588"/>
          </a:xfrm>
          <a:custGeom>
            <a:avLst/>
            <a:gdLst>
              <a:gd name="T0" fmla="*/ 14 w 1931"/>
              <a:gd name="T1" fmla="*/ 0 h 801"/>
              <a:gd name="T2" fmla="*/ 17 w 1931"/>
              <a:gd name="T3" fmla="*/ 42 h 801"/>
              <a:gd name="T4" fmla="*/ 44 w 1931"/>
              <a:gd name="T5" fmla="*/ 75 h 801"/>
              <a:gd name="T6" fmla="*/ 68 w 1931"/>
              <a:gd name="T7" fmla="*/ 132 h 801"/>
              <a:gd name="T8" fmla="*/ 83 w 1931"/>
              <a:gd name="T9" fmla="*/ 159 h 801"/>
              <a:gd name="T10" fmla="*/ 89 w 1931"/>
              <a:gd name="T11" fmla="*/ 168 h 801"/>
              <a:gd name="T12" fmla="*/ 92 w 1931"/>
              <a:gd name="T13" fmla="*/ 186 h 801"/>
              <a:gd name="T14" fmla="*/ 113 w 1931"/>
              <a:gd name="T15" fmla="*/ 186 h 801"/>
              <a:gd name="T16" fmla="*/ 182 w 1931"/>
              <a:gd name="T17" fmla="*/ 176 h 801"/>
              <a:gd name="T18" fmla="*/ 204 w 1931"/>
              <a:gd name="T19" fmla="*/ 176 h 801"/>
              <a:gd name="T20" fmla="*/ 250 w 1931"/>
              <a:gd name="T21" fmla="*/ 199 h 801"/>
              <a:gd name="T22" fmla="*/ 266 w 1931"/>
              <a:gd name="T23" fmla="*/ 246 h 801"/>
              <a:gd name="T24" fmla="*/ 272 w 1931"/>
              <a:gd name="T25" fmla="*/ 264 h 801"/>
              <a:gd name="T26" fmla="*/ 365 w 1931"/>
              <a:gd name="T27" fmla="*/ 294 h 801"/>
              <a:gd name="T28" fmla="*/ 371 w 1931"/>
              <a:gd name="T29" fmla="*/ 312 h 801"/>
              <a:gd name="T30" fmla="*/ 374 w 1931"/>
              <a:gd name="T31" fmla="*/ 321 h 801"/>
              <a:gd name="T32" fmla="*/ 401 w 1931"/>
              <a:gd name="T33" fmla="*/ 414 h 801"/>
              <a:gd name="T34" fmla="*/ 422 w 1931"/>
              <a:gd name="T35" fmla="*/ 468 h 801"/>
              <a:gd name="T36" fmla="*/ 434 w 1931"/>
              <a:gd name="T37" fmla="*/ 483 h 801"/>
              <a:gd name="T38" fmla="*/ 497 w 1931"/>
              <a:gd name="T39" fmla="*/ 504 h 801"/>
              <a:gd name="T40" fmla="*/ 476 w 1931"/>
              <a:gd name="T41" fmla="*/ 494 h 801"/>
              <a:gd name="T42" fmla="*/ 491 w 1931"/>
              <a:gd name="T43" fmla="*/ 504 h 801"/>
              <a:gd name="T44" fmla="*/ 524 w 1931"/>
              <a:gd name="T45" fmla="*/ 507 h 801"/>
              <a:gd name="T46" fmla="*/ 626 w 1931"/>
              <a:gd name="T47" fmla="*/ 477 h 801"/>
              <a:gd name="T48" fmla="*/ 668 w 1931"/>
              <a:gd name="T49" fmla="*/ 474 h 801"/>
              <a:gd name="T50" fmla="*/ 734 w 1931"/>
              <a:gd name="T51" fmla="*/ 471 h 801"/>
              <a:gd name="T52" fmla="*/ 731 w 1931"/>
              <a:gd name="T53" fmla="*/ 501 h 801"/>
              <a:gd name="T54" fmla="*/ 725 w 1931"/>
              <a:gd name="T55" fmla="*/ 519 h 801"/>
              <a:gd name="T56" fmla="*/ 782 w 1931"/>
              <a:gd name="T57" fmla="*/ 558 h 801"/>
              <a:gd name="T58" fmla="*/ 794 w 1931"/>
              <a:gd name="T59" fmla="*/ 558 h 801"/>
              <a:gd name="T60" fmla="*/ 833 w 1931"/>
              <a:gd name="T61" fmla="*/ 555 h 801"/>
              <a:gd name="T62" fmla="*/ 851 w 1931"/>
              <a:gd name="T63" fmla="*/ 549 h 801"/>
              <a:gd name="T64" fmla="*/ 917 w 1931"/>
              <a:gd name="T65" fmla="*/ 522 h 801"/>
              <a:gd name="T66" fmla="*/ 995 w 1931"/>
              <a:gd name="T67" fmla="*/ 543 h 801"/>
              <a:gd name="T68" fmla="*/ 1013 w 1931"/>
              <a:gd name="T69" fmla="*/ 549 h 801"/>
              <a:gd name="T70" fmla="*/ 1031 w 1931"/>
              <a:gd name="T71" fmla="*/ 561 h 801"/>
              <a:gd name="T72" fmla="*/ 1049 w 1931"/>
              <a:gd name="T73" fmla="*/ 582 h 801"/>
              <a:gd name="T74" fmla="*/ 1070 w 1931"/>
              <a:gd name="T75" fmla="*/ 606 h 801"/>
              <a:gd name="T76" fmla="*/ 1082 w 1931"/>
              <a:gd name="T77" fmla="*/ 624 h 801"/>
              <a:gd name="T78" fmla="*/ 1091 w 1931"/>
              <a:gd name="T79" fmla="*/ 627 h 801"/>
              <a:gd name="T80" fmla="*/ 1097 w 1931"/>
              <a:gd name="T81" fmla="*/ 636 h 801"/>
              <a:gd name="T82" fmla="*/ 1106 w 1931"/>
              <a:gd name="T83" fmla="*/ 639 h 801"/>
              <a:gd name="T84" fmla="*/ 1109 w 1931"/>
              <a:gd name="T85" fmla="*/ 648 h 801"/>
              <a:gd name="T86" fmla="*/ 1118 w 1931"/>
              <a:gd name="T87" fmla="*/ 654 h 801"/>
              <a:gd name="T88" fmla="*/ 1139 w 1931"/>
              <a:gd name="T89" fmla="*/ 675 h 801"/>
              <a:gd name="T90" fmla="*/ 1163 w 1931"/>
              <a:gd name="T91" fmla="*/ 690 h 801"/>
              <a:gd name="T92" fmla="*/ 1172 w 1931"/>
              <a:gd name="T93" fmla="*/ 693 h 801"/>
              <a:gd name="T94" fmla="*/ 1262 w 1931"/>
              <a:gd name="T95" fmla="*/ 705 h 801"/>
              <a:gd name="T96" fmla="*/ 1313 w 1931"/>
              <a:gd name="T97" fmla="*/ 711 h 801"/>
              <a:gd name="T98" fmla="*/ 1406 w 1931"/>
              <a:gd name="T99" fmla="*/ 698 h 801"/>
              <a:gd name="T100" fmla="*/ 1429 w 1931"/>
              <a:gd name="T101" fmla="*/ 698 h 801"/>
              <a:gd name="T102" fmla="*/ 1481 w 1931"/>
              <a:gd name="T103" fmla="*/ 735 h 801"/>
              <a:gd name="T104" fmla="*/ 1499 w 1931"/>
              <a:gd name="T105" fmla="*/ 741 h 801"/>
              <a:gd name="T106" fmla="*/ 1598 w 1931"/>
              <a:gd name="T107" fmla="*/ 723 h 801"/>
              <a:gd name="T108" fmla="*/ 1682 w 1931"/>
              <a:gd name="T109" fmla="*/ 720 h 801"/>
              <a:gd name="T110" fmla="*/ 1772 w 1931"/>
              <a:gd name="T111" fmla="*/ 729 h 801"/>
              <a:gd name="T112" fmla="*/ 1865 w 1931"/>
              <a:gd name="T113" fmla="*/ 765 h 801"/>
              <a:gd name="T114" fmla="*/ 1931 w 1931"/>
              <a:gd name="T115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1" h="801">
                <a:moveTo>
                  <a:pt x="14" y="0"/>
                </a:moveTo>
                <a:cubicBezTo>
                  <a:pt x="4" y="15"/>
                  <a:pt x="0" y="30"/>
                  <a:pt x="17" y="42"/>
                </a:cubicBezTo>
                <a:cubicBezTo>
                  <a:pt x="27" y="72"/>
                  <a:pt x="24" y="64"/>
                  <a:pt x="44" y="75"/>
                </a:cubicBezTo>
                <a:cubicBezTo>
                  <a:pt x="46" y="94"/>
                  <a:pt x="60" y="111"/>
                  <a:pt x="68" y="132"/>
                </a:cubicBezTo>
                <a:cubicBezTo>
                  <a:pt x="73" y="148"/>
                  <a:pt x="69" y="138"/>
                  <a:pt x="83" y="159"/>
                </a:cubicBezTo>
                <a:cubicBezTo>
                  <a:pt x="85" y="162"/>
                  <a:pt x="89" y="168"/>
                  <a:pt x="89" y="168"/>
                </a:cubicBezTo>
                <a:cubicBezTo>
                  <a:pt x="90" y="174"/>
                  <a:pt x="88" y="181"/>
                  <a:pt x="92" y="186"/>
                </a:cubicBezTo>
                <a:cubicBezTo>
                  <a:pt x="107" y="203"/>
                  <a:pt x="109" y="194"/>
                  <a:pt x="113" y="186"/>
                </a:cubicBezTo>
                <a:lnTo>
                  <a:pt x="182" y="176"/>
                </a:lnTo>
                <a:lnTo>
                  <a:pt x="204" y="176"/>
                </a:lnTo>
                <a:lnTo>
                  <a:pt x="250" y="199"/>
                </a:lnTo>
                <a:cubicBezTo>
                  <a:pt x="258" y="214"/>
                  <a:pt x="261" y="230"/>
                  <a:pt x="266" y="246"/>
                </a:cubicBezTo>
                <a:cubicBezTo>
                  <a:pt x="268" y="252"/>
                  <a:pt x="266" y="262"/>
                  <a:pt x="272" y="264"/>
                </a:cubicBezTo>
                <a:cubicBezTo>
                  <a:pt x="303" y="274"/>
                  <a:pt x="334" y="284"/>
                  <a:pt x="365" y="294"/>
                </a:cubicBezTo>
                <a:cubicBezTo>
                  <a:pt x="367" y="300"/>
                  <a:pt x="369" y="306"/>
                  <a:pt x="371" y="312"/>
                </a:cubicBezTo>
                <a:cubicBezTo>
                  <a:pt x="372" y="315"/>
                  <a:pt x="374" y="321"/>
                  <a:pt x="374" y="321"/>
                </a:cubicBezTo>
                <a:cubicBezTo>
                  <a:pt x="368" y="353"/>
                  <a:pt x="391" y="384"/>
                  <a:pt x="401" y="414"/>
                </a:cubicBezTo>
                <a:cubicBezTo>
                  <a:pt x="404" y="434"/>
                  <a:pt x="404" y="456"/>
                  <a:pt x="422" y="468"/>
                </a:cubicBezTo>
                <a:cubicBezTo>
                  <a:pt x="425" y="478"/>
                  <a:pt x="423" y="478"/>
                  <a:pt x="434" y="483"/>
                </a:cubicBezTo>
                <a:cubicBezTo>
                  <a:pt x="453" y="491"/>
                  <a:pt x="475" y="506"/>
                  <a:pt x="497" y="504"/>
                </a:cubicBezTo>
                <a:cubicBezTo>
                  <a:pt x="490" y="501"/>
                  <a:pt x="484" y="494"/>
                  <a:pt x="476" y="494"/>
                </a:cubicBezTo>
                <a:cubicBezTo>
                  <a:pt x="470" y="494"/>
                  <a:pt x="485" y="502"/>
                  <a:pt x="491" y="504"/>
                </a:cubicBezTo>
                <a:cubicBezTo>
                  <a:pt x="502" y="507"/>
                  <a:pt x="513" y="506"/>
                  <a:pt x="524" y="507"/>
                </a:cubicBezTo>
                <a:cubicBezTo>
                  <a:pt x="550" y="516"/>
                  <a:pt x="600" y="486"/>
                  <a:pt x="626" y="477"/>
                </a:cubicBezTo>
                <a:cubicBezTo>
                  <a:pt x="639" y="473"/>
                  <a:pt x="654" y="475"/>
                  <a:pt x="668" y="474"/>
                </a:cubicBezTo>
                <a:cubicBezTo>
                  <a:pt x="693" y="466"/>
                  <a:pt x="705" y="469"/>
                  <a:pt x="734" y="471"/>
                </a:cubicBezTo>
                <a:cubicBezTo>
                  <a:pt x="733" y="481"/>
                  <a:pt x="733" y="491"/>
                  <a:pt x="731" y="501"/>
                </a:cubicBezTo>
                <a:cubicBezTo>
                  <a:pt x="730" y="507"/>
                  <a:pt x="725" y="519"/>
                  <a:pt x="725" y="519"/>
                </a:cubicBezTo>
                <a:cubicBezTo>
                  <a:pt x="731" y="550"/>
                  <a:pt x="771" y="555"/>
                  <a:pt x="782" y="558"/>
                </a:cubicBezTo>
                <a:cubicBezTo>
                  <a:pt x="757" y="567"/>
                  <a:pt x="781" y="554"/>
                  <a:pt x="794" y="558"/>
                </a:cubicBezTo>
                <a:cubicBezTo>
                  <a:pt x="807" y="557"/>
                  <a:pt x="820" y="557"/>
                  <a:pt x="833" y="555"/>
                </a:cubicBezTo>
                <a:cubicBezTo>
                  <a:pt x="839" y="554"/>
                  <a:pt x="851" y="549"/>
                  <a:pt x="851" y="549"/>
                </a:cubicBezTo>
                <a:cubicBezTo>
                  <a:pt x="868" y="555"/>
                  <a:pt x="900" y="533"/>
                  <a:pt x="917" y="522"/>
                </a:cubicBezTo>
                <a:cubicBezTo>
                  <a:pt x="943" y="529"/>
                  <a:pt x="970" y="535"/>
                  <a:pt x="995" y="543"/>
                </a:cubicBezTo>
                <a:cubicBezTo>
                  <a:pt x="1001" y="545"/>
                  <a:pt x="1008" y="545"/>
                  <a:pt x="1013" y="549"/>
                </a:cubicBezTo>
                <a:cubicBezTo>
                  <a:pt x="1019" y="553"/>
                  <a:pt x="1031" y="561"/>
                  <a:pt x="1031" y="561"/>
                </a:cubicBezTo>
                <a:cubicBezTo>
                  <a:pt x="1038" y="572"/>
                  <a:pt x="1037" y="578"/>
                  <a:pt x="1049" y="582"/>
                </a:cubicBezTo>
                <a:cubicBezTo>
                  <a:pt x="1063" y="603"/>
                  <a:pt x="1055" y="596"/>
                  <a:pt x="1070" y="606"/>
                </a:cubicBezTo>
                <a:cubicBezTo>
                  <a:pt x="1074" y="612"/>
                  <a:pt x="1075" y="622"/>
                  <a:pt x="1082" y="624"/>
                </a:cubicBezTo>
                <a:cubicBezTo>
                  <a:pt x="1085" y="625"/>
                  <a:pt x="1082" y="630"/>
                  <a:pt x="1091" y="627"/>
                </a:cubicBezTo>
                <a:cubicBezTo>
                  <a:pt x="1093" y="630"/>
                  <a:pt x="1094" y="634"/>
                  <a:pt x="1097" y="636"/>
                </a:cubicBezTo>
                <a:cubicBezTo>
                  <a:pt x="1099" y="638"/>
                  <a:pt x="1104" y="637"/>
                  <a:pt x="1106" y="639"/>
                </a:cubicBezTo>
                <a:cubicBezTo>
                  <a:pt x="1108" y="641"/>
                  <a:pt x="1107" y="646"/>
                  <a:pt x="1109" y="648"/>
                </a:cubicBezTo>
                <a:cubicBezTo>
                  <a:pt x="1111" y="651"/>
                  <a:pt x="1115" y="652"/>
                  <a:pt x="1118" y="654"/>
                </a:cubicBezTo>
                <a:cubicBezTo>
                  <a:pt x="1121" y="663"/>
                  <a:pt x="1139" y="675"/>
                  <a:pt x="1139" y="675"/>
                </a:cubicBezTo>
                <a:cubicBezTo>
                  <a:pt x="1149" y="689"/>
                  <a:pt x="1142" y="683"/>
                  <a:pt x="1163" y="690"/>
                </a:cubicBezTo>
                <a:cubicBezTo>
                  <a:pt x="1166" y="691"/>
                  <a:pt x="1172" y="693"/>
                  <a:pt x="1172" y="693"/>
                </a:cubicBezTo>
                <a:cubicBezTo>
                  <a:pt x="1202" y="688"/>
                  <a:pt x="1232" y="701"/>
                  <a:pt x="1262" y="705"/>
                </a:cubicBezTo>
                <a:cubicBezTo>
                  <a:pt x="1279" y="711"/>
                  <a:pt x="1296" y="711"/>
                  <a:pt x="1313" y="711"/>
                </a:cubicBezTo>
                <a:lnTo>
                  <a:pt x="1406" y="698"/>
                </a:lnTo>
                <a:lnTo>
                  <a:pt x="1429" y="698"/>
                </a:lnTo>
                <a:cubicBezTo>
                  <a:pt x="1442" y="711"/>
                  <a:pt x="1462" y="729"/>
                  <a:pt x="1481" y="735"/>
                </a:cubicBezTo>
                <a:cubicBezTo>
                  <a:pt x="1487" y="737"/>
                  <a:pt x="1499" y="741"/>
                  <a:pt x="1499" y="741"/>
                </a:cubicBezTo>
                <a:cubicBezTo>
                  <a:pt x="1532" y="730"/>
                  <a:pt x="1564" y="727"/>
                  <a:pt x="1598" y="723"/>
                </a:cubicBezTo>
                <a:cubicBezTo>
                  <a:pt x="1627" y="713"/>
                  <a:pt x="1649" y="718"/>
                  <a:pt x="1682" y="720"/>
                </a:cubicBezTo>
                <a:cubicBezTo>
                  <a:pt x="1740" y="728"/>
                  <a:pt x="1710" y="725"/>
                  <a:pt x="1772" y="729"/>
                </a:cubicBezTo>
                <a:cubicBezTo>
                  <a:pt x="1804" y="734"/>
                  <a:pt x="1838" y="747"/>
                  <a:pt x="1865" y="765"/>
                </a:cubicBezTo>
                <a:cubicBezTo>
                  <a:pt x="1873" y="778"/>
                  <a:pt x="1915" y="801"/>
                  <a:pt x="1931" y="801"/>
                </a:cubicBezTo>
              </a:path>
            </a:pathLst>
          </a:custGeom>
          <a:noFill/>
          <a:ln w="381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430200" contourW="12700" prstMaterial="legacyWireframe">
            <a:bevelT w="13500" h="13500" prst="angle"/>
            <a:bevelB w="13500" h="13500" prst="angle"/>
            <a:extrusionClr>
              <a:srgbClr val="996633"/>
            </a:extrusionClr>
            <a:contourClr>
              <a:srgbClr val="99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05479" name="Freeform 7"/>
          <p:cNvSpPr>
            <a:spLocks/>
          </p:cNvSpPr>
          <p:nvPr/>
        </p:nvSpPr>
        <p:spPr bwMode="auto">
          <a:xfrm>
            <a:off x="4071938" y="2686050"/>
            <a:ext cx="1905000" cy="1247775"/>
          </a:xfrm>
          <a:custGeom>
            <a:avLst/>
            <a:gdLst>
              <a:gd name="T0" fmla="*/ 1200 w 1200"/>
              <a:gd name="T1" fmla="*/ 768 h 786"/>
              <a:gd name="T2" fmla="*/ 1146 w 1200"/>
              <a:gd name="T3" fmla="*/ 777 h 786"/>
              <a:gd name="T4" fmla="*/ 1119 w 1200"/>
              <a:gd name="T5" fmla="*/ 786 h 786"/>
              <a:gd name="T6" fmla="*/ 1092 w 1200"/>
              <a:gd name="T7" fmla="*/ 783 h 786"/>
              <a:gd name="T8" fmla="*/ 1050 w 1200"/>
              <a:gd name="T9" fmla="*/ 732 h 786"/>
              <a:gd name="T10" fmla="*/ 1109 w 1200"/>
              <a:gd name="T11" fmla="*/ 695 h 786"/>
              <a:gd name="T12" fmla="*/ 1109 w 1200"/>
              <a:gd name="T13" fmla="*/ 672 h 786"/>
              <a:gd name="T14" fmla="*/ 1018 w 1200"/>
              <a:gd name="T15" fmla="*/ 649 h 786"/>
              <a:gd name="T16" fmla="*/ 973 w 1200"/>
              <a:gd name="T17" fmla="*/ 649 h 786"/>
              <a:gd name="T18" fmla="*/ 950 w 1200"/>
              <a:gd name="T19" fmla="*/ 627 h 786"/>
              <a:gd name="T20" fmla="*/ 945 w 1200"/>
              <a:gd name="T21" fmla="*/ 585 h 786"/>
              <a:gd name="T22" fmla="*/ 942 w 1200"/>
              <a:gd name="T23" fmla="*/ 576 h 786"/>
              <a:gd name="T24" fmla="*/ 954 w 1200"/>
              <a:gd name="T25" fmla="*/ 546 h 786"/>
              <a:gd name="T26" fmla="*/ 972 w 1200"/>
              <a:gd name="T27" fmla="*/ 534 h 786"/>
              <a:gd name="T28" fmla="*/ 1002 w 1200"/>
              <a:gd name="T29" fmla="*/ 507 h 786"/>
              <a:gd name="T30" fmla="*/ 1020 w 1200"/>
              <a:gd name="T31" fmla="*/ 495 h 786"/>
              <a:gd name="T32" fmla="*/ 1044 w 1200"/>
              <a:gd name="T33" fmla="*/ 426 h 786"/>
              <a:gd name="T34" fmla="*/ 990 w 1200"/>
              <a:gd name="T35" fmla="*/ 336 h 786"/>
              <a:gd name="T36" fmla="*/ 894 w 1200"/>
              <a:gd name="T37" fmla="*/ 330 h 786"/>
              <a:gd name="T38" fmla="*/ 834 w 1200"/>
              <a:gd name="T39" fmla="*/ 339 h 786"/>
              <a:gd name="T40" fmla="*/ 744 w 1200"/>
              <a:gd name="T41" fmla="*/ 327 h 786"/>
              <a:gd name="T42" fmla="*/ 729 w 1200"/>
              <a:gd name="T43" fmla="*/ 300 h 786"/>
              <a:gd name="T44" fmla="*/ 720 w 1200"/>
              <a:gd name="T45" fmla="*/ 264 h 786"/>
              <a:gd name="T46" fmla="*/ 723 w 1200"/>
              <a:gd name="T47" fmla="*/ 196 h 786"/>
              <a:gd name="T48" fmla="*/ 723 w 1200"/>
              <a:gd name="T49" fmla="*/ 105 h 786"/>
              <a:gd name="T50" fmla="*/ 655 w 1200"/>
              <a:gd name="T51" fmla="*/ 105 h 786"/>
              <a:gd name="T52" fmla="*/ 542 w 1200"/>
              <a:gd name="T53" fmla="*/ 60 h 786"/>
              <a:gd name="T54" fmla="*/ 474 w 1200"/>
              <a:gd name="T55" fmla="*/ 60 h 786"/>
              <a:gd name="T56" fmla="*/ 406 w 1200"/>
              <a:gd name="T57" fmla="*/ 60 h 786"/>
              <a:gd name="T58" fmla="*/ 338 w 1200"/>
              <a:gd name="T59" fmla="*/ 14 h 786"/>
              <a:gd name="T60" fmla="*/ 247 w 1200"/>
              <a:gd name="T61" fmla="*/ 14 h 786"/>
              <a:gd name="T62" fmla="*/ 111 w 1200"/>
              <a:gd name="T63" fmla="*/ 14 h 786"/>
              <a:gd name="T64" fmla="*/ 36 w 1200"/>
              <a:gd name="T65" fmla="*/ 9 h 786"/>
              <a:gd name="T66" fmla="*/ 0 w 1200"/>
              <a:gd name="T67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00" h="786">
                <a:moveTo>
                  <a:pt x="1200" y="768"/>
                </a:moveTo>
                <a:cubicBezTo>
                  <a:pt x="1158" y="772"/>
                  <a:pt x="1175" y="767"/>
                  <a:pt x="1146" y="777"/>
                </a:cubicBezTo>
                <a:cubicBezTo>
                  <a:pt x="1137" y="780"/>
                  <a:pt x="1119" y="786"/>
                  <a:pt x="1119" y="786"/>
                </a:cubicBezTo>
                <a:cubicBezTo>
                  <a:pt x="1110" y="785"/>
                  <a:pt x="1092" y="783"/>
                  <a:pt x="1092" y="783"/>
                </a:cubicBezTo>
                <a:cubicBezTo>
                  <a:pt x="1080" y="765"/>
                  <a:pt x="1072" y="732"/>
                  <a:pt x="1050" y="732"/>
                </a:cubicBezTo>
                <a:lnTo>
                  <a:pt x="1109" y="695"/>
                </a:lnTo>
                <a:lnTo>
                  <a:pt x="1109" y="672"/>
                </a:lnTo>
                <a:lnTo>
                  <a:pt x="1018" y="649"/>
                </a:lnTo>
                <a:lnTo>
                  <a:pt x="973" y="649"/>
                </a:lnTo>
                <a:lnTo>
                  <a:pt x="950" y="627"/>
                </a:lnTo>
                <a:cubicBezTo>
                  <a:pt x="957" y="612"/>
                  <a:pt x="950" y="600"/>
                  <a:pt x="945" y="585"/>
                </a:cubicBezTo>
                <a:cubicBezTo>
                  <a:pt x="944" y="582"/>
                  <a:pt x="942" y="576"/>
                  <a:pt x="942" y="576"/>
                </a:cubicBezTo>
                <a:cubicBezTo>
                  <a:pt x="944" y="567"/>
                  <a:pt x="946" y="553"/>
                  <a:pt x="954" y="546"/>
                </a:cubicBezTo>
                <a:cubicBezTo>
                  <a:pt x="959" y="541"/>
                  <a:pt x="972" y="534"/>
                  <a:pt x="972" y="534"/>
                </a:cubicBezTo>
                <a:cubicBezTo>
                  <a:pt x="986" y="514"/>
                  <a:pt x="983" y="517"/>
                  <a:pt x="1002" y="507"/>
                </a:cubicBezTo>
                <a:cubicBezTo>
                  <a:pt x="1008" y="503"/>
                  <a:pt x="1020" y="495"/>
                  <a:pt x="1020" y="495"/>
                </a:cubicBezTo>
                <a:cubicBezTo>
                  <a:pt x="1033" y="476"/>
                  <a:pt x="1039" y="449"/>
                  <a:pt x="1044" y="426"/>
                </a:cubicBezTo>
                <a:cubicBezTo>
                  <a:pt x="1040" y="399"/>
                  <a:pt x="1024" y="341"/>
                  <a:pt x="990" y="336"/>
                </a:cubicBezTo>
                <a:cubicBezTo>
                  <a:pt x="958" y="331"/>
                  <a:pt x="926" y="332"/>
                  <a:pt x="894" y="330"/>
                </a:cubicBezTo>
                <a:cubicBezTo>
                  <a:pt x="872" y="332"/>
                  <a:pt x="855" y="336"/>
                  <a:pt x="834" y="339"/>
                </a:cubicBezTo>
                <a:cubicBezTo>
                  <a:pt x="810" y="347"/>
                  <a:pt x="769" y="331"/>
                  <a:pt x="744" y="327"/>
                </a:cubicBezTo>
                <a:cubicBezTo>
                  <a:pt x="738" y="318"/>
                  <a:pt x="735" y="309"/>
                  <a:pt x="729" y="300"/>
                </a:cubicBezTo>
                <a:cubicBezTo>
                  <a:pt x="725" y="276"/>
                  <a:pt x="732" y="278"/>
                  <a:pt x="720" y="264"/>
                </a:cubicBezTo>
                <a:lnTo>
                  <a:pt x="723" y="196"/>
                </a:lnTo>
                <a:lnTo>
                  <a:pt x="723" y="105"/>
                </a:lnTo>
                <a:lnTo>
                  <a:pt x="655" y="105"/>
                </a:lnTo>
                <a:lnTo>
                  <a:pt x="542" y="60"/>
                </a:lnTo>
                <a:lnTo>
                  <a:pt x="474" y="60"/>
                </a:lnTo>
                <a:lnTo>
                  <a:pt x="406" y="60"/>
                </a:lnTo>
                <a:lnTo>
                  <a:pt x="338" y="14"/>
                </a:lnTo>
                <a:lnTo>
                  <a:pt x="247" y="14"/>
                </a:lnTo>
                <a:lnTo>
                  <a:pt x="111" y="14"/>
                </a:lnTo>
                <a:cubicBezTo>
                  <a:pt x="75" y="6"/>
                  <a:pt x="142" y="20"/>
                  <a:pt x="36" y="9"/>
                </a:cubicBezTo>
                <a:cubicBezTo>
                  <a:pt x="22" y="8"/>
                  <a:pt x="14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>
            <a:off x="684213" y="2686050"/>
            <a:ext cx="3392487" cy="490538"/>
          </a:xfrm>
          <a:custGeom>
            <a:avLst/>
            <a:gdLst>
              <a:gd name="T0" fmla="*/ 2137 w 2137"/>
              <a:gd name="T1" fmla="*/ 0 h 309"/>
              <a:gd name="T2" fmla="*/ 2080 w 2137"/>
              <a:gd name="T3" fmla="*/ 18 h 309"/>
              <a:gd name="T4" fmla="*/ 2062 w 2137"/>
              <a:gd name="T5" fmla="*/ 24 h 309"/>
              <a:gd name="T6" fmla="*/ 1912 w 2137"/>
              <a:gd name="T7" fmla="*/ 54 h 309"/>
              <a:gd name="T8" fmla="*/ 1852 w 2137"/>
              <a:gd name="T9" fmla="*/ 90 h 309"/>
              <a:gd name="T10" fmla="*/ 1846 w 2137"/>
              <a:gd name="T11" fmla="*/ 99 h 309"/>
              <a:gd name="T12" fmla="*/ 1828 w 2137"/>
              <a:gd name="T13" fmla="*/ 105 h 309"/>
              <a:gd name="T14" fmla="*/ 1768 w 2137"/>
              <a:gd name="T15" fmla="*/ 141 h 309"/>
              <a:gd name="T16" fmla="*/ 1726 w 2137"/>
              <a:gd name="T17" fmla="*/ 111 h 309"/>
              <a:gd name="T18" fmla="*/ 1702 w 2137"/>
              <a:gd name="T19" fmla="*/ 69 h 309"/>
              <a:gd name="T20" fmla="*/ 1690 w 2137"/>
              <a:gd name="T21" fmla="*/ 54 h 309"/>
              <a:gd name="T22" fmla="*/ 1588 w 2137"/>
              <a:gd name="T23" fmla="*/ 12 h 309"/>
              <a:gd name="T24" fmla="*/ 1402 w 2137"/>
              <a:gd name="T25" fmla="*/ 75 h 309"/>
              <a:gd name="T26" fmla="*/ 1338 w 2137"/>
              <a:gd name="T27" fmla="*/ 105 h 309"/>
              <a:gd name="T28" fmla="*/ 1321 w 2137"/>
              <a:gd name="T29" fmla="*/ 123 h 309"/>
              <a:gd name="T30" fmla="*/ 1309 w 2137"/>
              <a:gd name="T31" fmla="*/ 141 h 309"/>
              <a:gd name="T32" fmla="*/ 1318 w 2137"/>
              <a:gd name="T33" fmla="*/ 177 h 309"/>
              <a:gd name="T34" fmla="*/ 1324 w 2137"/>
              <a:gd name="T35" fmla="*/ 195 h 309"/>
              <a:gd name="T36" fmla="*/ 1237 w 2137"/>
              <a:gd name="T37" fmla="*/ 273 h 309"/>
              <a:gd name="T38" fmla="*/ 1174 w 2137"/>
              <a:gd name="T39" fmla="*/ 297 h 309"/>
              <a:gd name="T40" fmla="*/ 1057 w 2137"/>
              <a:gd name="T41" fmla="*/ 291 h 309"/>
              <a:gd name="T42" fmla="*/ 1021 w 2137"/>
              <a:gd name="T43" fmla="*/ 300 h 309"/>
              <a:gd name="T44" fmla="*/ 856 w 2137"/>
              <a:gd name="T45" fmla="*/ 309 h 309"/>
              <a:gd name="T46" fmla="*/ 700 w 2137"/>
              <a:gd name="T47" fmla="*/ 297 h 309"/>
              <a:gd name="T48" fmla="*/ 610 w 2137"/>
              <a:gd name="T49" fmla="*/ 288 h 309"/>
              <a:gd name="T50" fmla="*/ 418 w 2137"/>
              <a:gd name="T51" fmla="*/ 267 h 309"/>
              <a:gd name="T52" fmla="*/ 247 w 2137"/>
              <a:gd name="T53" fmla="*/ 252 h 309"/>
              <a:gd name="T54" fmla="*/ 205 w 2137"/>
              <a:gd name="T55" fmla="*/ 243 h 309"/>
              <a:gd name="T56" fmla="*/ 196 w 2137"/>
              <a:gd name="T57" fmla="*/ 240 h 309"/>
              <a:gd name="T58" fmla="*/ 112 w 2137"/>
              <a:gd name="T59" fmla="*/ 225 h 309"/>
              <a:gd name="T60" fmla="*/ 45 w 2137"/>
              <a:gd name="T61" fmla="*/ 241 h 309"/>
              <a:gd name="T62" fmla="*/ 0 w 2137"/>
              <a:gd name="T63" fmla="*/ 241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37" h="309">
                <a:moveTo>
                  <a:pt x="2137" y="0"/>
                </a:moveTo>
                <a:cubicBezTo>
                  <a:pt x="2114" y="3"/>
                  <a:pt x="2101" y="11"/>
                  <a:pt x="2080" y="18"/>
                </a:cubicBezTo>
                <a:cubicBezTo>
                  <a:pt x="2074" y="20"/>
                  <a:pt x="2062" y="24"/>
                  <a:pt x="2062" y="24"/>
                </a:cubicBezTo>
                <a:cubicBezTo>
                  <a:pt x="2001" y="21"/>
                  <a:pt x="1961" y="21"/>
                  <a:pt x="1912" y="54"/>
                </a:cubicBezTo>
                <a:cubicBezTo>
                  <a:pt x="1905" y="64"/>
                  <a:pt x="1866" y="85"/>
                  <a:pt x="1852" y="90"/>
                </a:cubicBezTo>
                <a:cubicBezTo>
                  <a:pt x="1850" y="93"/>
                  <a:pt x="1849" y="97"/>
                  <a:pt x="1846" y="99"/>
                </a:cubicBezTo>
                <a:cubicBezTo>
                  <a:pt x="1841" y="102"/>
                  <a:pt x="1828" y="105"/>
                  <a:pt x="1828" y="105"/>
                </a:cubicBezTo>
                <a:cubicBezTo>
                  <a:pt x="1817" y="122"/>
                  <a:pt x="1786" y="129"/>
                  <a:pt x="1768" y="141"/>
                </a:cubicBezTo>
                <a:cubicBezTo>
                  <a:pt x="1743" y="135"/>
                  <a:pt x="1746" y="118"/>
                  <a:pt x="1726" y="111"/>
                </a:cubicBezTo>
                <a:cubicBezTo>
                  <a:pt x="1720" y="92"/>
                  <a:pt x="1719" y="80"/>
                  <a:pt x="1702" y="69"/>
                </a:cubicBezTo>
                <a:cubicBezTo>
                  <a:pt x="1694" y="46"/>
                  <a:pt x="1706" y="73"/>
                  <a:pt x="1690" y="54"/>
                </a:cubicBezTo>
                <a:cubicBezTo>
                  <a:pt x="1661" y="17"/>
                  <a:pt x="1636" y="15"/>
                  <a:pt x="1588" y="12"/>
                </a:cubicBezTo>
                <a:cubicBezTo>
                  <a:pt x="1515" y="17"/>
                  <a:pt x="1436" y="56"/>
                  <a:pt x="1402" y="75"/>
                </a:cubicBezTo>
                <a:lnTo>
                  <a:pt x="1338" y="105"/>
                </a:lnTo>
                <a:cubicBezTo>
                  <a:pt x="1313" y="121"/>
                  <a:pt x="1331" y="106"/>
                  <a:pt x="1321" y="123"/>
                </a:cubicBezTo>
                <a:cubicBezTo>
                  <a:pt x="1317" y="129"/>
                  <a:pt x="1309" y="141"/>
                  <a:pt x="1309" y="141"/>
                </a:cubicBezTo>
                <a:cubicBezTo>
                  <a:pt x="1313" y="165"/>
                  <a:pt x="1310" y="153"/>
                  <a:pt x="1318" y="177"/>
                </a:cubicBezTo>
                <a:cubicBezTo>
                  <a:pt x="1320" y="183"/>
                  <a:pt x="1324" y="195"/>
                  <a:pt x="1324" y="195"/>
                </a:cubicBezTo>
                <a:cubicBezTo>
                  <a:pt x="1313" y="259"/>
                  <a:pt x="1292" y="255"/>
                  <a:pt x="1237" y="273"/>
                </a:cubicBezTo>
                <a:cubicBezTo>
                  <a:pt x="1214" y="281"/>
                  <a:pt x="1198" y="293"/>
                  <a:pt x="1174" y="297"/>
                </a:cubicBezTo>
                <a:cubicBezTo>
                  <a:pt x="1135" y="295"/>
                  <a:pt x="1096" y="291"/>
                  <a:pt x="1057" y="291"/>
                </a:cubicBezTo>
                <a:cubicBezTo>
                  <a:pt x="1045" y="291"/>
                  <a:pt x="1021" y="300"/>
                  <a:pt x="1021" y="300"/>
                </a:cubicBezTo>
                <a:cubicBezTo>
                  <a:pt x="965" y="286"/>
                  <a:pt x="908" y="292"/>
                  <a:pt x="856" y="309"/>
                </a:cubicBezTo>
                <a:cubicBezTo>
                  <a:pt x="804" y="305"/>
                  <a:pt x="753" y="299"/>
                  <a:pt x="700" y="297"/>
                </a:cubicBezTo>
                <a:cubicBezTo>
                  <a:pt x="669" y="293"/>
                  <a:pt x="642" y="290"/>
                  <a:pt x="610" y="288"/>
                </a:cubicBezTo>
                <a:cubicBezTo>
                  <a:pt x="548" y="272"/>
                  <a:pt x="482" y="271"/>
                  <a:pt x="418" y="267"/>
                </a:cubicBezTo>
                <a:cubicBezTo>
                  <a:pt x="350" y="244"/>
                  <a:pt x="360" y="255"/>
                  <a:pt x="247" y="252"/>
                </a:cubicBezTo>
                <a:cubicBezTo>
                  <a:pt x="217" y="248"/>
                  <a:pt x="231" y="252"/>
                  <a:pt x="205" y="243"/>
                </a:cubicBezTo>
                <a:cubicBezTo>
                  <a:pt x="202" y="242"/>
                  <a:pt x="196" y="240"/>
                  <a:pt x="196" y="240"/>
                </a:cubicBezTo>
                <a:cubicBezTo>
                  <a:pt x="183" y="221"/>
                  <a:pt x="118" y="228"/>
                  <a:pt x="112" y="225"/>
                </a:cubicBezTo>
                <a:lnTo>
                  <a:pt x="45" y="241"/>
                </a:lnTo>
                <a:lnTo>
                  <a:pt x="0" y="241"/>
                </a:lnTo>
              </a:path>
            </a:pathLst>
          </a:custGeom>
          <a:noFill/>
          <a:ln w="381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Freeform 9"/>
          <p:cNvSpPr>
            <a:spLocks/>
          </p:cNvSpPr>
          <p:nvPr/>
        </p:nvSpPr>
        <p:spPr bwMode="auto">
          <a:xfrm>
            <a:off x="585788" y="3057525"/>
            <a:ext cx="100012" cy="19050"/>
          </a:xfrm>
          <a:custGeom>
            <a:avLst/>
            <a:gdLst>
              <a:gd name="T0" fmla="*/ 63 w 63"/>
              <a:gd name="T1" fmla="*/ 6 h 12"/>
              <a:gd name="T2" fmla="*/ 0 w 63"/>
              <a:gd name="T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" h="12">
                <a:moveTo>
                  <a:pt x="63" y="6"/>
                </a:moveTo>
                <a:cubicBezTo>
                  <a:pt x="44" y="12"/>
                  <a:pt x="2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4679950" y="4473575"/>
            <a:ext cx="107950" cy="1079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Freeform 11"/>
          <p:cNvSpPr>
            <a:spLocks/>
          </p:cNvSpPr>
          <p:nvPr/>
        </p:nvSpPr>
        <p:spPr bwMode="auto">
          <a:xfrm>
            <a:off x="3097213" y="4292600"/>
            <a:ext cx="1187450" cy="579438"/>
          </a:xfrm>
          <a:custGeom>
            <a:avLst/>
            <a:gdLst>
              <a:gd name="T0" fmla="*/ 204 w 756"/>
              <a:gd name="T1" fmla="*/ 0 h 342"/>
              <a:gd name="T2" fmla="*/ 0 w 756"/>
              <a:gd name="T3" fmla="*/ 0 h 342"/>
              <a:gd name="T4" fmla="*/ 27 w 756"/>
              <a:gd name="T5" fmla="*/ 54 h 342"/>
              <a:gd name="T6" fmla="*/ 51 w 756"/>
              <a:gd name="T7" fmla="*/ 75 h 342"/>
              <a:gd name="T8" fmla="*/ 57 w 756"/>
              <a:gd name="T9" fmla="*/ 84 h 342"/>
              <a:gd name="T10" fmla="*/ 66 w 756"/>
              <a:gd name="T11" fmla="*/ 90 h 342"/>
              <a:gd name="T12" fmla="*/ 87 w 756"/>
              <a:gd name="T13" fmla="*/ 111 h 342"/>
              <a:gd name="T14" fmla="*/ 99 w 756"/>
              <a:gd name="T15" fmla="*/ 123 h 342"/>
              <a:gd name="T16" fmla="*/ 120 w 756"/>
              <a:gd name="T17" fmla="*/ 147 h 342"/>
              <a:gd name="T18" fmla="*/ 252 w 756"/>
              <a:gd name="T19" fmla="*/ 189 h 342"/>
              <a:gd name="T20" fmla="*/ 279 w 756"/>
              <a:gd name="T21" fmla="*/ 219 h 342"/>
              <a:gd name="T22" fmla="*/ 297 w 756"/>
              <a:gd name="T23" fmla="*/ 225 h 342"/>
              <a:gd name="T24" fmla="*/ 369 w 756"/>
              <a:gd name="T25" fmla="*/ 258 h 342"/>
              <a:gd name="T26" fmla="*/ 456 w 756"/>
              <a:gd name="T27" fmla="*/ 282 h 342"/>
              <a:gd name="T28" fmla="*/ 528 w 756"/>
              <a:gd name="T29" fmla="*/ 321 h 342"/>
              <a:gd name="T30" fmla="*/ 573 w 756"/>
              <a:gd name="T31" fmla="*/ 342 h 342"/>
              <a:gd name="T32" fmla="*/ 597 w 756"/>
              <a:gd name="T33" fmla="*/ 315 h 342"/>
              <a:gd name="T34" fmla="*/ 618 w 756"/>
              <a:gd name="T35" fmla="*/ 279 h 342"/>
              <a:gd name="T36" fmla="*/ 636 w 756"/>
              <a:gd name="T37" fmla="*/ 246 h 342"/>
              <a:gd name="T38" fmla="*/ 663 w 756"/>
              <a:gd name="T39" fmla="*/ 225 h 342"/>
              <a:gd name="T40" fmla="*/ 726 w 756"/>
              <a:gd name="T41" fmla="*/ 227 h 342"/>
              <a:gd name="T42" fmla="*/ 756 w 756"/>
              <a:gd name="T43" fmla="*/ 177 h 342"/>
              <a:gd name="T44" fmla="*/ 714 w 756"/>
              <a:gd name="T45" fmla="*/ 120 h 342"/>
              <a:gd name="T46" fmla="*/ 681 w 756"/>
              <a:gd name="T47" fmla="*/ 117 h 342"/>
              <a:gd name="T48" fmla="*/ 510 w 756"/>
              <a:gd name="T49" fmla="*/ 120 h 342"/>
              <a:gd name="T50" fmla="*/ 501 w 756"/>
              <a:gd name="T51" fmla="*/ 114 h 342"/>
              <a:gd name="T52" fmla="*/ 495 w 756"/>
              <a:gd name="T53" fmla="*/ 105 h 342"/>
              <a:gd name="T54" fmla="*/ 477 w 756"/>
              <a:gd name="T55" fmla="*/ 96 h 342"/>
              <a:gd name="T56" fmla="*/ 456 w 756"/>
              <a:gd name="T57" fmla="*/ 72 h 342"/>
              <a:gd name="T58" fmla="*/ 366 w 756"/>
              <a:gd name="T59" fmla="*/ 27 h 342"/>
              <a:gd name="T60" fmla="*/ 342 w 756"/>
              <a:gd name="T61" fmla="*/ 12 h 342"/>
              <a:gd name="T62" fmla="*/ 333 w 756"/>
              <a:gd name="T63" fmla="*/ 6 h 342"/>
              <a:gd name="T64" fmla="*/ 182 w 756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56" h="342">
                <a:moveTo>
                  <a:pt x="204" y="0"/>
                </a:moveTo>
                <a:lnTo>
                  <a:pt x="0" y="0"/>
                </a:lnTo>
                <a:cubicBezTo>
                  <a:pt x="9" y="18"/>
                  <a:pt x="17" y="36"/>
                  <a:pt x="27" y="54"/>
                </a:cubicBezTo>
                <a:cubicBezTo>
                  <a:pt x="32" y="63"/>
                  <a:pt x="51" y="75"/>
                  <a:pt x="51" y="75"/>
                </a:cubicBezTo>
                <a:cubicBezTo>
                  <a:pt x="53" y="78"/>
                  <a:pt x="54" y="81"/>
                  <a:pt x="57" y="84"/>
                </a:cubicBezTo>
                <a:cubicBezTo>
                  <a:pt x="60" y="87"/>
                  <a:pt x="64" y="87"/>
                  <a:pt x="66" y="90"/>
                </a:cubicBezTo>
                <a:cubicBezTo>
                  <a:pt x="86" y="113"/>
                  <a:pt x="68" y="105"/>
                  <a:pt x="87" y="111"/>
                </a:cubicBezTo>
                <a:cubicBezTo>
                  <a:pt x="95" y="135"/>
                  <a:pt x="83" y="107"/>
                  <a:pt x="99" y="123"/>
                </a:cubicBezTo>
                <a:cubicBezTo>
                  <a:pt x="134" y="158"/>
                  <a:pt x="94" y="130"/>
                  <a:pt x="120" y="147"/>
                </a:cubicBezTo>
                <a:cubicBezTo>
                  <a:pt x="140" y="176"/>
                  <a:pt x="220" y="186"/>
                  <a:pt x="252" y="189"/>
                </a:cubicBezTo>
                <a:cubicBezTo>
                  <a:pt x="267" y="194"/>
                  <a:pt x="271" y="207"/>
                  <a:pt x="279" y="219"/>
                </a:cubicBezTo>
                <a:cubicBezTo>
                  <a:pt x="283" y="224"/>
                  <a:pt x="291" y="223"/>
                  <a:pt x="297" y="225"/>
                </a:cubicBezTo>
                <a:cubicBezTo>
                  <a:pt x="322" y="233"/>
                  <a:pt x="345" y="247"/>
                  <a:pt x="369" y="258"/>
                </a:cubicBezTo>
                <a:cubicBezTo>
                  <a:pt x="393" y="269"/>
                  <a:pt x="437" y="271"/>
                  <a:pt x="456" y="282"/>
                </a:cubicBezTo>
                <a:cubicBezTo>
                  <a:pt x="480" y="295"/>
                  <a:pt x="503" y="310"/>
                  <a:pt x="528" y="321"/>
                </a:cubicBezTo>
                <a:cubicBezTo>
                  <a:pt x="544" y="328"/>
                  <a:pt x="558" y="332"/>
                  <a:pt x="573" y="342"/>
                </a:cubicBezTo>
                <a:cubicBezTo>
                  <a:pt x="588" y="337"/>
                  <a:pt x="584" y="324"/>
                  <a:pt x="597" y="315"/>
                </a:cubicBezTo>
                <a:cubicBezTo>
                  <a:pt x="602" y="301"/>
                  <a:pt x="610" y="291"/>
                  <a:pt x="618" y="279"/>
                </a:cubicBezTo>
                <a:cubicBezTo>
                  <a:pt x="629" y="262"/>
                  <a:pt x="620" y="257"/>
                  <a:pt x="636" y="246"/>
                </a:cubicBezTo>
                <a:cubicBezTo>
                  <a:pt x="644" y="221"/>
                  <a:pt x="644" y="225"/>
                  <a:pt x="663" y="225"/>
                </a:cubicBezTo>
                <a:cubicBezTo>
                  <a:pt x="684" y="226"/>
                  <a:pt x="705" y="230"/>
                  <a:pt x="726" y="227"/>
                </a:cubicBezTo>
                <a:cubicBezTo>
                  <a:pt x="737" y="225"/>
                  <a:pt x="753" y="187"/>
                  <a:pt x="756" y="177"/>
                </a:cubicBezTo>
                <a:cubicBezTo>
                  <a:pt x="751" y="144"/>
                  <a:pt x="749" y="124"/>
                  <a:pt x="714" y="120"/>
                </a:cubicBezTo>
                <a:cubicBezTo>
                  <a:pt x="703" y="119"/>
                  <a:pt x="692" y="118"/>
                  <a:pt x="681" y="117"/>
                </a:cubicBezTo>
                <a:cubicBezTo>
                  <a:pt x="639" y="118"/>
                  <a:pt x="562" y="127"/>
                  <a:pt x="510" y="120"/>
                </a:cubicBezTo>
                <a:cubicBezTo>
                  <a:pt x="507" y="118"/>
                  <a:pt x="504" y="117"/>
                  <a:pt x="501" y="114"/>
                </a:cubicBezTo>
                <a:cubicBezTo>
                  <a:pt x="498" y="111"/>
                  <a:pt x="498" y="107"/>
                  <a:pt x="495" y="105"/>
                </a:cubicBezTo>
                <a:cubicBezTo>
                  <a:pt x="490" y="101"/>
                  <a:pt x="483" y="100"/>
                  <a:pt x="477" y="96"/>
                </a:cubicBezTo>
                <a:cubicBezTo>
                  <a:pt x="463" y="75"/>
                  <a:pt x="471" y="82"/>
                  <a:pt x="456" y="72"/>
                </a:cubicBezTo>
                <a:cubicBezTo>
                  <a:pt x="436" y="42"/>
                  <a:pt x="394" y="45"/>
                  <a:pt x="366" y="27"/>
                </a:cubicBezTo>
                <a:cubicBezTo>
                  <a:pt x="352" y="5"/>
                  <a:pt x="372" y="32"/>
                  <a:pt x="342" y="12"/>
                </a:cubicBezTo>
                <a:cubicBezTo>
                  <a:pt x="339" y="10"/>
                  <a:pt x="333" y="6"/>
                  <a:pt x="333" y="6"/>
                </a:cubicBezTo>
                <a:lnTo>
                  <a:pt x="182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4" name="AutoShape 12"/>
          <p:cNvSpPr>
            <a:spLocks noChangeArrowheads="1"/>
          </p:cNvSpPr>
          <p:nvPr/>
        </p:nvSpPr>
        <p:spPr bwMode="auto">
          <a:xfrm>
            <a:off x="4500563" y="4365625"/>
            <a:ext cx="466725" cy="107950"/>
          </a:xfrm>
          <a:prstGeom prst="flowChartTerminator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x-none" sz="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SERRAI</a:t>
            </a:r>
            <a:endParaRPr lang="el-GR" altLang="x-none" sz="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>
            <a:off x="2779713" y="4191000"/>
            <a:ext cx="3943350" cy="2093913"/>
          </a:xfrm>
          <a:custGeom>
            <a:avLst/>
            <a:gdLst>
              <a:gd name="T0" fmla="*/ 0 w 2484"/>
              <a:gd name="T1" fmla="*/ 0 h 1319"/>
              <a:gd name="T2" fmla="*/ 30 w 2484"/>
              <a:gd name="T3" fmla="*/ 17 h 1319"/>
              <a:gd name="T4" fmla="*/ 97 w 2484"/>
              <a:gd name="T5" fmla="*/ 47 h 1319"/>
              <a:gd name="T6" fmla="*/ 143 w 2484"/>
              <a:gd name="T7" fmla="*/ 77 h 1319"/>
              <a:gd name="T8" fmla="*/ 180 w 2484"/>
              <a:gd name="T9" fmla="*/ 107 h 1319"/>
              <a:gd name="T10" fmla="*/ 213 w 2484"/>
              <a:gd name="T11" fmla="*/ 150 h 1319"/>
              <a:gd name="T12" fmla="*/ 240 w 2484"/>
              <a:gd name="T13" fmla="*/ 190 h 1319"/>
              <a:gd name="T14" fmla="*/ 267 w 2484"/>
              <a:gd name="T15" fmla="*/ 220 h 1319"/>
              <a:gd name="T16" fmla="*/ 313 w 2484"/>
              <a:gd name="T17" fmla="*/ 250 h 1319"/>
              <a:gd name="T18" fmla="*/ 343 w 2484"/>
              <a:gd name="T19" fmla="*/ 263 h 1319"/>
              <a:gd name="T20" fmla="*/ 476 w 2484"/>
              <a:gd name="T21" fmla="*/ 327 h 1319"/>
              <a:gd name="T22" fmla="*/ 543 w 2484"/>
              <a:gd name="T23" fmla="*/ 360 h 1319"/>
              <a:gd name="T24" fmla="*/ 563 w 2484"/>
              <a:gd name="T25" fmla="*/ 367 h 1319"/>
              <a:gd name="T26" fmla="*/ 583 w 2484"/>
              <a:gd name="T27" fmla="*/ 373 h 1319"/>
              <a:gd name="T28" fmla="*/ 616 w 2484"/>
              <a:gd name="T29" fmla="*/ 383 h 1319"/>
              <a:gd name="T30" fmla="*/ 789 w 2484"/>
              <a:gd name="T31" fmla="*/ 450 h 1319"/>
              <a:gd name="T32" fmla="*/ 880 w 2484"/>
              <a:gd name="T33" fmla="*/ 495 h 1319"/>
              <a:gd name="T34" fmla="*/ 993 w 2484"/>
              <a:gd name="T35" fmla="*/ 563 h 1319"/>
              <a:gd name="T36" fmla="*/ 1036 w 2484"/>
              <a:gd name="T37" fmla="*/ 576 h 1319"/>
              <a:gd name="T38" fmla="*/ 1447 w 2484"/>
              <a:gd name="T39" fmla="*/ 586 h 1319"/>
              <a:gd name="T40" fmla="*/ 1628 w 2484"/>
              <a:gd name="T41" fmla="*/ 631 h 1319"/>
              <a:gd name="T42" fmla="*/ 1832 w 2484"/>
              <a:gd name="T43" fmla="*/ 699 h 1319"/>
              <a:gd name="T44" fmla="*/ 1858 w 2484"/>
              <a:gd name="T45" fmla="*/ 709 h 1319"/>
              <a:gd name="T46" fmla="*/ 1855 w 2484"/>
              <a:gd name="T47" fmla="*/ 699 h 1319"/>
              <a:gd name="T48" fmla="*/ 1861 w 2484"/>
              <a:gd name="T49" fmla="*/ 709 h 1319"/>
              <a:gd name="T50" fmla="*/ 1888 w 2484"/>
              <a:gd name="T51" fmla="*/ 706 h 1319"/>
              <a:gd name="T52" fmla="*/ 2001 w 2484"/>
              <a:gd name="T53" fmla="*/ 709 h 1319"/>
              <a:gd name="T54" fmla="*/ 2041 w 2484"/>
              <a:gd name="T55" fmla="*/ 723 h 1319"/>
              <a:gd name="T56" fmla="*/ 2061 w 2484"/>
              <a:gd name="T57" fmla="*/ 729 h 1319"/>
              <a:gd name="T58" fmla="*/ 2101 w 2484"/>
              <a:gd name="T59" fmla="*/ 749 h 1319"/>
              <a:gd name="T60" fmla="*/ 2121 w 2484"/>
              <a:gd name="T61" fmla="*/ 763 h 1319"/>
              <a:gd name="T62" fmla="*/ 2141 w 2484"/>
              <a:gd name="T63" fmla="*/ 769 h 1319"/>
              <a:gd name="T64" fmla="*/ 2188 w 2484"/>
              <a:gd name="T65" fmla="*/ 803 h 1319"/>
              <a:gd name="T66" fmla="*/ 2218 w 2484"/>
              <a:gd name="T67" fmla="*/ 823 h 1319"/>
              <a:gd name="T68" fmla="*/ 2244 w 2484"/>
              <a:gd name="T69" fmla="*/ 843 h 1319"/>
              <a:gd name="T70" fmla="*/ 2278 w 2484"/>
              <a:gd name="T71" fmla="*/ 876 h 1319"/>
              <a:gd name="T72" fmla="*/ 2308 w 2484"/>
              <a:gd name="T73" fmla="*/ 926 h 1319"/>
              <a:gd name="T74" fmla="*/ 2284 w 2484"/>
              <a:gd name="T75" fmla="*/ 969 h 1319"/>
              <a:gd name="T76" fmla="*/ 2288 w 2484"/>
              <a:gd name="T77" fmla="*/ 996 h 1319"/>
              <a:gd name="T78" fmla="*/ 2298 w 2484"/>
              <a:gd name="T79" fmla="*/ 999 h 1319"/>
              <a:gd name="T80" fmla="*/ 2318 w 2484"/>
              <a:gd name="T81" fmla="*/ 1026 h 1319"/>
              <a:gd name="T82" fmla="*/ 2331 w 2484"/>
              <a:gd name="T83" fmla="*/ 1056 h 1319"/>
              <a:gd name="T84" fmla="*/ 2381 w 2484"/>
              <a:gd name="T85" fmla="*/ 1189 h 1319"/>
              <a:gd name="T86" fmla="*/ 2418 w 2484"/>
              <a:gd name="T87" fmla="*/ 1219 h 1319"/>
              <a:gd name="T88" fmla="*/ 2444 w 2484"/>
              <a:gd name="T89" fmla="*/ 1269 h 1319"/>
              <a:gd name="T90" fmla="*/ 2484 w 2484"/>
              <a:gd name="T91" fmla="*/ 1319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4" h="1319">
                <a:moveTo>
                  <a:pt x="0" y="0"/>
                </a:moveTo>
                <a:cubicBezTo>
                  <a:pt x="16" y="5"/>
                  <a:pt x="15" y="13"/>
                  <a:pt x="30" y="17"/>
                </a:cubicBezTo>
                <a:cubicBezTo>
                  <a:pt x="43" y="36"/>
                  <a:pt x="75" y="40"/>
                  <a:pt x="97" y="47"/>
                </a:cubicBezTo>
                <a:cubicBezTo>
                  <a:pt x="114" y="59"/>
                  <a:pt x="121" y="71"/>
                  <a:pt x="143" y="77"/>
                </a:cubicBezTo>
                <a:cubicBezTo>
                  <a:pt x="156" y="86"/>
                  <a:pt x="166" y="97"/>
                  <a:pt x="180" y="107"/>
                </a:cubicBezTo>
                <a:cubicBezTo>
                  <a:pt x="191" y="122"/>
                  <a:pt x="194" y="144"/>
                  <a:pt x="213" y="150"/>
                </a:cubicBezTo>
                <a:cubicBezTo>
                  <a:pt x="222" y="163"/>
                  <a:pt x="231" y="177"/>
                  <a:pt x="240" y="190"/>
                </a:cubicBezTo>
                <a:cubicBezTo>
                  <a:pt x="244" y="202"/>
                  <a:pt x="255" y="216"/>
                  <a:pt x="267" y="220"/>
                </a:cubicBezTo>
                <a:cubicBezTo>
                  <a:pt x="276" y="235"/>
                  <a:pt x="296" y="245"/>
                  <a:pt x="313" y="250"/>
                </a:cubicBezTo>
                <a:cubicBezTo>
                  <a:pt x="322" y="256"/>
                  <a:pt x="343" y="263"/>
                  <a:pt x="343" y="263"/>
                </a:cubicBezTo>
                <a:cubicBezTo>
                  <a:pt x="384" y="292"/>
                  <a:pt x="430" y="308"/>
                  <a:pt x="476" y="327"/>
                </a:cubicBezTo>
                <a:cubicBezTo>
                  <a:pt x="490" y="347"/>
                  <a:pt x="519" y="355"/>
                  <a:pt x="543" y="360"/>
                </a:cubicBezTo>
                <a:cubicBezTo>
                  <a:pt x="553" y="362"/>
                  <a:pt x="554" y="364"/>
                  <a:pt x="563" y="367"/>
                </a:cubicBezTo>
                <a:cubicBezTo>
                  <a:pt x="570" y="369"/>
                  <a:pt x="583" y="373"/>
                  <a:pt x="583" y="373"/>
                </a:cubicBezTo>
                <a:cubicBezTo>
                  <a:pt x="595" y="382"/>
                  <a:pt x="601" y="383"/>
                  <a:pt x="616" y="383"/>
                </a:cubicBezTo>
                <a:lnTo>
                  <a:pt x="789" y="450"/>
                </a:lnTo>
                <a:lnTo>
                  <a:pt x="880" y="495"/>
                </a:lnTo>
                <a:lnTo>
                  <a:pt x="993" y="563"/>
                </a:lnTo>
                <a:cubicBezTo>
                  <a:pt x="1009" y="567"/>
                  <a:pt x="1019" y="576"/>
                  <a:pt x="1036" y="576"/>
                </a:cubicBezTo>
                <a:lnTo>
                  <a:pt x="1447" y="586"/>
                </a:lnTo>
                <a:lnTo>
                  <a:pt x="1628" y="631"/>
                </a:lnTo>
                <a:lnTo>
                  <a:pt x="1832" y="699"/>
                </a:lnTo>
                <a:cubicBezTo>
                  <a:pt x="1837" y="716"/>
                  <a:pt x="1832" y="709"/>
                  <a:pt x="1858" y="709"/>
                </a:cubicBezTo>
                <a:cubicBezTo>
                  <a:pt x="1857" y="706"/>
                  <a:pt x="1852" y="699"/>
                  <a:pt x="1855" y="699"/>
                </a:cubicBezTo>
                <a:cubicBezTo>
                  <a:pt x="1859" y="699"/>
                  <a:pt x="1857" y="708"/>
                  <a:pt x="1861" y="709"/>
                </a:cubicBezTo>
                <a:cubicBezTo>
                  <a:pt x="1870" y="711"/>
                  <a:pt x="1879" y="707"/>
                  <a:pt x="1888" y="706"/>
                </a:cubicBezTo>
                <a:cubicBezTo>
                  <a:pt x="1926" y="707"/>
                  <a:pt x="1963" y="707"/>
                  <a:pt x="2001" y="709"/>
                </a:cubicBezTo>
                <a:cubicBezTo>
                  <a:pt x="2014" y="710"/>
                  <a:pt x="2028" y="719"/>
                  <a:pt x="2041" y="723"/>
                </a:cubicBezTo>
                <a:cubicBezTo>
                  <a:pt x="2048" y="725"/>
                  <a:pt x="2061" y="729"/>
                  <a:pt x="2061" y="729"/>
                </a:cubicBezTo>
                <a:cubicBezTo>
                  <a:pt x="2073" y="737"/>
                  <a:pt x="2087" y="745"/>
                  <a:pt x="2101" y="749"/>
                </a:cubicBezTo>
                <a:cubicBezTo>
                  <a:pt x="2108" y="754"/>
                  <a:pt x="2114" y="758"/>
                  <a:pt x="2121" y="763"/>
                </a:cubicBezTo>
                <a:cubicBezTo>
                  <a:pt x="2127" y="767"/>
                  <a:pt x="2141" y="769"/>
                  <a:pt x="2141" y="769"/>
                </a:cubicBezTo>
                <a:cubicBezTo>
                  <a:pt x="2151" y="784"/>
                  <a:pt x="2173" y="793"/>
                  <a:pt x="2188" y="803"/>
                </a:cubicBezTo>
                <a:cubicBezTo>
                  <a:pt x="2198" y="810"/>
                  <a:pt x="2218" y="823"/>
                  <a:pt x="2218" y="823"/>
                </a:cubicBezTo>
                <a:cubicBezTo>
                  <a:pt x="2225" y="835"/>
                  <a:pt x="2232" y="835"/>
                  <a:pt x="2244" y="843"/>
                </a:cubicBezTo>
                <a:cubicBezTo>
                  <a:pt x="2253" y="855"/>
                  <a:pt x="2271" y="874"/>
                  <a:pt x="2278" y="876"/>
                </a:cubicBezTo>
                <a:lnTo>
                  <a:pt x="2308" y="926"/>
                </a:lnTo>
                <a:cubicBezTo>
                  <a:pt x="2276" y="959"/>
                  <a:pt x="2295" y="941"/>
                  <a:pt x="2284" y="969"/>
                </a:cubicBezTo>
                <a:cubicBezTo>
                  <a:pt x="2285" y="978"/>
                  <a:pt x="2284" y="988"/>
                  <a:pt x="2288" y="996"/>
                </a:cubicBezTo>
                <a:cubicBezTo>
                  <a:pt x="2289" y="999"/>
                  <a:pt x="2295" y="997"/>
                  <a:pt x="2298" y="999"/>
                </a:cubicBezTo>
                <a:cubicBezTo>
                  <a:pt x="2308" y="1007"/>
                  <a:pt x="2306" y="1018"/>
                  <a:pt x="2318" y="1026"/>
                </a:cubicBezTo>
                <a:cubicBezTo>
                  <a:pt x="2325" y="1050"/>
                  <a:pt x="2320" y="1040"/>
                  <a:pt x="2331" y="1056"/>
                </a:cubicBezTo>
                <a:cubicBezTo>
                  <a:pt x="2339" y="1110"/>
                  <a:pt x="2316" y="1169"/>
                  <a:pt x="2381" y="1189"/>
                </a:cubicBezTo>
                <a:cubicBezTo>
                  <a:pt x="2395" y="1199"/>
                  <a:pt x="2405" y="1210"/>
                  <a:pt x="2418" y="1219"/>
                </a:cubicBezTo>
                <a:cubicBezTo>
                  <a:pt x="2423" y="1237"/>
                  <a:pt x="2433" y="1254"/>
                  <a:pt x="2444" y="1269"/>
                </a:cubicBezTo>
                <a:cubicBezTo>
                  <a:pt x="2450" y="1288"/>
                  <a:pt x="2462" y="1319"/>
                  <a:pt x="2484" y="1319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3276600" y="5229225"/>
            <a:ext cx="825500" cy="358775"/>
          </a:xfrm>
          <a:prstGeom prst="wedgeRoundRectCallout">
            <a:avLst>
              <a:gd name="adj1" fmla="val 9231"/>
              <a:gd name="adj2" fmla="val -203542"/>
              <a:gd name="adj3" fmla="val 16667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x-none" sz="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RICE FIELDS</a:t>
            </a:r>
            <a:endParaRPr lang="el-GR" altLang="x-none" sz="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05487" name="AutoShape 15"/>
          <p:cNvSpPr>
            <a:spLocks noChangeArrowheads="1"/>
          </p:cNvSpPr>
          <p:nvPr/>
        </p:nvSpPr>
        <p:spPr bwMode="auto">
          <a:xfrm rot="925505">
            <a:off x="4824413" y="5300663"/>
            <a:ext cx="1225550" cy="122237"/>
          </a:xfrm>
          <a:prstGeom prst="flowChartTerminator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x-none" sz="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STRIMONAS  RIVER</a:t>
            </a:r>
            <a:endParaRPr lang="el-GR" altLang="x-none" sz="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05488" name="Freeform 16"/>
          <p:cNvSpPr>
            <a:spLocks/>
          </p:cNvSpPr>
          <p:nvPr/>
        </p:nvSpPr>
        <p:spPr bwMode="auto">
          <a:xfrm>
            <a:off x="6051550" y="5003800"/>
            <a:ext cx="2241550" cy="1314450"/>
          </a:xfrm>
          <a:custGeom>
            <a:avLst/>
            <a:gdLst>
              <a:gd name="T0" fmla="*/ 0 w 1412"/>
              <a:gd name="T1" fmla="*/ 828 h 828"/>
              <a:gd name="T2" fmla="*/ 116 w 1412"/>
              <a:gd name="T3" fmla="*/ 796 h 828"/>
              <a:gd name="T4" fmla="*/ 288 w 1412"/>
              <a:gd name="T5" fmla="*/ 732 h 828"/>
              <a:gd name="T6" fmla="*/ 340 w 1412"/>
              <a:gd name="T7" fmla="*/ 708 h 828"/>
              <a:gd name="T8" fmla="*/ 352 w 1412"/>
              <a:gd name="T9" fmla="*/ 700 h 828"/>
              <a:gd name="T10" fmla="*/ 360 w 1412"/>
              <a:gd name="T11" fmla="*/ 732 h 828"/>
              <a:gd name="T12" fmla="*/ 428 w 1412"/>
              <a:gd name="T13" fmla="*/ 756 h 828"/>
              <a:gd name="T14" fmla="*/ 424 w 1412"/>
              <a:gd name="T15" fmla="*/ 728 h 828"/>
              <a:gd name="T16" fmla="*/ 400 w 1412"/>
              <a:gd name="T17" fmla="*/ 720 h 828"/>
              <a:gd name="T18" fmla="*/ 396 w 1412"/>
              <a:gd name="T19" fmla="*/ 708 h 828"/>
              <a:gd name="T20" fmla="*/ 408 w 1412"/>
              <a:gd name="T21" fmla="*/ 700 h 828"/>
              <a:gd name="T22" fmla="*/ 416 w 1412"/>
              <a:gd name="T23" fmla="*/ 688 h 828"/>
              <a:gd name="T24" fmla="*/ 440 w 1412"/>
              <a:gd name="T25" fmla="*/ 676 h 828"/>
              <a:gd name="T26" fmla="*/ 540 w 1412"/>
              <a:gd name="T27" fmla="*/ 636 h 828"/>
              <a:gd name="T28" fmla="*/ 610 w 1412"/>
              <a:gd name="T29" fmla="*/ 641 h 828"/>
              <a:gd name="T30" fmla="*/ 701 w 1412"/>
              <a:gd name="T31" fmla="*/ 618 h 828"/>
              <a:gd name="T32" fmla="*/ 860 w 1412"/>
              <a:gd name="T33" fmla="*/ 550 h 828"/>
              <a:gd name="T34" fmla="*/ 1018 w 1412"/>
              <a:gd name="T35" fmla="*/ 437 h 828"/>
              <a:gd name="T36" fmla="*/ 1041 w 1412"/>
              <a:gd name="T37" fmla="*/ 414 h 828"/>
              <a:gd name="T38" fmla="*/ 1086 w 1412"/>
              <a:gd name="T39" fmla="*/ 414 h 828"/>
              <a:gd name="T40" fmla="*/ 1177 w 1412"/>
              <a:gd name="T41" fmla="*/ 369 h 828"/>
              <a:gd name="T42" fmla="*/ 1200 w 1412"/>
              <a:gd name="T43" fmla="*/ 346 h 828"/>
              <a:gd name="T44" fmla="*/ 1188 w 1412"/>
              <a:gd name="T45" fmla="*/ 340 h 828"/>
              <a:gd name="T46" fmla="*/ 1164 w 1412"/>
              <a:gd name="T47" fmla="*/ 324 h 828"/>
              <a:gd name="T48" fmla="*/ 1152 w 1412"/>
              <a:gd name="T49" fmla="*/ 316 h 828"/>
              <a:gd name="T50" fmla="*/ 1200 w 1412"/>
              <a:gd name="T51" fmla="*/ 280 h 828"/>
              <a:gd name="T52" fmla="*/ 1268 w 1412"/>
              <a:gd name="T53" fmla="*/ 300 h 828"/>
              <a:gd name="T54" fmla="*/ 1304 w 1412"/>
              <a:gd name="T55" fmla="*/ 288 h 828"/>
              <a:gd name="T56" fmla="*/ 1340 w 1412"/>
              <a:gd name="T57" fmla="*/ 216 h 828"/>
              <a:gd name="T58" fmla="*/ 1372 w 1412"/>
              <a:gd name="T59" fmla="*/ 156 h 828"/>
              <a:gd name="T60" fmla="*/ 1400 w 1412"/>
              <a:gd name="T61" fmla="*/ 52 h 828"/>
              <a:gd name="T62" fmla="*/ 1408 w 1412"/>
              <a:gd name="T63" fmla="*/ 28 h 828"/>
              <a:gd name="T64" fmla="*/ 1412 w 1412"/>
              <a:gd name="T65" fmla="*/ 16 h 828"/>
              <a:gd name="T66" fmla="*/ 1408 w 1412"/>
              <a:gd name="T67" fmla="*/ 0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12" h="828">
                <a:moveTo>
                  <a:pt x="0" y="828"/>
                </a:moveTo>
                <a:cubicBezTo>
                  <a:pt x="32" y="807"/>
                  <a:pt x="78" y="801"/>
                  <a:pt x="116" y="796"/>
                </a:cubicBezTo>
                <a:cubicBezTo>
                  <a:pt x="162" y="765"/>
                  <a:pt x="233" y="742"/>
                  <a:pt x="288" y="732"/>
                </a:cubicBezTo>
                <a:cubicBezTo>
                  <a:pt x="310" y="728"/>
                  <a:pt x="321" y="721"/>
                  <a:pt x="340" y="708"/>
                </a:cubicBezTo>
                <a:cubicBezTo>
                  <a:pt x="344" y="705"/>
                  <a:pt x="352" y="700"/>
                  <a:pt x="352" y="700"/>
                </a:cubicBezTo>
                <a:cubicBezTo>
                  <a:pt x="355" y="710"/>
                  <a:pt x="355" y="722"/>
                  <a:pt x="360" y="732"/>
                </a:cubicBezTo>
                <a:cubicBezTo>
                  <a:pt x="369" y="748"/>
                  <a:pt x="410" y="752"/>
                  <a:pt x="428" y="756"/>
                </a:cubicBezTo>
                <a:cubicBezTo>
                  <a:pt x="427" y="747"/>
                  <a:pt x="430" y="735"/>
                  <a:pt x="424" y="728"/>
                </a:cubicBezTo>
                <a:cubicBezTo>
                  <a:pt x="419" y="721"/>
                  <a:pt x="400" y="720"/>
                  <a:pt x="400" y="720"/>
                </a:cubicBezTo>
                <a:cubicBezTo>
                  <a:pt x="399" y="716"/>
                  <a:pt x="395" y="702"/>
                  <a:pt x="396" y="708"/>
                </a:cubicBezTo>
                <a:cubicBezTo>
                  <a:pt x="400" y="705"/>
                  <a:pt x="405" y="703"/>
                  <a:pt x="408" y="700"/>
                </a:cubicBezTo>
                <a:cubicBezTo>
                  <a:pt x="411" y="697"/>
                  <a:pt x="412" y="691"/>
                  <a:pt x="416" y="688"/>
                </a:cubicBezTo>
                <a:cubicBezTo>
                  <a:pt x="423" y="682"/>
                  <a:pt x="433" y="681"/>
                  <a:pt x="440" y="676"/>
                </a:cubicBezTo>
                <a:cubicBezTo>
                  <a:pt x="449" y="649"/>
                  <a:pt x="512" y="636"/>
                  <a:pt x="540" y="636"/>
                </a:cubicBezTo>
                <a:lnTo>
                  <a:pt x="610" y="641"/>
                </a:lnTo>
                <a:lnTo>
                  <a:pt x="701" y="618"/>
                </a:lnTo>
                <a:lnTo>
                  <a:pt x="860" y="550"/>
                </a:lnTo>
                <a:lnTo>
                  <a:pt x="1018" y="437"/>
                </a:lnTo>
                <a:lnTo>
                  <a:pt x="1041" y="414"/>
                </a:lnTo>
                <a:lnTo>
                  <a:pt x="1086" y="414"/>
                </a:lnTo>
                <a:lnTo>
                  <a:pt x="1177" y="369"/>
                </a:lnTo>
                <a:cubicBezTo>
                  <a:pt x="1185" y="361"/>
                  <a:pt x="1196" y="356"/>
                  <a:pt x="1200" y="346"/>
                </a:cubicBezTo>
                <a:cubicBezTo>
                  <a:pt x="1202" y="342"/>
                  <a:pt x="1192" y="342"/>
                  <a:pt x="1188" y="340"/>
                </a:cubicBezTo>
                <a:cubicBezTo>
                  <a:pt x="1180" y="335"/>
                  <a:pt x="1172" y="329"/>
                  <a:pt x="1164" y="324"/>
                </a:cubicBezTo>
                <a:cubicBezTo>
                  <a:pt x="1160" y="321"/>
                  <a:pt x="1152" y="316"/>
                  <a:pt x="1152" y="316"/>
                </a:cubicBezTo>
                <a:cubicBezTo>
                  <a:pt x="1159" y="280"/>
                  <a:pt x="1172" y="299"/>
                  <a:pt x="1200" y="280"/>
                </a:cubicBezTo>
                <a:cubicBezTo>
                  <a:pt x="1223" y="286"/>
                  <a:pt x="1245" y="294"/>
                  <a:pt x="1268" y="300"/>
                </a:cubicBezTo>
                <a:cubicBezTo>
                  <a:pt x="1280" y="298"/>
                  <a:pt x="1295" y="299"/>
                  <a:pt x="1304" y="288"/>
                </a:cubicBezTo>
                <a:cubicBezTo>
                  <a:pt x="1323" y="265"/>
                  <a:pt x="1306" y="227"/>
                  <a:pt x="1340" y="216"/>
                </a:cubicBezTo>
                <a:cubicBezTo>
                  <a:pt x="1353" y="196"/>
                  <a:pt x="1359" y="176"/>
                  <a:pt x="1372" y="156"/>
                </a:cubicBezTo>
                <a:cubicBezTo>
                  <a:pt x="1377" y="105"/>
                  <a:pt x="1386" y="95"/>
                  <a:pt x="1400" y="52"/>
                </a:cubicBezTo>
                <a:cubicBezTo>
                  <a:pt x="1403" y="44"/>
                  <a:pt x="1405" y="36"/>
                  <a:pt x="1408" y="28"/>
                </a:cubicBezTo>
                <a:cubicBezTo>
                  <a:pt x="1409" y="24"/>
                  <a:pt x="1412" y="16"/>
                  <a:pt x="1412" y="16"/>
                </a:cubicBezTo>
                <a:cubicBezTo>
                  <a:pt x="1411" y="11"/>
                  <a:pt x="1408" y="0"/>
                  <a:pt x="1408" y="0"/>
                </a:cubicBezTo>
              </a:path>
            </a:pathLst>
          </a:custGeom>
          <a:noFill/>
          <a:ln w="381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430200" contourW="12700" prstMaterial="legacyWireframe">
            <a:bevelT w="13500" h="13500" prst="angle"/>
            <a:bevelB w="13500" h="13500" prst="angle"/>
            <a:extrusionClr>
              <a:srgbClr val="996633"/>
            </a:extrusionClr>
            <a:contourClr>
              <a:srgbClr val="99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05489" name="Freeform 17"/>
          <p:cNvSpPr>
            <a:spLocks/>
          </p:cNvSpPr>
          <p:nvPr/>
        </p:nvSpPr>
        <p:spPr bwMode="auto">
          <a:xfrm>
            <a:off x="5962650" y="3898900"/>
            <a:ext cx="2330450" cy="1092200"/>
          </a:xfrm>
          <a:custGeom>
            <a:avLst/>
            <a:gdLst>
              <a:gd name="T0" fmla="*/ 1468 w 1468"/>
              <a:gd name="T1" fmla="*/ 688 h 688"/>
              <a:gd name="T2" fmla="*/ 1400 w 1468"/>
              <a:gd name="T3" fmla="*/ 668 h 688"/>
              <a:gd name="T4" fmla="*/ 1288 w 1468"/>
              <a:gd name="T5" fmla="*/ 620 h 688"/>
              <a:gd name="T6" fmla="*/ 1252 w 1468"/>
              <a:gd name="T7" fmla="*/ 572 h 688"/>
              <a:gd name="T8" fmla="*/ 1228 w 1468"/>
              <a:gd name="T9" fmla="*/ 556 h 688"/>
              <a:gd name="T10" fmla="*/ 1112 w 1468"/>
              <a:gd name="T11" fmla="*/ 508 h 688"/>
              <a:gd name="T12" fmla="*/ 1100 w 1468"/>
              <a:gd name="T13" fmla="*/ 432 h 688"/>
              <a:gd name="T14" fmla="*/ 1092 w 1468"/>
              <a:gd name="T15" fmla="*/ 384 h 688"/>
              <a:gd name="T16" fmla="*/ 1016 w 1468"/>
              <a:gd name="T17" fmla="*/ 360 h 688"/>
              <a:gd name="T18" fmla="*/ 920 w 1468"/>
              <a:gd name="T19" fmla="*/ 320 h 688"/>
              <a:gd name="T20" fmla="*/ 828 w 1468"/>
              <a:gd name="T21" fmla="*/ 364 h 688"/>
              <a:gd name="T22" fmla="*/ 792 w 1468"/>
              <a:gd name="T23" fmla="*/ 380 h 688"/>
              <a:gd name="T24" fmla="*/ 720 w 1468"/>
              <a:gd name="T25" fmla="*/ 376 h 688"/>
              <a:gd name="T26" fmla="*/ 588 w 1468"/>
              <a:gd name="T27" fmla="*/ 308 h 688"/>
              <a:gd name="T28" fmla="*/ 440 w 1468"/>
              <a:gd name="T29" fmla="*/ 280 h 688"/>
              <a:gd name="T30" fmla="*/ 428 w 1468"/>
              <a:gd name="T31" fmla="*/ 272 h 688"/>
              <a:gd name="T32" fmla="*/ 420 w 1468"/>
              <a:gd name="T33" fmla="*/ 260 h 688"/>
              <a:gd name="T34" fmla="*/ 388 w 1468"/>
              <a:gd name="T35" fmla="*/ 252 h 688"/>
              <a:gd name="T36" fmla="*/ 304 w 1468"/>
              <a:gd name="T37" fmla="*/ 216 h 688"/>
              <a:gd name="T38" fmla="*/ 264 w 1468"/>
              <a:gd name="T39" fmla="*/ 188 h 688"/>
              <a:gd name="T40" fmla="*/ 216 w 1468"/>
              <a:gd name="T41" fmla="*/ 160 h 688"/>
              <a:gd name="T42" fmla="*/ 180 w 1468"/>
              <a:gd name="T43" fmla="*/ 144 h 688"/>
              <a:gd name="T44" fmla="*/ 156 w 1468"/>
              <a:gd name="T45" fmla="*/ 116 h 688"/>
              <a:gd name="T46" fmla="*/ 128 w 1468"/>
              <a:gd name="T47" fmla="*/ 84 h 688"/>
              <a:gd name="T48" fmla="*/ 104 w 1468"/>
              <a:gd name="T49" fmla="*/ 68 h 688"/>
              <a:gd name="T50" fmla="*/ 92 w 1468"/>
              <a:gd name="T51" fmla="*/ 60 h 688"/>
              <a:gd name="T52" fmla="*/ 60 w 1468"/>
              <a:gd name="T53" fmla="*/ 36 h 688"/>
              <a:gd name="T54" fmla="*/ 0 w 1468"/>
              <a:gd name="T55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68" h="688">
                <a:moveTo>
                  <a:pt x="1468" y="688"/>
                </a:moveTo>
                <a:cubicBezTo>
                  <a:pt x="1448" y="681"/>
                  <a:pt x="1418" y="680"/>
                  <a:pt x="1400" y="668"/>
                </a:cubicBezTo>
                <a:cubicBezTo>
                  <a:pt x="1373" y="650"/>
                  <a:pt x="1319" y="630"/>
                  <a:pt x="1288" y="620"/>
                </a:cubicBezTo>
                <a:cubicBezTo>
                  <a:pt x="1274" y="606"/>
                  <a:pt x="1263" y="589"/>
                  <a:pt x="1252" y="572"/>
                </a:cubicBezTo>
                <a:cubicBezTo>
                  <a:pt x="1247" y="564"/>
                  <a:pt x="1228" y="556"/>
                  <a:pt x="1228" y="556"/>
                </a:cubicBezTo>
                <a:cubicBezTo>
                  <a:pt x="1212" y="532"/>
                  <a:pt x="1143" y="514"/>
                  <a:pt x="1112" y="508"/>
                </a:cubicBezTo>
                <a:cubicBezTo>
                  <a:pt x="1086" y="470"/>
                  <a:pt x="1095" y="494"/>
                  <a:pt x="1100" y="432"/>
                </a:cubicBezTo>
                <a:cubicBezTo>
                  <a:pt x="1098" y="416"/>
                  <a:pt x="1103" y="395"/>
                  <a:pt x="1092" y="384"/>
                </a:cubicBezTo>
                <a:cubicBezTo>
                  <a:pt x="1070" y="362"/>
                  <a:pt x="1045" y="364"/>
                  <a:pt x="1016" y="360"/>
                </a:cubicBezTo>
                <a:cubicBezTo>
                  <a:pt x="983" y="349"/>
                  <a:pt x="953" y="331"/>
                  <a:pt x="920" y="320"/>
                </a:cubicBezTo>
                <a:cubicBezTo>
                  <a:pt x="885" y="327"/>
                  <a:pt x="858" y="344"/>
                  <a:pt x="828" y="364"/>
                </a:cubicBezTo>
                <a:cubicBezTo>
                  <a:pt x="817" y="371"/>
                  <a:pt x="803" y="373"/>
                  <a:pt x="792" y="380"/>
                </a:cubicBezTo>
                <a:cubicBezTo>
                  <a:pt x="768" y="379"/>
                  <a:pt x="744" y="379"/>
                  <a:pt x="720" y="376"/>
                </a:cubicBezTo>
                <a:cubicBezTo>
                  <a:pt x="672" y="370"/>
                  <a:pt x="631" y="327"/>
                  <a:pt x="588" y="308"/>
                </a:cubicBezTo>
                <a:cubicBezTo>
                  <a:pt x="542" y="288"/>
                  <a:pt x="489" y="288"/>
                  <a:pt x="440" y="280"/>
                </a:cubicBezTo>
                <a:cubicBezTo>
                  <a:pt x="436" y="277"/>
                  <a:pt x="431" y="275"/>
                  <a:pt x="428" y="272"/>
                </a:cubicBezTo>
                <a:cubicBezTo>
                  <a:pt x="425" y="269"/>
                  <a:pt x="424" y="263"/>
                  <a:pt x="420" y="260"/>
                </a:cubicBezTo>
                <a:cubicBezTo>
                  <a:pt x="416" y="257"/>
                  <a:pt x="389" y="252"/>
                  <a:pt x="388" y="252"/>
                </a:cubicBezTo>
                <a:cubicBezTo>
                  <a:pt x="363" y="245"/>
                  <a:pt x="326" y="230"/>
                  <a:pt x="304" y="216"/>
                </a:cubicBezTo>
                <a:cubicBezTo>
                  <a:pt x="298" y="198"/>
                  <a:pt x="280" y="196"/>
                  <a:pt x="264" y="188"/>
                </a:cubicBezTo>
                <a:cubicBezTo>
                  <a:pt x="250" y="181"/>
                  <a:pt x="230" y="165"/>
                  <a:pt x="216" y="160"/>
                </a:cubicBezTo>
                <a:cubicBezTo>
                  <a:pt x="187" y="150"/>
                  <a:pt x="199" y="157"/>
                  <a:pt x="180" y="144"/>
                </a:cubicBezTo>
                <a:cubicBezTo>
                  <a:pt x="171" y="130"/>
                  <a:pt x="172" y="121"/>
                  <a:pt x="156" y="116"/>
                </a:cubicBezTo>
                <a:cubicBezTo>
                  <a:pt x="149" y="105"/>
                  <a:pt x="138" y="92"/>
                  <a:pt x="128" y="84"/>
                </a:cubicBezTo>
                <a:cubicBezTo>
                  <a:pt x="121" y="78"/>
                  <a:pt x="112" y="73"/>
                  <a:pt x="104" y="68"/>
                </a:cubicBezTo>
                <a:cubicBezTo>
                  <a:pt x="100" y="65"/>
                  <a:pt x="92" y="60"/>
                  <a:pt x="92" y="60"/>
                </a:cubicBezTo>
                <a:cubicBezTo>
                  <a:pt x="82" y="46"/>
                  <a:pt x="74" y="45"/>
                  <a:pt x="60" y="36"/>
                </a:cubicBezTo>
                <a:cubicBezTo>
                  <a:pt x="46" y="15"/>
                  <a:pt x="18" y="18"/>
                  <a:pt x="0" y="0"/>
                </a:cubicBezTo>
              </a:path>
            </a:pathLst>
          </a:custGeom>
          <a:noFill/>
          <a:ln w="381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90" name="Picture 18" descr="RICE FIEL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30775"/>
            <a:ext cx="3011487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1476375" y="4292600"/>
            <a:ext cx="1655763" cy="6492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  <p:bldP spid="105476" grpId="0" animBg="1"/>
      <p:bldP spid="105477" grpId="0" animBg="1"/>
      <p:bldP spid="105478" grpId="0" animBg="1"/>
      <p:bldP spid="105479" grpId="0" animBg="1"/>
      <p:bldP spid="105480" grpId="0" animBg="1"/>
      <p:bldP spid="105481" grpId="0" animBg="1"/>
      <p:bldP spid="105482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  <p:bldP spid="105488" grpId="0" animBg="1"/>
      <p:bldP spid="105489" grpId="0" animBg="1"/>
      <p:bldP spid="1054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252413" y="2205038"/>
            <a:ext cx="8642350" cy="1139825"/>
          </a:xfrm>
        </p:spPr>
        <p:txBody>
          <a:bodyPr/>
          <a:lstStyle/>
          <a:p>
            <a:r>
              <a:rPr lang="en-US" altLang="x-none" sz="4800" b="1"/>
              <a:t>PRATICHE AGRONOMICHE</a:t>
            </a:r>
            <a:endParaRPr lang="el-GR" altLang="x-none" sz="4800" b="1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b="1">
                <a:latin typeface="Tahoma" charset="0"/>
              </a:rPr>
              <a:t>TERRENO - PREPARAZIONE</a:t>
            </a:r>
            <a:endParaRPr lang="el-GR" altLang="x-none" sz="3200" b="1">
              <a:latin typeface="Tahoma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I terreni presentano un alto contenuto di sale</a:t>
            </a:r>
            <a:r>
              <a:rPr lang="el-GR" altLang="x-none">
                <a:latin typeface="Tahoma" charset="0"/>
              </a:rPr>
              <a:t>. </a:t>
            </a:r>
            <a:r>
              <a:rPr lang="en-US" altLang="x-none">
                <a:latin typeface="Tahoma" charset="0"/>
              </a:rPr>
              <a:t>Per migliorarli viene attuato un programma triennale di coltivazioni alternate: riso, mais e barbabietole</a:t>
            </a:r>
            <a:r>
              <a:rPr lang="el-GR" altLang="x-none">
                <a:latin typeface="Tahoma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Il riso viene coltivato in </a:t>
            </a:r>
            <a:r>
              <a:rPr lang="en-US" altLang="x-none">
                <a:latin typeface="Tahoma" charset="0"/>
                <a:hlinkClick r:id="rId2" action="ppaction://hlinksldjump"/>
              </a:rPr>
              <a:t>vasche, approntate dopo che il terreno e’ stato livellato </a:t>
            </a:r>
            <a:r>
              <a:rPr lang="en-US" altLang="x-none">
                <a:latin typeface="Tahoma" charset="0"/>
              </a:rPr>
              <a:t>(utilizzo di laser)</a:t>
            </a:r>
            <a:r>
              <a:rPr lang="el-GR" altLang="x-none">
                <a:latin typeface="Tahoma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x-none">
                <a:latin typeface="Tahoma" charset="0"/>
              </a:rPr>
              <a:t>Vengono create aree dove si coltiva esclusivamente il riso</a:t>
            </a:r>
            <a:r>
              <a:rPr lang="el-GR" altLang="x-none">
                <a:latin typeface="Tahoma" charset="0"/>
              </a:rPr>
              <a:t>.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l-GR" altLang="x-none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l-GR" altLang="x-none">
              <a:latin typeface="Tahoma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uiExpand="1" build="p"/>
    </p:bldLst>
  </p:timing>
</p:sld>
</file>

<file path=ppt/theme/theme1.xml><?xml version="1.0" encoding="utf-8"?>
<a:theme xmlns:a="http://schemas.openxmlformats.org/drawingml/2006/main" name="Κυματάκι">
  <a:themeElements>
    <a:clrScheme name="Κυματάκι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Κυματάκ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Κυματάκι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υματάκι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Κυματάκι">
  <a:themeElements>
    <a:clrScheme name="1_Κυματάκι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1_Κυματάκ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Κυματάκι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Κυματάκι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Κυματάκι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Κυματάκι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Κυματάκι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Κυματάκι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Κυματάκι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Κυματάκι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Κυματάκι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369</Words>
  <Application>Microsoft Macintosh PowerPoint</Application>
  <PresentationFormat>On-screen Show (4:3)</PresentationFormat>
  <Paragraphs>51</Paragraphs>
  <Slides>16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Black</vt:lpstr>
      <vt:lpstr>Tahoma</vt:lpstr>
      <vt:lpstr>Times New Roman</vt:lpstr>
      <vt:lpstr>Wingdings</vt:lpstr>
      <vt:lpstr>Arial</vt:lpstr>
      <vt:lpstr>Κυματάκι</vt:lpstr>
      <vt:lpstr>1_Κυματάκι</vt:lpstr>
      <vt:lpstr>PREFETTURA DI SERRES  CENTRO PER LA LOTTA CONTRO LE ZANZARE  E PER LA PROTEZIONE CIVILE  DELLA PROVINCIA DI SERRES</vt:lpstr>
      <vt:lpstr>PRATICHE AGRICOLE APPLICATE NELLE RISAIE DELLA PROVINCIA DI SERRES – SPECIE DI ZANZARE –METODOLOGIA –  METODI DI LOTTA</vt:lpstr>
      <vt:lpstr>AZIENDA PROVINCIALE DI PUBBLICA UTILITA’ </vt:lpstr>
      <vt:lpstr>PowerPoint Presentation</vt:lpstr>
      <vt:lpstr>OBIETTIVI DEL CENTRO</vt:lpstr>
      <vt:lpstr>La lotta alle zanzare si focalizza  sulle risaie della provincia di Serres  ed e’ d’obbligo a causa dell’alto numero  di larve di zanzare che si riproducono  e delle  vaste dimensioni di queste aree.  Questa lotta costituisce quindi l’attivita’ principale del CENTRO, ed assorbe il 50% del suo budget annuo.</vt:lpstr>
      <vt:lpstr>LOCALIZZAZIONE Le risaie della pianura in  provincia di Serres  si trovano tra la citta’ di Serres (ad est)  e il fiume Strimonas (ad ovest).  Coprono una superficie di 4.000 ettari,  nei quali ci sono anche nove centri abitati</vt:lpstr>
      <vt:lpstr>PRATICHE AGRONOMICHE</vt:lpstr>
      <vt:lpstr>TERRENO - PREPARAZIONE</vt:lpstr>
      <vt:lpstr>PowerPoint Presentation</vt:lpstr>
      <vt:lpstr>PowerPoint Presentation</vt:lpstr>
      <vt:lpstr>SEMINA</vt:lpstr>
      <vt:lpstr>SISTEMA DI IRRIGAZIONE DELLE RISAIE Il sistema e’ costituito da canalizzazioni di terra,  disposte senza un disegno preciso, che irriga le risaie  e le altre coltivazioni dell’area circostante.</vt:lpstr>
      <vt:lpstr>PowerPoint Presentation</vt:lpstr>
      <vt:lpstr>IRRIGAZIONE - APPLICAZIONI</vt:lpstr>
      <vt:lpstr>CONCIMAZIONE 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ΝΟΜΑΡΧΙΑΚΗ ΑΥΤΟΔΙΟΙΚΗΣΗ ΣΕΡΡΩΝ  ΚΕΝΤΡΟ ΚΑΤΑΠΟΛΕΜΗΣΗΣ ΚΟΥΝΟΥΠΙΩΝ ΚΑΙ  ΠΟΛΙΤΙΚΗΣ ΠΡΟΣΤΑΣΙΑΣ Ν. ΣΕΡΡΩΝ</dc:title>
  <dc:creator>jim</dc:creator>
  <cp:lastModifiedBy>Alexios Tsimenidis</cp:lastModifiedBy>
  <cp:revision>166</cp:revision>
  <dcterms:created xsi:type="dcterms:W3CDTF">2005-03-02T07:58:43Z</dcterms:created>
  <dcterms:modified xsi:type="dcterms:W3CDTF">2017-05-31T07:42:39Z</dcterms:modified>
</cp:coreProperties>
</file>