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9" r:id="rId1"/>
    <p:sldMasterId id="2147483651" r:id="rId2"/>
  </p:sldMasterIdLst>
  <p:notesMasterIdLst>
    <p:notesMasterId r:id="rId20"/>
  </p:notesMasterIdLst>
  <p:handoutMasterIdLst>
    <p:handoutMasterId r:id="rId21"/>
  </p:handoutMasterIdLst>
  <p:sldIdLst>
    <p:sldId id="323" r:id="rId3"/>
    <p:sldId id="324" r:id="rId4"/>
    <p:sldId id="325" r:id="rId5"/>
    <p:sldId id="274" r:id="rId6"/>
    <p:sldId id="312" r:id="rId7"/>
    <p:sldId id="313" r:id="rId8"/>
    <p:sldId id="314" r:id="rId9"/>
    <p:sldId id="326" r:id="rId10"/>
    <p:sldId id="327" r:id="rId11"/>
    <p:sldId id="328" r:id="rId12"/>
    <p:sldId id="329" r:id="rId13"/>
    <p:sldId id="315" r:id="rId14"/>
    <p:sldId id="330" r:id="rId15"/>
    <p:sldId id="331" r:id="rId16"/>
    <p:sldId id="316" r:id="rId17"/>
    <p:sldId id="333" r:id="rId18"/>
    <p:sldId id="332" r:id="rId19"/>
  </p:sldIdLst>
  <p:sldSz cx="9144000" cy="6858000" type="screen4x3"/>
  <p:notesSz cx="6888163" cy="9621838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33CC"/>
    <a:srgbClr val="00FF00"/>
    <a:srgbClr val="FFFF00"/>
    <a:srgbClr val="0000CC"/>
    <a:srgbClr val="FFFFFF"/>
    <a:srgbClr val="FF33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06" autoAdjust="0"/>
    <p:restoredTop sz="94586" autoAdjust="0"/>
  </p:normalViewPr>
  <p:slideViewPr>
    <p:cSldViewPr>
      <p:cViewPr varScale="1">
        <p:scale>
          <a:sx n="102" d="100"/>
          <a:sy n="102" d="100"/>
        </p:scale>
        <p:origin x="12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339" tIns="47169" rIns="94339" bIns="47169" numCol="1" anchor="t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endParaRPr lang="en-GB" altLang="x-none"/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339" tIns="47169" rIns="94339" bIns="47169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endParaRPr lang="en-GB" altLang="x-none"/>
          </a:p>
        </p:txBody>
      </p:sp>
      <p:sp>
        <p:nvSpPr>
          <p:cNvPr id="1034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0825"/>
            <a:ext cx="29845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339" tIns="47169" rIns="94339" bIns="47169" numCol="1" anchor="b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endParaRPr lang="en-GB" altLang="x-none"/>
          </a:p>
        </p:txBody>
      </p:sp>
      <p:sp>
        <p:nvSpPr>
          <p:cNvPr id="1034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663" y="9140825"/>
            <a:ext cx="29845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339" tIns="47169" rIns="94339" bIns="47169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fld id="{65C5B57A-35B4-3140-846A-DE7194D49AB0}" type="slidenum">
              <a:rPr lang="en-GB" altLang="x-none"/>
              <a:pPr/>
              <a:t>‹#›</a:t>
            </a:fld>
            <a:endParaRPr lang="en-GB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339" tIns="47169" rIns="94339" bIns="47169" numCol="1" anchor="t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endParaRPr lang="el-GR" altLang="x-none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2075" y="0"/>
            <a:ext cx="2984500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339" tIns="47169" rIns="94339" bIns="47169" numCol="1" anchor="t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endParaRPr lang="el-GR" altLang="x-none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9813" y="722313"/>
            <a:ext cx="4808537" cy="3606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975" y="4570413"/>
            <a:ext cx="5510213" cy="432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339" tIns="47169" rIns="94339" bIns="471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x-none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x-none"/>
              <a:t>Δεύτερου επιπέδου</a:t>
            </a:r>
          </a:p>
          <a:p>
            <a:pPr lvl="2"/>
            <a:r>
              <a:rPr lang="el-GR" altLang="x-none"/>
              <a:t>Τρίτου επιπέδου</a:t>
            </a:r>
          </a:p>
          <a:p>
            <a:pPr lvl="3"/>
            <a:r>
              <a:rPr lang="el-GR" altLang="x-none"/>
              <a:t>Τέταρτου επιπέδου</a:t>
            </a:r>
          </a:p>
          <a:p>
            <a:pPr lvl="4"/>
            <a:r>
              <a:rPr lang="el-GR" altLang="x-none"/>
              <a:t>Πέμπτου επιπέδου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39238"/>
            <a:ext cx="29845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339" tIns="47169" rIns="94339" bIns="47169" numCol="1" anchor="b" anchorCtr="0" compatLnSpc="1">
            <a:prstTxWarp prst="textNoShape">
              <a:avLst/>
            </a:prstTxWarp>
          </a:bodyPr>
          <a:lstStyle>
            <a:lvl1pPr defTabSz="942975">
              <a:defRPr sz="1200"/>
            </a:lvl1pPr>
          </a:lstStyle>
          <a:p>
            <a:endParaRPr lang="el-GR" altLang="x-none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2075" y="9139238"/>
            <a:ext cx="29845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4339" tIns="47169" rIns="94339" bIns="47169" numCol="1" anchor="b" anchorCtr="0" compatLnSpc="1">
            <a:prstTxWarp prst="textNoShape">
              <a:avLst/>
            </a:prstTxWarp>
          </a:bodyPr>
          <a:lstStyle>
            <a:lvl1pPr algn="r" defTabSz="942975">
              <a:defRPr sz="1200"/>
            </a:lvl1pPr>
          </a:lstStyle>
          <a:p>
            <a:fld id="{FB22C37E-E450-8C45-B78B-81BC62477A02}" type="slidenum">
              <a:rPr lang="el-GR" altLang="x-none"/>
              <a:pPr/>
              <a:t>‹#›</a:t>
            </a:fld>
            <a:endParaRPr lang="el-GR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8" name="Group 2"/>
          <p:cNvGrpSpPr>
            <a:grpSpLocks/>
          </p:cNvGrpSpPr>
          <p:nvPr/>
        </p:nvGrpSpPr>
        <p:grpSpPr bwMode="auto">
          <a:xfrm>
            <a:off x="4763" y="4267200"/>
            <a:ext cx="9139237" cy="2590800"/>
            <a:chOff x="2" y="2688"/>
            <a:chExt cx="5758" cy="1632"/>
          </a:xfrm>
        </p:grpSpPr>
        <p:sp>
          <p:nvSpPr>
            <p:cNvPr id="9219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9220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9221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2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3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4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5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7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9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0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1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232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233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4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5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6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8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9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1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2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3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4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5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6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7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8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9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0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251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925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5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6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26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927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7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27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927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7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8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928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l-GR" altLang="x-none" noProof="0" smtClean="0"/>
              <a:t>Κάντε κλικ για να επεξεργαστείτε τον τίτλο</a:t>
            </a:r>
          </a:p>
        </p:txBody>
      </p:sp>
      <p:sp>
        <p:nvSpPr>
          <p:cNvPr id="928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pPr lvl="0"/>
            <a:r>
              <a:rPr lang="el-GR" altLang="x-none" noProof="0" smtClean="0"/>
              <a:t>Κάντε κλικ για να επεξεργαστείτε τον υπότιτλο του υποδείγματος</a:t>
            </a:r>
          </a:p>
        </p:txBody>
      </p:sp>
      <p:sp>
        <p:nvSpPr>
          <p:cNvPr id="9284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9285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9286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8CD62813-FF51-2A45-9789-395BFC320729}" type="slidenum">
              <a:rPr lang="el-GR" altLang="x-none"/>
              <a:pPr/>
              <a:t>‹#›</a:t>
            </a:fld>
            <a:endParaRPr lang="el-GR" altLang="x-none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E7B7BF-79A1-3F4E-BD14-24BD903DBA3E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133045727"/>
      </p:ext>
    </p:extLst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A34946-6072-9F44-9F06-DB68594A6C36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569057162"/>
      </p:ext>
    </p:extLst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B29AF66-44E9-D145-8E8E-0DA500F6D279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1798482139"/>
      </p:ext>
    </p:extLst>
  </p:cSld>
  <p:clrMapOvr>
    <a:masterClrMapping/>
  </p:clrMapOvr>
  <p:transition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60A9AF2-47E2-994D-A309-1D022C4B13D7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1243501397"/>
      </p:ext>
    </p:extLst>
  </p:cSld>
  <p:clrMapOvr>
    <a:masterClrMapping/>
  </p:clrMapOvr>
  <p:transition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4CBE720-F3BF-354D-BFE4-3376014AC16A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217126775"/>
      </p:ext>
    </p:extLst>
  </p:cSld>
  <p:clrMapOvr>
    <a:masterClrMapping/>
  </p:clrMapOvr>
  <p:transition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38" name="Group 2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42339" name="Freeform 3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2340" name="Group 4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42341" name="Oval 5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42" name="Oval 6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43" name="Oval 7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44" name="Oval 8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45" name="Oval 9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46" name="Freeform 10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47" name="Freeform 11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48" name="Freeform 12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49" name="Freeform 13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0" name="Freeform 14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1" name="Oval 15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2352" name="Group 16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42353" name="Oval 17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4" name="Oval 18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5" name="Oval 19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6" name="Oval 20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7" name="Oval 21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8" name="Oval 22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59" name="Oval 23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0" name="Oval 24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1" name="Freeform 25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2" name="Freeform 26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3" name="Freeform 27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4" name="Freeform 28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5" name="Freeform 29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6" name="Freeform 30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7" name="Freeform 31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8" name="Freeform 32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69" name="Freeform 33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70" name="Freeform 34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2371" name="Group 35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42372" name="Freeform 36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73" name="Freeform 37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74" name="Freeform 38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75" name="Freeform 39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76" name="Freeform 40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77" name="Freeform 41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78" name="Freeform 42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79" name="Freeform 43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80" name="Freeform 44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81" name="Freeform 45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82" name="Freeform 46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83" name="Oval 47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84" name="Oval 48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85" name="Oval 49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86" name="Oval 50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87" name="Oval 51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88" name="Oval 52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2389" name="Group 53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42390" name="Freeform 54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91" name="Freeform 55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92" name="Freeform 56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93" name="Freeform 57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94" name="Freeform 58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95" name="Freeform 59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2396" name="Freeform 60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2397" name="Group 61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42398" name="Oval 62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399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00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2401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42402" name="Rectangle 6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pPr lvl="0"/>
            <a:r>
              <a:rPr lang="el-GR" altLang="x-none" noProof="0" smtClean="0"/>
              <a:t>Κάντε κλικ για να επεξεργαστείτε τον τίτλο</a:t>
            </a:r>
          </a:p>
        </p:txBody>
      </p:sp>
      <p:sp>
        <p:nvSpPr>
          <p:cNvPr id="142403" name="Rectangle 6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pPr lvl="0"/>
            <a:r>
              <a:rPr lang="el-GR" altLang="x-none" noProof="0" smtClean="0"/>
              <a:t>Κάντε κλικ για να επεξεργαστείτε τον υπότιτλο του υποδείγματος</a:t>
            </a:r>
          </a:p>
        </p:txBody>
      </p:sp>
      <p:sp>
        <p:nvSpPr>
          <p:cNvPr id="142404" name="Rectangle 68"/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142405" name="Rectangle 69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142406" name="Rectangle 70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9A408FC-6DFE-EB47-8CD6-C2DD5AE3C00D}" type="slidenum">
              <a:rPr lang="el-GR" altLang="x-none"/>
              <a:pPr/>
              <a:t>‹#›</a:t>
            </a:fld>
            <a:endParaRPr lang="el-GR" altLang="x-none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552067-3E5C-0B40-9FFE-75DA6D559249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1399041643"/>
      </p:ext>
    </p:extLst>
  </p:cSld>
  <p:clrMapOvr>
    <a:masterClrMapping/>
  </p:clrMapOvr>
  <p:transition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5D1562-D0C2-7942-8C0B-DF46B4958E67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894442898"/>
      </p:ext>
    </p:extLst>
  </p:cSld>
  <p:clrMapOvr>
    <a:masterClrMapping/>
  </p:clrMapOvr>
  <p:transition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5F6180-90A2-5B4C-B8AD-3B8E42D88D39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516257686"/>
      </p:ext>
    </p:extLst>
  </p:cSld>
  <p:clrMapOvr>
    <a:masterClrMapping/>
  </p:clrMapOvr>
  <p:transition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4401A-261A-F240-8E29-8DCFB88851B4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908994722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8F90CF-1A95-6A4E-8637-EA42F17E945C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1064412660"/>
      </p:ext>
    </p:extLst>
  </p:cSld>
  <p:clrMapOvr>
    <a:masterClrMapping/>
  </p:clrMapOvr>
  <p:transition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9048C3-AF2A-8E4A-9D04-DFE351E344BE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275627896"/>
      </p:ext>
    </p:extLst>
  </p:cSld>
  <p:clrMapOvr>
    <a:masterClrMapping/>
  </p:clrMapOvr>
  <p:transition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B71A8C-C605-5B4B-9936-E996FF7C6D71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355821493"/>
      </p:ext>
    </p:extLst>
  </p:cSld>
  <p:clrMapOvr>
    <a:masterClrMapping/>
  </p:clrMapOvr>
  <p:transition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5A7AAA-F4EE-A84A-8A69-28F7EBDBEB09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1697359603"/>
      </p:ext>
    </p:extLst>
  </p:cSld>
  <p:clrMapOvr>
    <a:masterClrMapping/>
  </p:clrMapOvr>
  <p:transition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A0D7A4-1725-B343-8A8C-4D15B3626A7A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350080873"/>
      </p:ext>
    </p:extLst>
  </p:cSld>
  <p:clrMapOvr>
    <a:masterClrMapping/>
  </p:clrMapOvr>
  <p:transition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BE22C-8835-614B-ACA5-7AE08AB507E2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1851523378"/>
      </p:ext>
    </p:extLst>
  </p:cSld>
  <p:clrMapOvr>
    <a:masterClrMapping/>
  </p:clrMapOvr>
  <p:transition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483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483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2F2FE3-B223-7641-9F90-1F3B5FFF4349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1515369016"/>
      </p:ext>
    </p:extLst>
  </p:cSld>
  <p:clrMapOvr>
    <a:masterClrMapping/>
  </p:clrMapOvr>
  <p:transition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48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57E087B-CC4E-3349-A73F-DB15F37B70DC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1256978648"/>
      </p:ext>
    </p:extLst>
  </p:cSld>
  <p:clrMapOvr>
    <a:masterClrMapping/>
  </p:clrMapOvr>
  <p:transition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E59EAA-4494-3A4F-8904-DAFF0A77A0D5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1044797110"/>
      </p:ext>
    </p:extLst>
  </p:cSld>
  <p:clrMapOvr>
    <a:masterClrMapping/>
  </p:clrMapOvr>
  <p:transition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0D3F6-7FAD-B748-9679-34F1F961C670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2078729898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FD6448-D6DF-204F-97DC-E467AB0441EF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1949426290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691D3B-BE7B-5446-8688-B004B826A8DA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1997137398"/>
      </p:ext>
    </p:extLst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123E37-7CEA-7D45-AD2B-978630E8ACFC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718845576"/>
      </p:ext>
    </p:extLst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B25B1-AD02-D943-894A-87093B9E8FEC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2042081457"/>
      </p:ext>
    </p:extLst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 alt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D2DD3-CF77-F246-B9A9-A7E2F7CAF209}" type="slidenum">
              <a:rPr lang="el-GR" altLang="x-none"/>
              <a:pPr/>
              <a:t>‹#›</a:t>
            </a:fld>
            <a:endParaRPr lang="el-GR" altLang="x-none"/>
          </a:p>
        </p:txBody>
      </p:sp>
    </p:spTree>
    <p:extLst>
      <p:ext uri="{BB962C8B-B14F-4D97-AF65-F5344CB8AC3E}">
        <p14:creationId xmlns:p14="http://schemas.microsoft.com/office/powerpoint/2010/main" val="179401445"/>
      </p:ext>
    </p:extLst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195" name="Group 3"/>
          <p:cNvGrpSpPr>
            <a:grpSpLocks/>
          </p:cNvGrpSpPr>
          <p:nvPr/>
        </p:nvGrpSpPr>
        <p:grpSpPr bwMode="auto">
          <a:xfrm>
            <a:off x="4763" y="4267200"/>
            <a:ext cx="9139237" cy="2590800"/>
            <a:chOff x="2" y="2688"/>
            <a:chExt cx="5758" cy="1632"/>
          </a:xfrm>
        </p:grpSpPr>
        <p:sp>
          <p:nvSpPr>
            <p:cNvPr id="8196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197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19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9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09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821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2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3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7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28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822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6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3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24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8247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8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49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0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1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2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53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254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8255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6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7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258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25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 altLang="x-none"/>
              <a:t>Κάντε κλικ για να επεξεργαστείτε τον τίτλο</a:t>
            </a:r>
          </a:p>
        </p:txBody>
      </p:sp>
      <p:sp>
        <p:nvSpPr>
          <p:cNvPr id="826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x-none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x-none"/>
              <a:t>Δεύτερου επιπέδου</a:t>
            </a:r>
          </a:p>
          <a:p>
            <a:pPr lvl="2"/>
            <a:r>
              <a:rPr lang="el-GR" altLang="x-none"/>
              <a:t>Τρίτου επιπέδου</a:t>
            </a:r>
          </a:p>
          <a:p>
            <a:pPr lvl="3"/>
            <a:r>
              <a:rPr lang="el-GR" altLang="x-none"/>
              <a:t>Τέταρτου επιπέδου</a:t>
            </a:r>
          </a:p>
          <a:p>
            <a:pPr lvl="4"/>
            <a:r>
              <a:rPr lang="el-GR" altLang="x-none"/>
              <a:t>Πέμπτου επιπέδου</a:t>
            </a:r>
          </a:p>
        </p:txBody>
      </p:sp>
      <p:sp>
        <p:nvSpPr>
          <p:cNvPr id="826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l-GR" altLang="x-none"/>
          </a:p>
        </p:txBody>
      </p:sp>
      <p:sp>
        <p:nvSpPr>
          <p:cNvPr id="826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l-GR" altLang="x-none"/>
          </a:p>
        </p:txBody>
      </p:sp>
      <p:sp>
        <p:nvSpPr>
          <p:cNvPr id="826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3EC0C3DC-0C8F-0C46-814D-DA5F101CB48F}" type="slidenum">
              <a:rPr lang="el-GR" altLang="x-none"/>
              <a:pPr/>
              <a:t>‹#›</a:t>
            </a:fld>
            <a:endParaRPr lang="el-GR" altLang="x-non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73" r:id="rId12"/>
    <p:sldLayoutId id="2147483675" r:id="rId13"/>
    <p:sldLayoutId id="2147483676" r:id="rId14"/>
  </p:sldLayoutIdLst>
  <p:transition>
    <p:comb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2"/>
        <a:buChar char="Ø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Freeform 2"/>
          <p:cNvSpPr>
            <a:spLocks/>
          </p:cNvSpPr>
          <p:nvPr/>
        </p:nvSpPr>
        <p:spPr bwMode="hidden">
          <a:xfrm>
            <a:off x="6627813" y="6429375"/>
            <a:ext cx="285750" cy="209550"/>
          </a:xfrm>
          <a:custGeom>
            <a:avLst/>
            <a:gdLst>
              <a:gd name="T0" fmla="*/ 0 w 179"/>
              <a:gd name="T1" fmla="*/ 132 h 132"/>
              <a:gd name="T2" fmla="*/ 29 w 179"/>
              <a:gd name="T3" fmla="*/ 132 h 132"/>
              <a:gd name="T4" fmla="*/ 77 w 179"/>
              <a:gd name="T5" fmla="*/ 108 h 132"/>
              <a:gd name="T6" fmla="*/ 119 w 179"/>
              <a:gd name="T7" fmla="*/ 78 h 132"/>
              <a:gd name="T8" fmla="*/ 155 w 179"/>
              <a:gd name="T9" fmla="*/ 48 h 132"/>
              <a:gd name="T10" fmla="*/ 179 w 179"/>
              <a:gd name="T11" fmla="*/ 12 h 132"/>
              <a:gd name="T12" fmla="*/ 173 w 179"/>
              <a:gd name="T13" fmla="*/ 6 h 132"/>
              <a:gd name="T14" fmla="*/ 167 w 179"/>
              <a:gd name="T15" fmla="*/ 0 h 132"/>
              <a:gd name="T16" fmla="*/ 137 w 179"/>
              <a:gd name="T17" fmla="*/ 42 h 132"/>
              <a:gd name="T18" fmla="*/ 101 w 179"/>
              <a:gd name="T19" fmla="*/ 78 h 132"/>
              <a:gd name="T20" fmla="*/ 53 w 179"/>
              <a:gd name="T21" fmla="*/ 108 h 132"/>
              <a:gd name="T22" fmla="*/ 0 w 179"/>
              <a:gd name="T23" fmla="*/ 132 h 132"/>
              <a:gd name="T24" fmla="*/ 0 w 179"/>
              <a:gd name="T25" fmla="*/ 132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9" h="132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shade val="87843"/>
                  <a:invGamma/>
                </a:schemeClr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1315" name="Group 3"/>
          <p:cNvGrpSpPr>
            <a:grpSpLocks/>
          </p:cNvGrpSpPr>
          <p:nvPr/>
        </p:nvGrpSpPr>
        <p:grpSpPr bwMode="auto"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41316" name="Freeform 4"/>
            <p:cNvSpPr>
              <a:spLocks/>
            </p:cNvSpPr>
            <p:nvPr/>
          </p:nvSpPr>
          <p:spPr bwMode="hidden">
            <a:xfrm>
              <a:off x="2" y="2688"/>
              <a:ext cx="5758" cy="1632"/>
            </a:xfrm>
            <a:custGeom>
              <a:avLst/>
              <a:gdLst>
                <a:gd name="T0" fmla="*/ 5740 w 5740"/>
                <a:gd name="T1" fmla="*/ 4316 h 4316"/>
                <a:gd name="T2" fmla="*/ 0 w 5740"/>
                <a:gd name="T3" fmla="*/ 4316 h 4316"/>
                <a:gd name="T4" fmla="*/ 0 w 5740"/>
                <a:gd name="T5" fmla="*/ 0 h 4316"/>
                <a:gd name="T6" fmla="*/ 5740 w 5740"/>
                <a:gd name="T7" fmla="*/ 0 h 4316"/>
                <a:gd name="T8" fmla="*/ 5740 w 5740"/>
                <a:gd name="T9" fmla="*/ 4316 h 4316"/>
                <a:gd name="T10" fmla="*/ 5740 w 5740"/>
                <a:gd name="T11" fmla="*/ 4316 h 4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4316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1317" name="Group 5"/>
            <p:cNvGrpSpPr>
              <a:grpSpLocks/>
            </p:cNvGrpSpPr>
            <p:nvPr userDrawn="1"/>
          </p:nvGrpSpPr>
          <p:grpSpPr bwMode="auto"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41318" name="Oval 6"/>
              <p:cNvSpPr>
                <a:spLocks noChangeArrowheads="1"/>
              </p:cNvSpPr>
              <p:nvPr/>
            </p:nvSpPr>
            <p:spPr bwMode="hidden">
              <a:xfrm>
                <a:off x="3686" y="3810"/>
                <a:ext cx="532" cy="32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19" name="Oval 7"/>
              <p:cNvSpPr>
                <a:spLocks noChangeArrowheads="1"/>
              </p:cNvSpPr>
              <p:nvPr/>
            </p:nvSpPr>
            <p:spPr bwMode="hidden">
              <a:xfrm>
                <a:off x="3726" y="3840"/>
                <a:ext cx="452" cy="27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20" name="Oval 8"/>
              <p:cNvSpPr>
                <a:spLocks noChangeArrowheads="1"/>
              </p:cNvSpPr>
              <p:nvPr/>
            </p:nvSpPr>
            <p:spPr bwMode="hidden">
              <a:xfrm>
                <a:off x="3782" y="3872"/>
                <a:ext cx="344" cy="2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21" name="Oval 9"/>
              <p:cNvSpPr>
                <a:spLocks noChangeArrowheads="1"/>
              </p:cNvSpPr>
              <p:nvPr/>
            </p:nvSpPr>
            <p:spPr bwMode="hidden">
              <a:xfrm>
                <a:off x="3822" y="3896"/>
                <a:ext cx="262" cy="15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22" name="Oval 10"/>
              <p:cNvSpPr>
                <a:spLocks noChangeArrowheads="1"/>
              </p:cNvSpPr>
              <p:nvPr/>
            </p:nvSpPr>
            <p:spPr bwMode="hidden">
              <a:xfrm>
                <a:off x="3856" y="3922"/>
                <a:ext cx="192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23" name="Freeform 11"/>
              <p:cNvSpPr>
                <a:spLocks/>
              </p:cNvSpPr>
              <p:nvPr/>
            </p:nvSpPr>
            <p:spPr bwMode="hidden">
              <a:xfrm>
                <a:off x="3575" y="3715"/>
                <a:ext cx="383" cy="161"/>
              </a:xfrm>
              <a:custGeom>
                <a:avLst/>
                <a:gdLst>
                  <a:gd name="T0" fmla="*/ 376 w 382"/>
                  <a:gd name="T1" fmla="*/ 12 h 161"/>
                  <a:gd name="T2" fmla="*/ 257 w 382"/>
                  <a:gd name="T3" fmla="*/ 24 h 161"/>
                  <a:gd name="T4" fmla="*/ 149 w 382"/>
                  <a:gd name="T5" fmla="*/ 54 h 161"/>
                  <a:gd name="T6" fmla="*/ 101 w 382"/>
                  <a:gd name="T7" fmla="*/ 77 h 161"/>
                  <a:gd name="T8" fmla="*/ 59 w 382"/>
                  <a:gd name="T9" fmla="*/ 101 h 161"/>
                  <a:gd name="T10" fmla="*/ 24 w 382"/>
                  <a:gd name="T11" fmla="*/ 131 h 161"/>
                  <a:gd name="T12" fmla="*/ 0 w 382"/>
                  <a:gd name="T13" fmla="*/ 161 h 161"/>
                  <a:gd name="T14" fmla="*/ 0 w 382"/>
                  <a:gd name="T15" fmla="*/ 137 h 161"/>
                  <a:gd name="T16" fmla="*/ 29 w 382"/>
                  <a:gd name="T17" fmla="*/ 107 h 161"/>
                  <a:gd name="T18" fmla="*/ 65 w 382"/>
                  <a:gd name="T19" fmla="*/ 83 h 161"/>
                  <a:gd name="T20" fmla="*/ 155 w 382"/>
                  <a:gd name="T21" fmla="*/ 36 h 161"/>
                  <a:gd name="T22" fmla="*/ 257 w 382"/>
                  <a:gd name="T23" fmla="*/ 12 h 161"/>
                  <a:gd name="T24" fmla="*/ 376 w 382"/>
                  <a:gd name="T25" fmla="*/ 0 h 161"/>
                  <a:gd name="T26" fmla="*/ 376 w 382"/>
                  <a:gd name="T27" fmla="*/ 0 h 161"/>
                  <a:gd name="T28" fmla="*/ 382 w 382"/>
                  <a:gd name="T29" fmla="*/ 0 h 161"/>
                  <a:gd name="T30" fmla="*/ 382 w 382"/>
                  <a:gd name="T31" fmla="*/ 12 h 161"/>
                  <a:gd name="T32" fmla="*/ 376 w 382"/>
                  <a:gd name="T33" fmla="*/ 12 h 161"/>
                  <a:gd name="T34" fmla="*/ 376 w 382"/>
                  <a:gd name="T35" fmla="*/ 12 h 161"/>
                  <a:gd name="T36" fmla="*/ 376 w 382"/>
                  <a:gd name="T37" fmla="*/ 12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82" h="161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24" name="Freeform 12"/>
              <p:cNvSpPr>
                <a:spLocks/>
              </p:cNvSpPr>
              <p:nvPr/>
            </p:nvSpPr>
            <p:spPr bwMode="hidden">
              <a:xfrm>
                <a:off x="3695" y="4170"/>
                <a:ext cx="444" cy="66"/>
              </a:xfrm>
              <a:custGeom>
                <a:avLst/>
                <a:gdLst>
                  <a:gd name="T0" fmla="*/ 257 w 443"/>
                  <a:gd name="T1" fmla="*/ 54 h 66"/>
                  <a:gd name="T2" fmla="*/ 353 w 443"/>
                  <a:gd name="T3" fmla="*/ 48 h 66"/>
                  <a:gd name="T4" fmla="*/ 443 w 443"/>
                  <a:gd name="T5" fmla="*/ 24 h 66"/>
                  <a:gd name="T6" fmla="*/ 443 w 443"/>
                  <a:gd name="T7" fmla="*/ 36 h 66"/>
                  <a:gd name="T8" fmla="*/ 353 w 443"/>
                  <a:gd name="T9" fmla="*/ 60 h 66"/>
                  <a:gd name="T10" fmla="*/ 257 w 443"/>
                  <a:gd name="T11" fmla="*/ 66 h 66"/>
                  <a:gd name="T12" fmla="*/ 186 w 443"/>
                  <a:gd name="T13" fmla="*/ 60 h 66"/>
                  <a:gd name="T14" fmla="*/ 120 w 443"/>
                  <a:gd name="T15" fmla="*/ 48 h 66"/>
                  <a:gd name="T16" fmla="*/ 60 w 443"/>
                  <a:gd name="T17" fmla="*/ 36 h 66"/>
                  <a:gd name="T18" fmla="*/ 0 w 443"/>
                  <a:gd name="T19" fmla="*/ 12 h 66"/>
                  <a:gd name="T20" fmla="*/ 0 w 443"/>
                  <a:gd name="T21" fmla="*/ 0 h 66"/>
                  <a:gd name="T22" fmla="*/ 54 w 443"/>
                  <a:gd name="T23" fmla="*/ 24 h 66"/>
                  <a:gd name="T24" fmla="*/ 120 w 443"/>
                  <a:gd name="T25" fmla="*/ 36 h 66"/>
                  <a:gd name="T26" fmla="*/ 186 w 443"/>
                  <a:gd name="T27" fmla="*/ 48 h 66"/>
                  <a:gd name="T28" fmla="*/ 257 w 443"/>
                  <a:gd name="T29" fmla="*/ 54 h 66"/>
                  <a:gd name="T30" fmla="*/ 257 w 443"/>
                  <a:gd name="T31" fmla="*/ 5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43" h="66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84706"/>
                      <a:invGamma/>
                    </a:schemeClr>
                  </a:gs>
                  <a:gs pos="100000">
                    <a:schemeClr val="accent2"/>
                  </a:gs>
                </a:gsLst>
                <a:lin ang="189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25" name="Freeform 13"/>
              <p:cNvSpPr>
                <a:spLocks/>
              </p:cNvSpPr>
              <p:nvPr/>
            </p:nvSpPr>
            <p:spPr bwMode="hidden">
              <a:xfrm>
                <a:off x="3527" y="3906"/>
                <a:ext cx="89" cy="216"/>
              </a:xfrm>
              <a:custGeom>
                <a:avLst/>
                <a:gdLst>
                  <a:gd name="T0" fmla="*/ 12 w 89"/>
                  <a:gd name="T1" fmla="*/ 66 h 216"/>
                  <a:gd name="T2" fmla="*/ 18 w 89"/>
                  <a:gd name="T3" fmla="*/ 108 h 216"/>
                  <a:gd name="T4" fmla="*/ 36 w 89"/>
                  <a:gd name="T5" fmla="*/ 144 h 216"/>
                  <a:gd name="T6" fmla="*/ 60 w 89"/>
                  <a:gd name="T7" fmla="*/ 180 h 216"/>
                  <a:gd name="T8" fmla="*/ 89 w 89"/>
                  <a:gd name="T9" fmla="*/ 216 h 216"/>
                  <a:gd name="T10" fmla="*/ 72 w 89"/>
                  <a:gd name="T11" fmla="*/ 216 h 216"/>
                  <a:gd name="T12" fmla="*/ 42 w 89"/>
                  <a:gd name="T13" fmla="*/ 180 h 216"/>
                  <a:gd name="T14" fmla="*/ 18 w 89"/>
                  <a:gd name="T15" fmla="*/ 144 h 216"/>
                  <a:gd name="T16" fmla="*/ 6 w 89"/>
                  <a:gd name="T17" fmla="*/ 108 h 216"/>
                  <a:gd name="T18" fmla="*/ 0 w 89"/>
                  <a:gd name="T19" fmla="*/ 66 h 216"/>
                  <a:gd name="T20" fmla="*/ 0 w 89"/>
                  <a:gd name="T21" fmla="*/ 30 h 216"/>
                  <a:gd name="T22" fmla="*/ 12 w 89"/>
                  <a:gd name="T23" fmla="*/ 0 h 216"/>
                  <a:gd name="T24" fmla="*/ 30 w 89"/>
                  <a:gd name="T25" fmla="*/ 0 h 216"/>
                  <a:gd name="T26" fmla="*/ 18 w 89"/>
                  <a:gd name="T27" fmla="*/ 30 h 216"/>
                  <a:gd name="T28" fmla="*/ 12 w 89"/>
                  <a:gd name="T29" fmla="*/ 66 h 216"/>
                  <a:gd name="T30" fmla="*/ 12 w 89"/>
                  <a:gd name="T31" fmla="*/ 66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89" h="216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26" name="Freeform 14"/>
              <p:cNvSpPr>
                <a:spLocks/>
              </p:cNvSpPr>
              <p:nvPr/>
            </p:nvSpPr>
            <p:spPr bwMode="hidden">
              <a:xfrm>
                <a:off x="3569" y="3745"/>
                <a:ext cx="750" cy="461"/>
              </a:xfrm>
              <a:custGeom>
                <a:avLst/>
                <a:gdLst>
                  <a:gd name="T0" fmla="*/ 382 w 747"/>
                  <a:gd name="T1" fmla="*/ 443 h 461"/>
                  <a:gd name="T2" fmla="*/ 311 w 747"/>
                  <a:gd name="T3" fmla="*/ 437 h 461"/>
                  <a:gd name="T4" fmla="*/ 245 w 747"/>
                  <a:gd name="T5" fmla="*/ 425 h 461"/>
                  <a:gd name="T6" fmla="*/ 185 w 747"/>
                  <a:gd name="T7" fmla="*/ 407 h 461"/>
                  <a:gd name="T8" fmla="*/ 131 w 747"/>
                  <a:gd name="T9" fmla="*/ 383 h 461"/>
                  <a:gd name="T10" fmla="*/ 83 w 747"/>
                  <a:gd name="T11" fmla="*/ 347 h 461"/>
                  <a:gd name="T12" fmla="*/ 53 w 747"/>
                  <a:gd name="T13" fmla="*/ 311 h 461"/>
                  <a:gd name="T14" fmla="*/ 30 w 747"/>
                  <a:gd name="T15" fmla="*/ 269 h 461"/>
                  <a:gd name="T16" fmla="*/ 24 w 747"/>
                  <a:gd name="T17" fmla="*/ 227 h 461"/>
                  <a:gd name="T18" fmla="*/ 30 w 747"/>
                  <a:gd name="T19" fmla="*/ 185 h 461"/>
                  <a:gd name="T20" fmla="*/ 53 w 747"/>
                  <a:gd name="T21" fmla="*/ 143 h 461"/>
                  <a:gd name="T22" fmla="*/ 83 w 747"/>
                  <a:gd name="T23" fmla="*/ 107 h 461"/>
                  <a:gd name="T24" fmla="*/ 131 w 747"/>
                  <a:gd name="T25" fmla="*/ 77 h 461"/>
                  <a:gd name="T26" fmla="*/ 185 w 747"/>
                  <a:gd name="T27" fmla="*/ 47 h 461"/>
                  <a:gd name="T28" fmla="*/ 245 w 747"/>
                  <a:gd name="T29" fmla="*/ 30 h 461"/>
                  <a:gd name="T30" fmla="*/ 311 w 747"/>
                  <a:gd name="T31" fmla="*/ 18 h 461"/>
                  <a:gd name="T32" fmla="*/ 382 w 747"/>
                  <a:gd name="T33" fmla="*/ 12 h 461"/>
                  <a:gd name="T34" fmla="*/ 478 w 747"/>
                  <a:gd name="T35" fmla="*/ 18 h 461"/>
                  <a:gd name="T36" fmla="*/ 562 w 747"/>
                  <a:gd name="T37" fmla="*/ 41 h 461"/>
                  <a:gd name="T38" fmla="*/ 562 w 747"/>
                  <a:gd name="T39" fmla="*/ 36 h 461"/>
                  <a:gd name="T40" fmla="*/ 562 w 747"/>
                  <a:gd name="T41" fmla="*/ 30 h 461"/>
                  <a:gd name="T42" fmla="*/ 478 w 747"/>
                  <a:gd name="T43" fmla="*/ 6 h 461"/>
                  <a:gd name="T44" fmla="*/ 382 w 747"/>
                  <a:gd name="T45" fmla="*/ 0 h 461"/>
                  <a:gd name="T46" fmla="*/ 305 w 747"/>
                  <a:gd name="T47" fmla="*/ 6 h 461"/>
                  <a:gd name="T48" fmla="*/ 233 w 747"/>
                  <a:gd name="T49" fmla="*/ 18 h 461"/>
                  <a:gd name="T50" fmla="*/ 167 w 747"/>
                  <a:gd name="T51" fmla="*/ 41 h 461"/>
                  <a:gd name="T52" fmla="*/ 113 w 747"/>
                  <a:gd name="T53" fmla="*/ 65 h 461"/>
                  <a:gd name="T54" fmla="*/ 65 w 747"/>
                  <a:gd name="T55" fmla="*/ 101 h 461"/>
                  <a:gd name="T56" fmla="*/ 30 w 747"/>
                  <a:gd name="T57" fmla="*/ 137 h 461"/>
                  <a:gd name="T58" fmla="*/ 6 w 747"/>
                  <a:gd name="T59" fmla="*/ 179 h 461"/>
                  <a:gd name="T60" fmla="*/ 0 w 747"/>
                  <a:gd name="T61" fmla="*/ 227 h 461"/>
                  <a:gd name="T62" fmla="*/ 6 w 747"/>
                  <a:gd name="T63" fmla="*/ 275 h 461"/>
                  <a:gd name="T64" fmla="*/ 30 w 747"/>
                  <a:gd name="T65" fmla="*/ 317 h 461"/>
                  <a:gd name="T66" fmla="*/ 65 w 747"/>
                  <a:gd name="T67" fmla="*/ 359 h 461"/>
                  <a:gd name="T68" fmla="*/ 113 w 747"/>
                  <a:gd name="T69" fmla="*/ 395 h 461"/>
                  <a:gd name="T70" fmla="*/ 167 w 747"/>
                  <a:gd name="T71" fmla="*/ 419 h 461"/>
                  <a:gd name="T72" fmla="*/ 233 w 747"/>
                  <a:gd name="T73" fmla="*/ 443 h 461"/>
                  <a:gd name="T74" fmla="*/ 305 w 747"/>
                  <a:gd name="T75" fmla="*/ 455 h 461"/>
                  <a:gd name="T76" fmla="*/ 382 w 747"/>
                  <a:gd name="T77" fmla="*/ 461 h 461"/>
                  <a:gd name="T78" fmla="*/ 448 w 747"/>
                  <a:gd name="T79" fmla="*/ 455 h 461"/>
                  <a:gd name="T80" fmla="*/ 508 w 747"/>
                  <a:gd name="T81" fmla="*/ 449 h 461"/>
                  <a:gd name="T82" fmla="*/ 609 w 747"/>
                  <a:gd name="T83" fmla="*/ 413 h 461"/>
                  <a:gd name="T84" fmla="*/ 657 w 747"/>
                  <a:gd name="T85" fmla="*/ 389 h 461"/>
                  <a:gd name="T86" fmla="*/ 693 w 747"/>
                  <a:gd name="T87" fmla="*/ 359 h 461"/>
                  <a:gd name="T88" fmla="*/ 723 w 747"/>
                  <a:gd name="T89" fmla="*/ 329 h 461"/>
                  <a:gd name="T90" fmla="*/ 747 w 747"/>
                  <a:gd name="T91" fmla="*/ 293 h 461"/>
                  <a:gd name="T92" fmla="*/ 741 w 747"/>
                  <a:gd name="T93" fmla="*/ 287 h 461"/>
                  <a:gd name="T94" fmla="*/ 729 w 747"/>
                  <a:gd name="T95" fmla="*/ 281 h 461"/>
                  <a:gd name="T96" fmla="*/ 711 w 747"/>
                  <a:gd name="T97" fmla="*/ 317 h 461"/>
                  <a:gd name="T98" fmla="*/ 681 w 747"/>
                  <a:gd name="T99" fmla="*/ 347 h 461"/>
                  <a:gd name="T100" fmla="*/ 645 w 747"/>
                  <a:gd name="T101" fmla="*/ 377 h 461"/>
                  <a:gd name="T102" fmla="*/ 604 w 747"/>
                  <a:gd name="T103" fmla="*/ 401 h 461"/>
                  <a:gd name="T104" fmla="*/ 502 w 747"/>
                  <a:gd name="T105" fmla="*/ 431 h 461"/>
                  <a:gd name="T106" fmla="*/ 442 w 747"/>
                  <a:gd name="T107" fmla="*/ 443 h 461"/>
                  <a:gd name="T108" fmla="*/ 382 w 747"/>
                  <a:gd name="T109" fmla="*/ 443 h 461"/>
                  <a:gd name="T110" fmla="*/ 382 w 747"/>
                  <a:gd name="T111" fmla="*/ 44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47" h="461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path path="rect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27" name="Freeform 15"/>
              <p:cNvSpPr>
                <a:spLocks/>
              </p:cNvSpPr>
              <p:nvPr/>
            </p:nvSpPr>
            <p:spPr bwMode="hidden">
              <a:xfrm>
                <a:off x="4037" y="3721"/>
                <a:ext cx="96" cy="30"/>
              </a:xfrm>
              <a:custGeom>
                <a:avLst/>
                <a:gdLst>
                  <a:gd name="T0" fmla="*/ 0 w 96"/>
                  <a:gd name="T1" fmla="*/ 0 h 30"/>
                  <a:gd name="T2" fmla="*/ 0 w 96"/>
                  <a:gd name="T3" fmla="*/ 12 h 30"/>
                  <a:gd name="T4" fmla="*/ 48 w 96"/>
                  <a:gd name="T5" fmla="*/ 18 h 30"/>
                  <a:gd name="T6" fmla="*/ 96 w 96"/>
                  <a:gd name="T7" fmla="*/ 30 h 30"/>
                  <a:gd name="T8" fmla="*/ 96 w 96"/>
                  <a:gd name="T9" fmla="*/ 24 h 30"/>
                  <a:gd name="T10" fmla="*/ 96 w 96"/>
                  <a:gd name="T11" fmla="*/ 18 h 30"/>
                  <a:gd name="T12" fmla="*/ 48 w 96"/>
                  <a:gd name="T13" fmla="*/ 12 h 30"/>
                  <a:gd name="T14" fmla="*/ 0 w 96"/>
                  <a:gd name="T15" fmla="*/ 0 h 30"/>
                  <a:gd name="T16" fmla="*/ 0 w 96"/>
                  <a:gd name="T1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6" h="3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28" name="Oval 16"/>
              <p:cNvSpPr>
                <a:spLocks noChangeArrowheads="1"/>
              </p:cNvSpPr>
              <p:nvPr/>
            </p:nvSpPr>
            <p:spPr bwMode="hidden">
              <a:xfrm>
                <a:off x="3910" y="3948"/>
                <a:ext cx="84" cy="53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1329" name="Group 17"/>
            <p:cNvGrpSpPr>
              <a:grpSpLocks/>
            </p:cNvGrpSpPr>
            <p:nvPr userDrawn="1"/>
          </p:nvGrpSpPr>
          <p:grpSpPr bwMode="auto"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141330" name="Oval 18"/>
              <p:cNvSpPr>
                <a:spLocks noChangeArrowheads="1"/>
              </p:cNvSpPr>
              <p:nvPr/>
            </p:nvSpPr>
            <p:spPr bwMode="hidden">
              <a:xfrm>
                <a:off x="2268" y="3934"/>
                <a:ext cx="638" cy="3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31" name="Oval 19"/>
              <p:cNvSpPr>
                <a:spLocks noChangeArrowheads="1"/>
              </p:cNvSpPr>
              <p:nvPr/>
            </p:nvSpPr>
            <p:spPr bwMode="hidden">
              <a:xfrm>
                <a:off x="2314" y="3958"/>
                <a:ext cx="543" cy="332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32" name="Oval 20"/>
              <p:cNvSpPr>
                <a:spLocks noChangeArrowheads="1"/>
              </p:cNvSpPr>
              <p:nvPr/>
            </p:nvSpPr>
            <p:spPr bwMode="hidden">
              <a:xfrm>
                <a:off x="2341" y="3979"/>
                <a:ext cx="501" cy="29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33" name="Oval 21"/>
              <p:cNvSpPr>
                <a:spLocks noChangeArrowheads="1"/>
              </p:cNvSpPr>
              <p:nvPr/>
            </p:nvSpPr>
            <p:spPr bwMode="hidden">
              <a:xfrm>
                <a:off x="2368" y="3997"/>
                <a:ext cx="444" cy="258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34" name="Oval 22"/>
              <p:cNvSpPr>
                <a:spLocks noChangeArrowheads="1"/>
              </p:cNvSpPr>
              <p:nvPr/>
            </p:nvSpPr>
            <p:spPr bwMode="hidden">
              <a:xfrm>
                <a:off x="2385" y="4005"/>
                <a:ext cx="413" cy="240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35" name="Oval 23"/>
              <p:cNvSpPr>
                <a:spLocks noChangeArrowheads="1"/>
              </p:cNvSpPr>
              <p:nvPr/>
            </p:nvSpPr>
            <p:spPr bwMode="hidden">
              <a:xfrm>
                <a:off x="2437" y="4026"/>
                <a:ext cx="306" cy="192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8784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36" name="Oval 24"/>
              <p:cNvSpPr>
                <a:spLocks noChangeArrowheads="1"/>
              </p:cNvSpPr>
              <p:nvPr/>
            </p:nvSpPr>
            <p:spPr bwMode="hidden">
              <a:xfrm>
                <a:off x="2476" y="4056"/>
                <a:ext cx="227" cy="135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37" name="Oval 25"/>
              <p:cNvSpPr>
                <a:spLocks noChangeArrowheads="1"/>
              </p:cNvSpPr>
              <p:nvPr/>
            </p:nvSpPr>
            <p:spPr bwMode="hidden">
              <a:xfrm>
                <a:off x="2542" y="4097"/>
                <a:ext cx="90" cy="60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38" name="Freeform 26"/>
              <p:cNvSpPr>
                <a:spLocks/>
              </p:cNvSpPr>
              <p:nvPr/>
            </p:nvSpPr>
            <p:spPr bwMode="hidden">
              <a:xfrm>
                <a:off x="2585" y="3822"/>
                <a:ext cx="449" cy="186"/>
              </a:xfrm>
              <a:custGeom>
                <a:avLst/>
                <a:gdLst>
                  <a:gd name="T0" fmla="*/ 6 w 448"/>
                  <a:gd name="T1" fmla="*/ 6 h 186"/>
                  <a:gd name="T2" fmla="*/ 78 w 448"/>
                  <a:gd name="T3" fmla="*/ 12 h 186"/>
                  <a:gd name="T4" fmla="*/ 150 w 448"/>
                  <a:gd name="T5" fmla="*/ 18 h 186"/>
                  <a:gd name="T6" fmla="*/ 215 w 448"/>
                  <a:gd name="T7" fmla="*/ 36 h 186"/>
                  <a:gd name="T8" fmla="*/ 275 w 448"/>
                  <a:gd name="T9" fmla="*/ 60 h 186"/>
                  <a:gd name="T10" fmla="*/ 329 w 448"/>
                  <a:gd name="T11" fmla="*/ 84 h 186"/>
                  <a:gd name="T12" fmla="*/ 377 w 448"/>
                  <a:gd name="T13" fmla="*/ 114 h 186"/>
                  <a:gd name="T14" fmla="*/ 419 w 448"/>
                  <a:gd name="T15" fmla="*/ 150 h 186"/>
                  <a:gd name="T16" fmla="*/ 448 w 448"/>
                  <a:gd name="T17" fmla="*/ 186 h 186"/>
                  <a:gd name="T18" fmla="*/ 448 w 448"/>
                  <a:gd name="T19" fmla="*/ 162 h 186"/>
                  <a:gd name="T20" fmla="*/ 413 w 448"/>
                  <a:gd name="T21" fmla="*/ 126 h 186"/>
                  <a:gd name="T22" fmla="*/ 371 w 448"/>
                  <a:gd name="T23" fmla="*/ 96 h 186"/>
                  <a:gd name="T24" fmla="*/ 323 w 448"/>
                  <a:gd name="T25" fmla="*/ 66 h 186"/>
                  <a:gd name="T26" fmla="*/ 269 w 448"/>
                  <a:gd name="T27" fmla="*/ 48 h 186"/>
                  <a:gd name="T28" fmla="*/ 144 w 448"/>
                  <a:gd name="T29" fmla="*/ 12 h 186"/>
                  <a:gd name="T30" fmla="*/ 78 w 448"/>
                  <a:gd name="T31" fmla="*/ 6 h 186"/>
                  <a:gd name="T32" fmla="*/ 6 w 448"/>
                  <a:gd name="T33" fmla="*/ 0 h 186"/>
                  <a:gd name="T34" fmla="*/ 0 w 448"/>
                  <a:gd name="T35" fmla="*/ 0 h 186"/>
                  <a:gd name="T36" fmla="*/ 0 w 448"/>
                  <a:gd name="T37" fmla="*/ 0 h 186"/>
                  <a:gd name="T38" fmla="*/ 0 w 448"/>
                  <a:gd name="T39" fmla="*/ 6 h 186"/>
                  <a:gd name="T40" fmla="*/ 0 w 448"/>
                  <a:gd name="T41" fmla="*/ 6 h 186"/>
                  <a:gd name="T42" fmla="*/ 6 w 448"/>
                  <a:gd name="T43" fmla="*/ 6 h 186"/>
                  <a:gd name="T44" fmla="*/ 6 w 448"/>
                  <a:gd name="T45" fmla="*/ 6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8" h="186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shade val="90980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39" name="Freeform 27"/>
              <p:cNvSpPr>
                <a:spLocks/>
              </p:cNvSpPr>
              <p:nvPr/>
            </p:nvSpPr>
            <p:spPr bwMode="hidden">
              <a:xfrm>
                <a:off x="2142" y="3852"/>
                <a:ext cx="892" cy="462"/>
              </a:xfrm>
              <a:custGeom>
                <a:avLst/>
                <a:gdLst>
                  <a:gd name="T0" fmla="*/ 23 w 890"/>
                  <a:gd name="T1" fmla="*/ 276 h 462"/>
                  <a:gd name="T2" fmla="*/ 29 w 890"/>
                  <a:gd name="T3" fmla="*/ 222 h 462"/>
                  <a:gd name="T4" fmla="*/ 59 w 890"/>
                  <a:gd name="T5" fmla="*/ 174 h 462"/>
                  <a:gd name="T6" fmla="*/ 95 w 890"/>
                  <a:gd name="T7" fmla="*/ 132 h 462"/>
                  <a:gd name="T8" fmla="*/ 149 w 890"/>
                  <a:gd name="T9" fmla="*/ 96 h 462"/>
                  <a:gd name="T10" fmla="*/ 209 w 890"/>
                  <a:gd name="T11" fmla="*/ 60 h 462"/>
                  <a:gd name="T12" fmla="*/ 281 w 890"/>
                  <a:gd name="T13" fmla="*/ 36 h 462"/>
                  <a:gd name="T14" fmla="*/ 364 w 890"/>
                  <a:gd name="T15" fmla="*/ 24 h 462"/>
                  <a:gd name="T16" fmla="*/ 448 w 890"/>
                  <a:gd name="T17" fmla="*/ 18 h 462"/>
                  <a:gd name="T18" fmla="*/ 532 w 890"/>
                  <a:gd name="T19" fmla="*/ 24 h 462"/>
                  <a:gd name="T20" fmla="*/ 609 w 890"/>
                  <a:gd name="T21" fmla="*/ 36 h 462"/>
                  <a:gd name="T22" fmla="*/ 681 w 890"/>
                  <a:gd name="T23" fmla="*/ 60 h 462"/>
                  <a:gd name="T24" fmla="*/ 741 w 890"/>
                  <a:gd name="T25" fmla="*/ 96 h 462"/>
                  <a:gd name="T26" fmla="*/ 795 w 890"/>
                  <a:gd name="T27" fmla="*/ 132 h 462"/>
                  <a:gd name="T28" fmla="*/ 831 w 890"/>
                  <a:gd name="T29" fmla="*/ 174 h 462"/>
                  <a:gd name="T30" fmla="*/ 861 w 890"/>
                  <a:gd name="T31" fmla="*/ 222 h 462"/>
                  <a:gd name="T32" fmla="*/ 867 w 890"/>
                  <a:gd name="T33" fmla="*/ 276 h 462"/>
                  <a:gd name="T34" fmla="*/ 855 w 890"/>
                  <a:gd name="T35" fmla="*/ 330 h 462"/>
                  <a:gd name="T36" fmla="*/ 831 w 890"/>
                  <a:gd name="T37" fmla="*/ 378 h 462"/>
                  <a:gd name="T38" fmla="*/ 783 w 890"/>
                  <a:gd name="T39" fmla="*/ 426 h 462"/>
                  <a:gd name="T40" fmla="*/ 723 w 890"/>
                  <a:gd name="T41" fmla="*/ 462 h 462"/>
                  <a:gd name="T42" fmla="*/ 765 w 890"/>
                  <a:gd name="T43" fmla="*/ 462 h 462"/>
                  <a:gd name="T44" fmla="*/ 819 w 890"/>
                  <a:gd name="T45" fmla="*/ 426 h 462"/>
                  <a:gd name="T46" fmla="*/ 855 w 890"/>
                  <a:gd name="T47" fmla="*/ 378 h 462"/>
                  <a:gd name="T48" fmla="*/ 884 w 890"/>
                  <a:gd name="T49" fmla="*/ 330 h 462"/>
                  <a:gd name="T50" fmla="*/ 890 w 890"/>
                  <a:gd name="T51" fmla="*/ 276 h 462"/>
                  <a:gd name="T52" fmla="*/ 884 w 890"/>
                  <a:gd name="T53" fmla="*/ 222 h 462"/>
                  <a:gd name="T54" fmla="*/ 855 w 890"/>
                  <a:gd name="T55" fmla="*/ 168 h 462"/>
                  <a:gd name="T56" fmla="*/ 813 w 890"/>
                  <a:gd name="T57" fmla="*/ 120 h 462"/>
                  <a:gd name="T58" fmla="*/ 759 w 890"/>
                  <a:gd name="T59" fmla="*/ 84 h 462"/>
                  <a:gd name="T60" fmla="*/ 693 w 890"/>
                  <a:gd name="T61" fmla="*/ 48 h 462"/>
                  <a:gd name="T62" fmla="*/ 621 w 890"/>
                  <a:gd name="T63" fmla="*/ 24 h 462"/>
                  <a:gd name="T64" fmla="*/ 538 w 890"/>
                  <a:gd name="T65" fmla="*/ 6 h 462"/>
                  <a:gd name="T66" fmla="*/ 448 w 890"/>
                  <a:gd name="T67" fmla="*/ 0 h 462"/>
                  <a:gd name="T68" fmla="*/ 358 w 890"/>
                  <a:gd name="T69" fmla="*/ 6 h 462"/>
                  <a:gd name="T70" fmla="*/ 275 w 890"/>
                  <a:gd name="T71" fmla="*/ 24 h 462"/>
                  <a:gd name="T72" fmla="*/ 197 w 890"/>
                  <a:gd name="T73" fmla="*/ 48 h 462"/>
                  <a:gd name="T74" fmla="*/ 131 w 890"/>
                  <a:gd name="T75" fmla="*/ 84 h 462"/>
                  <a:gd name="T76" fmla="*/ 77 w 890"/>
                  <a:gd name="T77" fmla="*/ 120 h 462"/>
                  <a:gd name="T78" fmla="*/ 35 w 890"/>
                  <a:gd name="T79" fmla="*/ 168 h 462"/>
                  <a:gd name="T80" fmla="*/ 12 w 890"/>
                  <a:gd name="T81" fmla="*/ 222 h 462"/>
                  <a:gd name="T82" fmla="*/ 0 w 890"/>
                  <a:gd name="T83" fmla="*/ 276 h 462"/>
                  <a:gd name="T84" fmla="*/ 6 w 890"/>
                  <a:gd name="T85" fmla="*/ 330 h 462"/>
                  <a:gd name="T86" fmla="*/ 35 w 890"/>
                  <a:gd name="T87" fmla="*/ 378 h 462"/>
                  <a:gd name="T88" fmla="*/ 71 w 890"/>
                  <a:gd name="T89" fmla="*/ 426 h 462"/>
                  <a:gd name="T90" fmla="*/ 125 w 890"/>
                  <a:gd name="T91" fmla="*/ 462 h 462"/>
                  <a:gd name="T92" fmla="*/ 167 w 890"/>
                  <a:gd name="T93" fmla="*/ 462 h 462"/>
                  <a:gd name="T94" fmla="*/ 107 w 890"/>
                  <a:gd name="T95" fmla="*/ 426 h 462"/>
                  <a:gd name="T96" fmla="*/ 59 w 890"/>
                  <a:gd name="T97" fmla="*/ 378 h 462"/>
                  <a:gd name="T98" fmla="*/ 35 w 890"/>
                  <a:gd name="T99" fmla="*/ 330 h 462"/>
                  <a:gd name="T100" fmla="*/ 23 w 890"/>
                  <a:gd name="T101" fmla="*/ 276 h 462"/>
                  <a:gd name="T102" fmla="*/ 23 w 890"/>
                  <a:gd name="T103" fmla="*/ 276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90" h="462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4706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40" name="Freeform 28"/>
              <p:cNvSpPr>
                <a:spLocks/>
              </p:cNvSpPr>
              <p:nvPr/>
            </p:nvSpPr>
            <p:spPr bwMode="hidden">
              <a:xfrm>
                <a:off x="2082" y="3828"/>
                <a:ext cx="407" cy="486"/>
              </a:xfrm>
              <a:custGeom>
                <a:avLst/>
                <a:gdLst>
                  <a:gd name="T0" fmla="*/ 18 w 406"/>
                  <a:gd name="T1" fmla="*/ 300 h 486"/>
                  <a:gd name="T2" fmla="*/ 24 w 406"/>
                  <a:gd name="T3" fmla="*/ 246 h 486"/>
                  <a:gd name="T4" fmla="*/ 48 w 406"/>
                  <a:gd name="T5" fmla="*/ 198 h 486"/>
                  <a:gd name="T6" fmla="*/ 83 w 406"/>
                  <a:gd name="T7" fmla="*/ 150 h 486"/>
                  <a:gd name="T8" fmla="*/ 131 w 406"/>
                  <a:gd name="T9" fmla="*/ 108 h 486"/>
                  <a:gd name="T10" fmla="*/ 185 w 406"/>
                  <a:gd name="T11" fmla="*/ 72 h 486"/>
                  <a:gd name="T12" fmla="*/ 251 w 406"/>
                  <a:gd name="T13" fmla="*/ 42 h 486"/>
                  <a:gd name="T14" fmla="*/ 329 w 406"/>
                  <a:gd name="T15" fmla="*/ 24 h 486"/>
                  <a:gd name="T16" fmla="*/ 406 w 406"/>
                  <a:gd name="T17" fmla="*/ 6 h 486"/>
                  <a:gd name="T18" fmla="*/ 406 w 406"/>
                  <a:gd name="T19" fmla="*/ 0 h 486"/>
                  <a:gd name="T20" fmla="*/ 323 w 406"/>
                  <a:gd name="T21" fmla="*/ 12 h 486"/>
                  <a:gd name="T22" fmla="*/ 245 w 406"/>
                  <a:gd name="T23" fmla="*/ 36 h 486"/>
                  <a:gd name="T24" fmla="*/ 179 w 406"/>
                  <a:gd name="T25" fmla="*/ 66 h 486"/>
                  <a:gd name="T26" fmla="*/ 119 w 406"/>
                  <a:gd name="T27" fmla="*/ 102 h 486"/>
                  <a:gd name="T28" fmla="*/ 72 w 406"/>
                  <a:gd name="T29" fmla="*/ 144 h 486"/>
                  <a:gd name="T30" fmla="*/ 30 w 406"/>
                  <a:gd name="T31" fmla="*/ 192 h 486"/>
                  <a:gd name="T32" fmla="*/ 6 w 406"/>
                  <a:gd name="T33" fmla="*/ 246 h 486"/>
                  <a:gd name="T34" fmla="*/ 0 w 406"/>
                  <a:gd name="T35" fmla="*/ 300 h 486"/>
                  <a:gd name="T36" fmla="*/ 6 w 406"/>
                  <a:gd name="T37" fmla="*/ 348 h 486"/>
                  <a:gd name="T38" fmla="*/ 30 w 406"/>
                  <a:gd name="T39" fmla="*/ 396 h 486"/>
                  <a:gd name="T40" fmla="*/ 66 w 406"/>
                  <a:gd name="T41" fmla="*/ 444 h 486"/>
                  <a:gd name="T42" fmla="*/ 107 w 406"/>
                  <a:gd name="T43" fmla="*/ 486 h 486"/>
                  <a:gd name="T44" fmla="*/ 131 w 406"/>
                  <a:gd name="T45" fmla="*/ 486 h 486"/>
                  <a:gd name="T46" fmla="*/ 83 w 406"/>
                  <a:gd name="T47" fmla="*/ 450 h 486"/>
                  <a:gd name="T48" fmla="*/ 48 w 406"/>
                  <a:gd name="T49" fmla="*/ 402 h 486"/>
                  <a:gd name="T50" fmla="*/ 24 w 406"/>
                  <a:gd name="T51" fmla="*/ 354 h 486"/>
                  <a:gd name="T52" fmla="*/ 18 w 406"/>
                  <a:gd name="T53" fmla="*/ 300 h 486"/>
                  <a:gd name="T54" fmla="*/ 18 w 406"/>
                  <a:gd name="T55" fmla="*/ 300 h 4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6" h="486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41" name="Freeform 29"/>
              <p:cNvSpPr>
                <a:spLocks/>
              </p:cNvSpPr>
              <p:nvPr/>
            </p:nvSpPr>
            <p:spPr bwMode="hidden">
              <a:xfrm>
                <a:off x="2987" y="4044"/>
                <a:ext cx="108" cy="252"/>
              </a:xfrm>
              <a:custGeom>
                <a:avLst/>
                <a:gdLst>
                  <a:gd name="T0" fmla="*/ 89 w 107"/>
                  <a:gd name="T1" fmla="*/ 84 h 252"/>
                  <a:gd name="T2" fmla="*/ 83 w 107"/>
                  <a:gd name="T3" fmla="*/ 132 h 252"/>
                  <a:gd name="T4" fmla="*/ 65 w 107"/>
                  <a:gd name="T5" fmla="*/ 174 h 252"/>
                  <a:gd name="T6" fmla="*/ 36 w 107"/>
                  <a:gd name="T7" fmla="*/ 216 h 252"/>
                  <a:gd name="T8" fmla="*/ 0 w 107"/>
                  <a:gd name="T9" fmla="*/ 252 h 252"/>
                  <a:gd name="T10" fmla="*/ 18 w 107"/>
                  <a:gd name="T11" fmla="*/ 252 h 252"/>
                  <a:gd name="T12" fmla="*/ 53 w 107"/>
                  <a:gd name="T13" fmla="*/ 216 h 252"/>
                  <a:gd name="T14" fmla="*/ 83 w 107"/>
                  <a:gd name="T15" fmla="*/ 174 h 252"/>
                  <a:gd name="T16" fmla="*/ 101 w 107"/>
                  <a:gd name="T17" fmla="*/ 132 h 252"/>
                  <a:gd name="T18" fmla="*/ 107 w 107"/>
                  <a:gd name="T19" fmla="*/ 84 h 252"/>
                  <a:gd name="T20" fmla="*/ 101 w 107"/>
                  <a:gd name="T21" fmla="*/ 42 h 252"/>
                  <a:gd name="T22" fmla="*/ 89 w 107"/>
                  <a:gd name="T23" fmla="*/ 0 h 252"/>
                  <a:gd name="T24" fmla="*/ 65 w 107"/>
                  <a:gd name="T25" fmla="*/ 0 h 252"/>
                  <a:gd name="T26" fmla="*/ 83 w 107"/>
                  <a:gd name="T27" fmla="*/ 42 h 252"/>
                  <a:gd name="T28" fmla="*/ 89 w 107"/>
                  <a:gd name="T29" fmla="*/ 84 h 252"/>
                  <a:gd name="T30" fmla="*/ 89 w 107"/>
                  <a:gd name="T31" fmla="*/ 84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7" h="252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1961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42" name="Freeform 30"/>
              <p:cNvSpPr>
                <a:spLocks/>
              </p:cNvSpPr>
              <p:nvPr/>
            </p:nvSpPr>
            <p:spPr bwMode="hidden">
              <a:xfrm>
                <a:off x="2068" y="3685"/>
                <a:ext cx="835" cy="150"/>
              </a:xfrm>
              <a:custGeom>
                <a:avLst/>
                <a:gdLst>
                  <a:gd name="T0" fmla="*/ 518 w 835"/>
                  <a:gd name="T1" fmla="*/ 18 h 150"/>
                  <a:gd name="T2" fmla="*/ 597 w 835"/>
                  <a:gd name="T3" fmla="*/ 24 h 150"/>
                  <a:gd name="T4" fmla="*/ 682 w 835"/>
                  <a:gd name="T5" fmla="*/ 30 h 150"/>
                  <a:gd name="T6" fmla="*/ 755 w 835"/>
                  <a:gd name="T7" fmla="*/ 42 h 150"/>
                  <a:gd name="T8" fmla="*/ 828 w 835"/>
                  <a:gd name="T9" fmla="*/ 60 h 150"/>
                  <a:gd name="T10" fmla="*/ 835 w 835"/>
                  <a:gd name="T11" fmla="*/ 42 h 150"/>
                  <a:gd name="T12" fmla="*/ 761 w 835"/>
                  <a:gd name="T13" fmla="*/ 24 h 150"/>
                  <a:gd name="T14" fmla="*/ 688 w 835"/>
                  <a:gd name="T15" fmla="*/ 12 h 150"/>
                  <a:gd name="T16" fmla="*/ 603 w 835"/>
                  <a:gd name="T17" fmla="*/ 6 h 150"/>
                  <a:gd name="T18" fmla="*/ 518 w 835"/>
                  <a:gd name="T19" fmla="*/ 0 h 150"/>
                  <a:gd name="T20" fmla="*/ 372 w 835"/>
                  <a:gd name="T21" fmla="*/ 12 h 150"/>
                  <a:gd name="T22" fmla="*/ 232 w 835"/>
                  <a:gd name="T23" fmla="*/ 36 h 150"/>
                  <a:gd name="T24" fmla="*/ 110 w 835"/>
                  <a:gd name="T25" fmla="*/ 78 h 150"/>
                  <a:gd name="T26" fmla="*/ 0 w 835"/>
                  <a:gd name="T27" fmla="*/ 132 h 150"/>
                  <a:gd name="T28" fmla="*/ 19 w 835"/>
                  <a:gd name="T29" fmla="*/ 150 h 150"/>
                  <a:gd name="T30" fmla="*/ 122 w 835"/>
                  <a:gd name="T31" fmla="*/ 96 h 150"/>
                  <a:gd name="T32" fmla="*/ 244 w 835"/>
                  <a:gd name="T33" fmla="*/ 54 h 150"/>
                  <a:gd name="T34" fmla="*/ 378 w 835"/>
                  <a:gd name="T35" fmla="*/ 30 h 150"/>
                  <a:gd name="T36" fmla="*/ 518 w 835"/>
                  <a:gd name="T37" fmla="*/ 18 h 150"/>
                  <a:gd name="T38" fmla="*/ 518 w 835"/>
                  <a:gd name="T39" fmla="*/ 18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35" h="15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43" name="Freeform 31"/>
              <p:cNvSpPr>
                <a:spLocks/>
              </p:cNvSpPr>
              <p:nvPr/>
            </p:nvSpPr>
            <p:spPr bwMode="hidden">
              <a:xfrm>
                <a:off x="1867" y="3853"/>
                <a:ext cx="171" cy="461"/>
              </a:xfrm>
              <a:custGeom>
                <a:avLst/>
                <a:gdLst>
                  <a:gd name="T0" fmla="*/ 31 w 171"/>
                  <a:gd name="T1" fmla="*/ 263 h 461"/>
                  <a:gd name="T2" fmla="*/ 43 w 171"/>
                  <a:gd name="T3" fmla="*/ 191 h 461"/>
                  <a:gd name="T4" fmla="*/ 67 w 171"/>
                  <a:gd name="T5" fmla="*/ 131 h 461"/>
                  <a:gd name="T6" fmla="*/ 116 w 171"/>
                  <a:gd name="T7" fmla="*/ 72 h 461"/>
                  <a:gd name="T8" fmla="*/ 171 w 171"/>
                  <a:gd name="T9" fmla="*/ 18 h 461"/>
                  <a:gd name="T10" fmla="*/ 153 w 171"/>
                  <a:gd name="T11" fmla="*/ 0 h 461"/>
                  <a:gd name="T12" fmla="*/ 86 w 171"/>
                  <a:gd name="T13" fmla="*/ 60 h 461"/>
                  <a:gd name="T14" fmla="*/ 43 w 171"/>
                  <a:gd name="T15" fmla="*/ 120 h 461"/>
                  <a:gd name="T16" fmla="*/ 13 w 171"/>
                  <a:gd name="T17" fmla="*/ 191 h 461"/>
                  <a:gd name="T18" fmla="*/ 0 w 171"/>
                  <a:gd name="T19" fmla="*/ 263 h 461"/>
                  <a:gd name="T20" fmla="*/ 6 w 171"/>
                  <a:gd name="T21" fmla="*/ 317 h 461"/>
                  <a:gd name="T22" fmla="*/ 25 w 171"/>
                  <a:gd name="T23" fmla="*/ 365 h 461"/>
                  <a:gd name="T24" fmla="*/ 49 w 171"/>
                  <a:gd name="T25" fmla="*/ 413 h 461"/>
                  <a:gd name="T26" fmla="*/ 86 w 171"/>
                  <a:gd name="T27" fmla="*/ 461 h 461"/>
                  <a:gd name="T28" fmla="*/ 122 w 171"/>
                  <a:gd name="T29" fmla="*/ 461 h 461"/>
                  <a:gd name="T30" fmla="*/ 86 w 171"/>
                  <a:gd name="T31" fmla="*/ 413 h 461"/>
                  <a:gd name="T32" fmla="*/ 55 w 171"/>
                  <a:gd name="T33" fmla="*/ 365 h 461"/>
                  <a:gd name="T34" fmla="*/ 37 w 171"/>
                  <a:gd name="T35" fmla="*/ 317 h 461"/>
                  <a:gd name="T36" fmla="*/ 31 w 171"/>
                  <a:gd name="T37" fmla="*/ 263 h 461"/>
                  <a:gd name="T38" fmla="*/ 31 w 171"/>
                  <a:gd name="T39" fmla="*/ 263 h 4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71" h="461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44" name="Freeform 32"/>
              <p:cNvSpPr>
                <a:spLocks/>
              </p:cNvSpPr>
              <p:nvPr/>
            </p:nvSpPr>
            <p:spPr bwMode="hidden">
              <a:xfrm>
                <a:off x="2951" y="3751"/>
                <a:ext cx="360" cy="563"/>
              </a:xfrm>
              <a:custGeom>
                <a:avLst/>
                <a:gdLst>
                  <a:gd name="T0" fmla="*/ 360 w 360"/>
                  <a:gd name="T1" fmla="*/ 365 h 563"/>
                  <a:gd name="T2" fmla="*/ 353 w 360"/>
                  <a:gd name="T3" fmla="*/ 305 h 563"/>
                  <a:gd name="T4" fmla="*/ 335 w 360"/>
                  <a:gd name="T5" fmla="*/ 251 h 563"/>
                  <a:gd name="T6" fmla="*/ 305 w 360"/>
                  <a:gd name="T7" fmla="*/ 204 h 563"/>
                  <a:gd name="T8" fmla="*/ 262 w 360"/>
                  <a:gd name="T9" fmla="*/ 156 h 563"/>
                  <a:gd name="T10" fmla="*/ 213 w 360"/>
                  <a:gd name="T11" fmla="*/ 108 h 563"/>
                  <a:gd name="T12" fmla="*/ 159 w 360"/>
                  <a:gd name="T13" fmla="*/ 66 h 563"/>
                  <a:gd name="T14" fmla="*/ 92 w 360"/>
                  <a:gd name="T15" fmla="*/ 30 h 563"/>
                  <a:gd name="T16" fmla="*/ 19 w 360"/>
                  <a:gd name="T17" fmla="*/ 0 h 563"/>
                  <a:gd name="T18" fmla="*/ 0 w 360"/>
                  <a:gd name="T19" fmla="*/ 12 h 563"/>
                  <a:gd name="T20" fmla="*/ 67 w 360"/>
                  <a:gd name="T21" fmla="*/ 42 h 563"/>
                  <a:gd name="T22" fmla="*/ 134 w 360"/>
                  <a:gd name="T23" fmla="*/ 78 h 563"/>
                  <a:gd name="T24" fmla="*/ 189 w 360"/>
                  <a:gd name="T25" fmla="*/ 114 h 563"/>
                  <a:gd name="T26" fmla="*/ 238 w 360"/>
                  <a:gd name="T27" fmla="*/ 162 h 563"/>
                  <a:gd name="T28" fmla="*/ 274 w 360"/>
                  <a:gd name="T29" fmla="*/ 210 h 563"/>
                  <a:gd name="T30" fmla="*/ 299 w 360"/>
                  <a:gd name="T31" fmla="*/ 257 h 563"/>
                  <a:gd name="T32" fmla="*/ 317 w 360"/>
                  <a:gd name="T33" fmla="*/ 311 h 563"/>
                  <a:gd name="T34" fmla="*/ 323 w 360"/>
                  <a:gd name="T35" fmla="*/ 365 h 563"/>
                  <a:gd name="T36" fmla="*/ 317 w 360"/>
                  <a:gd name="T37" fmla="*/ 419 h 563"/>
                  <a:gd name="T38" fmla="*/ 299 w 360"/>
                  <a:gd name="T39" fmla="*/ 467 h 563"/>
                  <a:gd name="T40" fmla="*/ 274 w 360"/>
                  <a:gd name="T41" fmla="*/ 515 h 563"/>
                  <a:gd name="T42" fmla="*/ 238 w 360"/>
                  <a:gd name="T43" fmla="*/ 563 h 563"/>
                  <a:gd name="T44" fmla="*/ 268 w 360"/>
                  <a:gd name="T45" fmla="*/ 563 h 563"/>
                  <a:gd name="T46" fmla="*/ 311 w 360"/>
                  <a:gd name="T47" fmla="*/ 515 h 563"/>
                  <a:gd name="T48" fmla="*/ 335 w 360"/>
                  <a:gd name="T49" fmla="*/ 467 h 563"/>
                  <a:gd name="T50" fmla="*/ 353 w 360"/>
                  <a:gd name="T51" fmla="*/ 419 h 563"/>
                  <a:gd name="T52" fmla="*/ 360 w 360"/>
                  <a:gd name="T53" fmla="*/ 365 h 563"/>
                  <a:gd name="T54" fmla="*/ 360 w 360"/>
                  <a:gd name="T55" fmla="*/ 365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0" h="563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45" name="Freeform 33"/>
              <p:cNvSpPr>
                <a:spLocks/>
              </p:cNvSpPr>
              <p:nvPr/>
            </p:nvSpPr>
            <p:spPr bwMode="hidden">
              <a:xfrm>
                <a:off x="2318" y="3631"/>
                <a:ext cx="1078" cy="425"/>
              </a:xfrm>
              <a:custGeom>
                <a:avLst/>
                <a:gdLst>
                  <a:gd name="T0" fmla="*/ 1053 w 1078"/>
                  <a:gd name="T1" fmla="*/ 425 h 425"/>
                  <a:gd name="T2" fmla="*/ 1078 w 1078"/>
                  <a:gd name="T3" fmla="*/ 419 h 425"/>
                  <a:gd name="T4" fmla="*/ 1066 w 1078"/>
                  <a:gd name="T5" fmla="*/ 377 h 425"/>
                  <a:gd name="T6" fmla="*/ 1047 w 1078"/>
                  <a:gd name="T7" fmla="*/ 336 h 425"/>
                  <a:gd name="T8" fmla="*/ 986 w 1078"/>
                  <a:gd name="T9" fmla="*/ 252 h 425"/>
                  <a:gd name="T10" fmla="*/ 907 w 1078"/>
                  <a:gd name="T11" fmla="*/ 180 h 425"/>
                  <a:gd name="T12" fmla="*/ 810 w 1078"/>
                  <a:gd name="T13" fmla="*/ 120 h 425"/>
                  <a:gd name="T14" fmla="*/ 694 w 1078"/>
                  <a:gd name="T15" fmla="*/ 72 h 425"/>
                  <a:gd name="T16" fmla="*/ 560 w 1078"/>
                  <a:gd name="T17" fmla="*/ 30 h 425"/>
                  <a:gd name="T18" fmla="*/ 420 w 1078"/>
                  <a:gd name="T19" fmla="*/ 6 h 425"/>
                  <a:gd name="T20" fmla="*/ 268 w 1078"/>
                  <a:gd name="T21" fmla="*/ 0 h 425"/>
                  <a:gd name="T22" fmla="*/ 134 w 1078"/>
                  <a:gd name="T23" fmla="*/ 6 h 425"/>
                  <a:gd name="T24" fmla="*/ 0 w 1078"/>
                  <a:gd name="T25" fmla="*/ 24 h 425"/>
                  <a:gd name="T26" fmla="*/ 12 w 1078"/>
                  <a:gd name="T27" fmla="*/ 36 h 425"/>
                  <a:gd name="T28" fmla="*/ 134 w 1078"/>
                  <a:gd name="T29" fmla="*/ 18 h 425"/>
                  <a:gd name="T30" fmla="*/ 268 w 1078"/>
                  <a:gd name="T31" fmla="*/ 12 h 425"/>
                  <a:gd name="T32" fmla="*/ 420 w 1078"/>
                  <a:gd name="T33" fmla="*/ 18 h 425"/>
                  <a:gd name="T34" fmla="*/ 554 w 1078"/>
                  <a:gd name="T35" fmla="*/ 42 h 425"/>
                  <a:gd name="T36" fmla="*/ 682 w 1078"/>
                  <a:gd name="T37" fmla="*/ 84 h 425"/>
                  <a:gd name="T38" fmla="*/ 798 w 1078"/>
                  <a:gd name="T39" fmla="*/ 132 h 425"/>
                  <a:gd name="T40" fmla="*/ 895 w 1078"/>
                  <a:gd name="T41" fmla="*/ 192 h 425"/>
                  <a:gd name="T42" fmla="*/ 968 w 1078"/>
                  <a:gd name="T43" fmla="*/ 264 h 425"/>
                  <a:gd name="T44" fmla="*/ 999 w 1078"/>
                  <a:gd name="T45" fmla="*/ 300 h 425"/>
                  <a:gd name="T46" fmla="*/ 1023 w 1078"/>
                  <a:gd name="T47" fmla="*/ 342 h 425"/>
                  <a:gd name="T48" fmla="*/ 1041 w 1078"/>
                  <a:gd name="T49" fmla="*/ 383 h 425"/>
                  <a:gd name="T50" fmla="*/ 1053 w 1078"/>
                  <a:gd name="T51" fmla="*/ 425 h 425"/>
                  <a:gd name="T52" fmla="*/ 1053 w 1078"/>
                  <a:gd name="T53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8" h="425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46" name="Freeform 34"/>
              <p:cNvSpPr>
                <a:spLocks/>
              </p:cNvSpPr>
              <p:nvPr/>
            </p:nvSpPr>
            <p:spPr bwMode="hidden">
              <a:xfrm>
                <a:off x="3304" y="4080"/>
                <a:ext cx="98" cy="234"/>
              </a:xfrm>
              <a:custGeom>
                <a:avLst/>
                <a:gdLst>
                  <a:gd name="T0" fmla="*/ 0 w 98"/>
                  <a:gd name="T1" fmla="*/ 234 h 234"/>
                  <a:gd name="T2" fmla="*/ 25 w 98"/>
                  <a:gd name="T3" fmla="*/ 234 h 234"/>
                  <a:gd name="T4" fmla="*/ 55 w 98"/>
                  <a:gd name="T5" fmla="*/ 186 h 234"/>
                  <a:gd name="T6" fmla="*/ 80 w 98"/>
                  <a:gd name="T7" fmla="*/ 138 h 234"/>
                  <a:gd name="T8" fmla="*/ 92 w 98"/>
                  <a:gd name="T9" fmla="*/ 90 h 234"/>
                  <a:gd name="T10" fmla="*/ 98 w 98"/>
                  <a:gd name="T11" fmla="*/ 36 h 234"/>
                  <a:gd name="T12" fmla="*/ 98 w 98"/>
                  <a:gd name="T13" fmla="*/ 0 h 234"/>
                  <a:gd name="T14" fmla="*/ 74 w 98"/>
                  <a:gd name="T15" fmla="*/ 0 h 234"/>
                  <a:gd name="T16" fmla="*/ 74 w 98"/>
                  <a:gd name="T17" fmla="*/ 36 h 234"/>
                  <a:gd name="T18" fmla="*/ 67 w 98"/>
                  <a:gd name="T19" fmla="*/ 90 h 234"/>
                  <a:gd name="T20" fmla="*/ 55 w 98"/>
                  <a:gd name="T21" fmla="*/ 138 h 234"/>
                  <a:gd name="T22" fmla="*/ 31 w 98"/>
                  <a:gd name="T23" fmla="*/ 186 h 234"/>
                  <a:gd name="T24" fmla="*/ 0 w 98"/>
                  <a:gd name="T25" fmla="*/ 234 h 234"/>
                  <a:gd name="T26" fmla="*/ 0 w 98"/>
                  <a:gd name="T27" fmla="*/ 234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98" h="234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8784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47" name="Freeform 35"/>
              <p:cNvSpPr>
                <a:spLocks/>
              </p:cNvSpPr>
              <p:nvPr/>
            </p:nvSpPr>
            <p:spPr bwMode="hidden">
              <a:xfrm>
                <a:off x="1776" y="3673"/>
                <a:ext cx="481" cy="641"/>
              </a:xfrm>
              <a:custGeom>
                <a:avLst/>
                <a:gdLst>
                  <a:gd name="T0" fmla="*/ 18 w 481"/>
                  <a:gd name="T1" fmla="*/ 443 h 641"/>
                  <a:gd name="T2" fmla="*/ 24 w 481"/>
                  <a:gd name="T3" fmla="*/ 371 h 641"/>
                  <a:gd name="T4" fmla="*/ 55 w 481"/>
                  <a:gd name="T5" fmla="*/ 305 h 641"/>
                  <a:gd name="T6" fmla="*/ 91 w 481"/>
                  <a:gd name="T7" fmla="*/ 246 h 641"/>
                  <a:gd name="T8" fmla="*/ 146 w 481"/>
                  <a:gd name="T9" fmla="*/ 186 h 641"/>
                  <a:gd name="T10" fmla="*/ 213 w 481"/>
                  <a:gd name="T11" fmla="*/ 132 h 641"/>
                  <a:gd name="T12" fmla="*/ 292 w 481"/>
                  <a:gd name="T13" fmla="*/ 84 h 641"/>
                  <a:gd name="T14" fmla="*/ 384 w 481"/>
                  <a:gd name="T15" fmla="*/ 48 h 641"/>
                  <a:gd name="T16" fmla="*/ 481 w 481"/>
                  <a:gd name="T17" fmla="*/ 12 h 641"/>
                  <a:gd name="T18" fmla="*/ 457 w 481"/>
                  <a:gd name="T19" fmla="*/ 0 h 641"/>
                  <a:gd name="T20" fmla="*/ 359 w 481"/>
                  <a:gd name="T21" fmla="*/ 36 h 641"/>
                  <a:gd name="T22" fmla="*/ 274 w 481"/>
                  <a:gd name="T23" fmla="*/ 78 h 641"/>
                  <a:gd name="T24" fmla="*/ 195 w 481"/>
                  <a:gd name="T25" fmla="*/ 126 h 641"/>
                  <a:gd name="T26" fmla="*/ 128 w 481"/>
                  <a:gd name="T27" fmla="*/ 180 h 641"/>
                  <a:gd name="T28" fmla="*/ 73 w 481"/>
                  <a:gd name="T29" fmla="*/ 240 h 641"/>
                  <a:gd name="T30" fmla="*/ 37 w 481"/>
                  <a:gd name="T31" fmla="*/ 305 h 641"/>
                  <a:gd name="T32" fmla="*/ 6 w 481"/>
                  <a:gd name="T33" fmla="*/ 371 h 641"/>
                  <a:gd name="T34" fmla="*/ 0 w 481"/>
                  <a:gd name="T35" fmla="*/ 443 h 641"/>
                  <a:gd name="T36" fmla="*/ 6 w 481"/>
                  <a:gd name="T37" fmla="*/ 497 h 641"/>
                  <a:gd name="T38" fmla="*/ 18 w 481"/>
                  <a:gd name="T39" fmla="*/ 545 h 641"/>
                  <a:gd name="T40" fmla="*/ 43 w 481"/>
                  <a:gd name="T41" fmla="*/ 593 h 641"/>
                  <a:gd name="T42" fmla="*/ 73 w 481"/>
                  <a:gd name="T43" fmla="*/ 641 h 641"/>
                  <a:gd name="T44" fmla="*/ 97 w 481"/>
                  <a:gd name="T45" fmla="*/ 641 h 641"/>
                  <a:gd name="T46" fmla="*/ 67 w 481"/>
                  <a:gd name="T47" fmla="*/ 593 h 641"/>
                  <a:gd name="T48" fmla="*/ 43 w 481"/>
                  <a:gd name="T49" fmla="*/ 545 h 641"/>
                  <a:gd name="T50" fmla="*/ 24 w 481"/>
                  <a:gd name="T51" fmla="*/ 497 h 641"/>
                  <a:gd name="T52" fmla="*/ 18 w 481"/>
                  <a:gd name="T53" fmla="*/ 443 h 641"/>
                  <a:gd name="T54" fmla="*/ 18 w 481"/>
                  <a:gd name="T55" fmla="*/ 443 h 6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81" h="641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1348" name="Group 36"/>
            <p:cNvGrpSpPr>
              <a:grpSpLocks/>
            </p:cNvGrpSpPr>
            <p:nvPr userDrawn="1"/>
          </p:nvGrpSpPr>
          <p:grpSpPr bwMode="auto"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41349" name="Freeform 37"/>
              <p:cNvSpPr>
                <a:spLocks noEditPoints="1"/>
              </p:cNvSpPr>
              <p:nvPr/>
            </p:nvSpPr>
            <p:spPr bwMode="hidden">
              <a:xfrm>
                <a:off x="4200" y="3402"/>
                <a:ext cx="1201" cy="731"/>
              </a:xfrm>
              <a:custGeom>
                <a:avLst/>
                <a:gdLst>
                  <a:gd name="T0" fmla="*/ 484 w 1201"/>
                  <a:gd name="T1" fmla="*/ 6 h 731"/>
                  <a:gd name="T2" fmla="*/ 263 w 1201"/>
                  <a:gd name="T3" fmla="*/ 60 h 731"/>
                  <a:gd name="T4" fmla="*/ 101 w 1201"/>
                  <a:gd name="T5" fmla="*/ 162 h 731"/>
                  <a:gd name="T6" fmla="*/ 12 w 1201"/>
                  <a:gd name="T7" fmla="*/ 294 h 731"/>
                  <a:gd name="T8" fmla="*/ 0 w 1201"/>
                  <a:gd name="T9" fmla="*/ 366 h 731"/>
                  <a:gd name="T10" fmla="*/ 12 w 1201"/>
                  <a:gd name="T11" fmla="*/ 437 h 731"/>
                  <a:gd name="T12" fmla="*/ 101 w 1201"/>
                  <a:gd name="T13" fmla="*/ 569 h 731"/>
                  <a:gd name="T14" fmla="*/ 263 w 1201"/>
                  <a:gd name="T15" fmla="*/ 671 h 731"/>
                  <a:gd name="T16" fmla="*/ 484 w 1201"/>
                  <a:gd name="T17" fmla="*/ 725 h 731"/>
                  <a:gd name="T18" fmla="*/ 723 w 1201"/>
                  <a:gd name="T19" fmla="*/ 725 h 731"/>
                  <a:gd name="T20" fmla="*/ 938 w 1201"/>
                  <a:gd name="T21" fmla="*/ 671 h 731"/>
                  <a:gd name="T22" fmla="*/ 1100 w 1201"/>
                  <a:gd name="T23" fmla="*/ 569 h 731"/>
                  <a:gd name="T24" fmla="*/ 1189 w 1201"/>
                  <a:gd name="T25" fmla="*/ 437 h 731"/>
                  <a:gd name="T26" fmla="*/ 1201 w 1201"/>
                  <a:gd name="T27" fmla="*/ 366 h 731"/>
                  <a:gd name="T28" fmla="*/ 1189 w 1201"/>
                  <a:gd name="T29" fmla="*/ 294 h 731"/>
                  <a:gd name="T30" fmla="*/ 1100 w 1201"/>
                  <a:gd name="T31" fmla="*/ 162 h 731"/>
                  <a:gd name="T32" fmla="*/ 938 w 1201"/>
                  <a:gd name="T33" fmla="*/ 60 h 731"/>
                  <a:gd name="T34" fmla="*/ 723 w 1201"/>
                  <a:gd name="T35" fmla="*/ 6 h 731"/>
                  <a:gd name="T36" fmla="*/ 604 w 1201"/>
                  <a:gd name="T37" fmla="*/ 0 h 731"/>
                  <a:gd name="T38" fmla="*/ 490 w 1201"/>
                  <a:gd name="T39" fmla="*/ 701 h 731"/>
                  <a:gd name="T40" fmla="*/ 287 w 1201"/>
                  <a:gd name="T41" fmla="*/ 647 h 731"/>
                  <a:gd name="T42" fmla="*/ 131 w 1201"/>
                  <a:gd name="T43" fmla="*/ 557 h 731"/>
                  <a:gd name="T44" fmla="*/ 48 w 1201"/>
                  <a:gd name="T45" fmla="*/ 437 h 731"/>
                  <a:gd name="T46" fmla="*/ 36 w 1201"/>
                  <a:gd name="T47" fmla="*/ 366 h 731"/>
                  <a:gd name="T48" fmla="*/ 48 w 1201"/>
                  <a:gd name="T49" fmla="*/ 300 h 731"/>
                  <a:gd name="T50" fmla="*/ 131 w 1201"/>
                  <a:gd name="T51" fmla="*/ 174 h 731"/>
                  <a:gd name="T52" fmla="*/ 287 w 1201"/>
                  <a:gd name="T53" fmla="*/ 84 h 731"/>
                  <a:gd name="T54" fmla="*/ 490 w 1201"/>
                  <a:gd name="T55" fmla="*/ 30 h 731"/>
                  <a:gd name="T56" fmla="*/ 717 w 1201"/>
                  <a:gd name="T57" fmla="*/ 30 h 731"/>
                  <a:gd name="T58" fmla="*/ 920 w 1201"/>
                  <a:gd name="T59" fmla="*/ 84 h 731"/>
                  <a:gd name="T60" fmla="*/ 1070 w 1201"/>
                  <a:gd name="T61" fmla="*/ 174 h 731"/>
                  <a:gd name="T62" fmla="*/ 1153 w 1201"/>
                  <a:gd name="T63" fmla="*/ 300 h 731"/>
                  <a:gd name="T64" fmla="*/ 1153 w 1201"/>
                  <a:gd name="T65" fmla="*/ 437 h 731"/>
                  <a:gd name="T66" fmla="*/ 1070 w 1201"/>
                  <a:gd name="T67" fmla="*/ 557 h 731"/>
                  <a:gd name="T68" fmla="*/ 920 w 1201"/>
                  <a:gd name="T69" fmla="*/ 647 h 731"/>
                  <a:gd name="T70" fmla="*/ 717 w 1201"/>
                  <a:gd name="T71" fmla="*/ 701 h 731"/>
                  <a:gd name="T72" fmla="*/ 604 w 1201"/>
                  <a:gd name="T73" fmla="*/ 707 h 7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201" h="731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50" name="Freeform 38"/>
              <p:cNvSpPr>
                <a:spLocks/>
              </p:cNvSpPr>
              <p:nvPr/>
            </p:nvSpPr>
            <p:spPr bwMode="hidden">
              <a:xfrm>
                <a:off x="4128" y="3366"/>
                <a:ext cx="544" cy="737"/>
              </a:xfrm>
              <a:custGeom>
                <a:avLst/>
                <a:gdLst>
                  <a:gd name="T0" fmla="*/ 24 w 544"/>
                  <a:gd name="T1" fmla="*/ 402 h 737"/>
                  <a:gd name="T2" fmla="*/ 36 w 544"/>
                  <a:gd name="T3" fmla="*/ 330 h 737"/>
                  <a:gd name="T4" fmla="*/ 66 w 544"/>
                  <a:gd name="T5" fmla="*/ 264 h 737"/>
                  <a:gd name="T6" fmla="*/ 108 w 544"/>
                  <a:gd name="T7" fmla="*/ 204 h 737"/>
                  <a:gd name="T8" fmla="*/ 173 w 544"/>
                  <a:gd name="T9" fmla="*/ 150 h 737"/>
                  <a:gd name="T10" fmla="*/ 251 w 544"/>
                  <a:gd name="T11" fmla="*/ 102 h 737"/>
                  <a:gd name="T12" fmla="*/ 335 w 544"/>
                  <a:gd name="T13" fmla="*/ 60 h 737"/>
                  <a:gd name="T14" fmla="*/ 436 w 544"/>
                  <a:gd name="T15" fmla="*/ 30 h 737"/>
                  <a:gd name="T16" fmla="*/ 544 w 544"/>
                  <a:gd name="T17" fmla="*/ 12 h 737"/>
                  <a:gd name="T18" fmla="*/ 544 w 544"/>
                  <a:gd name="T19" fmla="*/ 0 h 737"/>
                  <a:gd name="T20" fmla="*/ 430 w 544"/>
                  <a:gd name="T21" fmla="*/ 18 h 737"/>
                  <a:gd name="T22" fmla="*/ 329 w 544"/>
                  <a:gd name="T23" fmla="*/ 48 h 737"/>
                  <a:gd name="T24" fmla="*/ 233 w 544"/>
                  <a:gd name="T25" fmla="*/ 90 h 737"/>
                  <a:gd name="T26" fmla="*/ 155 w 544"/>
                  <a:gd name="T27" fmla="*/ 138 h 737"/>
                  <a:gd name="T28" fmla="*/ 90 w 544"/>
                  <a:gd name="T29" fmla="*/ 198 h 737"/>
                  <a:gd name="T30" fmla="*/ 42 w 544"/>
                  <a:gd name="T31" fmla="*/ 258 h 737"/>
                  <a:gd name="T32" fmla="*/ 12 w 544"/>
                  <a:gd name="T33" fmla="*/ 330 h 737"/>
                  <a:gd name="T34" fmla="*/ 0 w 544"/>
                  <a:gd name="T35" fmla="*/ 402 h 737"/>
                  <a:gd name="T36" fmla="*/ 6 w 544"/>
                  <a:gd name="T37" fmla="*/ 455 h 737"/>
                  <a:gd name="T38" fmla="*/ 18 w 544"/>
                  <a:gd name="T39" fmla="*/ 503 h 737"/>
                  <a:gd name="T40" fmla="*/ 42 w 544"/>
                  <a:gd name="T41" fmla="*/ 545 h 737"/>
                  <a:gd name="T42" fmla="*/ 78 w 544"/>
                  <a:gd name="T43" fmla="*/ 593 h 737"/>
                  <a:gd name="T44" fmla="*/ 114 w 544"/>
                  <a:gd name="T45" fmla="*/ 635 h 737"/>
                  <a:gd name="T46" fmla="*/ 161 w 544"/>
                  <a:gd name="T47" fmla="*/ 671 h 737"/>
                  <a:gd name="T48" fmla="*/ 221 w 544"/>
                  <a:gd name="T49" fmla="*/ 707 h 737"/>
                  <a:gd name="T50" fmla="*/ 281 w 544"/>
                  <a:gd name="T51" fmla="*/ 737 h 737"/>
                  <a:gd name="T52" fmla="*/ 323 w 544"/>
                  <a:gd name="T53" fmla="*/ 737 h 737"/>
                  <a:gd name="T54" fmla="*/ 257 w 544"/>
                  <a:gd name="T55" fmla="*/ 707 h 737"/>
                  <a:gd name="T56" fmla="*/ 203 w 544"/>
                  <a:gd name="T57" fmla="*/ 671 h 737"/>
                  <a:gd name="T58" fmla="*/ 149 w 544"/>
                  <a:gd name="T59" fmla="*/ 635 h 737"/>
                  <a:gd name="T60" fmla="*/ 108 w 544"/>
                  <a:gd name="T61" fmla="*/ 593 h 737"/>
                  <a:gd name="T62" fmla="*/ 72 w 544"/>
                  <a:gd name="T63" fmla="*/ 551 h 737"/>
                  <a:gd name="T64" fmla="*/ 48 w 544"/>
                  <a:gd name="T65" fmla="*/ 503 h 737"/>
                  <a:gd name="T66" fmla="*/ 30 w 544"/>
                  <a:gd name="T67" fmla="*/ 455 h 737"/>
                  <a:gd name="T68" fmla="*/ 24 w 544"/>
                  <a:gd name="T69" fmla="*/ 402 h 737"/>
                  <a:gd name="T70" fmla="*/ 24 w 544"/>
                  <a:gd name="T71" fmla="*/ 40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44" h="737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51" name="Freeform 39"/>
              <p:cNvSpPr>
                <a:spLocks/>
              </p:cNvSpPr>
              <p:nvPr/>
            </p:nvSpPr>
            <p:spPr bwMode="hidden">
              <a:xfrm>
                <a:off x="4792" y="3360"/>
                <a:ext cx="609" cy="252"/>
              </a:xfrm>
              <a:custGeom>
                <a:avLst/>
                <a:gdLst>
                  <a:gd name="T0" fmla="*/ 12 w 609"/>
                  <a:gd name="T1" fmla="*/ 12 h 252"/>
                  <a:gd name="T2" fmla="*/ 113 w 609"/>
                  <a:gd name="T3" fmla="*/ 18 h 252"/>
                  <a:gd name="T4" fmla="*/ 203 w 609"/>
                  <a:gd name="T5" fmla="*/ 30 h 252"/>
                  <a:gd name="T6" fmla="*/ 292 w 609"/>
                  <a:gd name="T7" fmla="*/ 48 h 252"/>
                  <a:gd name="T8" fmla="*/ 376 w 609"/>
                  <a:gd name="T9" fmla="*/ 78 h 252"/>
                  <a:gd name="T10" fmla="*/ 448 w 609"/>
                  <a:gd name="T11" fmla="*/ 114 h 252"/>
                  <a:gd name="T12" fmla="*/ 514 w 609"/>
                  <a:gd name="T13" fmla="*/ 156 h 252"/>
                  <a:gd name="T14" fmla="*/ 567 w 609"/>
                  <a:gd name="T15" fmla="*/ 198 h 252"/>
                  <a:gd name="T16" fmla="*/ 609 w 609"/>
                  <a:gd name="T17" fmla="*/ 252 h 252"/>
                  <a:gd name="T18" fmla="*/ 609 w 609"/>
                  <a:gd name="T19" fmla="*/ 216 h 252"/>
                  <a:gd name="T20" fmla="*/ 561 w 609"/>
                  <a:gd name="T21" fmla="*/ 168 h 252"/>
                  <a:gd name="T22" fmla="*/ 502 w 609"/>
                  <a:gd name="T23" fmla="*/ 126 h 252"/>
                  <a:gd name="T24" fmla="*/ 436 w 609"/>
                  <a:gd name="T25" fmla="*/ 90 h 252"/>
                  <a:gd name="T26" fmla="*/ 364 w 609"/>
                  <a:gd name="T27" fmla="*/ 60 h 252"/>
                  <a:gd name="T28" fmla="*/ 286 w 609"/>
                  <a:gd name="T29" fmla="*/ 36 h 252"/>
                  <a:gd name="T30" fmla="*/ 197 w 609"/>
                  <a:gd name="T31" fmla="*/ 18 h 252"/>
                  <a:gd name="T32" fmla="*/ 107 w 609"/>
                  <a:gd name="T33" fmla="*/ 6 h 252"/>
                  <a:gd name="T34" fmla="*/ 12 w 609"/>
                  <a:gd name="T35" fmla="*/ 0 h 252"/>
                  <a:gd name="T36" fmla="*/ 6 w 609"/>
                  <a:gd name="T37" fmla="*/ 0 h 252"/>
                  <a:gd name="T38" fmla="*/ 0 w 609"/>
                  <a:gd name="T39" fmla="*/ 0 h 252"/>
                  <a:gd name="T40" fmla="*/ 0 w 609"/>
                  <a:gd name="T41" fmla="*/ 12 h 252"/>
                  <a:gd name="T42" fmla="*/ 6 w 609"/>
                  <a:gd name="T43" fmla="*/ 12 h 252"/>
                  <a:gd name="T44" fmla="*/ 12 w 609"/>
                  <a:gd name="T45" fmla="*/ 12 h 252"/>
                  <a:gd name="T46" fmla="*/ 12 w 609"/>
                  <a:gd name="T47" fmla="*/ 12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09" h="252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52" name="Freeform 40"/>
              <p:cNvSpPr>
                <a:spLocks/>
              </p:cNvSpPr>
              <p:nvPr/>
            </p:nvSpPr>
            <p:spPr bwMode="hidden">
              <a:xfrm>
                <a:off x="5246" y="4007"/>
                <a:ext cx="72" cy="54"/>
              </a:xfrm>
              <a:custGeom>
                <a:avLst/>
                <a:gdLst>
                  <a:gd name="T0" fmla="*/ 72 w 72"/>
                  <a:gd name="T1" fmla="*/ 0 h 54"/>
                  <a:gd name="T2" fmla="*/ 36 w 72"/>
                  <a:gd name="T3" fmla="*/ 30 h 54"/>
                  <a:gd name="T4" fmla="*/ 0 w 72"/>
                  <a:gd name="T5" fmla="*/ 54 h 54"/>
                  <a:gd name="T6" fmla="*/ 36 w 72"/>
                  <a:gd name="T7" fmla="*/ 54 h 54"/>
                  <a:gd name="T8" fmla="*/ 54 w 72"/>
                  <a:gd name="T9" fmla="*/ 42 h 54"/>
                  <a:gd name="T10" fmla="*/ 72 w 72"/>
                  <a:gd name="T11" fmla="*/ 24 h 54"/>
                  <a:gd name="T12" fmla="*/ 72 w 72"/>
                  <a:gd name="T13" fmla="*/ 24 h 54"/>
                  <a:gd name="T14" fmla="*/ 72 w 72"/>
                  <a:gd name="T15" fmla="*/ 0 h 54"/>
                  <a:gd name="T16" fmla="*/ 72 w 72"/>
                  <a:gd name="T1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2" h="54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53" name="Freeform 41"/>
              <p:cNvSpPr>
                <a:spLocks/>
              </p:cNvSpPr>
              <p:nvPr/>
            </p:nvSpPr>
            <p:spPr bwMode="hidden">
              <a:xfrm>
                <a:off x="4505" y="4073"/>
                <a:ext cx="705" cy="108"/>
              </a:xfrm>
              <a:custGeom>
                <a:avLst/>
                <a:gdLst>
                  <a:gd name="T0" fmla="*/ 299 w 705"/>
                  <a:gd name="T1" fmla="*/ 90 h 108"/>
                  <a:gd name="T2" fmla="*/ 221 w 705"/>
                  <a:gd name="T3" fmla="*/ 90 h 108"/>
                  <a:gd name="T4" fmla="*/ 143 w 705"/>
                  <a:gd name="T5" fmla="*/ 78 h 108"/>
                  <a:gd name="T6" fmla="*/ 0 w 705"/>
                  <a:gd name="T7" fmla="*/ 48 h 108"/>
                  <a:gd name="T8" fmla="*/ 0 w 705"/>
                  <a:gd name="T9" fmla="*/ 66 h 108"/>
                  <a:gd name="T10" fmla="*/ 143 w 705"/>
                  <a:gd name="T11" fmla="*/ 96 h 108"/>
                  <a:gd name="T12" fmla="*/ 221 w 705"/>
                  <a:gd name="T13" fmla="*/ 108 h 108"/>
                  <a:gd name="T14" fmla="*/ 299 w 705"/>
                  <a:gd name="T15" fmla="*/ 108 h 108"/>
                  <a:gd name="T16" fmla="*/ 412 w 705"/>
                  <a:gd name="T17" fmla="*/ 102 h 108"/>
                  <a:gd name="T18" fmla="*/ 520 w 705"/>
                  <a:gd name="T19" fmla="*/ 84 h 108"/>
                  <a:gd name="T20" fmla="*/ 615 w 705"/>
                  <a:gd name="T21" fmla="*/ 60 h 108"/>
                  <a:gd name="T22" fmla="*/ 705 w 705"/>
                  <a:gd name="T23" fmla="*/ 24 h 108"/>
                  <a:gd name="T24" fmla="*/ 705 w 705"/>
                  <a:gd name="T25" fmla="*/ 0 h 108"/>
                  <a:gd name="T26" fmla="*/ 615 w 705"/>
                  <a:gd name="T27" fmla="*/ 42 h 108"/>
                  <a:gd name="T28" fmla="*/ 520 w 705"/>
                  <a:gd name="T29" fmla="*/ 66 h 108"/>
                  <a:gd name="T30" fmla="*/ 412 w 705"/>
                  <a:gd name="T31" fmla="*/ 84 h 108"/>
                  <a:gd name="T32" fmla="*/ 299 w 705"/>
                  <a:gd name="T33" fmla="*/ 90 h 108"/>
                  <a:gd name="T34" fmla="*/ 299 w 705"/>
                  <a:gd name="T35" fmla="*/ 9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05" h="108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54" name="Freeform 42"/>
              <p:cNvSpPr>
                <a:spLocks/>
              </p:cNvSpPr>
              <p:nvPr/>
            </p:nvSpPr>
            <p:spPr bwMode="hidden">
              <a:xfrm>
                <a:off x="5336" y="3654"/>
                <a:ext cx="143" cy="341"/>
              </a:xfrm>
              <a:custGeom>
                <a:avLst/>
                <a:gdLst>
                  <a:gd name="T0" fmla="*/ 119 w 143"/>
                  <a:gd name="T1" fmla="*/ 114 h 341"/>
                  <a:gd name="T2" fmla="*/ 113 w 143"/>
                  <a:gd name="T3" fmla="*/ 173 h 341"/>
                  <a:gd name="T4" fmla="*/ 89 w 143"/>
                  <a:gd name="T5" fmla="*/ 239 h 341"/>
                  <a:gd name="T6" fmla="*/ 47 w 143"/>
                  <a:gd name="T7" fmla="*/ 293 h 341"/>
                  <a:gd name="T8" fmla="*/ 0 w 143"/>
                  <a:gd name="T9" fmla="*/ 341 h 341"/>
                  <a:gd name="T10" fmla="*/ 29 w 143"/>
                  <a:gd name="T11" fmla="*/ 341 h 341"/>
                  <a:gd name="T12" fmla="*/ 77 w 143"/>
                  <a:gd name="T13" fmla="*/ 287 h 341"/>
                  <a:gd name="T14" fmla="*/ 113 w 143"/>
                  <a:gd name="T15" fmla="*/ 233 h 341"/>
                  <a:gd name="T16" fmla="*/ 137 w 143"/>
                  <a:gd name="T17" fmla="*/ 173 h 341"/>
                  <a:gd name="T18" fmla="*/ 143 w 143"/>
                  <a:gd name="T19" fmla="*/ 114 h 341"/>
                  <a:gd name="T20" fmla="*/ 137 w 143"/>
                  <a:gd name="T21" fmla="*/ 60 h 341"/>
                  <a:gd name="T22" fmla="*/ 119 w 143"/>
                  <a:gd name="T23" fmla="*/ 0 h 341"/>
                  <a:gd name="T24" fmla="*/ 89 w 143"/>
                  <a:gd name="T25" fmla="*/ 0 h 341"/>
                  <a:gd name="T26" fmla="*/ 113 w 143"/>
                  <a:gd name="T27" fmla="*/ 60 h 341"/>
                  <a:gd name="T28" fmla="*/ 119 w 143"/>
                  <a:gd name="T29" fmla="*/ 114 h 341"/>
                  <a:gd name="T30" fmla="*/ 119 w 143"/>
                  <a:gd name="T31" fmla="*/ 114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43" h="341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55" name="Freeform 43"/>
              <p:cNvSpPr>
                <a:spLocks/>
              </p:cNvSpPr>
              <p:nvPr/>
            </p:nvSpPr>
            <p:spPr bwMode="hidden">
              <a:xfrm>
                <a:off x="5061" y="3624"/>
                <a:ext cx="83" cy="90"/>
              </a:xfrm>
              <a:custGeom>
                <a:avLst/>
                <a:gdLst>
                  <a:gd name="T0" fmla="*/ 59 w 83"/>
                  <a:gd name="T1" fmla="*/ 90 h 90"/>
                  <a:gd name="T2" fmla="*/ 83 w 83"/>
                  <a:gd name="T3" fmla="*/ 84 h 90"/>
                  <a:gd name="T4" fmla="*/ 71 w 83"/>
                  <a:gd name="T5" fmla="*/ 60 h 90"/>
                  <a:gd name="T6" fmla="*/ 53 w 83"/>
                  <a:gd name="T7" fmla="*/ 42 h 90"/>
                  <a:gd name="T8" fmla="*/ 6 w 83"/>
                  <a:gd name="T9" fmla="*/ 0 h 90"/>
                  <a:gd name="T10" fmla="*/ 0 w 83"/>
                  <a:gd name="T11" fmla="*/ 18 h 90"/>
                  <a:gd name="T12" fmla="*/ 35 w 83"/>
                  <a:gd name="T13" fmla="*/ 48 h 90"/>
                  <a:gd name="T14" fmla="*/ 59 w 83"/>
                  <a:gd name="T15" fmla="*/ 90 h 90"/>
                  <a:gd name="T16" fmla="*/ 59 w 83"/>
                  <a:gd name="T17" fmla="*/ 9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3" h="9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56" name="Freeform 44"/>
              <p:cNvSpPr>
                <a:spLocks/>
              </p:cNvSpPr>
              <p:nvPr/>
            </p:nvSpPr>
            <p:spPr bwMode="hidden">
              <a:xfrm>
                <a:off x="4445" y="3552"/>
                <a:ext cx="717" cy="431"/>
              </a:xfrm>
              <a:custGeom>
                <a:avLst/>
                <a:gdLst>
                  <a:gd name="T0" fmla="*/ 693 w 717"/>
                  <a:gd name="T1" fmla="*/ 216 h 431"/>
                  <a:gd name="T2" fmla="*/ 687 w 717"/>
                  <a:gd name="T3" fmla="*/ 257 h 431"/>
                  <a:gd name="T4" fmla="*/ 669 w 717"/>
                  <a:gd name="T5" fmla="*/ 293 h 431"/>
                  <a:gd name="T6" fmla="*/ 633 w 717"/>
                  <a:gd name="T7" fmla="*/ 329 h 431"/>
                  <a:gd name="T8" fmla="*/ 598 w 717"/>
                  <a:gd name="T9" fmla="*/ 359 h 431"/>
                  <a:gd name="T10" fmla="*/ 544 w 717"/>
                  <a:gd name="T11" fmla="*/ 383 h 431"/>
                  <a:gd name="T12" fmla="*/ 490 w 717"/>
                  <a:gd name="T13" fmla="*/ 401 h 431"/>
                  <a:gd name="T14" fmla="*/ 424 w 717"/>
                  <a:gd name="T15" fmla="*/ 413 h 431"/>
                  <a:gd name="T16" fmla="*/ 359 w 717"/>
                  <a:gd name="T17" fmla="*/ 419 h 431"/>
                  <a:gd name="T18" fmla="*/ 293 w 717"/>
                  <a:gd name="T19" fmla="*/ 413 h 431"/>
                  <a:gd name="T20" fmla="*/ 227 w 717"/>
                  <a:gd name="T21" fmla="*/ 401 h 431"/>
                  <a:gd name="T22" fmla="*/ 173 w 717"/>
                  <a:gd name="T23" fmla="*/ 383 h 431"/>
                  <a:gd name="T24" fmla="*/ 119 w 717"/>
                  <a:gd name="T25" fmla="*/ 359 h 431"/>
                  <a:gd name="T26" fmla="*/ 84 w 717"/>
                  <a:gd name="T27" fmla="*/ 329 h 431"/>
                  <a:gd name="T28" fmla="*/ 48 w 717"/>
                  <a:gd name="T29" fmla="*/ 293 h 431"/>
                  <a:gd name="T30" fmla="*/ 30 w 717"/>
                  <a:gd name="T31" fmla="*/ 257 h 431"/>
                  <a:gd name="T32" fmla="*/ 24 w 717"/>
                  <a:gd name="T33" fmla="*/ 216 h 431"/>
                  <a:gd name="T34" fmla="*/ 30 w 717"/>
                  <a:gd name="T35" fmla="*/ 174 h 431"/>
                  <a:gd name="T36" fmla="*/ 48 w 717"/>
                  <a:gd name="T37" fmla="*/ 138 h 431"/>
                  <a:gd name="T38" fmla="*/ 84 w 717"/>
                  <a:gd name="T39" fmla="*/ 102 h 431"/>
                  <a:gd name="T40" fmla="*/ 119 w 717"/>
                  <a:gd name="T41" fmla="*/ 72 h 431"/>
                  <a:gd name="T42" fmla="*/ 173 w 717"/>
                  <a:gd name="T43" fmla="*/ 48 h 431"/>
                  <a:gd name="T44" fmla="*/ 227 w 717"/>
                  <a:gd name="T45" fmla="*/ 30 h 431"/>
                  <a:gd name="T46" fmla="*/ 293 w 717"/>
                  <a:gd name="T47" fmla="*/ 18 h 431"/>
                  <a:gd name="T48" fmla="*/ 359 w 717"/>
                  <a:gd name="T49" fmla="*/ 12 h 431"/>
                  <a:gd name="T50" fmla="*/ 418 w 717"/>
                  <a:gd name="T51" fmla="*/ 18 h 431"/>
                  <a:gd name="T52" fmla="*/ 478 w 717"/>
                  <a:gd name="T53" fmla="*/ 30 h 431"/>
                  <a:gd name="T54" fmla="*/ 532 w 717"/>
                  <a:gd name="T55" fmla="*/ 48 h 431"/>
                  <a:gd name="T56" fmla="*/ 580 w 717"/>
                  <a:gd name="T57" fmla="*/ 66 h 431"/>
                  <a:gd name="T58" fmla="*/ 586 w 717"/>
                  <a:gd name="T59" fmla="*/ 48 h 431"/>
                  <a:gd name="T60" fmla="*/ 478 w 717"/>
                  <a:gd name="T61" fmla="*/ 12 h 431"/>
                  <a:gd name="T62" fmla="*/ 418 w 717"/>
                  <a:gd name="T63" fmla="*/ 6 h 431"/>
                  <a:gd name="T64" fmla="*/ 359 w 717"/>
                  <a:gd name="T65" fmla="*/ 0 h 431"/>
                  <a:gd name="T66" fmla="*/ 287 w 717"/>
                  <a:gd name="T67" fmla="*/ 6 h 431"/>
                  <a:gd name="T68" fmla="*/ 221 w 717"/>
                  <a:gd name="T69" fmla="*/ 18 h 431"/>
                  <a:gd name="T70" fmla="*/ 161 w 717"/>
                  <a:gd name="T71" fmla="*/ 36 h 431"/>
                  <a:gd name="T72" fmla="*/ 107 w 717"/>
                  <a:gd name="T73" fmla="*/ 66 h 431"/>
                  <a:gd name="T74" fmla="*/ 60 w 717"/>
                  <a:gd name="T75" fmla="*/ 96 h 431"/>
                  <a:gd name="T76" fmla="*/ 30 w 717"/>
                  <a:gd name="T77" fmla="*/ 132 h 431"/>
                  <a:gd name="T78" fmla="*/ 6 w 717"/>
                  <a:gd name="T79" fmla="*/ 174 h 431"/>
                  <a:gd name="T80" fmla="*/ 0 w 717"/>
                  <a:gd name="T81" fmla="*/ 216 h 431"/>
                  <a:gd name="T82" fmla="*/ 6 w 717"/>
                  <a:gd name="T83" fmla="*/ 257 h 431"/>
                  <a:gd name="T84" fmla="*/ 30 w 717"/>
                  <a:gd name="T85" fmla="*/ 299 h 431"/>
                  <a:gd name="T86" fmla="*/ 60 w 717"/>
                  <a:gd name="T87" fmla="*/ 335 h 431"/>
                  <a:gd name="T88" fmla="*/ 107 w 717"/>
                  <a:gd name="T89" fmla="*/ 371 h 431"/>
                  <a:gd name="T90" fmla="*/ 161 w 717"/>
                  <a:gd name="T91" fmla="*/ 395 h 431"/>
                  <a:gd name="T92" fmla="*/ 221 w 717"/>
                  <a:gd name="T93" fmla="*/ 413 h 431"/>
                  <a:gd name="T94" fmla="*/ 287 w 717"/>
                  <a:gd name="T95" fmla="*/ 425 h 431"/>
                  <a:gd name="T96" fmla="*/ 359 w 717"/>
                  <a:gd name="T97" fmla="*/ 431 h 431"/>
                  <a:gd name="T98" fmla="*/ 430 w 717"/>
                  <a:gd name="T99" fmla="*/ 425 h 431"/>
                  <a:gd name="T100" fmla="*/ 496 w 717"/>
                  <a:gd name="T101" fmla="*/ 413 h 431"/>
                  <a:gd name="T102" fmla="*/ 562 w 717"/>
                  <a:gd name="T103" fmla="*/ 395 h 431"/>
                  <a:gd name="T104" fmla="*/ 610 w 717"/>
                  <a:gd name="T105" fmla="*/ 371 h 431"/>
                  <a:gd name="T106" fmla="*/ 657 w 717"/>
                  <a:gd name="T107" fmla="*/ 335 h 431"/>
                  <a:gd name="T108" fmla="*/ 687 w 717"/>
                  <a:gd name="T109" fmla="*/ 299 h 431"/>
                  <a:gd name="T110" fmla="*/ 711 w 717"/>
                  <a:gd name="T111" fmla="*/ 257 h 431"/>
                  <a:gd name="T112" fmla="*/ 717 w 717"/>
                  <a:gd name="T113" fmla="*/ 216 h 431"/>
                  <a:gd name="T114" fmla="*/ 717 w 717"/>
                  <a:gd name="T115" fmla="*/ 204 h 431"/>
                  <a:gd name="T116" fmla="*/ 711 w 717"/>
                  <a:gd name="T117" fmla="*/ 192 h 431"/>
                  <a:gd name="T118" fmla="*/ 687 w 717"/>
                  <a:gd name="T119" fmla="*/ 198 h 431"/>
                  <a:gd name="T120" fmla="*/ 693 w 717"/>
                  <a:gd name="T121" fmla="*/ 210 h 431"/>
                  <a:gd name="T122" fmla="*/ 693 w 717"/>
                  <a:gd name="T123" fmla="*/ 216 h 431"/>
                  <a:gd name="T124" fmla="*/ 693 w 717"/>
                  <a:gd name="T125" fmla="*/ 216 h 4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717" h="431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57" name="Freeform 45"/>
              <p:cNvSpPr>
                <a:spLocks/>
              </p:cNvSpPr>
              <p:nvPr/>
            </p:nvSpPr>
            <p:spPr bwMode="hidden">
              <a:xfrm>
                <a:off x="4349" y="3510"/>
                <a:ext cx="909" cy="533"/>
              </a:xfrm>
              <a:custGeom>
                <a:avLst/>
                <a:gdLst>
                  <a:gd name="T0" fmla="*/ 616 w 909"/>
                  <a:gd name="T1" fmla="*/ 0 h 533"/>
                  <a:gd name="T2" fmla="*/ 616 w 909"/>
                  <a:gd name="T3" fmla="*/ 18 h 533"/>
                  <a:gd name="T4" fmla="*/ 724 w 909"/>
                  <a:gd name="T5" fmla="*/ 60 h 533"/>
                  <a:gd name="T6" fmla="*/ 765 w 909"/>
                  <a:gd name="T7" fmla="*/ 84 h 533"/>
                  <a:gd name="T8" fmla="*/ 807 w 909"/>
                  <a:gd name="T9" fmla="*/ 114 h 533"/>
                  <a:gd name="T10" fmla="*/ 837 w 909"/>
                  <a:gd name="T11" fmla="*/ 144 h 533"/>
                  <a:gd name="T12" fmla="*/ 861 w 909"/>
                  <a:gd name="T13" fmla="*/ 180 h 533"/>
                  <a:gd name="T14" fmla="*/ 873 w 909"/>
                  <a:gd name="T15" fmla="*/ 216 h 533"/>
                  <a:gd name="T16" fmla="*/ 879 w 909"/>
                  <a:gd name="T17" fmla="*/ 258 h 533"/>
                  <a:gd name="T18" fmla="*/ 873 w 909"/>
                  <a:gd name="T19" fmla="*/ 311 h 533"/>
                  <a:gd name="T20" fmla="*/ 843 w 909"/>
                  <a:gd name="T21" fmla="*/ 359 h 533"/>
                  <a:gd name="T22" fmla="*/ 807 w 909"/>
                  <a:gd name="T23" fmla="*/ 401 h 533"/>
                  <a:gd name="T24" fmla="*/ 753 w 909"/>
                  <a:gd name="T25" fmla="*/ 443 h 533"/>
                  <a:gd name="T26" fmla="*/ 694 w 909"/>
                  <a:gd name="T27" fmla="*/ 473 h 533"/>
                  <a:gd name="T28" fmla="*/ 622 w 909"/>
                  <a:gd name="T29" fmla="*/ 497 h 533"/>
                  <a:gd name="T30" fmla="*/ 538 w 909"/>
                  <a:gd name="T31" fmla="*/ 509 h 533"/>
                  <a:gd name="T32" fmla="*/ 455 w 909"/>
                  <a:gd name="T33" fmla="*/ 515 h 533"/>
                  <a:gd name="T34" fmla="*/ 371 w 909"/>
                  <a:gd name="T35" fmla="*/ 509 h 533"/>
                  <a:gd name="T36" fmla="*/ 287 w 909"/>
                  <a:gd name="T37" fmla="*/ 497 h 533"/>
                  <a:gd name="T38" fmla="*/ 215 w 909"/>
                  <a:gd name="T39" fmla="*/ 473 h 533"/>
                  <a:gd name="T40" fmla="*/ 156 w 909"/>
                  <a:gd name="T41" fmla="*/ 443 h 533"/>
                  <a:gd name="T42" fmla="*/ 102 w 909"/>
                  <a:gd name="T43" fmla="*/ 401 h 533"/>
                  <a:gd name="T44" fmla="*/ 66 w 909"/>
                  <a:gd name="T45" fmla="*/ 359 h 533"/>
                  <a:gd name="T46" fmla="*/ 36 w 909"/>
                  <a:gd name="T47" fmla="*/ 311 h 533"/>
                  <a:gd name="T48" fmla="*/ 30 w 909"/>
                  <a:gd name="T49" fmla="*/ 258 h 533"/>
                  <a:gd name="T50" fmla="*/ 36 w 909"/>
                  <a:gd name="T51" fmla="*/ 222 h 533"/>
                  <a:gd name="T52" fmla="*/ 48 w 909"/>
                  <a:gd name="T53" fmla="*/ 186 h 533"/>
                  <a:gd name="T54" fmla="*/ 66 w 909"/>
                  <a:gd name="T55" fmla="*/ 156 h 533"/>
                  <a:gd name="T56" fmla="*/ 90 w 909"/>
                  <a:gd name="T57" fmla="*/ 126 h 533"/>
                  <a:gd name="T58" fmla="*/ 66 w 909"/>
                  <a:gd name="T59" fmla="*/ 114 h 533"/>
                  <a:gd name="T60" fmla="*/ 36 w 909"/>
                  <a:gd name="T61" fmla="*/ 144 h 533"/>
                  <a:gd name="T62" fmla="*/ 18 w 909"/>
                  <a:gd name="T63" fmla="*/ 180 h 533"/>
                  <a:gd name="T64" fmla="*/ 6 w 909"/>
                  <a:gd name="T65" fmla="*/ 216 h 533"/>
                  <a:gd name="T66" fmla="*/ 0 w 909"/>
                  <a:gd name="T67" fmla="*/ 258 h 533"/>
                  <a:gd name="T68" fmla="*/ 12 w 909"/>
                  <a:gd name="T69" fmla="*/ 311 h 533"/>
                  <a:gd name="T70" fmla="*/ 36 w 909"/>
                  <a:gd name="T71" fmla="*/ 365 h 533"/>
                  <a:gd name="T72" fmla="*/ 78 w 909"/>
                  <a:gd name="T73" fmla="*/ 413 h 533"/>
                  <a:gd name="T74" fmla="*/ 132 w 909"/>
                  <a:gd name="T75" fmla="*/ 449 h 533"/>
                  <a:gd name="T76" fmla="*/ 203 w 909"/>
                  <a:gd name="T77" fmla="*/ 485 h 533"/>
                  <a:gd name="T78" fmla="*/ 275 w 909"/>
                  <a:gd name="T79" fmla="*/ 509 h 533"/>
                  <a:gd name="T80" fmla="*/ 365 w 909"/>
                  <a:gd name="T81" fmla="*/ 527 h 533"/>
                  <a:gd name="T82" fmla="*/ 455 w 909"/>
                  <a:gd name="T83" fmla="*/ 533 h 533"/>
                  <a:gd name="T84" fmla="*/ 544 w 909"/>
                  <a:gd name="T85" fmla="*/ 527 h 533"/>
                  <a:gd name="T86" fmla="*/ 634 w 909"/>
                  <a:gd name="T87" fmla="*/ 509 h 533"/>
                  <a:gd name="T88" fmla="*/ 712 w 909"/>
                  <a:gd name="T89" fmla="*/ 485 h 533"/>
                  <a:gd name="T90" fmla="*/ 777 w 909"/>
                  <a:gd name="T91" fmla="*/ 449 h 533"/>
                  <a:gd name="T92" fmla="*/ 831 w 909"/>
                  <a:gd name="T93" fmla="*/ 413 h 533"/>
                  <a:gd name="T94" fmla="*/ 873 w 909"/>
                  <a:gd name="T95" fmla="*/ 365 h 533"/>
                  <a:gd name="T96" fmla="*/ 897 w 909"/>
                  <a:gd name="T97" fmla="*/ 311 h 533"/>
                  <a:gd name="T98" fmla="*/ 909 w 909"/>
                  <a:gd name="T99" fmla="*/ 258 h 533"/>
                  <a:gd name="T100" fmla="*/ 903 w 909"/>
                  <a:gd name="T101" fmla="*/ 216 h 533"/>
                  <a:gd name="T102" fmla="*/ 885 w 909"/>
                  <a:gd name="T103" fmla="*/ 174 h 533"/>
                  <a:gd name="T104" fmla="*/ 861 w 909"/>
                  <a:gd name="T105" fmla="*/ 132 h 533"/>
                  <a:gd name="T106" fmla="*/ 825 w 909"/>
                  <a:gd name="T107" fmla="*/ 102 h 533"/>
                  <a:gd name="T108" fmla="*/ 783 w 909"/>
                  <a:gd name="T109" fmla="*/ 66 h 533"/>
                  <a:gd name="T110" fmla="*/ 735 w 909"/>
                  <a:gd name="T111" fmla="*/ 42 h 533"/>
                  <a:gd name="T112" fmla="*/ 616 w 909"/>
                  <a:gd name="T113" fmla="*/ 0 h 533"/>
                  <a:gd name="T114" fmla="*/ 616 w 909"/>
                  <a:gd name="T115" fmla="*/ 0 h 5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909" h="533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58" name="Freeform 46"/>
              <p:cNvSpPr>
                <a:spLocks/>
              </p:cNvSpPr>
              <p:nvPr/>
            </p:nvSpPr>
            <p:spPr bwMode="hidden">
              <a:xfrm>
                <a:off x="4564" y="3492"/>
                <a:ext cx="365" cy="66"/>
              </a:xfrm>
              <a:custGeom>
                <a:avLst/>
                <a:gdLst>
                  <a:gd name="T0" fmla="*/ 240 w 365"/>
                  <a:gd name="T1" fmla="*/ 18 h 66"/>
                  <a:gd name="T2" fmla="*/ 299 w 365"/>
                  <a:gd name="T3" fmla="*/ 24 h 66"/>
                  <a:gd name="T4" fmla="*/ 359 w 365"/>
                  <a:gd name="T5" fmla="*/ 30 h 66"/>
                  <a:gd name="T6" fmla="*/ 365 w 365"/>
                  <a:gd name="T7" fmla="*/ 12 h 66"/>
                  <a:gd name="T8" fmla="*/ 305 w 365"/>
                  <a:gd name="T9" fmla="*/ 6 h 66"/>
                  <a:gd name="T10" fmla="*/ 240 w 365"/>
                  <a:gd name="T11" fmla="*/ 0 h 66"/>
                  <a:gd name="T12" fmla="*/ 174 w 365"/>
                  <a:gd name="T13" fmla="*/ 6 h 66"/>
                  <a:gd name="T14" fmla="*/ 114 w 365"/>
                  <a:gd name="T15" fmla="*/ 12 h 66"/>
                  <a:gd name="T16" fmla="*/ 0 w 365"/>
                  <a:gd name="T17" fmla="*/ 42 h 66"/>
                  <a:gd name="T18" fmla="*/ 0 w 365"/>
                  <a:gd name="T19" fmla="*/ 66 h 66"/>
                  <a:gd name="T20" fmla="*/ 54 w 365"/>
                  <a:gd name="T21" fmla="*/ 48 h 66"/>
                  <a:gd name="T22" fmla="*/ 114 w 365"/>
                  <a:gd name="T23" fmla="*/ 30 h 66"/>
                  <a:gd name="T24" fmla="*/ 174 w 365"/>
                  <a:gd name="T25" fmla="*/ 24 h 66"/>
                  <a:gd name="T26" fmla="*/ 240 w 365"/>
                  <a:gd name="T27" fmla="*/ 18 h 66"/>
                  <a:gd name="T28" fmla="*/ 240 w 365"/>
                  <a:gd name="T29" fmla="*/ 18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65" h="66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59" name="Freeform 47"/>
              <p:cNvSpPr>
                <a:spLocks/>
              </p:cNvSpPr>
              <p:nvPr/>
            </p:nvSpPr>
            <p:spPr bwMode="hidden">
              <a:xfrm>
                <a:off x="4463" y="3558"/>
                <a:ext cx="66" cy="48"/>
              </a:xfrm>
              <a:custGeom>
                <a:avLst/>
                <a:gdLst>
                  <a:gd name="T0" fmla="*/ 66 w 66"/>
                  <a:gd name="T1" fmla="*/ 18 h 48"/>
                  <a:gd name="T2" fmla="*/ 48 w 66"/>
                  <a:gd name="T3" fmla="*/ 0 h 48"/>
                  <a:gd name="T4" fmla="*/ 24 w 66"/>
                  <a:gd name="T5" fmla="*/ 12 h 48"/>
                  <a:gd name="T6" fmla="*/ 0 w 66"/>
                  <a:gd name="T7" fmla="*/ 30 h 48"/>
                  <a:gd name="T8" fmla="*/ 12 w 66"/>
                  <a:gd name="T9" fmla="*/ 48 h 48"/>
                  <a:gd name="T10" fmla="*/ 42 w 66"/>
                  <a:gd name="T11" fmla="*/ 30 h 48"/>
                  <a:gd name="T12" fmla="*/ 66 w 66"/>
                  <a:gd name="T13" fmla="*/ 18 h 48"/>
                  <a:gd name="T14" fmla="*/ 66 w 66"/>
                  <a:gd name="T15" fmla="*/ 1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48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60" name="Oval 48"/>
              <p:cNvSpPr>
                <a:spLocks noChangeArrowheads="1"/>
              </p:cNvSpPr>
              <p:nvPr/>
            </p:nvSpPr>
            <p:spPr bwMode="hidden">
              <a:xfrm>
                <a:off x="4546" y="3608"/>
                <a:ext cx="518" cy="319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61" name="Oval 49"/>
              <p:cNvSpPr>
                <a:spLocks noChangeArrowheads="1"/>
              </p:cNvSpPr>
              <p:nvPr/>
            </p:nvSpPr>
            <p:spPr bwMode="hidden">
              <a:xfrm>
                <a:off x="4578" y="3630"/>
                <a:ext cx="446" cy="27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tint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62" name="Oval 50"/>
              <p:cNvSpPr>
                <a:spLocks noChangeArrowheads="1"/>
              </p:cNvSpPr>
              <p:nvPr/>
            </p:nvSpPr>
            <p:spPr bwMode="hidden">
              <a:xfrm>
                <a:off x="4610" y="3650"/>
                <a:ext cx="386" cy="233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63" name="Oval 51"/>
              <p:cNvSpPr>
                <a:spLocks noChangeArrowheads="1"/>
              </p:cNvSpPr>
              <p:nvPr/>
            </p:nvSpPr>
            <p:spPr bwMode="hidden">
              <a:xfrm>
                <a:off x="4654" y="3678"/>
                <a:ext cx="298" cy="177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4118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64" name="Oval 52"/>
              <p:cNvSpPr>
                <a:spLocks noChangeArrowheads="1"/>
              </p:cNvSpPr>
              <p:nvPr/>
            </p:nvSpPr>
            <p:spPr bwMode="hidden">
              <a:xfrm>
                <a:off x="4690" y="3698"/>
                <a:ext cx="222" cy="139"/>
              </a:xfrm>
              <a:prstGeom prst="ellipse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94118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65" name="Oval 53"/>
              <p:cNvSpPr>
                <a:spLocks noChangeArrowheads="1"/>
              </p:cNvSpPr>
              <p:nvPr/>
            </p:nvSpPr>
            <p:spPr bwMode="hidden">
              <a:xfrm>
                <a:off x="4738" y="3728"/>
                <a:ext cx="126" cy="81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gamma/>
                      <a:shade val="96863"/>
                      <a:invGamma/>
                    </a:schemeClr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1366" name="Group 54"/>
            <p:cNvGrpSpPr>
              <a:grpSpLocks/>
            </p:cNvGrpSpPr>
            <p:nvPr userDrawn="1"/>
          </p:nvGrpSpPr>
          <p:grpSpPr bwMode="auto"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41367" name="Freeform 55"/>
              <p:cNvSpPr>
                <a:spLocks/>
              </p:cNvSpPr>
              <p:nvPr/>
            </p:nvSpPr>
            <p:spPr bwMode="hidden">
              <a:xfrm>
                <a:off x="5280" y="3186"/>
                <a:ext cx="383" cy="96"/>
              </a:xfrm>
              <a:custGeom>
                <a:avLst/>
                <a:gdLst>
                  <a:gd name="T0" fmla="*/ 209 w 382"/>
                  <a:gd name="T1" fmla="*/ 96 h 96"/>
                  <a:gd name="T2" fmla="*/ 143 w 382"/>
                  <a:gd name="T3" fmla="*/ 90 h 96"/>
                  <a:gd name="T4" fmla="*/ 83 w 382"/>
                  <a:gd name="T5" fmla="*/ 66 h 96"/>
                  <a:gd name="T6" fmla="*/ 35 w 382"/>
                  <a:gd name="T7" fmla="*/ 36 h 96"/>
                  <a:gd name="T8" fmla="*/ 6 w 382"/>
                  <a:gd name="T9" fmla="*/ 0 h 96"/>
                  <a:gd name="T10" fmla="*/ 0 w 382"/>
                  <a:gd name="T11" fmla="*/ 6 h 96"/>
                  <a:gd name="T12" fmla="*/ 29 w 382"/>
                  <a:gd name="T13" fmla="*/ 42 h 96"/>
                  <a:gd name="T14" fmla="*/ 77 w 382"/>
                  <a:gd name="T15" fmla="*/ 72 h 96"/>
                  <a:gd name="T16" fmla="*/ 137 w 382"/>
                  <a:gd name="T17" fmla="*/ 90 h 96"/>
                  <a:gd name="T18" fmla="*/ 209 w 382"/>
                  <a:gd name="T19" fmla="*/ 96 h 96"/>
                  <a:gd name="T20" fmla="*/ 263 w 382"/>
                  <a:gd name="T21" fmla="*/ 90 h 96"/>
                  <a:gd name="T22" fmla="*/ 311 w 382"/>
                  <a:gd name="T23" fmla="*/ 84 h 96"/>
                  <a:gd name="T24" fmla="*/ 352 w 382"/>
                  <a:gd name="T25" fmla="*/ 66 h 96"/>
                  <a:gd name="T26" fmla="*/ 382 w 382"/>
                  <a:gd name="T27" fmla="*/ 42 h 96"/>
                  <a:gd name="T28" fmla="*/ 376 w 382"/>
                  <a:gd name="T29" fmla="*/ 42 h 96"/>
                  <a:gd name="T30" fmla="*/ 346 w 382"/>
                  <a:gd name="T31" fmla="*/ 66 h 96"/>
                  <a:gd name="T32" fmla="*/ 305 w 382"/>
                  <a:gd name="T33" fmla="*/ 78 h 96"/>
                  <a:gd name="T34" fmla="*/ 263 w 382"/>
                  <a:gd name="T35" fmla="*/ 90 h 96"/>
                  <a:gd name="T36" fmla="*/ 209 w 382"/>
                  <a:gd name="T37" fmla="*/ 96 h 96"/>
                  <a:gd name="T38" fmla="*/ 209 w 382"/>
                  <a:gd name="T3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82" h="96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68" name="Freeform 56"/>
              <p:cNvSpPr>
                <a:spLocks/>
              </p:cNvSpPr>
              <p:nvPr/>
            </p:nvSpPr>
            <p:spPr bwMode="hidden">
              <a:xfrm>
                <a:off x="5315" y="3024"/>
                <a:ext cx="258" cy="54"/>
              </a:xfrm>
              <a:custGeom>
                <a:avLst/>
                <a:gdLst>
                  <a:gd name="T0" fmla="*/ 174 w 258"/>
                  <a:gd name="T1" fmla="*/ 0 h 54"/>
                  <a:gd name="T2" fmla="*/ 216 w 258"/>
                  <a:gd name="T3" fmla="*/ 6 h 54"/>
                  <a:gd name="T4" fmla="*/ 258 w 258"/>
                  <a:gd name="T5" fmla="*/ 12 h 54"/>
                  <a:gd name="T6" fmla="*/ 252 w 258"/>
                  <a:gd name="T7" fmla="*/ 6 h 54"/>
                  <a:gd name="T8" fmla="*/ 216 w 258"/>
                  <a:gd name="T9" fmla="*/ 0 h 54"/>
                  <a:gd name="T10" fmla="*/ 174 w 258"/>
                  <a:gd name="T11" fmla="*/ 0 h 54"/>
                  <a:gd name="T12" fmla="*/ 120 w 258"/>
                  <a:gd name="T13" fmla="*/ 6 h 54"/>
                  <a:gd name="T14" fmla="*/ 78 w 258"/>
                  <a:gd name="T15" fmla="*/ 12 h 54"/>
                  <a:gd name="T16" fmla="*/ 36 w 258"/>
                  <a:gd name="T17" fmla="*/ 30 h 54"/>
                  <a:gd name="T18" fmla="*/ 0 w 258"/>
                  <a:gd name="T19" fmla="*/ 48 h 54"/>
                  <a:gd name="T20" fmla="*/ 6 w 258"/>
                  <a:gd name="T21" fmla="*/ 54 h 54"/>
                  <a:gd name="T22" fmla="*/ 36 w 258"/>
                  <a:gd name="T23" fmla="*/ 36 h 54"/>
                  <a:gd name="T24" fmla="*/ 78 w 258"/>
                  <a:gd name="T25" fmla="*/ 18 h 54"/>
                  <a:gd name="T26" fmla="*/ 120 w 258"/>
                  <a:gd name="T27" fmla="*/ 6 h 54"/>
                  <a:gd name="T28" fmla="*/ 174 w 258"/>
                  <a:gd name="T29" fmla="*/ 0 h 54"/>
                  <a:gd name="T30" fmla="*/ 174 w 258"/>
                  <a:gd name="T3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8" h="54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69" name="Freeform 57"/>
              <p:cNvSpPr>
                <a:spLocks/>
              </p:cNvSpPr>
              <p:nvPr/>
            </p:nvSpPr>
            <p:spPr bwMode="hidden">
              <a:xfrm>
                <a:off x="5645" y="3066"/>
                <a:ext cx="60" cy="156"/>
              </a:xfrm>
              <a:custGeom>
                <a:avLst/>
                <a:gdLst>
                  <a:gd name="T0" fmla="*/ 54 w 60"/>
                  <a:gd name="T1" fmla="*/ 90 h 156"/>
                  <a:gd name="T2" fmla="*/ 48 w 60"/>
                  <a:gd name="T3" fmla="*/ 126 h 156"/>
                  <a:gd name="T4" fmla="*/ 24 w 60"/>
                  <a:gd name="T5" fmla="*/ 156 h 156"/>
                  <a:gd name="T6" fmla="*/ 30 w 60"/>
                  <a:gd name="T7" fmla="*/ 156 h 156"/>
                  <a:gd name="T8" fmla="*/ 54 w 60"/>
                  <a:gd name="T9" fmla="*/ 126 h 156"/>
                  <a:gd name="T10" fmla="*/ 60 w 60"/>
                  <a:gd name="T11" fmla="*/ 90 h 156"/>
                  <a:gd name="T12" fmla="*/ 54 w 60"/>
                  <a:gd name="T13" fmla="*/ 66 h 156"/>
                  <a:gd name="T14" fmla="*/ 48 w 60"/>
                  <a:gd name="T15" fmla="*/ 42 h 156"/>
                  <a:gd name="T16" fmla="*/ 30 w 60"/>
                  <a:gd name="T17" fmla="*/ 18 h 156"/>
                  <a:gd name="T18" fmla="*/ 6 w 60"/>
                  <a:gd name="T19" fmla="*/ 0 h 156"/>
                  <a:gd name="T20" fmla="*/ 0 w 60"/>
                  <a:gd name="T21" fmla="*/ 6 h 156"/>
                  <a:gd name="T22" fmla="*/ 24 w 60"/>
                  <a:gd name="T23" fmla="*/ 24 h 156"/>
                  <a:gd name="T24" fmla="*/ 42 w 60"/>
                  <a:gd name="T25" fmla="*/ 42 h 156"/>
                  <a:gd name="T26" fmla="*/ 48 w 60"/>
                  <a:gd name="T27" fmla="*/ 66 h 156"/>
                  <a:gd name="T28" fmla="*/ 54 w 60"/>
                  <a:gd name="T29" fmla="*/ 90 h 156"/>
                  <a:gd name="T30" fmla="*/ 54 w 60"/>
                  <a:gd name="T31" fmla="*/ 9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" h="156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70" name="Freeform 58"/>
              <p:cNvSpPr>
                <a:spLocks/>
              </p:cNvSpPr>
              <p:nvPr/>
            </p:nvSpPr>
            <p:spPr bwMode="hidden">
              <a:xfrm>
                <a:off x="5375" y="3246"/>
                <a:ext cx="192" cy="18"/>
              </a:xfrm>
              <a:custGeom>
                <a:avLst/>
                <a:gdLst>
                  <a:gd name="T0" fmla="*/ 114 w 192"/>
                  <a:gd name="T1" fmla="*/ 12 h 18"/>
                  <a:gd name="T2" fmla="*/ 72 w 192"/>
                  <a:gd name="T3" fmla="*/ 6 h 18"/>
                  <a:gd name="T4" fmla="*/ 30 w 192"/>
                  <a:gd name="T5" fmla="*/ 0 h 18"/>
                  <a:gd name="T6" fmla="*/ 0 w 192"/>
                  <a:gd name="T7" fmla="*/ 0 h 18"/>
                  <a:gd name="T8" fmla="*/ 54 w 192"/>
                  <a:gd name="T9" fmla="*/ 12 h 18"/>
                  <a:gd name="T10" fmla="*/ 114 w 192"/>
                  <a:gd name="T11" fmla="*/ 18 h 18"/>
                  <a:gd name="T12" fmla="*/ 156 w 192"/>
                  <a:gd name="T13" fmla="*/ 18 h 18"/>
                  <a:gd name="T14" fmla="*/ 192 w 192"/>
                  <a:gd name="T15" fmla="*/ 12 h 18"/>
                  <a:gd name="T16" fmla="*/ 186 w 192"/>
                  <a:gd name="T17" fmla="*/ 0 h 18"/>
                  <a:gd name="T18" fmla="*/ 150 w 192"/>
                  <a:gd name="T19" fmla="*/ 6 h 18"/>
                  <a:gd name="T20" fmla="*/ 114 w 192"/>
                  <a:gd name="T21" fmla="*/ 12 h 18"/>
                  <a:gd name="T22" fmla="*/ 114 w 192"/>
                  <a:gd name="T23" fmla="*/ 1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2" h="18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71" name="Freeform 59"/>
              <p:cNvSpPr>
                <a:spLocks/>
              </p:cNvSpPr>
              <p:nvPr/>
            </p:nvSpPr>
            <p:spPr bwMode="hidden">
              <a:xfrm>
                <a:off x="5304" y="3042"/>
                <a:ext cx="161" cy="186"/>
              </a:xfrm>
              <a:custGeom>
                <a:avLst/>
                <a:gdLst>
                  <a:gd name="T0" fmla="*/ 11 w 161"/>
                  <a:gd name="T1" fmla="*/ 114 h 186"/>
                  <a:gd name="T2" fmla="*/ 17 w 161"/>
                  <a:gd name="T3" fmla="*/ 96 h 186"/>
                  <a:gd name="T4" fmla="*/ 23 w 161"/>
                  <a:gd name="T5" fmla="*/ 78 h 186"/>
                  <a:gd name="T6" fmla="*/ 53 w 161"/>
                  <a:gd name="T7" fmla="*/ 42 h 186"/>
                  <a:gd name="T8" fmla="*/ 101 w 161"/>
                  <a:gd name="T9" fmla="*/ 18 h 186"/>
                  <a:gd name="T10" fmla="*/ 155 w 161"/>
                  <a:gd name="T11" fmla="*/ 6 h 186"/>
                  <a:gd name="T12" fmla="*/ 161 w 161"/>
                  <a:gd name="T13" fmla="*/ 0 h 186"/>
                  <a:gd name="T14" fmla="*/ 95 w 161"/>
                  <a:gd name="T15" fmla="*/ 12 h 186"/>
                  <a:gd name="T16" fmla="*/ 47 w 161"/>
                  <a:gd name="T17" fmla="*/ 36 h 186"/>
                  <a:gd name="T18" fmla="*/ 11 w 161"/>
                  <a:gd name="T19" fmla="*/ 72 h 186"/>
                  <a:gd name="T20" fmla="*/ 5 w 161"/>
                  <a:gd name="T21" fmla="*/ 90 h 186"/>
                  <a:gd name="T22" fmla="*/ 0 w 161"/>
                  <a:gd name="T23" fmla="*/ 114 h 186"/>
                  <a:gd name="T24" fmla="*/ 11 w 161"/>
                  <a:gd name="T25" fmla="*/ 150 h 186"/>
                  <a:gd name="T26" fmla="*/ 23 w 161"/>
                  <a:gd name="T27" fmla="*/ 168 h 186"/>
                  <a:gd name="T28" fmla="*/ 41 w 161"/>
                  <a:gd name="T29" fmla="*/ 186 h 186"/>
                  <a:gd name="T30" fmla="*/ 65 w 161"/>
                  <a:gd name="T31" fmla="*/ 186 h 186"/>
                  <a:gd name="T32" fmla="*/ 41 w 161"/>
                  <a:gd name="T33" fmla="*/ 168 h 186"/>
                  <a:gd name="T34" fmla="*/ 23 w 161"/>
                  <a:gd name="T35" fmla="*/ 150 h 186"/>
                  <a:gd name="T36" fmla="*/ 17 w 161"/>
                  <a:gd name="T37" fmla="*/ 132 h 186"/>
                  <a:gd name="T38" fmla="*/ 11 w 161"/>
                  <a:gd name="T39" fmla="*/ 114 h 186"/>
                  <a:gd name="T40" fmla="*/ 11 w 161"/>
                  <a:gd name="T41" fmla="*/ 114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186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72" name="Freeform 60"/>
              <p:cNvSpPr>
                <a:spLocks/>
              </p:cNvSpPr>
              <p:nvPr/>
            </p:nvSpPr>
            <p:spPr bwMode="hidden">
              <a:xfrm>
                <a:off x="5489" y="3042"/>
                <a:ext cx="186" cy="210"/>
              </a:xfrm>
              <a:custGeom>
                <a:avLst/>
                <a:gdLst>
                  <a:gd name="T0" fmla="*/ 0 w 185"/>
                  <a:gd name="T1" fmla="*/ 6 h 210"/>
                  <a:gd name="T2" fmla="*/ 66 w 185"/>
                  <a:gd name="T3" fmla="*/ 12 h 210"/>
                  <a:gd name="T4" fmla="*/ 119 w 185"/>
                  <a:gd name="T5" fmla="*/ 36 h 210"/>
                  <a:gd name="T6" fmla="*/ 155 w 185"/>
                  <a:gd name="T7" fmla="*/ 72 h 210"/>
                  <a:gd name="T8" fmla="*/ 161 w 185"/>
                  <a:gd name="T9" fmla="*/ 90 h 210"/>
                  <a:gd name="T10" fmla="*/ 167 w 185"/>
                  <a:gd name="T11" fmla="*/ 114 h 210"/>
                  <a:gd name="T12" fmla="*/ 161 w 185"/>
                  <a:gd name="T13" fmla="*/ 138 h 210"/>
                  <a:gd name="T14" fmla="*/ 149 w 185"/>
                  <a:gd name="T15" fmla="*/ 162 h 210"/>
                  <a:gd name="T16" fmla="*/ 119 w 185"/>
                  <a:gd name="T17" fmla="*/ 180 h 210"/>
                  <a:gd name="T18" fmla="*/ 90 w 185"/>
                  <a:gd name="T19" fmla="*/ 198 h 210"/>
                  <a:gd name="T20" fmla="*/ 96 w 185"/>
                  <a:gd name="T21" fmla="*/ 210 h 210"/>
                  <a:gd name="T22" fmla="*/ 131 w 185"/>
                  <a:gd name="T23" fmla="*/ 192 h 210"/>
                  <a:gd name="T24" fmla="*/ 161 w 185"/>
                  <a:gd name="T25" fmla="*/ 168 h 210"/>
                  <a:gd name="T26" fmla="*/ 179 w 185"/>
                  <a:gd name="T27" fmla="*/ 144 h 210"/>
                  <a:gd name="T28" fmla="*/ 185 w 185"/>
                  <a:gd name="T29" fmla="*/ 114 h 210"/>
                  <a:gd name="T30" fmla="*/ 179 w 185"/>
                  <a:gd name="T31" fmla="*/ 90 h 210"/>
                  <a:gd name="T32" fmla="*/ 173 w 185"/>
                  <a:gd name="T33" fmla="*/ 66 h 210"/>
                  <a:gd name="T34" fmla="*/ 155 w 185"/>
                  <a:gd name="T35" fmla="*/ 48 h 210"/>
                  <a:gd name="T36" fmla="*/ 131 w 185"/>
                  <a:gd name="T37" fmla="*/ 30 h 210"/>
                  <a:gd name="T38" fmla="*/ 72 w 185"/>
                  <a:gd name="T39" fmla="*/ 6 h 210"/>
                  <a:gd name="T40" fmla="*/ 0 w 185"/>
                  <a:gd name="T41" fmla="*/ 0 h 210"/>
                  <a:gd name="T42" fmla="*/ 0 w 185"/>
                  <a:gd name="T43" fmla="*/ 6 h 210"/>
                  <a:gd name="T44" fmla="*/ 0 w 185"/>
                  <a:gd name="T45" fmla="*/ 6 h 210"/>
                  <a:gd name="T46" fmla="*/ 0 w 185"/>
                  <a:gd name="T47" fmla="*/ 6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5" h="21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1373" name="Freeform 61"/>
              <p:cNvSpPr>
                <a:spLocks noEditPoints="1"/>
              </p:cNvSpPr>
              <p:nvPr/>
            </p:nvSpPr>
            <p:spPr bwMode="hidden">
              <a:xfrm>
                <a:off x="5345" y="3058"/>
                <a:ext cx="299" cy="186"/>
              </a:xfrm>
              <a:custGeom>
                <a:avLst/>
                <a:gdLst>
                  <a:gd name="T0" fmla="*/ 150 w 299"/>
                  <a:gd name="T1" fmla="*/ 0 h 186"/>
                  <a:gd name="T2" fmla="*/ 90 w 299"/>
                  <a:gd name="T3" fmla="*/ 6 h 186"/>
                  <a:gd name="T4" fmla="*/ 42 w 299"/>
                  <a:gd name="T5" fmla="*/ 30 h 186"/>
                  <a:gd name="T6" fmla="*/ 12 w 299"/>
                  <a:gd name="T7" fmla="*/ 54 h 186"/>
                  <a:gd name="T8" fmla="*/ 6 w 299"/>
                  <a:gd name="T9" fmla="*/ 72 h 186"/>
                  <a:gd name="T10" fmla="*/ 0 w 299"/>
                  <a:gd name="T11" fmla="*/ 90 h 186"/>
                  <a:gd name="T12" fmla="*/ 6 w 299"/>
                  <a:gd name="T13" fmla="*/ 108 h 186"/>
                  <a:gd name="T14" fmla="*/ 12 w 299"/>
                  <a:gd name="T15" fmla="*/ 126 h 186"/>
                  <a:gd name="T16" fmla="*/ 42 w 299"/>
                  <a:gd name="T17" fmla="*/ 156 h 186"/>
                  <a:gd name="T18" fmla="*/ 90 w 299"/>
                  <a:gd name="T19" fmla="*/ 180 h 186"/>
                  <a:gd name="T20" fmla="*/ 150 w 299"/>
                  <a:gd name="T21" fmla="*/ 186 h 186"/>
                  <a:gd name="T22" fmla="*/ 209 w 299"/>
                  <a:gd name="T23" fmla="*/ 180 h 186"/>
                  <a:gd name="T24" fmla="*/ 257 w 299"/>
                  <a:gd name="T25" fmla="*/ 156 h 186"/>
                  <a:gd name="T26" fmla="*/ 287 w 299"/>
                  <a:gd name="T27" fmla="*/ 126 h 186"/>
                  <a:gd name="T28" fmla="*/ 299 w 299"/>
                  <a:gd name="T29" fmla="*/ 108 h 186"/>
                  <a:gd name="T30" fmla="*/ 299 w 299"/>
                  <a:gd name="T31" fmla="*/ 90 h 186"/>
                  <a:gd name="T32" fmla="*/ 299 w 299"/>
                  <a:gd name="T33" fmla="*/ 72 h 186"/>
                  <a:gd name="T34" fmla="*/ 287 w 299"/>
                  <a:gd name="T35" fmla="*/ 54 h 186"/>
                  <a:gd name="T36" fmla="*/ 257 w 299"/>
                  <a:gd name="T37" fmla="*/ 30 h 186"/>
                  <a:gd name="T38" fmla="*/ 209 w 299"/>
                  <a:gd name="T39" fmla="*/ 6 h 186"/>
                  <a:gd name="T40" fmla="*/ 150 w 299"/>
                  <a:gd name="T41" fmla="*/ 0 h 186"/>
                  <a:gd name="T42" fmla="*/ 150 w 299"/>
                  <a:gd name="T43" fmla="*/ 0 h 186"/>
                  <a:gd name="T44" fmla="*/ 150 w 299"/>
                  <a:gd name="T45" fmla="*/ 180 h 186"/>
                  <a:gd name="T46" fmla="*/ 96 w 299"/>
                  <a:gd name="T47" fmla="*/ 174 h 186"/>
                  <a:gd name="T48" fmla="*/ 48 w 299"/>
                  <a:gd name="T49" fmla="*/ 156 h 186"/>
                  <a:gd name="T50" fmla="*/ 18 w 299"/>
                  <a:gd name="T51" fmla="*/ 126 h 186"/>
                  <a:gd name="T52" fmla="*/ 12 w 299"/>
                  <a:gd name="T53" fmla="*/ 108 h 186"/>
                  <a:gd name="T54" fmla="*/ 6 w 299"/>
                  <a:gd name="T55" fmla="*/ 90 h 186"/>
                  <a:gd name="T56" fmla="*/ 12 w 299"/>
                  <a:gd name="T57" fmla="*/ 72 h 186"/>
                  <a:gd name="T58" fmla="*/ 18 w 299"/>
                  <a:gd name="T59" fmla="*/ 54 h 186"/>
                  <a:gd name="T60" fmla="*/ 48 w 299"/>
                  <a:gd name="T61" fmla="*/ 30 h 186"/>
                  <a:gd name="T62" fmla="*/ 96 w 299"/>
                  <a:gd name="T63" fmla="*/ 12 h 186"/>
                  <a:gd name="T64" fmla="*/ 150 w 299"/>
                  <a:gd name="T65" fmla="*/ 6 h 186"/>
                  <a:gd name="T66" fmla="*/ 203 w 299"/>
                  <a:gd name="T67" fmla="*/ 12 h 186"/>
                  <a:gd name="T68" fmla="*/ 251 w 299"/>
                  <a:gd name="T69" fmla="*/ 30 h 186"/>
                  <a:gd name="T70" fmla="*/ 281 w 299"/>
                  <a:gd name="T71" fmla="*/ 54 h 186"/>
                  <a:gd name="T72" fmla="*/ 293 w 299"/>
                  <a:gd name="T73" fmla="*/ 72 h 186"/>
                  <a:gd name="T74" fmla="*/ 293 w 299"/>
                  <a:gd name="T75" fmla="*/ 90 h 186"/>
                  <a:gd name="T76" fmla="*/ 293 w 299"/>
                  <a:gd name="T77" fmla="*/ 108 h 186"/>
                  <a:gd name="T78" fmla="*/ 281 w 299"/>
                  <a:gd name="T79" fmla="*/ 126 h 186"/>
                  <a:gd name="T80" fmla="*/ 251 w 299"/>
                  <a:gd name="T81" fmla="*/ 156 h 186"/>
                  <a:gd name="T82" fmla="*/ 203 w 299"/>
                  <a:gd name="T83" fmla="*/ 174 h 186"/>
                  <a:gd name="T84" fmla="*/ 150 w 299"/>
                  <a:gd name="T85" fmla="*/ 180 h 186"/>
                  <a:gd name="T86" fmla="*/ 150 w 299"/>
                  <a:gd name="T87" fmla="*/ 18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99" h="186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41374" name="Group 62"/>
              <p:cNvGrpSpPr>
                <a:grpSpLocks/>
              </p:cNvGrpSpPr>
              <p:nvPr/>
            </p:nvGrpSpPr>
            <p:grpSpPr bwMode="auto"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41375" name="Oval 63"/>
                <p:cNvSpPr>
                  <a:spLocks noChangeArrowheads="1"/>
                </p:cNvSpPr>
                <p:nvPr userDrawn="1"/>
              </p:nvSpPr>
              <p:spPr bwMode="hidden">
                <a:xfrm>
                  <a:off x="5381" y="3085"/>
                  <a:ext cx="227" cy="13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376" name="Oval 64"/>
                <p:cNvSpPr>
                  <a:spLocks noChangeArrowheads="1"/>
                </p:cNvSpPr>
                <p:nvPr userDrawn="1"/>
              </p:nvSpPr>
              <p:spPr bwMode="hidden">
                <a:xfrm>
                  <a:off x="5403" y="3099"/>
                  <a:ext cx="182" cy="10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377" name="Oval 65"/>
                <p:cNvSpPr>
                  <a:spLocks noChangeArrowheads="1"/>
                </p:cNvSpPr>
                <p:nvPr userDrawn="1"/>
              </p:nvSpPr>
              <p:spPr bwMode="hidden">
                <a:xfrm>
                  <a:off x="5431" y="3109"/>
                  <a:ext cx="125" cy="8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41378" name="Oval 66"/>
                <p:cNvSpPr>
                  <a:spLocks noChangeArrowheads="1"/>
                </p:cNvSpPr>
                <p:nvPr userDrawn="1"/>
              </p:nvSpPr>
              <p:spPr bwMode="hidden">
                <a:xfrm>
                  <a:off x="5458" y="3125"/>
                  <a:ext cx="73" cy="47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1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41379" name="Rectangle 67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l-GR" altLang="x-none"/>
              <a:t>Κάντε κλικ για να επεξεργαστείτε τον τίτλο</a:t>
            </a:r>
          </a:p>
        </p:txBody>
      </p:sp>
      <p:sp>
        <p:nvSpPr>
          <p:cNvPr id="141380" name="Rectangle 6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x-none"/>
              <a:t>Κάντε κλικ για να επεξεργαστείτε τα στυλ κειμένου του υποδείγματος</a:t>
            </a:r>
          </a:p>
          <a:p>
            <a:pPr lvl="1"/>
            <a:r>
              <a:rPr lang="el-GR" altLang="x-none"/>
              <a:t>Δεύτερου επιπέδου</a:t>
            </a:r>
          </a:p>
          <a:p>
            <a:pPr lvl="2"/>
            <a:r>
              <a:rPr lang="el-GR" altLang="x-none"/>
              <a:t>Τρίτου επιπέδου</a:t>
            </a:r>
          </a:p>
          <a:p>
            <a:pPr lvl="3"/>
            <a:r>
              <a:rPr lang="el-GR" altLang="x-none"/>
              <a:t>Τέταρτου επιπέδου</a:t>
            </a:r>
          </a:p>
          <a:p>
            <a:pPr lvl="4"/>
            <a:r>
              <a:rPr lang="el-GR" altLang="x-none"/>
              <a:t>Πέμπτου επιπέδου</a:t>
            </a:r>
          </a:p>
        </p:txBody>
      </p:sp>
      <p:sp>
        <p:nvSpPr>
          <p:cNvPr id="141381" name="Rectangle 6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l-GR" altLang="x-none"/>
          </a:p>
        </p:txBody>
      </p:sp>
      <p:sp>
        <p:nvSpPr>
          <p:cNvPr id="141382" name="Rectangle 7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l-GR" altLang="x-none"/>
          </a:p>
        </p:txBody>
      </p:sp>
      <p:sp>
        <p:nvSpPr>
          <p:cNvPr id="141383" name="Rectangle 7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CF61C953-EA47-DB41-A79C-B418C3B465B9}" type="slidenum">
              <a:rPr lang="el-GR" altLang="x-none"/>
              <a:pPr/>
              <a:t>‹#›</a:t>
            </a:fld>
            <a:endParaRPr lang="el-GR" altLang="x-non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4" r:id="rId12"/>
  </p:sldLayoutIdLst>
  <p:transition>
    <p:comb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charset="2"/>
        <a:buChar char="Ø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50000"/>
        <a:buFont typeface="Wingdings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4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2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4" Type="http://schemas.openxmlformats.org/officeDocument/2006/relationships/slide" Target="slide7.xml"/><Relationship Id="rId1" Type="http://schemas.openxmlformats.org/officeDocument/2006/relationships/slideLayout" Target="../slideLayouts/slideLayout6.xml"/><Relationship Id="rId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847725"/>
          </a:xfrm>
        </p:spPr>
        <p:txBody>
          <a:bodyPr/>
          <a:lstStyle/>
          <a:p>
            <a:r>
              <a:rPr lang="en-US" altLang="x-none" sz="4000"/>
              <a:t>NEMICI DELLA COLTIVAZIONE</a:t>
            </a:r>
            <a:endParaRPr lang="el-GR" altLang="x-none" sz="4000"/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229600" cy="5329237"/>
          </a:xfrm>
        </p:spPr>
        <p:txBody>
          <a:bodyPr/>
          <a:lstStyle/>
          <a:p>
            <a:pPr>
              <a:buClr>
                <a:srgbClr val="FF3300"/>
              </a:buClr>
            </a:pPr>
            <a:r>
              <a:rPr lang="en-US" altLang="x-none"/>
              <a:t>Triops cansiformis</a:t>
            </a:r>
            <a:r>
              <a:rPr lang="el-GR" altLang="x-none"/>
              <a:t>: </a:t>
            </a:r>
            <a:r>
              <a:rPr lang="en-US" altLang="x-none"/>
              <a:t>crostaceo che si combatte con l’uso di Methyl-parathion.</a:t>
            </a:r>
          </a:p>
          <a:p>
            <a:pPr>
              <a:buClr>
                <a:srgbClr val="FF3300"/>
              </a:buClr>
            </a:pPr>
            <a:r>
              <a:rPr lang="en-US" altLang="x-none"/>
              <a:t>Pyricularia oryzae</a:t>
            </a:r>
            <a:r>
              <a:rPr lang="el-GR" altLang="x-none"/>
              <a:t>: </a:t>
            </a:r>
            <a:r>
              <a:rPr lang="en-US" altLang="x-none"/>
              <a:t>fungo che si combatte usando Kasumin.</a:t>
            </a:r>
          </a:p>
          <a:p>
            <a:endParaRPr lang="en-US" altLang="x-none"/>
          </a:p>
          <a:p>
            <a:pPr>
              <a:buFont typeface="Wingdings" charset="2"/>
              <a:buNone/>
            </a:pPr>
            <a:r>
              <a:rPr lang="el-GR" altLang="x-none" b="1"/>
              <a:t>	</a:t>
            </a:r>
            <a:r>
              <a:rPr lang="en-US" altLang="x-none" b="1"/>
              <a:t>Q</a:t>
            </a:r>
            <a:r>
              <a:rPr lang="en-US" altLang="x-none" u="sng"/>
              <a:t>uesti prodotti riducono la produzione di larve </a:t>
            </a:r>
            <a:r>
              <a:rPr lang="el-GR" altLang="x-none" u="sng"/>
              <a:t> </a:t>
            </a:r>
            <a:r>
              <a:rPr lang="en-US" altLang="x-none" u="sng"/>
              <a:t>per un breve periodo di tempo dopo l’applicazione, a causa della loro tossicita’</a:t>
            </a:r>
            <a:endParaRPr lang="el-GR" altLang="x-none" u="sng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8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8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148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3200" b="1" u="sng"/>
              <a:t>METODOLOGIA</a:t>
            </a:r>
            <a:r>
              <a:rPr lang="el-GR" altLang="x-none" sz="3200" b="1" u="sng"/>
              <a:t/>
            </a:r>
            <a:br>
              <a:rPr lang="el-GR" altLang="x-none" sz="3200" b="1" u="sng"/>
            </a:br>
            <a:r>
              <a:rPr lang="el-GR" altLang="x-none" sz="3200" b="1" u="sng"/>
              <a:t/>
            </a:r>
            <a:br>
              <a:rPr lang="el-GR" altLang="x-none" sz="3200" b="1" u="sng"/>
            </a:br>
            <a:endParaRPr lang="el-GR" altLang="x-none" sz="3200" b="1" u="sng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96975"/>
            <a:ext cx="8642350" cy="4894263"/>
          </a:xfrm>
        </p:spPr>
        <p:txBody>
          <a:bodyPr/>
          <a:lstStyle/>
          <a:p>
            <a:pPr marL="609600" indent="-609600">
              <a:buFont typeface="Wingdings" charset="2"/>
              <a:buNone/>
            </a:pPr>
            <a:r>
              <a:rPr lang="el-GR" altLang="x-none" sz="2800" b="1"/>
              <a:t>	</a:t>
            </a:r>
            <a:r>
              <a:rPr lang="en-US" altLang="x-none" sz="2800" b="1"/>
              <a:t>La metodologia applicata per eseguire il programma nelle risaie comprende</a:t>
            </a:r>
            <a:r>
              <a:rPr lang="el-GR" altLang="x-none" sz="2800" b="1"/>
              <a:t>:</a:t>
            </a:r>
          </a:p>
          <a:p>
            <a:pPr marL="609600" indent="-609600">
              <a:buFont typeface="Wingdings" charset="2"/>
              <a:buNone/>
            </a:pPr>
            <a:endParaRPr lang="el-GR" altLang="x-none" sz="2800" b="1"/>
          </a:p>
          <a:p>
            <a:pPr marL="609600" indent="-609600">
              <a:buClr>
                <a:srgbClr val="FF0000"/>
              </a:buClr>
              <a:buFont typeface="Wingdings" charset="2"/>
              <a:buAutoNum type="arabicPeriod"/>
            </a:pPr>
            <a:r>
              <a:rPr lang="en-US" altLang="x-none" sz="2800"/>
              <a:t>Dettagliata mappatura  della zona</a:t>
            </a:r>
            <a:endParaRPr lang="el-GR" altLang="x-none" sz="2800"/>
          </a:p>
          <a:p>
            <a:pPr marL="609600" indent="-609600">
              <a:buClr>
                <a:srgbClr val="FF0000"/>
              </a:buClr>
              <a:buFont typeface="Wingdings" charset="2"/>
              <a:buAutoNum type="arabicPeriod"/>
            </a:pPr>
            <a:r>
              <a:rPr lang="en-US" altLang="x-none" sz="2800"/>
              <a:t>Addestramento degli operatori</a:t>
            </a:r>
            <a:endParaRPr lang="el-GR" altLang="x-none" sz="2800"/>
          </a:p>
          <a:p>
            <a:pPr marL="609600" indent="-609600">
              <a:buClr>
                <a:srgbClr val="FF0000"/>
              </a:buClr>
              <a:buFont typeface="Wingdings" charset="2"/>
              <a:buAutoNum type="arabicPeriod"/>
            </a:pPr>
            <a:r>
              <a:rPr lang="en-US" altLang="x-none" sz="2800"/>
              <a:t>Nucleo centrale del programma</a:t>
            </a:r>
            <a:endParaRPr lang="el-GR" altLang="x-none" sz="2800"/>
          </a:p>
          <a:p>
            <a:pPr marL="609600" indent="-609600">
              <a:buClr>
                <a:srgbClr val="FF0000"/>
              </a:buClr>
              <a:buFont typeface="Wingdings" charset="2"/>
              <a:buAutoNum type="arabicPeriod"/>
            </a:pPr>
            <a:r>
              <a:rPr lang="en-US" altLang="x-none" sz="2800"/>
              <a:t>Controllo del grado di molestia</a:t>
            </a:r>
            <a:r>
              <a:rPr lang="el-GR" altLang="x-none" sz="2800"/>
              <a:t> </a:t>
            </a:r>
          </a:p>
          <a:p>
            <a:pPr marL="609600" indent="-609600">
              <a:buFont typeface="Wingdings" charset="2"/>
              <a:buNone/>
            </a:pPr>
            <a:endParaRPr lang="el-GR" altLang="x-none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54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154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2000"/>
                                        <p:tgtEl>
                                          <p:spTgt spid="154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2000"/>
                                        <p:tgtEl>
                                          <p:spTgt spid="154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2000"/>
                                        <p:tgtEl>
                                          <p:spTgt spid="154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2000"/>
                                        <p:tgtEl>
                                          <p:spTgt spid="154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26" grpId="0" autoUpdateAnimBg="0"/>
      <p:bldP spid="154627" grpId="0" uiExpand="1" build="p" autoUpdateAnimBg="0" advAuto="200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3200" b="1">
                <a:solidFill>
                  <a:srgbClr val="FF0000"/>
                </a:solidFill>
              </a:rPr>
              <a:t>1.</a:t>
            </a:r>
            <a:r>
              <a:rPr lang="en-US" altLang="x-none" sz="3200" b="1"/>
              <a:t>  </a:t>
            </a:r>
            <a:r>
              <a:rPr lang="en-US" altLang="x-none" sz="3200" b="1" u="sng">
                <a:hlinkClick r:id="rId2" action="ppaction://hlinksldjump"/>
              </a:rPr>
              <a:t>MAPPATURA DELLE RISAIE</a:t>
            </a:r>
            <a:endParaRPr lang="el-GR" altLang="x-none" sz="3200"/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rgbClr val="FF0000"/>
              </a:buClr>
              <a:buFont typeface="Wingdings" charset="2"/>
              <a:buNone/>
            </a:pPr>
            <a:r>
              <a:rPr lang="en-US" altLang="x-none"/>
              <a:t>	</a:t>
            </a:r>
            <a:r>
              <a:rPr lang="en-US" altLang="x-none" b="1" u="sng"/>
              <a:t>Prevede</a:t>
            </a:r>
            <a:r>
              <a:rPr lang="el-GR" altLang="x-none" b="1" u="sng"/>
              <a:t>: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altLang="x-none"/>
              <a:t>Raccolta e registrazione dei dati</a:t>
            </a:r>
            <a:r>
              <a:rPr lang="el-GR" altLang="x-none"/>
              <a:t> (</a:t>
            </a:r>
            <a:r>
              <a:rPr lang="en-US" altLang="x-none"/>
              <a:t>strade, canalizzazioni, ostacoli naturali e artificiali),</a:t>
            </a:r>
            <a:r>
              <a:rPr lang="el-GR" altLang="x-none"/>
              <a:t> </a:t>
            </a:r>
            <a:r>
              <a:rPr lang="en-US" altLang="x-none"/>
              <a:t>su mappe in scala </a:t>
            </a:r>
            <a:r>
              <a:rPr lang="el-GR" altLang="x-none"/>
              <a:t>1:5000</a:t>
            </a:r>
            <a:endParaRPr lang="en-US" altLang="x-none"/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altLang="x-none"/>
              <a:t>Suddivisione della mappa in aree piu’ piccole</a:t>
            </a:r>
            <a:r>
              <a:rPr lang="el-GR" altLang="x-none"/>
              <a:t>.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altLang="x-none"/>
              <a:t>Installazione di stazioni di prelievo</a:t>
            </a:r>
            <a:r>
              <a:rPr lang="el-GR" altLang="x-none"/>
              <a:t>. 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altLang="x-none"/>
              <a:t>Assegnazione di diversi colori a tutti i dati, in base ad una legenda</a:t>
            </a:r>
            <a:r>
              <a:rPr lang="el-GR" altLang="x-none"/>
              <a:t>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5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55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1000"/>
                                        <p:tgtEl>
                                          <p:spTgt spid="155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1000"/>
                                        <p:tgtEl>
                                          <p:spTgt spid="155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1000"/>
                                        <p:tgtEl>
                                          <p:spTgt spid="155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1000"/>
                                        <p:tgtEl>
                                          <p:spTgt spid="155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0" grpId="0" autoUpdateAnimBg="0"/>
      <p:bldP spid="155651" grpId="0" uiExpand="1" build="p" autoUpdateAnimBg="0" advAuto="200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5" name="Picture 11" descr="ΔΗΜΗΤΡΗΣ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46313" y="0"/>
            <a:ext cx="4981575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3916" name="AutoShape 1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48713" y="6453188"/>
            <a:ext cx="395287" cy="40481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3200" b="1">
                <a:solidFill>
                  <a:srgbClr val="FF3300"/>
                </a:solidFill>
              </a:rPr>
              <a:t>2.</a:t>
            </a:r>
            <a:r>
              <a:rPr lang="en-US" altLang="x-none" sz="3200" b="1"/>
              <a:t>  ADDESTRAMENTO DEGLI OPERATORI</a:t>
            </a:r>
            <a:endParaRPr lang="el-GR" altLang="x-none" sz="3200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905000"/>
            <a:ext cx="86106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x-none" b="1"/>
              <a:t>L’addestramento degli operatori comprende</a:t>
            </a:r>
            <a:r>
              <a:rPr lang="el-GR" altLang="x-none" b="1"/>
              <a:t>: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l-GR" altLang="x-none" b="1"/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altLang="x-none"/>
              <a:t>Informazioni generali sulle zanzare</a:t>
            </a:r>
            <a:r>
              <a:rPr lang="el-GR" altLang="x-none"/>
              <a:t>.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altLang="x-none"/>
              <a:t>Individuazione della zona e indicazione dei focolai sulle mappe</a:t>
            </a:r>
            <a:r>
              <a:rPr lang="el-GR" altLang="x-none"/>
              <a:t>.</a:t>
            </a:r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altLang="x-none"/>
              <a:t>Indicazione delle corrette modalita’ di prelievo e della loro frequenza</a:t>
            </a:r>
            <a:r>
              <a:rPr lang="el-GR" altLang="x-none"/>
              <a:t>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5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6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2000"/>
                                        <p:tgtEl>
                                          <p:spTgt spid="156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2000"/>
                                        <p:tgtEl>
                                          <p:spTgt spid="156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2000"/>
                                        <p:tgtEl>
                                          <p:spTgt spid="156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4" grpId="0" autoUpdateAnimBg="0"/>
      <p:bldP spid="156675" grpId="0" build="p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277813"/>
            <a:ext cx="8713788" cy="919162"/>
          </a:xfrm>
        </p:spPr>
        <p:txBody>
          <a:bodyPr/>
          <a:lstStyle/>
          <a:p>
            <a:r>
              <a:rPr lang="en-US" altLang="x-none" sz="3200" b="1">
                <a:solidFill>
                  <a:srgbClr val="FF3300"/>
                </a:solidFill>
              </a:rPr>
              <a:t>3.</a:t>
            </a:r>
            <a:r>
              <a:rPr lang="en-US" altLang="x-none" sz="3200" b="1"/>
              <a:t>  NUCLEO CENTRALE </a:t>
            </a:r>
            <a:br>
              <a:rPr lang="en-US" altLang="x-none" sz="3200" b="1"/>
            </a:br>
            <a:r>
              <a:rPr lang="en-US" altLang="x-none" sz="3200" b="1"/>
              <a:t>DELL’APPLICAZIONE DEL PROGRAMMA</a:t>
            </a:r>
            <a:endParaRPr lang="el-GR" altLang="x-none"/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196975"/>
            <a:ext cx="8229600" cy="5472113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x-none" sz="2800" b="1"/>
              <a:t>Comprende :</a:t>
            </a:r>
            <a:endParaRPr lang="el-GR" altLang="x-none" sz="2800" b="1"/>
          </a:p>
          <a:p>
            <a:pPr>
              <a:lnSpc>
                <a:spcPct val="90000"/>
              </a:lnSpc>
              <a:buClr>
                <a:srgbClr val="FF3300"/>
              </a:buClr>
            </a:pPr>
            <a:r>
              <a:rPr lang="en-US" altLang="x-none" sz="2800"/>
              <a:t>Controllo periodico delle risaie due volte la settimana</a:t>
            </a:r>
            <a:r>
              <a:rPr lang="el-GR" altLang="x-none" sz="2800"/>
              <a:t>.</a:t>
            </a:r>
          </a:p>
          <a:p>
            <a:pPr>
              <a:lnSpc>
                <a:spcPct val="90000"/>
              </a:lnSpc>
              <a:buClr>
                <a:srgbClr val="FF3300"/>
              </a:buClr>
            </a:pPr>
            <a:r>
              <a:rPr lang="en-US" altLang="x-none" sz="2800"/>
              <a:t>Raccolta – valutazione – elaborazione di dati, </a:t>
            </a:r>
            <a:br>
              <a:rPr lang="en-US" altLang="x-none" sz="2800"/>
            </a:br>
            <a:r>
              <a:rPr lang="en-US" altLang="x-none" sz="2800"/>
              <a:t>su base quotidiana</a:t>
            </a:r>
            <a:r>
              <a:rPr lang="el-GR" altLang="x-none" sz="2800"/>
              <a:t>.</a:t>
            </a:r>
          </a:p>
          <a:p>
            <a:pPr lvl="2">
              <a:lnSpc>
                <a:spcPct val="90000"/>
              </a:lnSpc>
              <a:buClr>
                <a:srgbClr val="FFFF00"/>
              </a:buClr>
            </a:pPr>
            <a:r>
              <a:rPr lang="en-US" altLang="x-none" sz="2200"/>
              <a:t>Densita’, fase di sviluppo, specie delle larve</a:t>
            </a:r>
            <a:endParaRPr lang="el-GR" altLang="x-none" sz="2200"/>
          </a:p>
          <a:p>
            <a:pPr lvl="2">
              <a:lnSpc>
                <a:spcPct val="90000"/>
              </a:lnSpc>
              <a:buClr>
                <a:srgbClr val="FFFF00"/>
              </a:buClr>
            </a:pPr>
            <a:r>
              <a:rPr lang="en-US" altLang="x-none" sz="2200"/>
              <a:t>Registrazione dei dati su supporto cartaceo e </a:t>
            </a:r>
            <a:br>
              <a:rPr lang="en-US" altLang="x-none" sz="2200"/>
            </a:br>
            <a:r>
              <a:rPr lang="en-US" altLang="x-none" sz="2200"/>
              <a:t>in </a:t>
            </a:r>
            <a:r>
              <a:rPr lang="el-GR" altLang="x-none" sz="2200"/>
              <a:t> </a:t>
            </a:r>
            <a:r>
              <a:rPr lang="en-US" altLang="x-none" sz="2200">
                <a:hlinkClick r:id="rId2" action="ppaction://hlinksldjump"/>
              </a:rPr>
              <a:t>forma elettronica</a:t>
            </a:r>
            <a:r>
              <a:rPr lang="el-GR" altLang="x-none" sz="2200"/>
              <a:t>.</a:t>
            </a:r>
          </a:p>
          <a:p>
            <a:pPr lvl="2">
              <a:lnSpc>
                <a:spcPct val="90000"/>
              </a:lnSpc>
              <a:buClr>
                <a:srgbClr val="FFFF00"/>
              </a:buClr>
            </a:pPr>
            <a:r>
              <a:rPr lang="en-US" altLang="x-none" sz="2200"/>
              <a:t>Delimitazione delle aree da irrorare.</a:t>
            </a:r>
            <a:endParaRPr lang="el-GR" altLang="x-none" sz="2200"/>
          </a:p>
          <a:p>
            <a:pPr>
              <a:lnSpc>
                <a:spcPct val="90000"/>
              </a:lnSpc>
              <a:buClr>
                <a:srgbClr val="FF3300"/>
              </a:buClr>
            </a:pPr>
            <a:r>
              <a:rPr lang="en-US" altLang="x-none" sz="2800"/>
              <a:t>Irrorazioni da </a:t>
            </a:r>
            <a:r>
              <a:rPr lang="en-US" altLang="x-none" sz="2800">
                <a:hlinkClick r:id="rId3" action="ppaction://hlinksldjump"/>
              </a:rPr>
              <a:t>aereo</a:t>
            </a:r>
            <a:r>
              <a:rPr lang="en-US" altLang="x-none" sz="2800"/>
              <a:t> e da terra con prodotti adeguati </a:t>
            </a:r>
            <a:r>
              <a:rPr lang="el-GR" altLang="x-none" sz="2800"/>
              <a:t>(</a:t>
            </a:r>
            <a:r>
              <a:rPr lang="en-US" altLang="x-none" sz="2800">
                <a:hlinkClick r:id="rId4" action="ppaction://hlinksldjump"/>
              </a:rPr>
              <a:t>Temephos, Bti, Diflubensuron</a:t>
            </a:r>
            <a:r>
              <a:rPr lang="en-US" altLang="x-none" sz="2800"/>
              <a:t>)</a:t>
            </a:r>
          </a:p>
          <a:p>
            <a:pPr>
              <a:lnSpc>
                <a:spcPct val="90000"/>
              </a:lnSpc>
              <a:buClr>
                <a:srgbClr val="FF3300"/>
              </a:buClr>
            </a:pPr>
            <a:r>
              <a:rPr lang="en-US" altLang="x-none" sz="2800"/>
              <a:t>Verifica dell’efficacia delle irrorazioni, fatta il giorno seguente</a:t>
            </a:r>
            <a:r>
              <a:rPr lang="el-GR" altLang="x-none" sz="2800"/>
              <a:t>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7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157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7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7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57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57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57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57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57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57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7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8" grpId="0" autoUpdateAnimBg="0"/>
      <p:bldP spid="157699" grpId="0" uiExpand="1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7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4787900" y="981075"/>
          <a:ext cx="4183063" cy="5040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3" name="Φύλλο εργασίας" r:id="rId3" imgW="10029696" imgH="7820057" progId="Excel.Sheet.8">
                  <p:embed/>
                </p:oleObj>
              </mc:Choice>
              <mc:Fallback>
                <p:oleObj name="Φύλλο εργασίας" r:id="rId3" imgW="10029696" imgH="7820057" progId="Excel.Sheet.8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7900" y="981075"/>
                        <a:ext cx="4183063" cy="504031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53882" dir="135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028" name="Object 4"/>
          <p:cNvGraphicFramePr>
            <a:graphicFrameLocks noGrp="1"/>
          </p:cNvGraphicFramePr>
          <p:nvPr>
            <p:ph sz="half" idx="1"/>
          </p:nvPr>
        </p:nvGraphicFramePr>
        <p:xfrm>
          <a:off x="177800" y="982663"/>
          <a:ext cx="4249738" cy="5049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34" name="Φύλλο εργασίας" r:id="rId5" imgW="10039296" imgH="7820057" progId="Excel.Sheet.8">
                  <p:embed/>
                </p:oleObj>
              </mc:Choice>
              <mc:Fallback>
                <p:oleObj name="Φύλλο εργασίας" r:id="rId5" imgW="10039296" imgH="7820057" progId="Excel.Sheet.8">
                  <p:embed/>
                  <p:pic>
                    <p:nvPicPr>
                      <p:cNvPr id="0" name="Object 4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982663"/>
                        <a:ext cx="4249738" cy="5049837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53882" dir="13500000" algn="ctr" rotWithShape="0">
                                <a:schemeClr val="bg2">
                                  <a:alpha val="50000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029" name="AutoShape 5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820150" y="6524625"/>
            <a:ext cx="323850" cy="333375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29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 sz="4000"/>
              <a:t>MEZZI UTILIZZATI </a:t>
            </a:r>
            <a:br>
              <a:rPr lang="en-US" altLang="x-none" sz="4000"/>
            </a:br>
            <a:r>
              <a:rPr lang="en-US" altLang="x-none" sz="4000"/>
              <a:t>PER IRRORARE</a:t>
            </a:r>
            <a:endParaRPr lang="el-GR" altLang="x-none" sz="400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91513" cy="4781550"/>
          </a:xfrm>
        </p:spPr>
        <p:txBody>
          <a:bodyPr/>
          <a:lstStyle/>
          <a:p>
            <a:pPr>
              <a:buClr>
                <a:srgbClr val="FF3300"/>
              </a:buClr>
            </a:pPr>
            <a:r>
              <a:rPr lang="el-GR" altLang="x-none"/>
              <a:t>2 </a:t>
            </a:r>
            <a:r>
              <a:rPr lang="en-US" altLang="x-none"/>
              <a:t>Elicotteri tipo BELL 47(G4, G5)</a:t>
            </a:r>
            <a:endParaRPr lang="el-GR" altLang="x-none"/>
          </a:p>
          <a:p>
            <a:pPr>
              <a:buClr>
                <a:srgbClr val="FF3300"/>
              </a:buClr>
            </a:pPr>
            <a:r>
              <a:rPr lang="en-US" altLang="x-none"/>
              <a:t>Irrorazione Ultra low volume (ULV) ad una pressione di </a:t>
            </a:r>
            <a:r>
              <a:rPr lang="el-GR" altLang="x-none"/>
              <a:t>50 </a:t>
            </a:r>
            <a:r>
              <a:rPr lang="en-US" altLang="x-none"/>
              <a:t>psi e con soluzione di </a:t>
            </a:r>
            <a:r>
              <a:rPr lang="el-GR" altLang="x-none"/>
              <a:t>220 </a:t>
            </a:r>
            <a:r>
              <a:rPr lang="en-US" altLang="x-none"/>
              <a:t>litri/100 ettari</a:t>
            </a:r>
            <a:r>
              <a:rPr lang="el-GR" altLang="x-none"/>
              <a:t>.</a:t>
            </a:r>
          </a:p>
          <a:p>
            <a:pPr>
              <a:buClr>
                <a:srgbClr val="FF3300"/>
              </a:buClr>
            </a:pPr>
            <a:r>
              <a:rPr lang="el-GR" altLang="x-none"/>
              <a:t>6 </a:t>
            </a:r>
            <a:r>
              <a:rPr lang="en-US" altLang="x-none"/>
              <a:t>ugelli </a:t>
            </a:r>
            <a:r>
              <a:rPr lang="el-GR" altLang="x-none"/>
              <a:t>(</a:t>
            </a:r>
            <a:r>
              <a:rPr lang="en-US" altLang="x-none"/>
              <a:t>beck</a:t>
            </a:r>
            <a:r>
              <a:rPr lang="el-GR" altLang="x-none"/>
              <a:t>) </a:t>
            </a:r>
            <a:r>
              <a:rPr lang="en-US" altLang="x-none"/>
              <a:t>di diametro </a:t>
            </a:r>
            <a:r>
              <a:rPr lang="el-GR" altLang="x-none"/>
              <a:t>0,08</a:t>
            </a:r>
            <a:r>
              <a:rPr lang="en-US" altLang="x-none"/>
              <a:t> inch., che a seconda dell’altezza delle piantine di riso cambiano gradualmente durante il periodo di coltivazione, fino a raggiungere </a:t>
            </a:r>
            <a:r>
              <a:rPr lang="el-GR" altLang="x-none"/>
              <a:t>0,04</a:t>
            </a:r>
            <a:r>
              <a:rPr lang="en-US" altLang="x-none"/>
              <a:t> inch</a:t>
            </a:r>
            <a:r>
              <a:rPr lang="el-GR" altLang="x-none"/>
              <a:t>.</a:t>
            </a:r>
            <a:endParaRPr lang="en-US" altLang="x-none"/>
          </a:p>
          <a:p>
            <a:pPr>
              <a:buFont typeface="Wingdings" charset="2"/>
              <a:buNone/>
            </a:pPr>
            <a:endParaRPr lang="el-GR" altLang="x-none"/>
          </a:p>
        </p:txBody>
      </p:sp>
      <p:sp>
        <p:nvSpPr>
          <p:cNvPr id="159748" name="AutoShape 4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820150" y="6524625"/>
            <a:ext cx="323850" cy="333375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DOSAGGIO DEI PRODOTTI</a:t>
            </a:r>
            <a:endParaRPr lang="el-GR" altLang="x-none"/>
          </a:p>
        </p:txBody>
      </p:sp>
      <p:graphicFrame>
        <p:nvGraphicFramePr>
          <p:cNvPr id="158723" name="Group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075613" cy="4529138"/>
        </p:xfrm>
        <a:graphic>
          <a:graphicData uri="http://schemas.openxmlformats.org/drawingml/2006/table">
            <a:tbl>
              <a:tblPr/>
              <a:tblGrid>
                <a:gridCol w="884238"/>
                <a:gridCol w="4454525"/>
                <a:gridCol w="2736850"/>
              </a:tblGrid>
              <a:tr h="904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n.</a:t>
                      </a:r>
                      <a:endParaRPr kumimoji="0" lang="el-GR" altLang="x-none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SOSTANZA</a:t>
                      </a:r>
                      <a:endParaRPr kumimoji="0" lang="el-GR" altLang="x-none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DOSAGGIO</a:t>
                      </a:r>
                      <a:endParaRPr kumimoji="0" lang="el-GR" altLang="x-none" sz="3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0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Temephos 50 EC</a:t>
                      </a:r>
                      <a:r>
                        <a:rPr kumimoji="0" lang="el-GR" altLang="x-non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(</a:t>
                      </a:r>
                      <a:r>
                        <a:rPr kumimoji="0" lang="en-US" altLang="x-non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liquido)</a:t>
                      </a:r>
                      <a:endParaRPr kumimoji="0" lang="el-GR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</a:t>
                      </a:r>
                      <a:r>
                        <a:rPr kumimoji="0" lang="el-GR" altLang="x-non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</a:t>
                      </a:r>
                      <a:r>
                        <a:rPr kumimoji="0" lang="en-US" altLang="x-non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ml /1000mq.</a:t>
                      </a:r>
                      <a:endParaRPr kumimoji="0" lang="el-GR" altLang="x-non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64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Bti</a:t>
                      </a:r>
                      <a:endParaRPr kumimoji="0" lang="el-GR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20  </a:t>
                      </a:r>
                      <a:r>
                        <a:rPr kumimoji="0" lang="en-US" altLang="x-non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ml/ 1000mq. </a:t>
                      </a:r>
                      <a:endParaRPr kumimoji="0" lang="el-GR" altLang="x-non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  <a:endParaRPr kumimoji="0" lang="el-GR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Diflubensuron</a:t>
                      </a:r>
                      <a:endParaRPr kumimoji="0" lang="el-GR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50</a:t>
                      </a:r>
                      <a:r>
                        <a:rPr kumimoji="0" lang="el-GR" altLang="x-non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</a:t>
                      </a:r>
                      <a:r>
                        <a:rPr kumimoji="0" lang="en-US" altLang="x-non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gr/ 1000mq. </a:t>
                      </a:r>
                      <a:endParaRPr kumimoji="0" lang="el-GR" altLang="x-non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Temephos </a:t>
                      </a:r>
                      <a:r>
                        <a:rPr kumimoji="0" lang="el-GR" altLang="x-non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</a:t>
                      </a:r>
                      <a:r>
                        <a:rPr kumimoji="0" lang="en-US" altLang="x-none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SG (granuli)</a:t>
                      </a:r>
                      <a:endParaRPr kumimoji="0" lang="el-GR" altLang="x-none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  <a:r>
                        <a:rPr kumimoji="0" lang="el-GR" altLang="x-non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 </a:t>
                      </a:r>
                      <a:r>
                        <a:rPr kumimoji="0" lang="en-US" altLang="x-none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Kgr/ 1000mq. </a:t>
                      </a:r>
                      <a:endParaRPr kumimoji="0" lang="el-GR" altLang="x-none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58749" name="AutoShape 29">
            <a:hlinkClick r:id="" action="ppaction://hlinkshowjump?jump=lastslideviewed" highlightClick="1"/>
          </p:cNvPr>
          <p:cNvSpPr>
            <a:spLocks noChangeArrowheads="1"/>
          </p:cNvSpPr>
          <p:nvPr/>
        </p:nvSpPr>
        <p:spPr bwMode="auto">
          <a:xfrm>
            <a:off x="8820150" y="6524625"/>
            <a:ext cx="323850" cy="333375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8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x-none"/>
              <a:t>SPECIE DI ZANZARE</a:t>
            </a:r>
            <a:endParaRPr lang="el-GR" altLang="x-none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FF3300"/>
              </a:buClr>
            </a:pPr>
            <a:r>
              <a:rPr lang="en-US" altLang="x-none"/>
              <a:t>Nella zona delle risaie sono state individuate 16 specie di zanzare</a:t>
            </a:r>
            <a:r>
              <a:rPr lang="el-GR" altLang="x-none"/>
              <a:t>.</a:t>
            </a:r>
          </a:p>
          <a:p>
            <a:pPr>
              <a:buClr>
                <a:srgbClr val="FF3300"/>
              </a:buClr>
            </a:pPr>
            <a:r>
              <a:rPr lang="en-US" altLang="x-none"/>
              <a:t>La specie </a:t>
            </a:r>
            <a:r>
              <a:rPr lang="en-US" altLang="x-none" b="1"/>
              <a:t>Culex</a:t>
            </a:r>
            <a:r>
              <a:rPr lang="el-GR" altLang="x-none" b="1"/>
              <a:t> </a:t>
            </a:r>
            <a:r>
              <a:rPr lang="en-US" altLang="x-none"/>
              <a:t>compare durante tutto il periodo della coltivazione</a:t>
            </a:r>
            <a:r>
              <a:rPr lang="el-GR" altLang="x-none"/>
              <a:t>.</a:t>
            </a:r>
          </a:p>
          <a:p>
            <a:pPr>
              <a:buClr>
                <a:srgbClr val="FF3300"/>
              </a:buClr>
            </a:pPr>
            <a:r>
              <a:rPr lang="en-US" altLang="x-none"/>
              <a:t>La specie</a:t>
            </a:r>
            <a:r>
              <a:rPr lang="el-GR" altLang="x-none"/>
              <a:t> </a:t>
            </a:r>
            <a:r>
              <a:rPr lang="en-US" altLang="x-none" b="1"/>
              <a:t>Aedes </a:t>
            </a:r>
            <a:r>
              <a:rPr lang="en-US" altLang="x-none"/>
              <a:t>compare con le prime inondazioni di maggio</a:t>
            </a:r>
            <a:r>
              <a:rPr lang="el-GR" altLang="x-none"/>
              <a:t>.</a:t>
            </a:r>
          </a:p>
          <a:p>
            <a:pPr>
              <a:buClr>
                <a:srgbClr val="FF3300"/>
              </a:buClr>
            </a:pPr>
            <a:r>
              <a:rPr lang="en-US" altLang="x-none"/>
              <a:t>La specie </a:t>
            </a:r>
            <a:r>
              <a:rPr lang="en-US" altLang="x-none" b="1"/>
              <a:t>Anopheles</a:t>
            </a:r>
            <a:r>
              <a:rPr lang="en-US" altLang="x-none"/>
              <a:t> compare dopo la meta’ di giugno</a:t>
            </a:r>
            <a:r>
              <a:rPr lang="el-GR" altLang="x-none"/>
              <a:t>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9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9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95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49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9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0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530" name="Group 2"/>
          <p:cNvGraphicFramePr>
            <a:graphicFrameLocks noGrp="1"/>
          </p:cNvGraphicFramePr>
          <p:nvPr>
            <p:ph/>
          </p:nvPr>
        </p:nvGraphicFramePr>
        <p:xfrm>
          <a:off x="2124075" y="152400"/>
          <a:ext cx="5832475" cy="6729413"/>
        </p:xfrm>
        <a:graphic>
          <a:graphicData uri="http://schemas.openxmlformats.org/drawingml/2006/table">
            <a:tbl>
              <a:tblPr/>
              <a:tblGrid>
                <a:gridCol w="790575"/>
                <a:gridCol w="5041900"/>
              </a:tblGrid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N.</a:t>
                      </a:r>
                      <a:endParaRPr kumimoji="0" lang="el-GR" altLang="x-none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  <a:r>
                        <a:rPr kumimoji="0" lang="en-US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SOTTOGENERI DI ZANZARE PRESENTI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NELL’AREA DELLE RISAIE</a:t>
                      </a:r>
                      <a:endParaRPr kumimoji="0" lang="el-GR" altLang="x-none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Ochlerotatus caspius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2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Ochlerotatus geniculatus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3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Culex pipiens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6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Culex territans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Culex modestus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Uranotaenia unguiculata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7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Anopheles pseudopictus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Anopheles claviger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Anopheles hyrcanus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Anopheles sacharovi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11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Anopheles maculipenis s. l.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Aedes caspius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13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Aedes vexans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14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Aedes cantans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15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Culiseta morsitans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4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l-GR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16</a:t>
                      </a: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50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accent2"/>
                        </a:buClr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charset="2"/>
                        <a:buNone/>
                        <a:tabLst/>
                      </a:pPr>
                      <a:r>
                        <a:rPr kumimoji="0" lang="en-US" altLang="x-none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Culiseta annulata</a:t>
                      </a:r>
                      <a:endParaRPr kumimoji="0" lang="el-GR" altLang="x-none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0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8313" y="476250"/>
            <a:ext cx="8135937" cy="5689600"/>
          </a:xfrm>
        </p:spPr>
        <p:txBody>
          <a:bodyPr/>
          <a:lstStyle/>
          <a:p>
            <a:pPr>
              <a:lnSpc>
                <a:spcPct val="160000"/>
              </a:lnSpc>
              <a:buFont typeface="Wingdings" charset="2"/>
              <a:buNone/>
            </a:pPr>
            <a:r>
              <a:rPr lang="el-GR" altLang="x-none" b="1"/>
              <a:t>	</a:t>
            </a:r>
            <a:r>
              <a:rPr lang="en-US" altLang="x-none" b="1"/>
              <a:t>Per raggiungere l’obiettivo e’ necessario quanto segue:</a:t>
            </a:r>
            <a:endParaRPr lang="el-GR" altLang="x-none" b="1"/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l-GR" altLang="x-none"/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altLang="x-none"/>
              <a:t>Irrorare le risaie dall’alto, </a:t>
            </a:r>
            <a:r>
              <a:rPr lang="en-US" altLang="x-none">
                <a:hlinkClick r:id="rId2" action="ppaction://hlinksldjump"/>
              </a:rPr>
              <a:t>con aereo</a:t>
            </a:r>
            <a:r>
              <a:rPr lang="en-US" altLang="x-none"/>
              <a:t>.</a:t>
            </a:r>
            <a:endParaRPr lang="el-GR" altLang="x-none"/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altLang="x-none">
                <a:hlinkClick r:id="rId3" action="ppaction://hlinksldjump"/>
              </a:rPr>
              <a:t>Irrorare da terra </a:t>
            </a:r>
            <a:r>
              <a:rPr lang="en-US" altLang="x-none"/>
              <a:t>l’ambiente urbano e quello circostante dei nove centri abitati che si trovano nell’area delle risaie.</a:t>
            </a:r>
            <a:endParaRPr lang="el-GR" altLang="x-none"/>
          </a:p>
          <a:p>
            <a:pPr>
              <a:lnSpc>
                <a:spcPct val="90000"/>
              </a:lnSpc>
              <a:buClr>
                <a:srgbClr val="FF0000"/>
              </a:buClr>
            </a:pPr>
            <a:r>
              <a:rPr lang="en-US" altLang="x-none"/>
              <a:t>Irrorare con prodotti ecologici-biologici adeguati le aree attorno al </a:t>
            </a:r>
            <a:r>
              <a:rPr lang="en-US" altLang="x-none" u="sng">
                <a:hlinkClick r:id="rId4" action="ppaction://hlinksldjump"/>
              </a:rPr>
              <a:t>fiume Strimonas</a:t>
            </a:r>
            <a:r>
              <a:rPr lang="en-US" altLang="x-none">
                <a:hlinkClick r:id="rId4" action="ppaction://hlinksldjump"/>
              </a:rPr>
              <a:t> </a:t>
            </a:r>
            <a:r>
              <a:rPr lang="en-US" altLang="x-none"/>
              <a:t>che confinano con le risaie.</a:t>
            </a:r>
            <a:endParaRPr lang="el-GR" altLang="x-none"/>
          </a:p>
          <a:p>
            <a:pPr>
              <a:buClr>
                <a:srgbClr val="FF0000"/>
              </a:buClr>
            </a:pPr>
            <a:endParaRPr lang="el-GR" altLang="x-none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43" name="Picture 7" descr="File0026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741363"/>
            <a:ext cx="7993063" cy="535146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4" name="AutoShape 8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48713" y="6453188"/>
            <a:ext cx="395287" cy="40481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6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9" name="Picture 5" descr="PSEKASMO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313" y="584200"/>
            <a:ext cx="8207375" cy="5581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18790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8748713" y="6453188"/>
            <a:ext cx="395287" cy="404812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7" name="Picture 5" descr="SPRAY IN STRIMON RIV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364163" cy="3668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0840" name="Picture 8" descr="STRIMON 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6100" y="3798888"/>
            <a:ext cx="4787900" cy="3059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0841" name="AutoShape 9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748713" y="0"/>
            <a:ext cx="395287" cy="404813"/>
          </a:xfrm>
          <a:prstGeom prst="actionButtonReturn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554" name="Group 2"/>
          <p:cNvGrpSpPr>
            <a:grpSpLocks noChangeAspect="1"/>
          </p:cNvGrpSpPr>
          <p:nvPr/>
        </p:nvGrpSpPr>
        <p:grpSpPr bwMode="auto">
          <a:xfrm>
            <a:off x="468313" y="657225"/>
            <a:ext cx="8531225" cy="6011863"/>
            <a:chOff x="530" y="89"/>
            <a:chExt cx="6623" cy="3787"/>
          </a:xfrm>
        </p:grpSpPr>
        <p:sp>
          <p:nvSpPr>
            <p:cNvPr id="151555" name="AutoShape 3"/>
            <p:cNvSpPr>
              <a:spLocks noChangeAspect="1" noChangeArrowheads="1" noTextEdit="1"/>
            </p:cNvSpPr>
            <p:nvPr/>
          </p:nvSpPr>
          <p:spPr bwMode="auto">
            <a:xfrm>
              <a:off x="530" y="89"/>
              <a:ext cx="6623" cy="3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151556" name="_s151556"/>
            <p:cNvCxnSpPr>
              <a:cxnSpLocks noChangeShapeType="1"/>
              <a:stCxn id="151572" idx="6"/>
              <a:endCxn id="151565" idx="2"/>
            </p:cNvCxnSpPr>
            <p:nvPr/>
          </p:nvCxnSpPr>
          <p:spPr bwMode="auto">
            <a:xfrm rot="5400000" flipH="1">
              <a:off x="1965" y="2198"/>
              <a:ext cx="1428" cy="976"/>
            </a:xfrm>
            <a:prstGeom prst="bentConnector3">
              <a:avLst>
                <a:gd name="adj1" fmla="val 504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57" name="_s151557"/>
            <p:cNvCxnSpPr>
              <a:cxnSpLocks noChangeShapeType="1"/>
              <a:stCxn id="151571" idx="6"/>
              <a:endCxn id="151565" idx="2"/>
            </p:cNvCxnSpPr>
            <p:nvPr/>
          </p:nvCxnSpPr>
          <p:spPr bwMode="auto">
            <a:xfrm rot="16200000">
              <a:off x="1131" y="2340"/>
              <a:ext cx="1428" cy="692"/>
            </a:xfrm>
            <a:prstGeom prst="bentConnector3">
              <a:avLst>
                <a:gd name="adj1" fmla="val 5042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58" name="_s151558"/>
            <p:cNvCxnSpPr>
              <a:cxnSpLocks noChangeShapeType="1"/>
              <a:stCxn id="151570" idx="6"/>
              <a:endCxn id="151565" idx="2"/>
            </p:cNvCxnSpPr>
            <p:nvPr/>
          </p:nvCxnSpPr>
          <p:spPr bwMode="auto">
            <a:xfrm rot="16200000">
              <a:off x="1219" y="1862"/>
              <a:ext cx="861" cy="1082"/>
            </a:xfrm>
            <a:prstGeom prst="bentConnector3">
              <a:avLst>
                <a:gd name="adj1" fmla="val 8361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59" name="_s151559"/>
            <p:cNvCxnSpPr>
              <a:cxnSpLocks noChangeShapeType="1"/>
              <a:stCxn id="151569" idx="6"/>
              <a:endCxn id="151567" idx="2"/>
            </p:cNvCxnSpPr>
            <p:nvPr/>
          </p:nvCxnSpPr>
          <p:spPr bwMode="auto">
            <a:xfrm rot="5400000" flipH="1">
              <a:off x="5872" y="2708"/>
              <a:ext cx="521" cy="863"/>
            </a:xfrm>
            <a:prstGeom prst="bentConnector3">
              <a:avLst>
                <a:gd name="adj1" fmla="val 1381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60" name="_s151560"/>
            <p:cNvCxnSpPr>
              <a:cxnSpLocks noChangeShapeType="1"/>
              <a:stCxn id="151568" idx="6"/>
              <a:endCxn id="151567" idx="2"/>
            </p:cNvCxnSpPr>
            <p:nvPr/>
          </p:nvCxnSpPr>
          <p:spPr bwMode="auto">
            <a:xfrm rot="16200000">
              <a:off x="5125" y="2824"/>
              <a:ext cx="521" cy="631"/>
            </a:xfrm>
            <a:prstGeom prst="bentConnector3">
              <a:avLst>
                <a:gd name="adj1" fmla="val 13819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61" name="_s151561"/>
            <p:cNvCxnSpPr>
              <a:cxnSpLocks noChangeShapeType="1"/>
              <a:stCxn id="151567" idx="6"/>
              <a:endCxn id="151566" idx="2"/>
            </p:cNvCxnSpPr>
            <p:nvPr/>
          </p:nvCxnSpPr>
          <p:spPr bwMode="auto">
            <a:xfrm rot="5400000" flipH="1">
              <a:off x="5610" y="2062"/>
              <a:ext cx="181" cy="1"/>
            </a:xfrm>
            <a:prstGeom prst="bentConnector3">
              <a:avLst>
                <a:gd name="adj1" fmla="val 3977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62" name="_s151562"/>
            <p:cNvCxnSpPr>
              <a:cxnSpLocks noChangeShapeType="1"/>
              <a:stCxn id="151566" idx="6"/>
              <a:endCxn id="151564" idx="2"/>
            </p:cNvCxnSpPr>
            <p:nvPr/>
          </p:nvCxnSpPr>
          <p:spPr bwMode="auto">
            <a:xfrm rot="5400000" flipH="1">
              <a:off x="4698" y="198"/>
              <a:ext cx="181" cy="1823"/>
            </a:xfrm>
            <a:prstGeom prst="bentConnector3">
              <a:avLst>
                <a:gd name="adj1" fmla="val 3977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563" name="_s151563"/>
            <p:cNvCxnSpPr>
              <a:cxnSpLocks noChangeShapeType="1"/>
              <a:stCxn id="151565" idx="6"/>
              <a:endCxn id="151564" idx="2"/>
            </p:cNvCxnSpPr>
            <p:nvPr/>
          </p:nvCxnSpPr>
          <p:spPr bwMode="auto">
            <a:xfrm rot="16200000">
              <a:off x="2943" y="267"/>
              <a:ext cx="181" cy="1686"/>
            </a:xfrm>
            <a:prstGeom prst="bentConnector3">
              <a:avLst>
                <a:gd name="adj1" fmla="val 3977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51564" name="_s151564"/>
            <p:cNvSpPr>
              <a:spLocks noChangeArrowheads="1"/>
            </p:cNvSpPr>
            <p:nvPr/>
          </p:nvSpPr>
          <p:spPr bwMode="auto">
            <a:xfrm>
              <a:off x="2962" y="89"/>
              <a:ext cx="1830" cy="930"/>
            </a:xfrm>
            <a:prstGeom prst="bevel">
              <a:avLst>
                <a:gd name="adj" fmla="val 12472"/>
              </a:avLst>
            </a:prstGeom>
            <a:solidFill>
              <a:schemeClr val="accent1">
                <a:alpha val="50000"/>
              </a:schemeClr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63368" tIns="31684" rIns="63368" bIns="31684" anchor="ctr"/>
            <a:lstStyle/>
            <a:p>
              <a:pPr algn="ctr" eaLnBrk="0" hangingPunct="0"/>
              <a:r>
                <a:rPr lang="en-US" altLang="x-none" b="1">
                  <a:latin typeface="Times New Roman" charset="0"/>
                </a:rPr>
                <a:t>DIRETTORE TECNICO </a:t>
              </a:r>
              <a:endParaRPr lang="el-GR" altLang="x-none" b="1">
                <a:latin typeface="Times New Roman" charset="0"/>
              </a:endParaRPr>
            </a:p>
            <a:p>
              <a:pPr algn="ctr" eaLnBrk="0" hangingPunct="0"/>
              <a:r>
                <a:rPr lang="en-US" altLang="x-none" b="1">
                  <a:latin typeface="Times New Roman" charset="0"/>
                </a:rPr>
                <a:t>del CENTRO LZ &amp; PC</a:t>
              </a:r>
              <a:endParaRPr lang="el-GR" altLang="x-none" b="1">
                <a:latin typeface="Times New Roman" charset="0"/>
              </a:endParaRPr>
            </a:p>
          </p:txBody>
        </p:sp>
        <p:sp>
          <p:nvSpPr>
            <p:cNvPr id="151565" name="_s151565"/>
            <p:cNvSpPr>
              <a:spLocks noChangeArrowheads="1"/>
            </p:cNvSpPr>
            <p:nvPr/>
          </p:nvSpPr>
          <p:spPr bwMode="auto">
            <a:xfrm>
              <a:off x="1087" y="1200"/>
              <a:ext cx="2209" cy="772"/>
            </a:xfrm>
            <a:prstGeom prst="bevel">
              <a:avLst>
                <a:gd name="adj" fmla="val 12500"/>
              </a:avLst>
            </a:prstGeom>
            <a:solidFill>
              <a:srgbClr val="FF0000">
                <a:alpha val="5000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63368" tIns="31684" rIns="63368" bIns="31684" anchor="ctr"/>
            <a:lstStyle/>
            <a:p>
              <a:pPr algn="ctr" eaLnBrk="0" hangingPunct="0"/>
              <a:r>
                <a:rPr lang="el-GR" altLang="x-none" sz="1600" b="1">
                  <a:latin typeface="Times New Roman" charset="0"/>
                </a:rPr>
                <a:t>1 </a:t>
              </a:r>
              <a:r>
                <a:rPr lang="en-US" altLang="x-none" sz="1600" b="1">
                  <a:latin typeface="Times New Roman" charset="0"/>
                </a:rPr>
                <a:t>COLLABORATORE</a:t>
              </a:r>
              <a:endParaRPr lang="el-GR" altLang="x-none" sz="1600" b="1">
                <a:latin typeface="Times New Roman" charset="0"/>
              </a:endParaRPr>
            </a:p>
            <a:p>
              <a:pPr algn="ctr" eaLnBrk="0" hangingPunct="0"/>
              <a:r>
                <a:rPr lang="en-US" altLang="x-none" sz="1600" b="1">
                  <a:latin typeface="Times New Roman" charset="0"/>
                </a:rPr>
                <a:t>SCIENTIFICO</a:t>
              </a:r>
              <a:endParaRPr lang="el-GR" altLang="x-none" sz="1600" b="1">
                <a:latin typeface="Times New Roman" charset="0"/>
              </a:endParaRPr>
            </a:p>
            <a:p>
              <a:pPr algn="ctr" eaLnBrk="0" hangingPunct="0"/>
              <a:r>
                <a:rPr lang="el-GR" altLang="x-none" sz="1000" b="1">
                  <a:latin typeface="Times New Roman" charset="0"/>
                </a:rPr>
                <a:t>(</a:t>
              </a:r>
              <a:r>
                <a:rPr lang="en-US" altLang="x-none" sz="1000" b="1">
                  <a:latin typeface="Times New Roman" charset="0"/>
                </a:rPr>
                <a:t>RESP. IRRORAZIONI CON AEREO</a:t>
              </a:r>
              <a:r>
                <a:rPr lang="el-GR" altLang="x-none" sz="1000" b="1">
                  <a:latin typeface="Times New Roman" charset="0"/>
                </a:rPr>
                <a:t>)</a:t>
              </a:r>
            </a:p>
          </p:txBody>
        </p:sp>
        <p:sp>
          <p:nvSpPr>
            <p:cNvPr id="151566" name="_s151566"/>
            <p:cNvSpPr>
              <a:spLocks noChangeArrowheads="1"/>
            </p:cNvSpPr>
            <p:nvPr/>
          </p:nvSpPr>
          <p:spPr bwMode="auto">
            <a:xfrm>
              <a:off x="4638" y="1200"/>
              <a:ext cx="2123" cy="772"/>
            </a:xfrm>
            <a:prstGeom prst="bevel">
              <a:avLst>
                <a:gd name="adj" fmla="val 12500"/>
              </a:avLst>
            </a:prstGeom>
            <a:solidFill>
              <a:srgbClr val="FF0000">
                <a:alpha val="50000"/>
              </a:srgbClr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lIns="63368" tIns="31684" rIns="63368" bIns="31684" anchor="ctr"/>
            <a:lstStyle/>
            <a:p>
              <a:pPr algn="ctr" eaLnBrk="0" hangingPunct="0"/>
              <a:r>
                <a:rPr lang="el-GR" altLang="x-none" sz="1600" b="1">
                  <a:latin typeface="Times New Roman" charset="0"/>
                </a:rPr>
                <a:t>1  </a:t>
              </a:r>
              <a:r>
                <a:rPr lang="en-US" altLang="x-none" sz="1600" b="1">
                  <a:latin typeface="Times New Roman" charset="0"/>
                </a:rPr>
                <a:t>COLLABORATORE</a:t>
              </a:r>
              <a:endParaRPr lang="el-GR" altLang="x-none" sz="1600" b="1">
                <a:latin typeface="Times New Roman" charset="0"/>
              </a:endParaRPr>
            </a:p>
            <a:p>
              <a:pPr algn="ctr" eaLnBrk="0" hangingPunct="0"/>
              <a:r>
                <a:rPr lang="en-US" altLang="x-none" sz="1600" b="1">
                  <a:latin typeface="Times New Roman" charset="0"/>
                </a:rPr>
                <a:t>SCIENTIFICO</a:t>
              </a:r>
              <a:endParaRPr lang="el-GR" altLang="x-none" sz="1600" b="1">
                <a:latin typeface="Times New Roman" charset="0"/>
              </a:endParaRPr>
            </a:p>
            <a:p>
              <a:pPr algn="ctr" eaLnBrk="0" hangingPunct="0"/>
              <a:r>
                <a:rPr lang="el-GR" altLang="x-none" sz="1000" b="1">
                  <a:latin typeface="Times New Roman" charset="0"/>
                </a:rPr>
                <a:t>(</a:t>
              </a:r>
              <a:r>
                <a:rPr lang="en-US" altLang="x-none" sz="1000" b="1">
                  <a:latin typeface="Times New Roman" charset="0"/>
                </a:rPr>
                <a:t>RESP. IRRORAZIONI DA TERRA</a:t>
              </a:r>
              <a:r>
                <a:rPr lang="el-GR" altLang="x-none" sz="1000" b="1">
                  <a:latin typeface="Times New Roman" charset="0"/>
                </a:rPr>
                <a:t>)</a:t>
              </a:r>
            </a:p>
          </p:txBody>
        </p:sp>
        <p:sp>
          <p:nvSpPr>
            <p:cNvPr id="151567" name="_s151567"/>
            <p:cNvSpPr>
              <a:spLocks noChangeArrowheads="1"/>
            </p:cNvSpPr>
            <p:nvPr/>
          </p:nvSpPr>
          <p:spPr bwMode="auto">
            <a:xfrm>
              <a:off x="4862" y="2153"/>
              <a:ext cx="1677" cy="726"/>
            </a:xfrm>
            <a:prstGeom prst="bevel">
              <a:avLst>
                <a:gd name="adj" fmla="val 12500"/>
              </a:avLst>
            </a:prstGeom>
            <a:solidFill>
              <a:srgbClr val="FFFF99">
                <a:alpha val="50000"/>
              </a:srgbClr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lIns="63368" tIns="31684" rIns="63368" bIns="31684" anchor="ctr"/>
            <a:lstStyle/>
            <a:p>
              <a:pPr algn="ctr" eaLnBrk="0" hangingPunct="0"/>
              <a:r>
                <a:rPr lang="el-GR" altLang="x-none" sz="1400" b="1">
                  <a:latin typeface="Times New Roman" charset="0"/>
                </a:rPr>
                <a:t>1</a:t>
              </a:r>
              <a:r>
                <a:rPr lang="en-US" altLang="x-none" sz="1400" b="1">
                  <a:latin typeface="Times New Roman" charset="0"/>
                </a:rPr>
                <a:t> ASSISTENTE</a:t>
              </a:r>
              <a:endParaRPr lang="el-GR" altLang="x-none" sz="1400" b="1">
                <a:latin typeface="Times New Roman" charset="0"/>
              </a:endParaRPr>
            </a:p>
            <a:p>
              <a:pPr algn="ctr" eaLnBrk="0" hangingPunct="0"/>
              <a:r>
                <a:rPr lang="en-US" altLang="x-none" sz="1400" b="1">
                  <a:latin typeface="Times New Roman" charset="0"/>
                </a:rPr>
                <a:t>COLLAB. SCIENTIFICO</a:t>
              </a:r>
              <a:endParaRPr lang="el-GR" altLang="x-none" sz="1400" b="1">
                <a:latin typeface="Times New Roman" charset="0"/>
              </a:endParaRPr>
            </a:p>
            <a:p>
              <a:pPr algn="ctr" eaLnBrk="0" hangingPunct="0"/>
              <a:endParaRPr lang="el-GR" altLang="x-none" sz="1000" b="1">
                <a:latin typeface="Times New Roman" charset="0"/>
              </a:endParaRPr>
            </a:p>
            <a:p>
              <a:pPr algn="ctr" eaLnBrk="0" hangingPunct="0"/>
              <a:r>
                <a:rPr lang="el-GR" altLang="x-none" sz="1000" b="1">
                  <a:latin typeface="Times New Roman" charset="0"/>
                </a:rPr>
                <a:t>(</a:t>
              </a:r>
              <a:r>
                <a:rPr lang="en-US" altLang="x-none" sz="1000" b="1">
                  <a:latin typeface="Times New Roman" charset="0"/>
                </a:rPr>
                <a:t>RESP AMBIENTE URBANO</a:t>
              </a:r>
              <a:r>
                <a:rPr lang="el-GR" altLang="x-none" sz="1000" b="1">
                  <a:latin typeface="Times New Roman" charset="0"/>
                </a:rPr>
                <a:t>)</a:t>
              </a:r>
            </a:p>
          </p:txBody>
        </p:sp>
        <p:sp>
          <p:nvSpPr>
            <p:cNvPr id="151568" name="_s151568"/>
            <p:cNvSpPr>
              <a:spLocks noChangeArrowheads="1"/>
            </p:cNvSpPr>
            <p:nvPr/>
          </p:nvSpPr>
          <p:spPr bwMode="auto">
            <a:xfrm>
              <a:off x="4335" y="3400"/>
              <a:ext cx="1471" cy="448"/>
            </a:xfrm>
            <a:prstGeom prst="bevel">
              <a:avLst>
                <a:gd name="adj" fmla="val 12500"/>
              </a:avLst>
            </a:prstGeom>
            <a:solidFill>
              <a:srgbClr val="00FF00">
                <a:alpha val="50000"/>
              </a:srgbClr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 wrap="none" lIns="63368" tIns="31684" rIns="63368" bIns="31684" anchor="ctr"/>
            <a:lstStyle/>
            <a:p>
              <a:pPr algn="ctr" eaLnBrk="0" hangingPunct="0"/>
              <a:r>
                <a:rPr lang="en-US" altLang="x-none" sz="1200" b="1">
                  <a:latin typeface="Times New Roman" charset="0"/>
                </a:rPr>
                <a:t>ADDETTI PRELIEVO </a:t>
              </a:r>
              <a:endParaRPr lang="el-GR" altLang="x-none" sz="1200" b="1">
                <a:latin typeface="Times New Roman" charset="0"/>
              </a:endParaRPr>
            </a:p>
            <a:p>
              <a:pPr algn="ctr" eaLnBrk="0" hangingPunct="0"/>
              <a:r>
                <a:rPr lang="en-US" altLang="x-none" sz="1200" b="1">
                  <a:latin typeface="Times New Roman" charset="0"/>
                </a:rPr>
                <a:t>CAMP. IN AREE URBANE</a:t>
              </a:r>
              <a:endParaRPr lang="el-GR" altLang="x-none" sz="1200" b="1">
                <a:latin typeface="Times New Roman" charset="0"/>
              </a:endParaRPr>
            </a:p>
          </p:txBody>
        </p:sp>
        <p:sp>
          <p:nvSpPr>
            <p:cNvPr id="151569" name="_s151569"/>
            <p:cNvSpPr>
              <a:spLocks noChangeArrowheads="1"/>
            </p:cNvSpPr>
            <p:nvPr/>
          </p:nvSpPr>
          <p:spPr bwMode="auto">
            <a:xfrm>
              <a:off x="5974" y="3400"/>
              <a:ext cx="1179" cy="448"/>
            </a:xfrm>
            <a:prstGeom prst="bevel">
              <a:avLst>
                <a:gd name="adj" fmla="val 12500"/>
              </a:avLst>
            </a:prstGeom>
            <a:solidFill>
              <a:srgbClr val="00FF00">
                <a:alpha val="50000"/>
              </a:srgbClr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 wrap="none" lIns="63368" tIns="31684" rIns="63368" bIns="31684" anchor="ctr"/>
            <a:lstStyle/>
            <a:p>
              <a:pPr algn="ctr" eaLnBrk="0" hangingPunct="0"/>
              <a:r>
                <a:rPr lang="en-US" altLang="x-none" sz="1200" b="1">
                  <a:latin typeface="Times New Roman" charset="0"/>
                </a:rPr>
                <a:t>ADDETTI IRRORAZ.</a:t>
              </a:r>
              <a:endParaRPr lang="el-GR" altLang="x-none" sz="1200" b="1">
                <a:latin typeface="Times New Roman" charset="0"/>
              </a:endParaRPr>
            </a:p>
            <a:p>
              <a:pPr algn="ctr" eaLnBrk="0" hangingPunct="0"/>
              <a:r>
                <a:rPr lang="en-US" altLang="x-none" sz="1200" b="1">
                  <a:latin typeface="Times New Roman" charset="0"/>
                </a:rPr>
                <a:t>AREE URBANE</a:t>
              </a:r>
              <a:endParaRPr lang="el-GR" altLang="x-none" sz="1200" b="1">
                <a:latin typeface="Times New Roman" charset="0"/>
              </a:endParaRPr>
            </a:p>
          </p:txBody>
        </p:sp>
        <p:sp>
          <p:nvSpPr>
            <p:cNvPr id="151570" name="_s151570"/>
            <p:cNvSpPr>
              <a:spLocks noChangeArrowheads="1"/>
            </p:cNvSpPr>
            <p:nvPr/>
          </p:nvSpPr>
          <p:spPr bwMode="auto">
            <a:xfrm>
              <a:off x="534" y="2833"/>
              <a:ext cx="1150" cy="448"/>
            </a:xfrm>
            <a:prstGeom prst="bevel">
              <a:avLst>
                <a:gd name="adj" fmla="val 12500"/>
              </a:avLst>
            </a:prstGeom>
            <a:solidFill>
              <a:srgbClr val="FF99CC">
                <a:alpha val="50000"/>
              </a:srgbClr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lIns="63368" tIns="31684" rIns="63368" bIns="31684" anchor="ctr"/>
            <a:lstStyle/>
            <a:p>
              <a:pPr algn="ctr" eaLnBrk="0" hangingPunct="0"/>
              <a:r>
                <a:rPr lang="en-US" altLang="x-none" sz="1200" b="1">
                  <a:latin typeface="Times New Roman" charset="0"/>
                </a:rPr>
                <a:t>MANOVRATORE</a:t>
              </a:r>
              <a:r>
                <a:rPr lang="el-GR" altLang="x-none" sz="1200" b="1">
                  <a:latin typeface="Times New Roman" charset="0"/>
                </a:rPr>
                <a:t> </a:t>
              </a:r>
            </a:p>
            <a:p>
              <a:pPr algn="ctr" eaLnBrk="0" hangingPunct="0"/>
              <a:r>
                <a:rPr lang="en-US" altLang="x-none" sz="1200" b="1">
                  <a:latin typeface="Times New Roman" charset="0"/>
                </a:rPr>
                <a:t>ELICOTTERO</a:t>
              </a:r>
              <a:endParaRPr lang="el-GR" altLang="x-none" sz="1200" b="1">
                <a:latin typeface="Times New Roman" charset="0"/>
              </a:endParaRPr>
            </a:p>
          </p:txBody>
        </p:sp>
        <p:sp>
          <p:nvSpPr>
            <p:cNvPr id="151571" name="_s151571"/>
            <p:cNvSpPr>
              <a:spLocks noChangeArrowheads="1"/>
            </p:cNvSpPr>
            <p:nvPr/>
          </p:nvSpPr>
          <p:spPr bwMode="auto">
            <a:xfrm>
              <a:off x="762" y="3400"/>
              <a:ext cx="1474" cy="448"/>
            </a:xfrm>
            <a:prstGeom prst="bevel">
              <a:avLst>
                <a:gd name="adj" fmla="val 12500"/>
              </a:avLst>
            </a:prstGeom>
            <a:solidFill>
              <a:srgbClr val="00FF00">
                <a:alpha val="50000"/>
              </a:srgbClr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 wrap="none" lIns="63368" tIns="31684" rIns="63368" bIns="31684" anchor="ctr"/>
            <a:lstStyle/>
            <a:p>
              <a:pPr algn="ctr" eaLnBrk="0" hangingPunct="0"/>
              <a:r>
                <a:rPr lang="el-GR" altLang="x-none" sz="1200" b="1">
                  <a:latin typeface="Times New Roman" charset="0"/>
                </a:rPr>
                <a:t>Δ</a:t>
              </a:r>
              <a:r>
                <a:rPr lang="en-US" altLang="x-none" sz="1200" b="1">
                  <a:latin typeface="Times New Roman" charset="0"/>
                </a:rPr>
                <a:t>ADDETTI PRELIEVI</a:t>
              </a:r>
              <a:endParaRPr lang="el-GR" altLang="x-none" sz="1200" b="1">
                <a:latin typeface="Times New Roman" charset="0"/>
              </a:endParaRPr>
            </a:p>
            <a:p>
              <a:pPr algn="ctr" eaLnBrk="0" hangingPunct="0"/>
              <a:r>
                <a:rPr lang="en-US" altLang="x-none" sz="1200" b="1">
                  <a:latin typeface="Times New Roman" charset="0"/>
                </a:rPr>
                <a:t>CAMPIONI IN RISAIA</a:t>
              </a:r>
              <a:endParaRPr lang="el-GR" altLang="x-none" sz="1200" b="1">
                <a:latin typeface="Times New Roman" charset="0"/>
              </a:endParaRPr>
            </a:p>
          </p:txBody>
        </p:sp>
        <p:sp>
          <p:nvSpPr>
            <p:cNvPr id="151572" name="_s151572"/>
            <p:cNvSpPr>
              <a:spLocks noChangeArrowheads="1"/>
            </p:cNvSpPr>
            <p:nvPr/>
          </p:nvSpPr>
          <p:spPr bwMode="auto">
            <a:xfrm>
              <a:off x="2598" y="3400"/>
              <a:ext cx="1138" cy="448"/>
            </a:xfrm>
            <a:prstGeom prst="bevel">
              <a:avLst>
                <a:gd name="adj" fmla="val 12500"/>
              </a:avLst>
            </a:prstGeom>
            <a:solidFill>
              <a:srgbClr val="00FF00">
                <a:alpha val="50000"/>
              </a:srgbClr>
            </a:solidFill>
            <a:ln w="9525">
              <a:solidFill>
                <a:srgbClr val="339966"/>
              </a:solidFill>
              <a:miter lim="800000"/>
              <a:headEnd/>
              <a:tailEnd/>
            </a:ln>
          </p:spPr>
          <p:txBody>
            <a:bodyPr wrap="none" lIns="70409" tIns="35204" rIns="70409" bIns="35204" anchor="ctr"/>
            <a:lstStyle/>
            <a:p>
              <a:pPr algn="ctr" eaLnBrk="0" hangingPunct="0"/>
              <a:r>
                <a:rPr lang="en-US" altLang="x-none" sz="1200" b="1">
                  <a:latin typeface="Times New Roman" charset="0"/>
                </a:rPr>
                <a:t>ADDETTI IRRORAZ.</a:t>
              </a:r>
              <a:endParaRPr lang="el-GR" altLang="x-none" sz="1200" b="1">
                <a:latin typeface="Times New Roman" charset="0"/>
              </a:endParaRPr>
            </a:p>
            <a:p>
              <a:pPr algn="ctr" eaLnBrk="0" hangingPunct="0"/>
              <a:r>
                <a:rPr lang="en-US" altLang="x-none" sz="1200" b="1">
                  <a:latin typeface="Times New Roman" charset="0"/>
                </a:rPr>
                <a:t>RISAIE</a:t>
              </a:r>
              <a:endParaRPr lang="el-GR" altLang="x-none" sz="1200" b="1">
                <a:latin typeface="Times New Roman" charset="0"/>
              </a:endParaRPr>
            </a:p>
          </p:txBody>
        </p:sp>
        <p:cxnSp>
          <p:nvCxnSpPr>
            <p:cNvPr id="151573" name="AutoShape 21"/>
            <p:cNvCxnSpPr>
              <a:cxnSpLocks noChangeShapeType="1"/>
              <a:stCxn id="151565" idx="0"/>
              <a:endCxn id="151566" idx="4"/>
            </p:cNvCxnSpPr>
            <p:nvPr/>
          </p:nvCxnSpPr>
          <p:spPr bwMode="auto">
            <a:xfrm>
              <a:off x="3296" y="1586"/>
              <a:ext cx="1342" cy="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3882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151574" name="WordArt 22"/>
          <p:cNvSpPr>
            <a:spLocks noChangeArrowheads="1" noChangeShapeType="1" noTextEdit="1"/>
          </p:cNvSpPr>
          <p:nvPr/>
        </p:nvSpPr>
        <p:spPr bwMode="auto">
          <a:xfrm>
            <a:off x="1835150" y="152400"/>
            <a:ext cx="5819775" cy="3619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0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tx2"/>
                </a:solidFill>
                <a:latin typeface="Arial Black" charset="0"/>
                <a:ea typeface="Arial Black" charset="0"/>
                <a:cs typeface="Arial Black" charset="0"/>
              </a:rPr>
              <a:t>ORGANIGRAMMA DEL SETTORE TECNICO RISAIE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5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51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Dgm spid="151554" grpId="0"/>
      <p:bldP spid="1515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989138"/>
            <a:ext cx="9144000" cy="1368425"/>
          </a:xfrm>
        </p:spPr>
        <p:txBody>
          <a:bodyPr/>
          <a:lstStyle/>
          <a:p>
            <a:r>
              <a:rPr lang="el-GR" altLang="x-none"/>
              <a:t/>
            </a:r>
            <a:br>
              <a:rPr lang="el-GR" altLang="x-none"/>
            </a:br>
            <a:r>
              <a:rPr lang="en-US" altLang="x-none" sz="4800" b="1"/>
              <a:t>LA LOTTA ALLE ZANZARE</a:t>
            </a:r>
            <a:r>
              <a:rPr lang="el-GR" altLang="x-none" sz="4800" b="1"/>
              <a:t> </a:t>
            </a:r>
            <a:r>
              <a:rPr lang="en-US" altLang="x-none" sz="4800" b="1"/>
              <a:t>NELLE</a:t>
            </a:r>
            <a:r>
              <a:rPr lang="el-GR" altLang="x-none" sz="4800" b="1"/>
              <a:t> </a:t>
            </a:r>
            <a:r>
              <a:rPr lang="en-US" altLang="x-none" sz="4800" b="1"/>
              <a:t> </a:t>
            </a:r>
            <a:r>
              <a:rPr lang="en-US" altLang="x-none" sz="4800" b="1" i="1" u="sng"/>
              <a:t>R I S A I E</a:t>
            </a:r>
            <a:endParaRPr lang="el-GR" altLang="x-none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53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02" grpId="0"/>
    </p:bldLst>
  </p:timing>
</p:sld>
</file>

<file path=ppt/theme/theme1.xml><?xml version="1.0" encoding="utf-8"?>
<a:theme xmlns:a="http://schemas.openxmlformats.org/drawingml/2006/main" name="Κυματάκι">
  <a:themeElements>
    <a:clrScheme name="Κυματάκι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Κυματάκι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Κυματάκι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Κυματάκι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Κυματάκι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Κυματάκι">
  <a:themeElements>
    <a:clrScheme name="1_Κυματάκι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1_Κυματάκι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Κυματάκι 1">
        <a:dk1>
          <a:srgbClr val="2B2B85"/>
        </a:dk1>
        <a:lt1>
          <a:srgbClr val="FFFFFF"/>
        </a:lt1>
        <a:dk2>
          <a:srgbClr val="00254A"/>
        </a:dk2>
        <a:lt2>
          <a:srgbClr val="C0C0C0"/>
        </a:lt2>
        <a:accent1>
          <a:srgbClr val="0099FF"/>
        </a:accent1>
        <a:accent2>
          <a:srgbClr val="006699"/>
        </a:accent2>
        <a:accent3>
          <a:srgbClr val="AAACB1"/>
        </a:accent3>
        <a:accent4>
          <a:srgbClr val="DADADA"/>
        </a:accent4>
        <a:accent5>
          <a:srgbClr val="AACAFF"/>
        </a:accent5>
        <a:accent6>
          <a:srgbClr val="005C8A"/>
        </a:accent6>
        <a:hlink>
          <a:srgbClr val="99CCFF"/>
        </a:hlink>
        <a:folHlink>
          <a:srgbClr val="8F8FB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Κυματάκι 2">
        <a:dk1>
          <a:srgbClr val="3B4B5D"/>
        </a:dk1>
        <a:lt1>
          <a:srgbClr val="FFFFFF"/>
        </a:lt1>
        <a:dk2>
          <a:srgbClr val="466886"/>
        </a:dk2>
        <a:lt2>
          <a:srgbClr val="CCECFF"/>
        </a:lt2>
        <a:accent1>
          <a:srgbClr val="6D9D97"/>
        </a:accent1>
        <a:accent2>
          <a:srgbClr val="53718C"/>
        </a:accent2>
        <a:accent3>
          <a:srgbClr val="B0B9C3"/>
        </a:accent3>
        <a:accent4>
          <a:srgbClr val="DADADA"/>
        </a:accent4>
        <a:accent5>
          <a:srgbClr val="BACCC9"/>
        </a:accent5>
        <a:accent6>
          <a:srgbClr val="4A667E"/>
        </a:accent6>
        <a:hlink>
          <a:srgbClr val="99CCFF"/>
        </a:hlink>
        <a:folHlink>
          <a:srgbClr val="A97CF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Κυματάκι 3">
        <a:dk1>
          <a:srgbClr val="008AE8"/>
        </a:dk1>
        <a:lt1>
          <a:srgbClr val="FFFFFF"/>
        </a:lt1>
        <a:dk2>
          <a:srgbClr val="0068AE"/>
        </a:dk2>
        <a:lt2>
          <a:srgbClr val="CCECFF"/>
        </a:lt2>
        <a:accent1>
          <a:srgbClr val="009999"/>
        </a:accent1>
        <a:accent2>
          <a:srgbClr val="0088E4"/>
        </a:accent2>
        <a:accent3>
          <a:srgbClr val="AAB9D3"/>
        </a:accent3>
        <a:accent4>
          <a:srgbClr val="DADADA"/>
        </a:accent4>
        <a:accent5>
          <a:srgbClr val="AACACA"/>
        </a:accent5>
        <a:accent6>
          <a:srgbClr val="007BCF"/>
        </a:accent6>
        <a:hlink>
          <a:srgbClr val="99FF99"/>
        </a:hlink>
        <a:folHlink>
          <a:srgbClr val="AFE1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Κυματάκι 4">
        <a:dk1>
          <a:srgbClr val="9B69FF"/>
        </a:dk1>
        <a:lt1>
          <a:srgbClr val="FFFFFF"/>
        </a:lt1>
        <a:dk2>
          <a:srgbClr val="666699"/>
        </a:dk2>
        <a:lt2>
          <a:srgbClr val="D9D9FF"/>
        </a:lt2>
        <a:accent1>
          <a:srgbClr val="66CCFF"/>
        </a:accent1>
        <a:accent2>
          <a:srgbClr val="9966FF"/>
        </a:accent2>
        <a:accent3>
          <a:srgbClr val="B8B8CA"/>
        </a:accent3>
        <a:accent4>
          <a:srgbClr val="DADADA"/>
        </a:accent4>
        <a:accent5>
          <a:srgbClr val="B8E2FF"/>
        </a:accent5>
        <a:accent6>
          <a:srgbClr val="8A5CE7"/>
        </a:accent6>
        <a:hlink>
          <a:srgbClr val="0099CC"/>
        </a:hlink>
        <a:folHlink>
          <a:srgbClr val="00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Κυματάκι 5">
        <a:dk1>
          <a:srgbClr val="008080"/>
        </a:dk1>
        <a:lt1>
          <a:srgbClr val="FFFFFF"/>
        </a:lt1>
        <a:dk2>
          <a:srgbClr val="006666"/>
        </a:dk2>
        <a:lt2>
          <a:srgbClr val="FFFFCC"/>
        </a:lt2>
        <a:accent1>
          <a:srgbClr val="0099FF"/>
        </a:accent1>
        <a:accent2>
          <a:srgbClr val="008080"/>
        </a:accent2>
        <a:accent3>
          <a:srgbClr val="AAB8B8"/>
        </a:accent3>
        <a:accent4>
          <a:srgbClr val="DADADA"/>
        </a:accent4>
        <a:accent5>
          <a:srgbClr val="AACAFF"/>
        </a:accent5>
        <a:accent6>
          <a:srgbClr val="007373"/>
        </a:accent6>
        <a:hlink>
          <a:srgbClr val="1ACE9F"/>
        </a:hlink>
        <a:folHlink>
          <a:srgbClr val="A5B5C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Κυματάκι 6">
        <a:dk1>
          <a:srgbClr val="CDD9D1"/>
        </a:dk1>
        <a:lt1>
          <a:srgbClr val="FFFFFF"/>
        </a:lt1>
        <a:dk2>
          <a:srgbClr val="A3BBA9"/>
        </a:dk2>
        <a:lt2>
          <a:srgbClr val="007D80"/>
        </a:lt2>
        <a:accent1>
          <a:srgbClr val="9CA8A4"/>
        </a:accent1>
        <a:accent2>
          <a:srgbClr val="CBD7CE"/>
        </a:accent2>
        <a:accent3>
          <a:srgbClr val="CEDAD1"/>
        </a:accent3>
        <a:accent4>
          <a:srgbClr val="DADADA"/>
        </a:accent4>
        <a:accent5>
          <a:srgbClr val="CBD1CF"/>
        </a:accent5>
        <a:accent6>
          <a:srgbClr val="B8C3BA"/>
        </a:accent6>
        <a:hlink>
          <a:srgbClr val="0099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Κυματάκι 7">
        <a:dk1>
          <a:srgbClr val="686B5D"/>
        </a:dk1>
        <a:lt1>
          <a:srgbClr val="DCDAD0"/>
        </a:lt1>
        <a:dk2>
          <a:srgbClr val="525040"/>
        </a:dk2>
        <a:lt2>
          <a:srgbClr val="D3D2A6"/>
        </a:lt2>
        <a:accent1>
          <a:srgbClr val="5D8770"/>
        </a:accent1>
        <a:accent2>
          <a:srgbClr val="686B5D"/>
        </a:accent2>
        <a:accent3>
          <a:srgbClr val="B3B3AF"/>
        </a:accent3>
        <a:accent4>
          <a:srgbClr val="BCBAB1"/>
        </a:accent4>
        <a:accent5>
          <a:srgbClr val="B6C3BB"/>
        </a:accent5>
        <a:accent6>
          <a:srgbClr val="5E6053"/>
        </a:accent6>
        <a:hlink>
          <a:srgbClr val="85B7A9"/>
        </a:hlink>
        <a:folHlink>
          <a:srgbClr val="B8936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Κυματάκι 8">
        <a:dk1>
          <a:srgbClr val="000000"/>
        </a:dk1>
        <a:lt1>
          <a:srgbClr val="EAEAEA"/>
        </a:lt1>
        <a:dk2>
          <a:srgbClr val="000000"/>
        </a:dk2>
        <a:lt2>
          <a:srgbClr val="B2B2B2"/>
        </a:lt2>
        <a:accent1>
          <a:srgbClr val="A4BCC4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CFDADE"/>
        </a:accent5>
        <a:accent6>
          <a:srgbClr val="E7E7E7"/>
        </a:accent6>
        <a:hlink>
          <a:srgbClr val="0066FF"/>
        </a:hlink>
        <a:folHlink>
          <a:srgbClr val="00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Κυματάκι 9">
        <a:dk1>
          <a:srgbClr val="000000"/>
        </a:dk1>
        <a:lt1>
          <a:srgbClr val="D7D1B9"/>
        </a:lt1>
        <a:dk2>
          <a:srgbClr val="B39257"/>
        </a:dk2>
        <a:lt2>
          <a:srgbClr val="B1A887"/>
        </a:lt2>
        <a:accent1>
          <a:srgbClr val="FFCC66"/>
        </a:accent1>
        <a:accent2>
          <a:srgbClr val="E6E3AC"/>
        </a:accent2>
        <a:accent3>
          <a:srgbClr val="E8E5D9"/>
        </a:accent3>
        <a:accent4>
          <a:srgbClr val="000000"/>
        </a:accent4>
        <a:accent5>
          <a:srgbClr val="FFE2B8"/>
        </a:accent5>
        <a:accent6>
          <a:srgbClr val="D0CE9B"/>
        </a:accent6>
        <a:hlink>
          <a:srgbClr val="666633"/>
        </a:hlink>
        <a:folHlink>
          <a:srgbClr val="9C98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1434</TotalTime>
  <Words>375</Words>
  <Application>Microsoft Macintosh PowerPoint</Application>
  <PresentationFormat>On-screen Show (4:3)</PresentationFormat>
  <Paragraphs>122</Paragraphs>
  <Slides>17</Slides>
  <Notes>0</Notes>
  <HiddenSlides>7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 Black</vt:lpstr>
      <vt:lpstr>Times New Roman</vt:lpstr>
      <vt:lpstr>Wingdings</vt:lpstr>
      <vt:lpstr>Arial</vt:lpstr>
      <vt:lpstr>Κυματάκι</vt:lpstr>
      <vt:lpstr>1_Κυματάκι</vt:lpstr>
      <vt:lpstr>Φύλλο εργασίας</vt:lpstr>
      <vt:lpstr>NEMICI DELLA COLTIVAZIONE</vt:lpstr>
      <vt:lpstr>SPECIE DI ZANZARE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LA LOTTA ALLE ZANZARE NELLE  R I S A I E</vt:lpstr>
      <vt:lpstr>METODOLOGIA  </vt:lpstr>
      <vt:lpstr>1.  MAPPATURA DELLE RISAIE</vt:lpstr>
      <vt:lpstr>PowerPoint Presentation</vt:lpstr>
      <vt:lpstr>2.  ADDESTRAMENTO DEGLI OPERATORI</vt:lpstr>
      <vt:lpstr>3.  NUCLEO CENTRALE  DELL’APPLICAZIONE DEL PROGRAMMA</vt:lpstr>
      <vt:lpstr>PowerPoint Presentation</vt:lpstr>
      <vt:lpstr>MEZZI UTILIZZATI  PER IRRORARE</vt:lpstr>
      <vt:lpstr>DOSAGGIO DEI PRODOTTI</vt:lpstr>
    </vt:vector>
  </TitlesOfParts>
  <Company/>
  <LinksUpToDate>false</LinksUpToDate>
  <SharedDoc>false</SharedDoc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ΝΟΜΑΡΧΙΑΚΗ ΑΥΤΟΔΙΟΙΚΗΣΗ ΣΕΡΡΩΝ  ΚΕΝΤΡΟ ΚΑΤΑΠΟΛΕΜΗΣΗΣ ΚΟΥΝΟΥΠΙΩΝ ΚΑΙ  ΠΟΛΙΤΙΚΗΣ ΠΡΟΣΤΑΣΙΑΣ Ν. ΣΕΡΡΩΝ</dc:title>
  <dc:creator>jim</dc:creator>
  <cp:lastModifiedBy>Alexios Tsimenidis</cp:lastModifiedBy>
  <cp:revision>166</cp:revision>
  <dcterms:created xsi:type="dcterms:W3CDTF">2005-03-02T07:58:43Z</dcterms:created>
  <dcterms:modified xsi:type="dcterms:W3CDTF">2017-05-31T07:43:33Z</dcterms:modified>
</cp:coreProperties>
</file>