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316" r:id="rId2"/>
    <p:sldId id="333" r:id="rId3"/>
    <p:sldId id="332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17" r:id="rId12"/>
    <p:sldId id="319" r:id="rId13"/>
    <p:sldId id="297" r:id="rId14"/>
    <p:sldId id="298" r:id="rId15"/>
    <p:sldId id="300" r:id="rId16"/>
    <p:sldId id="341" r:id="rId17"/>
    <p:sldId id="342" r:id="rId18"/>
    <p:sldId id="343" r:id="rId19"/>
    <p:sldId id="318" r:id="rId20"/>
  </p:sldIdLst>
  <p:sldSz cx="9144000" cy="6858000" type="screen4x3"/>
  <p:notesSz cx="6888163" cy="9621838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33CC"/>
    <a:srgbClr val="00FF00"/>
    <a:srgbClr val="FFFF00"/>
    <a:srgbClr val="0000CC"/>
    <a:srgbClr val="FFFFFF"/>
    <a:srgbClr val="FF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6" autoAdjust="0"/>
    <p:restoredTop sz="94586" autoAdjust="0"/>
  </p:normalViewPr>
  <p:slideViewPr>
    <p:cSldViewPr>
      <p:cViewPr varScale="1">
        <p:scale>
          <a:sx n="102" d="100"/>
          <a:sy n="102" d="100"/>
        </p:scale>
        <p:origin x="123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339" tIns="47169" rIns="94339" bIns="47169" numCol="1" anchor="t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endParaRPr lang="en-GB" altLang="x-none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339" tIns="47169" rIns="94339" bIns="47169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endParaRPr lang="en-GB" altLang="x-none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0825"/>
            <a:ext cx="29845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339" tIns="47169" rIns="94339" bIns="47169" numCol="1" anchor="b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endParaRPr lang="en-GB" altLang="x-none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140825"/>
            <a:ext cx="29845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339" tIns="47169" rIns="94339" bIns="47169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fld id="{65C5B57A-35B4-3140-846A-DE7194D49AB0}" type="slidenum">
              <a:rPr lang="en-GB" altLang="x-none"/>
              <a:pPr/>
              <a:t>‹#›</a:t>
            </a:fld>
            <a:endParaRPr lang="en-GB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339" tIns="47169" rIns="94339" bIns="47169" numCol="1" anchor="t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endParaRPr lang="el-GR" altLang="x-non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45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339" tIns="47169" rIns="94339" bIns="47169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endParaRPr lang="el-GR" altLang="x-non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9813" y="722313"/>
            <a:ext cx="4808537" cy="3606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570413"/>
            <a:ext cx="5510213" cy="432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339" tIns="47169" rIns="94339" bIns="471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x-none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x-none"/>
              <a:t>Δεύτερου επιπέδου</a:t>
            </a:r>
          </a:p>
          <a:p>
            <a:pPr lvl="2"/>
            <a:r>
              <a:rPr lang="el-GR" altLang="x-none"/>
              <a:t>Τρίτου επιπέδου</a:t>
            </a:r>
          </a:p>
          <a:p>
            <a:pPr lvl="3"/>
            <a:r>
              <a:rPr lang="el-GR" altLang="x-none"/>
              <a:t>Τέταρτου επιπέδου</a:t>
            </a:r>
          </a:p>
          <a:p>
            <a:pPr lvl="4"/>
            <a:r>
              <a:rPr lang="el-GR" altLang="x-none"/>
              <a:t>Πέμπτου επιπέδου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39238"/>
            <a:ext cx="298450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339" tIns="47169" rIns="94339" bIns="47169" numCol="1" anchor="b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endParaRPr lang="el-GR" altLang="x-non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139238"/>
            <a:ext cx="298450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339" tIns="47169" rIns="94339" bIns="47169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fld id="{FB22C37E-E450-8C45-B78B-81BC62477A02}" type="slidenum">
              <a:rPr lang="el-GR" altLang="x-none"/>
              <a:pPr/>
              <a:t>‹#›</a:t>
            </a:fld>
            <a:endParaRPr lang="el-GR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04C369-FDA4-CC43-BD0C-040E5DF4BDED}" type="slidenum">
              <a:rPr lang="el-GR" altLang="x-none"/>
              <a:pPr/>
              <a:t>11</a:t>
            </a:fld>
            <a:endParaRPr lang="el-GR" altLang="x-none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4763" y="4267200"/>
            <a:ext cx="9139237" cy="2590800"/>
            <a:chOff x="2" y="2688"/>
            <a:chExt cx="5758" cy="1632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20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9221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2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3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4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5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6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7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8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1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32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9233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4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5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6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7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8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9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0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1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2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3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4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5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6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7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8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9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0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51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925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6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927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27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927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8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8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28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l-GR" altLang="x-none" noProof="0" smtClean="0"/>
              <a:t>Κάντε κλικ για να επεξεργαστείτε τον τίτλο</a:t>
            </a:r>
          </a:p>
        </p:txBody>
      </p:sp>
      <p:sp>
        <p:nvSpPr>
          <p:cNvPr id="928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pPr lvl="0"/>
            <a:r>
              <a:rPr lang="el-GR" altLang="x-none" noProof="0" smtClean="0"/>
              <a:t>Κάντε κλικ για να επεξεργαστείτε τον υπότιτλο του υποδείγματος</a:t>
            </a:r>
          </a:p>
        </p:txBody>
      </p:sp>
      <p:sp>
        <p:nvSpPr>
          <p:cNvPr id="9284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9285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9286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CD62813-FF51-2A45-9789-395BFC320729}" type="slidenum">
              <a:rPr lang="el-GR" altLang="x-none"/>
              <a:pPr/>
              <a:t>‹#›</a:t>
            </a:fld>
            <a:endParaRPr lang="el-GR" altLang="x-none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7B7BF-79A1-3F4E-BD14-24BD903DBA3E}" type="slidenum">
              <a:rPr lang="el-GR" altLang="x-none"/>
              <a:pPr/>
              <a:t>‹#›</a:t>
            </a:fld>
            <a:endParaRPr lang="el-GR" altLang="x-none"/>
          </a:p>
        </p:txBody>
      </p:sp>
    </p:spTree>
    <p:extLst>
      <p:ext uri="{BB962C8B-B14F-4D97-AF65-F5344CB8AC3E}">
        <p14:creationId xmlns:p14="http://schemas.microsoft.com/office/powerpoint/2010/main" val="133045727"/>
      </p:ext>
    </p:extLst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34946-6072-9F44-9F06-DB68594A6C36}" type="slidenum">
              <a:rPr lang="el-GR" altLang="x-none"/>
              <a:pPr/>
              <a:t>‹#›</a:t>
            </a:fld>
            <a:endParaRPr lang="el-GR" altLang="x-none"/>
          </a:p>
        </p:txBody>
      </p:sp>
    </p:spTree>
    <p:extLst>
      <p:ext uri="{BB962C8B-B14F-4D97-AF65-F5344CB8AC3E}">
        <p14:creationId xmlns:p14="http://schemas.microsoft.com/office/powerpoint/2010/main" val="569057162"/>
      </p:ext>
    </p:extLst>
  </p:cSld>
  <p:clrMapOvr>
    <a:masterClrMapping/>
  </p:clrMapOvr>
  <p:transition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B29AF66-44E9-D145-8E8E-0DA500F6D279}" type="slidenum">
              <a:rPr lang="el-GR" altLang="x-none"/>
              <a:pPr/>
              <a:t>‹#›</a:t>
            </a:fld>
            <a:endParaRPr lang="el-GR" altLang="x-none"/>
          </a:p>
        </p:txBody>
      </p:sp>
    </p:spTree>
    <p:extLst>
      <p:ext uri="{BB962C8B-B14F-4D97-AF65-F5344CB8AC3E}">
        <p14:creationId xmlns:p14="http://schemas.microsoft.com/office/powerpoint/2010/main" val="1798482139"/>
      </p:ext>
    </p:extLst>
  </p:cSld>
  <p:clrMapOvr>
    <a:masterClrMapping/>
  </p:clrMapOvr>
  <p:transition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0A9AF2-47E2-994D-A309-1D022C4B13D7}" type="slidenum">
              <a:rPr lang="el-GR" altLang="x-none"/>
              <a:pPr/>
              <a:t>‹#›</a:t>
            </a:fld>
            <a:endParaRPr lang="el-GR" altLang="x-none"/>
          </a:p>
        </p:txBody>
      </p:sp>
    </p:spTree>
    <p:extLst>
      <p:ext uri="{BB962C8B-B14F-4D97-AF65-F5344CB8AC3E}">
        <p14:creationId xmlns:p14="http://schemas.microsoft.com/office/powerpoint/2010/main" val="1243501397"/>
      </p:ext>
    </p:extLst>
  </p:cSld>
  <p:clrMapOvr>
    <a:masterClrMapping/>
  </p:clrMapOvr>
  <p:transition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CBE720-F3BF-354D-BFE4-3376014AC16A}" type="slidenum">
              <a:rPr lang="el-GR" altLang="x-none"/>
              <a:pPr/>
              <a:t>‹#›</a:t>
            </a:fld>
            <a:endParaRPr lang="el-GR" altLang="x-none"/>
          </a:p>
        </p:txBody>
      </p:sp>
    </p:spTree>
    <p:extLst>
      <p:ext uri="{BB962C8B-B14F-4D97-AF65-F5344CB8AC3E}">
        <p14:creationId xmlns:p14="http://schemas.microsoft.com/office/powerpoint/2010/main" val="217126775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F90CF-1A95-6A4E-8637-EA42F17E945C}" type="slidenum">
              <a:rPr lang="el-GR" altLang="x-none"/>
              <a:pPr/>
              <a:t>‹#›</a:t>
            </a:fld>
            <a:endParaRPr lang="el-GR" altLang="x-none"/>
          </a:p>
        </p:txBody>
      </p:sp>
    </p:spTree>
    <p:extLst>
      <p:ext uri="{BB962C8B-B14F-4D97-AF65-F5344CB8AC3E}">
        <p14:creationId xmlns:p14="http://schemas.microsoft.com/office/powerpoint/2010/main" val="1064412660"/>
      </p:ext>
    </p:extLst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59EAA-4494-3A4F-8904-DAFF0A77A0D5}" type="slidenum">
              <a:rPr lang="el-GR" altLang="x-none"/>
              <a:pPr/>
              <a:t>‹#›</a:t>
            </a:fld>
            <a:endParaRPr lang="el-GR" altLang="x-none"/>
          </a:p>
        </p:txBody>
      </p:sp>
    </p:spTree>
    <p:extLst>
      <p:ext uri="{BB962C8B-B14F-4D97-AF65-F5344CB8AC3E}">
        <p14:creationId xmlns:p14="http://schemas.microsoft.com/office/powerpoint/2010/main" val="1044797110"/>
      </p:ext>
    </p:extLst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0D3F6-7FAD-B748-9679-34F1F961C670}" type="slidenum">
              <a:rPr lang="el-GR" altLang="x-none"/>
              <a:pPr/>
              <a:t>‹#›</a:t>
            </a:fld>
            <a:endParaRPr lang="el-GR" altLang="x-none"/>
          </a:p>
        </p:txBody>
      </p:sp>
    </p:spTree>
    <p:extLst>
      <p:ext uri="{BB962C8B-B14F-4D97-AF65-F5344CB8AC3E}">
        <p14:creationId xmlns:p14="http://schemas.microsoft.com/office/powerpoint/2010/main" val="2078729898"/>
      </p:ext>
    </p:extLst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D6448-D6DF-204F-97DC-E467AB0441EF}" type="slidenum">
              <a:rPr lang="el-GR" altLang="x-none"/>
              <a:pPr/>
              <a:t>‹#›</a:t>
            </a:fld>
            <a:endParaRPr lang="el-GR" altLang="x-none"/>
          </a:p>
        </p:txBody>
      </p:sp>
    </p:spTree>
    <p:extLst>
      <p:ext uri="{BB962C8B-B14F-4D97-AF65-F5344CB8AC3E}">
        <p14:creationId xmlns:p14="http://schemas.microsoft.com/office/powerpoint/2010/main" val="1949426290"/>
      </p:ext>
    </p:extLst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91D3B-BE7B-5446-8688-B004B826A8DA}" type="slidenum">
              <a:rPr lang="el-GR" altLang="x-none"/>
              <a:pPr/>
              <a:t>‹#›</a:t>
            </a:fld>
            <a:endParaRPr lang="el-GR" altLang="x-none"/>
          </a:p>
        </p:txBody>
      </p:sp>
    </p:spTree>
    <p:extLst>
      <p:ext uri="{BB962C8B-B14F-4D97-AF65-F5344CB8AC3E}">
        <p14:creationId xmlns:p14="http://schemas.microsoft.com/office/powerpoint/2010/main" val="1997137398"/>
      </p:ext>
    </p:extLst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23E37-7CEA-7D45-AD2B-978630E8ACFC}" type="slidenum">
              <a:rPr lang="el-GR" altLang="x-none"/>
              <a:pPr/>
              <a:t>‹#›</a:t>
            </a:fld>
            <a:endParaRPr lang="el-GR" altLang="x-none"/>
          </a:p>
        </p:txBody>
      </p:sp>
    </p:spTree>
    <p:extLst>
      <p:ext uri="{BB962C8B-B14F-4D97-AF65-F5344CB8AC3E}">
        <p14:creationId xmlns:p14="http://schemas.microsoft.com/office/powerpoint/2010/main" val="718845576"/>
      </p:ext>
    </p:extLst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B25B1-AD02-D943-894A-87093B9E8FEC}" type="slidenum">
              <a:rPr lang="el-GR" altLang="x-none"/>
              <a:pPr/>
              <a:t>‹#›</a:t>
            </a:fld>
            <a:endParaRPr lang="el-GR" altLang="x-none"/>
          </a:p>
        </p:txBody>
      </p:sp>
    </p:spTree>
    <p:extLst>
      <p:ext uri="{BB962C8B-B14F-4D97-AF65-F5344CB8AC3E}">
        <p14:creationId xmlns:p14="http://schemas.microsoft.com/office/powerpoint/2010/main" val="2042081457"/>
      </p:ext>
    </p:extLst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D2DD3-CF77-F246-B9A9-A7E2F7CAF209}" type="slidenum">
              <a:rPr lang="el-GR" altLang="x-none"/>
              <a:pPr/>
              <a:t>‹#›</a:t>
            </a:fld>
            <a:endParaRPr lang="el-GR" altLang="x-none"/>
          </a:p>
        </p:txBody>
      </p:sp>
    </p:spTree>
    <p:extLst>
      <p:ext uri="{BB962C8B-B14F-4D97-AF65-F5344CB8AC3E}">
        <p14:creationId xmlns:p14="http://schemas.microsoft.com/office/powerpoint/2010/main" val="179401445"/>
      </p:ext>
    </p:extLst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4763" y="4267200"/>
            <a:ext cx="9139237" cy="2590800"/>
            <a:chOff x="2" y="2688"/>
            <a:chExt cx="5758" cy="1632"/>
          </a:xfrm>
        </p:grpSpPr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97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819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09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821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28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822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46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824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9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0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254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825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25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l-GR" altLang="x-none"/>
              <a:t>Κάντε κλικ για να επεξεργαστείτε τον τίτλο</a:t>
            </a:r>
          </a:p>
        </p:txBody>
      </p:sp>
      <p:sp>
        <p:nvSpPr>
          <p:cNvPr id="826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x-none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x-none"/>
              <a:t>Δεύτερου επιπέδου</a:t>
            </a:r>
          </a:p>
          <a:p>
            <a:pPr lvl="2"/>
            <a:r>
              <a:rPr lang="el-GR" altLang="x-none"/>
              <a:t>Τρίτου επιπέδου</a:t>
            </a:r>
          </a:p>
          <a:p>
            <a:pPr lvl="3"/>
            <a:r>
              <a:rPr lang="el-GR" altLang="x-none"/>
              <a:t>Τέταρτου επιπέδου</a:t>
            </a:r>
          </a:p>
          <a:p>
            <a:pPr lvl="4"/>
            <a:r>
              <a:rPr lang="el-GR" altLang="x-none"/>
              <a:t>Πέμπτου επιπέδου</a:t>
            </a:r>
          </a:p>
        </p:txBody>
      </p:sp>
      <p:sp>
        <p:nvSpPr>
          <p:cNvPr id="826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l-GR" altLang="x-none"/>
          </a:p>
        </p:txBody>
      </p:sp>
      <p:sp>
        <p:nvSpPr>
          <p:cNvPr id="826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l-GR" altLang="x-none"/>
          </a:p>
        </p:txBody>
      </p:sp>
      <p:sp>
        <p:nvSpPr>
          <p:cNvPr id="826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EC0C3DC-0C8F-0C46-814D-DA5F101CB48F}" type="slidenum">
              <a:rPr lang="el-GR" altLang="x-none"/>
              <a:pPr/>
              <a:t>‹#›</a:t>
            </a:fld>
            <a:endParaRPr lang="el-GR" altLang="x-non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73" r:id="rId12"/>
    <p:sldLayoutId id="2147483675" r:id="rId13"/>
    <p:sldLayoutId id="2147483676" r:id="rId14"/>
  </p:sldLayoutIdLst>
  <p:transition>
    <p:comb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2"/>
        <a:buChar char="Ø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4" Type="http://schemas.openxmlformats.org/officeDocument/2006/relationships/slide" Target="slide13.xml"/><Relationship Id="rId5" Type="http://schemas.openxmlformats.org/officeDocument/2006/relationships/slide" Target="slide14.xml"/><Relationship Id="rId6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2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.bin"/><Relationship Id="rId12" Type="http://schemas.openxmlformats.org/officeDocument/2006/relationships/image" Target="../media/image1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6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9.e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027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4787900" y="981075"/>
          <a:ext cx="4183063" cy="504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3" name="Φύλλο εργασίας" r:id="rId3" imgW="10029696" imgH="7820057" progId="Excel.Sheet.8">
                  <p:embed/>
                </p:oleObj>
              </mc:Choice>
              <mc:Fallback>
                <p:oleObj name="Φύλλο εργασίας" r:id="rId3" imgW="10029696" imgH="7820057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981075"/>
                        <a:ext cx="4183063" cy="50403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53882" dir="135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28" name="Object 4"/>
          <p:cNvGraphicFramePr>
            <a:graphicFrameLocks noGrp="1"/>
          </p:cNvGraphicFramePr>
          <p:nvPr>
            <p:ph sz="half" idx="1"/>
          </p:nvPr>
        </p:nvGraphicFramePr>
        <p:xfrm>
          <a:off x="177800" y="982663"/>
          <a:ext cx="4249738" cy="504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4" name="Φύλλο εργασίας" r:id="rId5" imgW="10039296" imgH="7820057" progId="Excel.Sheet.8">
                  <p:embed/>
                </p:oleObj>
              </mc:Choice>
              <mc:Fallback>
                <p:oleObj name="Φύλλο εργασίας" r:id="rId5" imgW="10039296" imgH="7820057" progId="Excel.Sheet.8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982663"/>
                        <a:ext cx="4249738" cy="50498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53882" dir="135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29" name="AutoShape 5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820150" y="6524625"/>
            <a:ext cx="323850" cy="333375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200" b="1"/>
              <a:t>PROBLEMI CHE SI PRESENTANO DURANTE L’ESECUZIONE DELL’OPERA NELLE RISAIE</a:t>
            </a:r>
            <a:endParaRPr lang="el-GR" altLang="x-none" sz="3200" b="1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7993063" cy="496887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rgbClr val="FF0000"/>
              </a:buClr>
            </a:pPr>
            <a:r>
              <a:rPr lang="en-US" altLang="x-none" sz="2800"/>
              <a:t>Le risaie sono a </a:t>
            </a:r>
            <a:r>
              <a:rPr lang="en-US" altLang="x-none" sz="2800">
                <a:hlinkClick r:id="rId2" action="ppaction://hlinksldjump"/>
              </a:rPr>
              <a:t>contatto</a:t>
            </a:r>
            <a:r>
              <a:rPr lang="el-GR" altLang="x-none" sz="2800"/>
              <a:t> </a:t>
            </a:r>
            <a:r>
              <a:rPr lang="en-US" altLang="x-none" sz="2800"/>
              <a:t>diretto con le aree abitate</a:t>
            </a:r>
            <a:r>
              <a:rPr lang="el-GR" altLang="x-none" sz="2800"/>
              <a:t>.</a:t>
            </a:r>
          </a:p>
          <a:p>
            <a:pPr marL="609600" indent="-609600">
              <a:lnSpc>
                <a:spcPct val="80000"/>
              </a:lnSpc>
              <a:buClr>
                <a:srgbClr val="FF0000"/>
              </a:buClr>
            </a:pPr>
            <a:r>
              <a:rPr lang="en-US" altLang="x-none" sz="2800"/>
              <a:t>Nelle risaie ci sono </a:t>
            </a:r>
            <a:r>
              <a:rPr lang="en-US" altLang="x-none" sz="2800">
                <a:hlinkClick r:id="rId3" action="ppaction://hlinksldjump"/>
              </a:rPr>
              <a:t>ostacoli naturali ed artificiali</a:t>
            </a:r>
            <a:r>
              <a:rPr lang="el-GR" altLang="x-none" sz="2800"/>
              <a:t>.</a:t>
            </a:r>
          </a:p>
          <a:p>
            <a:pPr marL="609600" indent="-609600">
              <a:lnSpc>
                <a:spcPct val="80000"/>
              </a:lnSpc>
              <a:buClr>
                <a:srgbClr val="FF0000"/>
              </a:buClr>
            </a:pPr>
            <a:r>
              <a:rPr lang="en-US" altLang="x-none" sz="2800">
                <a:hlinkClick r:id="rId4" action="ppaction://hlinksldjump"/>
              </a:rPr>
              <a:t>La rete stradale locale, tra i campi, </a:t>
            </a:r>
            <a:r>
              <a:rPr lang="en-US" altLang="x-none" sz="2800"/>
              <a:t>e’ in cattivo stato</a:t>
            </a:r>
            <a:r>
              <a:rPr lang="el-GR" altLang="x-none" sz="2800"/>
              <a:t> </a:t>
            </a:r>
          </a:p>
          <a:p>
            <a:pPr marL="609600" indent="-609600">
              <a:lnSpc>
                <a:spcPct val="80000"/>
              </a:lnSpc>
              <a:buClr>
                <a:srgbClr val="FF0000"/>
              </a:buClr>
            </a:pPr>
            <a:r>
              <a:rPr lang="en-US" altLang="x-none" sz="2800">
                <a:hlinkClick r:id="rId5" action="ppaction://hlinksldjump"/>
              </a:rPr>
              <a:t>La rete di irrigazione e drenaggio </a:t>
            </a:r>
            <a:r>
              <a:rPr lang="en-US" altLang="x-none" sz="2800"/>
              <a:t>delle risaie e’ obsoleta</a:t>
            </a:r>
            <a:r>
              <a:rPr lang="el-GR" altLang="x-none" sz="2800"/>
              <a:t>.</a:t>
            </a:r>
          </a:p>
          <a:p>
            <a:pPr marL="609600" indent="-609600">
              <a:lnSpc>
                <a:spcPct val="80000"/>
              </a:lnSpc>
              <a:buClr>
                <a:srgbClr val="FF0000"/>
              </a:buClr>
            </a:pPr>
            <a:r>
              <a:rPr lang="en-US" altLang="x-none" sz="2800"/>
              <a:t>La soluzione irrorata </a:t>
            </a:r>
            <a:r>
              <a:rPr lang="en-US" altLang="x-none" sz="2800">
                <a:hlinkClick r:id="rId6" action="ppaction://hlinksldjump"/>
              </a:rPr>
              <a:t>ha una scarsa penetrazione </a:t>
            </a:r>
            <a:r>
              <a:rPr lang="en-US" altLang="x-none" sz="2800"/>
              <a:t>quando iI fusti delle piantine di riso sono cresciuti</a:t>
            </a:r>
            <a:r>
              <a:rPr lang="el-GR" altLang="x-none" sz="2800"/>
              <a:t>. </a:t>
            </a:r>
          </a:p>
          <a:p>
            <a:pPr marL="609600" indent="-609600">
              <a:lnSpc>
                <a:spcPct val="80000"/>
              </a:lnSpc>
              <a:buClr>
                <a:srgbClr val="FF0000"/>
              </a:buClr>
            </a:pPr>
            <a:r>
              <a:rPr lang="en-US" altLang="x-none" sz="2800"/>
              <a:t>I valori locali di pH</a:t>
            </a:r>
            <a:r>
              <a:rPr lang="el-GR" altLang="x-none" sz="2800"/>
              <a:t> </a:t>
            </a:r>
            <a:r>
              <a:rPr lang="en-US" altLang="x-none" sz="2800"/>
              <a:t>del terreno sono alti e si accumula materiale organico</a:t>
            </a:r>
            <a:r>
              <a:rPr lang="el-GR" altLang="x-none" sz="2800"/>
              <a:t>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20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2000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2000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2000"/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2000"/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2000"/>
                                        <p:tgtEl>
                                          <p:spTgt spid="16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File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981075"/>
            <a:ext cx="8304213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1" name="Freeform 3" descr="Πλατειά διαγώνιος προς τα επάνω"/>
          <p:cNvSpPr>
            <a:spLocks/>
          </p:cNvSpPr>
          <p:nvPr/>
        </p:nvSpPr>
        <p:spPr bwMode="auto">
          <a:xfrm>
            <a:off x="1835150" y="3573463"/>
            <a:ext cx="477838" cy="438150"/>
          </a:xfrm>
          <a:custGeom>
            <a:avLst/>
            <a:gdLst>
              <a:gd name="T0" fmla="*/ 6 w 301"/>
              <a:gd name="T1" fmla="*/ 162 h 276"/>
              <a:gd name="T2" fmla="*/ 60 w 301"/>
              <a:gd name="T3" fmla="*/ 132 h 276"/>
              <a:gd name="T4" fmla="*/ 96 w 301"/>
              <a:gd name="T5" fmla="*/ 120 h 276"/>
              <a:gd name="T6" fmla="*/ 102 w 301"/>
              <a:gd name="T7" fmla="*/ 102 h 276"/>
              <a:gd name="T8" fmla="*/ 120 w 301"/>
              <a:gd name="T9" fmla="*/ 90 h 276"/>
              <a:gd name="T10" fmla="*/ 192 w 301"/>
              <a:gd name="T11" fmla="*/ 60 h 276"/>
              <a:gd name="T12" fmla="*/ 288 w 301"/>
              <a:gd name="T13" fmla="*/ 0 h 276"/>
              <a:gd name="T14" fmla="*/ 294 w 301"/>
              <a:gd name="T15" fmla="*/ 192 h 276"/>
              <a:gd name="T16" fmla="*/ 270 w 301"/>
              <a:gd name="T17" fmla="*/ 222 h 276"/>
              <a:gd name="T18" fmla="*/ 264 w 301"/>
              <a:gd name="T19" fmla="*/ 240 h 276"/>
              <a:gd name="T20" fmla="*/ 228 w 301"/>
              <a:gd name="T21" fmla="*/ 258 h 276"/>
              <a:gd name="T22" fmla="*/ 180 w 301"/>
              <a:gd name="T23" fmla="*/ 276 h 276"/>
              <a:gd name="T24" fmla="*/ 96 w 301"/>
              <a:gd name="T25" fmla="*/ 258 h 276"/>
              <a:gd name="T26" fmla="*/ 48 w 301"/>
              <a:gd name="T27" fmla="*/ 222 h 276"/>
              <a:gd name="T28" fmla="*/ 42 w 301"/>
              <a:gd name="T29" fmla="*/ 246 h 276"/>
              <a:gd name="T30" fmla="*/ 0 w 301"/>
              <a:gd name="T31" fmla="*/ 198 h 276"/>
              <a:gd name="T32" fmla="*/ 12 w 301"/>
              <a:gd name="T33" fmla="*/ 180 h 276"/>
              <a:gd name="T34" fmla="*/ 48 w 301"/>
              <a:gd name="T35" fmla="*/ 15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1" h="276">
                <a:moveTo>
                  <a:pt x="6" y="162"/>
                </a:moveTo>
                <a:cubicBezTo>
                  <a:pt x="26" y="155"/>
                  <a:pt x="18" y="174"/>
                  <a:pt x="60" y="132"/>
                </a:cubicBezTo>
                <a:cubicBezTo>
                  <a:pt x="72" y="128"/>
                  <a:pt x="84" y="124"/>
                  <a:pt x="96" y="120"/>
                </a:cubicBezTo>
                <a:cubicBezTo>
                  <a:pt x="102" y="118"/>
                  <a:pt x="98" y="107"/>
                  <a:pt x="102" y="102"/>
                </a:cubicBezTo>
                <a:cubicBezTo>
                  <a:pt x="107" y="96"/>
                  <a:pt x="113" y="93"/>
                  <a:pt x="120" y="90"/>
                </a:cubicBezTo>
                <a:cubicBezTo>
                  <a:pt x="147" y="78"/>
                  <a:pt x="168" y="76"/>
                  <a:pt x="192" y="60"/>
                </a:cubicBezTo>
                <a:cubicBezTo>
                  <a:pt x="204" y="24"/>
                  <a:pt x="257" y="21"/>
                  <a:pt x="288" y="0"/>
                </a:cubicBezTo>
                <a:cubicBezTo>
                  <a:pt x="298" y="62"/>
                  <a:pt x="290" y="128"/>
                  <a:pt x="294" y="192"/>
                </a:cubicBezTo>
                <a:cubicBezTo>
                  <a:pt x="279" y="237"/>
                  <a:pt x="301" y="183"/>
                  <a:pt x="270" y="222"/>
                </a:cubicBezTo>
                <a:cubicBezTo>
                  <a:pt x="266" y="227"/>
                  <a:pt x="268" y="236"/>
                  <a:pt x="264" y="240"/>
                </a:cubicBezTo>
                <a:cubicBezTo>
                  <a:pt x="255" y="249"/>
                  <a:pt x="239" y="251"/>
                  <a:pt x="228" y="258"/>
                </a:cubicBezTo>
                <a:cubicBezTo>
                  <a:pt x="195" y="247"/>
                  <a:pt x="213" y="265"/>
                  <a:pt x="180" y="276"/>
                </a:cubicBezTo>
                <a:cubicBezTo>
                  <a:pt x="129" y="259"/>
                  <a:pt x="157" y="266"/>
                  <a:pt x="96" y="258"/>
                </a:cubicBezTo>
                <a:cubicBezTo>
                  <a:pt x="73" y="250"/>
                  <a:pt x="68" y="235"/>
                  <a:pt x="48" y="222"/>
                </a:cubicBezTo>
                <a:cubicBezTo>
                  <a:pt x="46" y="230"/>
                  <a:pt x="47" y="240"/>
                  <a:pt x="42" y="246"/>
                </a:cubicBezTo>
                <a:cubicBezTo>
                  <a:pt x="22" y="271"/>
                  <a:pt x="4" y="211"/>
                  <a:pt x="0" y="198"/>
                </a:cubicBezTo>
                <a:cubicBezTo>
                  <a:pt x="4" y="192"/>
                  <a:pt x="7" y="185"/>
                  <a:pt x="12" y="180"/>
                </a:cubicBezTo>
                <a:cubicBezTo>
                  <a:pt x="50" y="147"/>
                  <a:pt x="48" y="172"/>
                  <a:pt x="48" y="150"/>
                </a:cubicBezTo>
              </a:path>
            </a:pathLst>
          </a:custGeom>
          <a:pattFill prst="wdUpDiag">
            <a:fgClr>
              <a:srgbClr val="FF0000"/>
            </a:fgClr>
            <a:bgClr>
              <a:srgbClr val="FFFFFF"/>
            </a:bgClr>
          </a:patt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52" name="Freeform 4" descr="Πλατειά διαγώνιος προς τα επάνω"/>
          <p:cNvSpPr>
            <a:spLocks/>
          </p:cNvSpPr>
          <p:nvPr/>
        </p:nvSpPr>
        <p:spPr bwMode="auto">
          <a:xfrm>
            <a:off x="3132138" y="2708275"/>
            <a:ext cx="257175" cy="236538"/>
          </a:xfrm>
          <a:custGeom>
            <a:avLst/>
            <a:gdLst>
              <a:gd name="T0" fmla="*/ 20 w 162"/>
              <a:gd name="T1" fmla="*/ 55 h 149"/>
              <a:gd name="T2" fmla="*/ 20 w 162"/>
              <a:gd name="T3" fmla="*/ 109 h 149"/>
              <a:gd name="T4" fmla="*/ 32 w 162"/>
              <a:gd name="T5" fmla="*/ 145 h 149"/>
              <a:gd name="T6" fmla="*/ 146 w 162"/>
              <a:gd name="T7" fmla="*/ 115 h 149"/>
              <a:gd name="T8" fmla="*/ 140 w 162"/>
              <a:gd name="T9" fmla="*/ 13 h 149"/>
              <a:gd name="T10" fmla="*/ 92 w 162"/>
              <a:gd name="T11" fmla="*/ 1 h 149"/>
              <a:gd name="T12" fmla="*/ 38 w 162"/>
              <a:gd name="T13" fmla="*/ 7 h 149"/>
              <a:gd name="T14" fmla="*/ 2 w 162"/>
              <a:gd name="T15" fmla="*/ 55 h 149"/>
              <a:gd name="T16" fmla="*/ 20 w 162"/>
              <a:gd name="T17" fmla="*/ 5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2" h="149">
                <a:moveTo>
                  <a:pt x="20" y="55"/>
                </a:moveTo>
                <a:cubicBezTo>
                  <a:pt x="1" y="112"/>
                  <a:pt x="4" y="72"/>
                  <a:pt x="20" y="109"/>
                </a:cubicBezTo>
                <a:cubicBezTo>
                  <a:pt x="25" y="121"/>
                  <a:pt x="32" y="145"/>
                  <a:pt x="32" y="145"/>
                </a:cubicBezTo>
                <a:cubicBezTo>
                  <a:pt x="70" y="140"/>
                  <a:pt x="123" y="149"/>
                  <a:pt x="146" y="115"/>
                </a:cubicBezTo>
                <a:cubicBezTo>
                  <a:pt x="135" y="83"/>
                  <a:pt x="162" y="40"/>
                  <a:pt x="140" y="13"/>
                </a:cubicBezTo>
                <a:cubicBezTo>
                  <a:pt x="130" y="0"/>
                  <a:pt x="108" y="4"/>
                  <a:pt x="92" y="1"/>
                </a:cubicBezTo>
                <a:cubicBezTo>
                  <a:pt x="74" y="3"/>
                  <a:pt x="56" y="3"/>
                  <a:pt x="38" y="7"/>
                </a:cubicBezTo>
                <a:cubicBezTo>
                  <a:pt x="29" y="9"/>
                  <a:pt x="0" y="49"/>
                  <a:pt x="2" y="55"/>
                </a:cubicBezTo>
                <a:cubicBezTo>
                  <a:pt x="4" y="61"/>
                  <a:pt x="14" y="55"/>
                  <a:pt x="20" y="55"/>
                </a:cubicBezTo>
                <a:close/>
              </a:path>
            </a:pathLst>
          </a:custGeom>
          <a:pattFill prst="wdUpDiag">
            <a:fgClr>
              <a:srgbClr val="FF0000"/>
            </a:fgClr>
            <a:bgClr>
              <a:srgbClr val="FFFFFF"/>
            </a:bgClr>
          </a:patt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53" name="Freeform 5" descr="Πλατειά διαγώνιος προς τα επάνω"/>
          <p:cNvSpPr>
            <a:spLocks/>
          </p:cNvSpPr>
          <p:nvPr/>
        </p:nvSpPr>
        <p:spPr bwMode="auto">
          <a:xfrm>
            <a:off x="2951163" y="4329113"/>
            <a:ext cx="284162" cy="381000"/>
          </a:xfrm>
          <a:custGeom>
            <a:avLst/>
            <a:gdLst>
              <a:gd name="T0" fmla="*/ 36 w 179"/>
              <a:gd name="T1" fmla="*/ 0 h 240"/>
              <a:gd name="T2" fmla="*/ 72 w 179"/>
              <a:gd name="T3" fmla="*/ 18 h 240"/>
              <a:gd name="T4" fmla="*/ 84 w 179"/>
              <a:gd name="T5" fmla="*/ 36 h 240"/>
              <a:gd name="T6" fmla="*/ 102 w 179"/>
              <a:gd name="T7" fmla="*/ 48 h 240"/>
              <a:gd name="T8" fmla="*/ 138 w 179"/>
              <a:gd name="T9" fmla="*/ 102 h 240"/>
              <a:gd name="T10" fmla="*/ 168 w 179"/>
              <a:gd name="T11" fmla="*/ 150 h 240"/>
              <a:gd name="T12" fmla="*/ 138 w 179"/>
              <a:gd name="T13" fmla="*/ 240 h 240"/>
              <a:gd name="T14" fmla="*/ 102 w 179"/>
              <a:gd name="T15" fmla="*/ 228 h 240"/>
              <a:gd name="T16" fmla="*/ 84 w 179"/>
              <a:gd name="T17" fmla="*/ 222 h 240"/>
              <a:gd name="T18" fmla="*/ 48 w 179"/>
              <a:gd name="T19" fmla="*/ 174 h 240"/>
              <a:gd name="T20" fmla="*/ 42 w 179"/>
              <a:gd name="T21" fmla="*/ 156 h 240"/>
              <a:gd name="T22" fmla="*/ 30 w 179"/>
              <a:gd name="T23" fmla="*/ 138 h 240"/>
              <a:gd name="T24" fmla="*/ 0 w 179"/>
              <a:gd name="T25" fmla="*/ 90 h 240"/>
              <a:gd name="T26" fmla="*/ 36 w 179"/>
              <a:gd name="T27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" h="240">
                <a:moveTo>
                  <a:pt x="36" y="0"/>
                </a:moveTo>
                <a:cubicBezTo>
                  <a:pt x="47" y="7"/>
                  <a:pt x="62" y="10"/>
                  <a:pt x="72" y="18"/>
                </a:cubicBezTo>
                <a:cubicBezTo>
                  <a:pt x="78" y="23"/>
                  <a:pt x="79" y="31"/>
                  <a:pt x="84" y="36"/>
                </a:cubicBezTo>
                <a:cubicBezTo>
                  <a:pt x="89" y="41"/>
                  <a:pt x="96" y="44"/>
                  <a:pt x="102" y="48"/>
                </a:cubicBezTo>
                <a:cubicBezTo>
                  <a:pt x="114" y="66"/>
                  <a:pt x="131" y="81"/>
                  <a:pt x="138" y="102"/>
                </a:cubicBezTo>
                <a:cubicBezTo>
                  <a:pt x="152" y="145"/>
                  <a:pt x="139" y="131"/>
                  <a:pt x="168" y="150"/>
                </a:cubicBezTo>
                <a:cubicBezTo>
                  <a:pt x="175" y="187"/>
                  <a:pt x="179" y="226"/>
                  <a:pt x="138" y="240"/>
                </a:cubicBezTo>
                <a:cubicBezTo>
                  <a:pt x="126" y="236"/>
                  <a:pt x="114" y="232"/>
                  <a:pt x="102" y="228"/>
                </a:cubicBezTo>
                <a:cubicBezTo>
                  <a:pt x="96" y="226"/>
                  <a:pt x="84" y="222"/>
                  <a:pt x="84" y="222"/>
                </a:cubicBezTo>
                <a:cubicBezTo>
                  <a:pt x="70" y="201"/>
                  <a:pt x="70" y="188"/>
                  <a:pt x="48" y="174"/>
                </a:cubicBezTo>
                <a:cubicBezTo>
                  <a:pt x="46" y="168"/>
                  <a:pt x="45" y="162"/>
                  <a:pt x="42" y="156"/>
                </a:cubicBezTo>
                <a:cubicBezTo>
                  <a:pt x="39" y="150"/>
                  <a:pt x="33" y="145"/>
                  <a:pt x="30" y="138"/>
                </a:cubicBezTo>
                <a:cubicBezTo>
                  <a:pt x="9" y="91"/>
                  <a:pt x="32" y="112"/>
                  <a:pt x="0" y="90"/>
                </a:cubicBezTo>
                <a:cubicBezTo>
                  <a:pt x="7" y="55"/>
                  <a:pt x="28" y="34"/>
                  <a:pt x="36" y="0"/>
                </a:cubicBezTo>
                <a:close/>
              </a:path>
            </a:pathLst>
          </a:custGeom>
          <a:pattFill prst="wdUpDiag">
            <a:fgClr>
              <a:srgbClr val="FF0000"/>
            </a:fgClr>
            <a:bgClr>
              <a:srgbClr val="FFFFFF"/>
            </a:bgClr>
          </a:patt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54" name="Freeform 6" descr="Πλατειά διαγώνιος προς τα επάνω"/>
          <p:cNvSpPr>
            <a:spLocks/>
          </p:cNvSpPr>
          <p:nvPr/>
        </p:nvSpPr>
        <p:spPr bwMode="auto">
          <a:xfrm>
            <a:off x="4500563" y="3933825"/>
            <a:ext cx="300037" cy="476250"/>
          </a:xfrm>
          <a:custGeom>
            <a:avLst/>
            <a:gdLst>
              <a:gd name="T0" fmla="*/ 53 w 189"/>
              <a:gd name="T1" fmla="*/ 30 h 300"/>
              <a:gd name="T2" fmla="*/ 155 w 189"/>
              <a:gd name="T3" fmla="*/ 0 h 300"/>
              <a:gd name="T4" fmla="*/ 173 w 189"/>
              <a:gd name="T5" fmla="*/ 12 h 300"/>
              <a:gd name="T6" fmla="*/ 185 w 189"/>
              <a:gd name="T7" fmla="*/ 48 h 300"/>
              <a:gd name="T8" fmla="*/ 179 w 189"/>
              <a:gd name="T9" fmla="*/ 300 h 300"/>
              <a:gd name="T10" fmla="*/ 65 w 189"/>
              <a:gd name="T11" fmla="*/ 282 h 300"/>
              <a:gd name="T12" fmla="*/ 29 w 189"/>
              <a:gd name="T13" fmla="*/ 234 h 300"/>
              <a:gd name="T14" fmla="*/ 5 w 189"/>
              <a:gd name="T15" fmla="*/ 198 h 300"/>
              <a:gd name="T16" fmla="*/ 11 w 189"/>
              <a:gd name="T17" fmla="*/ 174 h 300"/>
              <a:gd name="T18" fmla="*/ 35 w 189"/>
              <a:gd name="T19" fmla="*/ 120 h 300"/>
              <a:gd name="T20" fmla="*/ 53 w 189"/>
              <a:gd name="T21" fmla="*/ 3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9" h="300">
                <a:moveTo>
                  <a:pt x="53" y="30"/>
                </a:moveTo>
                <a:cubicBezTo>
                  <a:pt x="87" y="19"/>
                  <a:pt x="121" y="11"/>
                  <a:pt x="155" y="0"/>
                </a:cubicBezTo>
                <a:cubicBezTo>
                  <a:pt x="161" y="4"/>
                  <a:pt x="169" y="6"/>
                  <a:pt x="173" y="12"/>
                </a:cubicBezTo>
                <a:cubicBezTo>
                  <a:pt x="180" y="23"/>
                  <a:pt x="185" y="48"/>
                  <a:pt x="185" y="48"/>
                </a:cubicBezTo>
                <a:cubicBezTo>
                  <a:pt x="189" y="148"/>
                  <a:pt x="188" y="208"/>
                  <a:pt x="179" y="300"/>
                </a:cubicBezTo>
                <a:cubicBezTo>
                  <a:pt x="118" y="280"/>
                  <a:pt x="156" y="289"/>
                  <a:pt x="65" y="282"/>
                </a:cubicBezTo>
                <a:cubicBezTo>
                  <a:pt x="51" y="261"/>
                  <a:pt x="51" y="248"/>
                  <a:pt x="29" y="234"/>
                </a:cubicBezTo>
                <a:cubicBezTo>
                  <a:pt x="21" y="222"/>
                  <a:pt x="13" y="210"/>
                  <a:pt x="5" y="198"/>
                </a:cubicBezTo>
                <a:cubicBezTo>
                  <a:pt x="0" y="191"/>
                  <a:pt x="9" y="182"/>
                  <a:pt x="11" y="174"/>
                </a:cubicBezTo>
                <a:cubicBezTo>
                  <a:pt x="23" y="135"/>
                  <a:pt x="17" y="146"/>
                  <a:pt x="35" y="120"/>
                </a:cubicBezTo>
                <a:cubicBezTo>
                  <a:pt x="41" y="90"/>
                  <a:pt x="53" y="60"/>
                  <a:pt x="53" y="30"/>
                </a:cubicBezTo>
                <a:close/>
              </a:path>
            </a:pathLst>
          </a:custGeom>
          <a:pattFill prst="wdUpDiag">
            <a:fgClr>
              <a:srgbClr val="FF0000"/>
            </a:fgClr>
            <a:bgClr>
              <a:srgbClr val="FFFFFF"/>
            </a:bgClr>
          </a:patt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55" name="Freeform 7" descr="Πλατειά διαγώνιος προς τα επάνω"/>
          <p:cNvSpPr>
            <a:spLocks/>
          </p:cNvSpPr>
          <p:nvPr/>
        </p:nvSpPr>
        <p:spPr bwMode="auto">
          <a:xfrm>
            <a:off x="5040313" y="4221163"/>
            <a:ext cx="377825" cy="258762"/>
          </a:xfrm>
          <a:custGeom>
            <a:avLst/>
            <a:gdLst>
              <a:gd name="T0" fmla="*/ 7 w 238"/>
              <a:gd name="T1" fmla="*/ 114 h 163"/>
              <a:gd name="T2" fmla="*/ 55 w 238"/>
              <a:gd name="T3" fmla="*/ 78 h 163"/>
              <a:gd name="T4" fmla="*/ 145 w 238"/>
              <a:gd name="T5" fmla="*/ 0 h 163"/>
              <a:gd name="T6" fmla="*/ 193 w 238"/>
              <a:gd name="T7" fmla="*/ 36 h 163"/>
              <a:gd name="T8" fmla="*/ 193 w 238"/>
              <a:gd name="T9" fmla="*/ 96 h 163"/>
              <a:gd name="T10" fmla="*/ 181 w 238"/>
              <a:gd name="T11" fmla="*/ 114 h 163"/>
              <a:gd name="T12" fmla="*/ 163 w 238"/>
              <a:gd name="T13" fmla="*/ 120 h 163"/>
              <a:gd name="T14" fmla="*/ 157 w 238"/>
              <a:gd name="T15" fmla="*/ 138 h 163"/>
              <a:gd name="T16" fmla="*/ 121 w 238"/>
              <a:gd name="T17" fmla="*/ 156 h 163"/>
              <a:gd name="T18" fmla="*/ 61 w 238"/>
              <a:gd name="T19" fmla="*/ 156 h 163"/>
              <a:gd name="T20" fmla="*/ 31 w 238"/>
              <a:gd name="T21" fmla="*/ 132 h 163"/>
              <a:gd name="T22" fmla="*/ 7 w 238"/>
              <a:gd name="T23" fmla="*/ 11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38" h="163">
                <a:moveTo>
                  <a:pt x="7" y="114"/>
                </a:moveTo>
                <a:cubicBezTo>
                  <a:pt x="30" y="106"/>
                  <a:pt x="35" y="91"/>
                  <a:pt x="55" y="78"/>
                </a:cubicBezTo>
                <a:cubicBezTo>
                  <a:pt x="66" y="45"/>
                  <a:pt x="111" y="11"/>
                  <a:pt x="145" y="0"/>
                </a:cubicBezTo>
                <a:cubicBezTo>
                  <a:pt x="165" y="13"/>
                  <a:pt x="170" y="28"/>
                  <a:pt x="193" y="36"/>
                </a:cubicBezTo>
                <a:cubicBezTo>
                  <a:pt x="212" y="65"/>
                  <a:pt x="238" y="81"/>
                  <a:pt x="193" y="96"/>
                </a:cubicBezTo>
                <a:cubicBezTo>
                  <a:pt x="189" y="102"/>
                  <a:pt x="187" y="109"/>
                  <a:pt x="181" y="114"/>
                </a:cubicBezTo>
                <a:cubicBezTo>
                  <a:pt x="176" y="118"/>
                  <a:pt x="167" y="116"/>
                  <a:pt x="163" y="120"/>
                </a:cubicBezTo>
                <a:cubicBezTo>
                  <a:pt x="159" y="124"/>
                  <a:pt x="161" y="133"/>
                  <a:pt x="157" y="138"/>
                </a:cubicBezTo>
                <a:cubicBezTo>
                  <a:pt x="149" y="149"/>
                  <a:pt x="133" y="152"/>
                  <a:pt x="121" y="156"/>
                </a:cubicBezTo>
                <a:cubicBezTo>
                  <a:pt x="97" y="140"/>
                  <a:pt x="87" y="147"/>
                  <a:pt x="61" y="156"/>
                </a:cubicBezTo>
                <a:cubicBezTo>
                  <a:pt x="16" y="141"/>
                  <a:pt x="70" y="163"/>
                  <a:pt x="31" y="132"/>
                </a:cubicBezTo>
                <a:cubicBezTo>
                  <a:pt x="0" y="107"/>
                  <a:pt x="22" y="144"/>
                  <a:pt x="7" y="114"/>
                </a:cubicBezTo>
                <a:close/>
              </a:path>
            </a:pathLst>
          </a:custGeom>
          <a:pattFill prst="wdUpDiag">
            <a:fgClr>
              <a:srgbClr val="FF0000"/>
            </a:fgClr>
            <a:bgClr>
              <a:srgbClr val="FFFFFF"/>
            </a:bgClr>
          </a:patt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56" name="Freeform 8" descr="Πλατειά διαγώνιος προς τα επάνω"/>
          <p:cNvSpPr>
            <a:spLocks/>
          </p:cNvSpPr>
          <p:nvPr/>
        </p:nvSpPr>
        <p:spPr bwMode="auto">
          <a:xfrm>
            <a:off x="5543550" y="3681413"/>
            <a:ext cx="428625" cy="504825"/>
          </a:xfrm>
          <a:custGeom>
            <a:avLst/>
            <a:gdLst>
              <a:gd name="T0" fmla="*/ 18 w 270"/>
              <a:gd name="T1" fmla="*/ 120 h 318"/>
              <a:gd name="T2" fmla="*/ 84 w 270"/>
              <a:gd name="T3" fmla="*/ 96 h 318"/>
              <a:gd name="T4" fmla="*/ 120 w 270"/>
              <a:gd name="T5" fmla="*/ 48 h 318"/>
              <a:gd name="T6" fmla="*/ 156 w 270"/>
              <a:gd name="T7" fmla="*/ 0 h 318"/>
              <a:gd name="T8" fmla="*/ 222 w 270"/>
              <a:gd name="T9" fmla="*/ 36 h 318"/>
              <a:gd name="T10" fmla="*/ 258 w 270"/>
              <a:gd name="T11" fmla="*/ 60 h 318"/>
              <a:gd name="T12" fmla="*/ 240 w 270"/>
              <a:gd name="T13" fmla="*/ 210 h 318"/>
              <a:gd name="T14" fmla="*/ 270 w 270"/>
              <a:gd name="T15" fmla="*/ 288 h 318"/>
              <a:gd name="T16" fmla="*/ 222 w 270"/>
              <a:gd name="T17" fmla="*/ 306 h 318"/>
              <a:gd name="T18" fmla="*/ 162 w 270"/>
              <a:gd name="T19" fmla="*/ 276 h 318"/>
              <a:gd name="T20" fmla="*/ 162 w 270"/>
              <a:gd name="T21" fmla="*/ 192 h 318"/>
              <a:gd name="T22" fmla="*/ 126 w 270"/>
              <a:gd name="T23" fmla="*/ 180 h 318"/>
              <a:gd name="T24" fmla="*/ 120 w 270"/>
              <a:gd name="T25" fmla="*/ 198 h 318"/>
              <a:gd name="T26" fmla="*/ 84 w 270"/>
              <a:gd name="T27" fmla="*/ 210 h 318"/>
              <a:gd name="T28" fmla="*/ 24 w 270"/>
              <a:gd name="T29" fmla="*/ 150 h 318"/>
              <a:gd name="T30" fmla="*/ 18 w 270"/>
              <a:gd name="T31" fmla="*/ 120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70" h="318">
                <a:moveTo>
                  <a:pt x="18" y="120"/>
                </a:moveTo>
                <a:cubicBezTo>
                  <a:pt x="45" y="115"/>
                  <a:pt x="61" y="111"/>
                  <a:pt x="84" y="96"/>
                </a:cubicBezTo>
                <a:cubicBezTo>
                  <a:pt x="92" y="72"/>
                  <a:pt x="99" y="62"/>
                  <a:pt x="120" y="48"/>
                </a:cubicBezTo>
                <a:cubicBezTo>
                  <a:pt x="128" y="25"/>
                  <a:pt x="143" y="20"/>
                  <a:pt x="156" y="0"/>
                </a:cubicBezTo>
                <a:cubicBezTo>
                  <a:pt x="213" y="9"/>
                  <a:pt x="187" y="6"/>
                  <a:pt x="222" y="36"/>
                </a:cubicBezTo>
                <a:cubicBezTo>
                  <a:pt x="233" y="45"/>
                  <a:pt x="258" y="60"/>
                  <a:pt x="258" y="60"/>
                </a:cubicBezTo>
                <a:cubicBezTo>
                  <a:pt x="242" y="108"/>
                  <a:pt x="247" y="160"/>
                  <a:pt x="240" y="210"/>
                </a:cubicBezTo>
                <a:cubicBezTo>
                  <a:pt x="247" y="239"/>
                  <a:pt x="254" y="264"/>
                  <a:pt x="270" y="288"/>
                </a:cubicBezTo>
                <a:cubicBezTo>
                  <a:pt x="228" y="302"/>
                  <a:pt x="270" y="318"/>
                  <a:pt x="222" y="306"/>
                </a:cubicBezTo>
                <a:cubicBezTo>
                  <a:pt x="212" y="276"/>
                  <a:pt x="193" y="281"/>
                  <a:pt x="162" y="276"/>
                </a:cubicBezTo>
                <a:cubicBezTo>
                  <a:pt x="141" y="245"/>
                  <a:pt x="140" y="224"/>
                  <a:pt x="162" y="192"/>
                </a:cubicBezTo>
                <a:cubicBezTo>
                  <a:pt x="156" y="173"/>
                  <a:pt x="158" y="159"/>
                  <a:pt x="126" y="180"/>
                </a:cubicBezTo>
                <a:cubicBezTo>
                  <a:pt x="121" y="184"/>
                  <a:pt x="125" y="194"/>
                  <a:pt x="120" y="198"/>
                </a:cubicBezTo>
                <a:cubicBezTo>
                  <a:pt x="110" y="205"/>
                  <a:pt x="84" y="210"/>
                  <a:pt x="84" y="210"/>
                </a:cubicBezTo>
                <a:cubicBezTo>
                  <a:pt x="69" y="164"/>
                  <a:pt x="77" y="159"/>
                  <a:pt x="24" y="150"/>
                </a:cubicBezTo>
                <a:cubicBezTo>
                  <a:pt x="0" y="134"/>
                  <a:pt x="2" y="144"/>
                  <a:pt x="18" y="120"/>
                </a:cubicBezTo>
                <a:close/>
              </a:path>
            </a:pathLst>
          </a:custGeom>
          <a:pattFill prst="wdUpDiag">
            <a:fgClr>
              <a:srgbClr val="FF0000"/>
            </a:fgClr>
            <a:bgClr>
              <a:srgbClr val="FFFFFF"/>
            </a:bgClr>
          </a:patt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57" name="Freeform 9" descr="Πλατειά διαγώνιος προς τα επάνω"/>
          <p:cNvSpPr>
            <a:spLocks/>
          </p:cNvSpPr>
          <p:nvPr/>
        </p:nvSpPr>
        <p:spPr bwMode="auto">
          <a:xfrm>
            <a:off x="6985000" y="4868863"/>
            <a:ext cx="347663" cy="393700"/>
          </a:xfrm>
          <a:custGeom>
            <a:avLst/>
            <a:gdLst>
              <a:gd name="T0" fmla="*/ 9 w 219"/>
              <a:gd name="T1" fmla="*/ 30 h 248"/>
              <a:gd name="T2" fmla="*/ 27 w 219"/>
              <a:gd name="T3" fmla="*/ 156 h 248"/>
              <a:gd name="T4" fmla="*/ 39 w 219"/>
              <a:gd name="T5" fmla="*/ 240 h 248"/>
              <a:gd name="T6" fmla="*/ 63 w 219"/>
              <a:gd name="T7" fmla="*/ 234 h 248"/>
              <a:gd name="T8" fmla="*/ 99 w 219"/>
              <a:gd name="T9" fmla="*/ 222 h 248"/>
              <a:gd name="T10" fmla="*/ 219 w 219"/>
              <a:gd name="T11" fmla="*/ 198 h 248"/>
              <a:gd name="T12" fmla="*/ 209 w 219"/>
              <a:gd name="T13" fmla="*/ 0 h 248"/>
              <a:gd name="T14" fmla="*/ 153 w 219"/>
              <a:gd name="T15" fmla="*/ 30 h 248"/>
              <a:gd name="T16" fmla="*/ 141 w 219"/>
              <a:gd name="T17" fmla="*/ 48 h 248"/>
              <a:gd name="T18" fmla="*/ 69 w 219"/>
              <a:gd name="T19" fmla="*/ 30 h 248"/>
              <a:gd name="T20" fmla="*/ 9 w 219"/>
              <a:gd name="T21" fmla="*/ 3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9" h="248">
                <a:moveTo>
                  <a:pt x="9" y="30"/>
                </a:moveTo>
                <a:cubicBezTo>
                  <a:pt x="0" y="58"/>
                  <a:pt x="18" y="129"/>
                  <a:pt x="27" y="156"/>
                </a:cubicBezTo>
                <a:cubicBezTo>
                  <a:pt x="31" y="184"/>
                  <a:pt x="35" y="212"/>
                  <a:pt x="39" y="240"/>
                </a:cubicBezTo>
                <a:cubicBezTo>
                  <a:pt x="40" y="248"/>
                  <a:pt x="55" y="236"/>
                  <a:pt x="63" y="234"/>
                </a:cubicBezTo>
                <a:cubicBezTo>
                  <a:pt x="75" y="230"/>
                  <a:pt x="87" y="226"/>
                  <a:pt x="99" y="222"/>
                </a:cubicBezTo>
                <a:cubicBezTo>
                  <a:pt x="136" y="210"/>
                  <a:pt x="180" y="198"/>
                  <a:pt x="219" y="198"/>
                </a:cubicBezTo>
                <a:lnTo>
                  <a:pt x="209" y="0"/>
                </a:lnTo>
                <a:cubicBezTo>
                  <a:pt x="190" y="11"/>
                  <a:pt x="171" y="18"/>
                  <a:pt x="153" y="30"/>
                </a:cubicBezTo>
                <a:cubicBezTo>
                  <a:pt x="149" y="36"/>
                  <a:pt x="148" y="46"/>
                  <a:pt x="141" y="48"/>
                </a:cubicBezTo>
                <a:cubicBezTo>
                  <a:pt x="112" y="55"/>
                  <a:pt x="96" y="30"/>
                  <a:pt x="69" y="30"/>
                </a:cubicBezTo>
                <a:cubicBezTo>
                  <a:pt x="49" y="30"/>
                  <a:pt x="29" y="30"/>
                  <a:pt x="9" y="30"/>
                </a:cubicBezTo>
                <a:close/>
              </a:path>
            </a:pathLst>
          </a:custGeom>
          <a:pattFill prst="wdUpDiag">
            <a:fgClr>
              <a:srgbClr val="FF0000"/>
            </a:fgClr>
            <a:bgClr>
              <a:srgbClr val="FFFFFF"/>
            </a:bgClr>
          </a:patt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59" name="AutoShape 11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856663" y="6561138"/>
            <a:ext cx="287337" cy="296862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0060" name="Picture 12" descr="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3924300" cy="295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61" name="Picture 13" descr="ΜΟΝΟΚΚΛΗΣΙΑ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3529013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0064" name="AutoShape 16"/>
          <p:cNvCxnSpPr>
            <a:cxnSpLocks noChangeShapeType="1"/>
            <a:stCxn id="130061" idx="2"/>
            <a:endCxn id="130055" idx="11"/>
          </p:cNvCxnSpPr>
          <p:nvPr/>
        </p:nvCxnSpPr>
        <p:spPr bwMode="auto">
          <a:xfrm rot="16200000" flipH="1">
            <a:off x="2801143" y="2161382"/>
            <a:ext cx="1744663" cy="2736850"/>
          </a:xfrm>
          <a:prstGeom prst="bentConnector2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0065" name="AutoShape 17"/>
          <p:cNvCxnSpPr>
            <a:cxnSpLocks noChangeShapeType="1"/>
            <a:stCxn id="130056" idx="7"/>
            <a:endCxn id="130060" idx="2"/>
          </p:cNvCxnSpPr>
          <p:nvPr/>
        </p:nvCxnSpPr>
        <p:spPr bwMode="auto">
          <a:xfrm flipV="1">
            <a:off x="5981700" y="2955925"/>
            <a:ext cx="1200150" cy="1182688"/>
          </a:xfrm>
          <a:prstGeom prst="bentConnector2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13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130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fill="hold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fill="hold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130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"/>
                                        <p:tgtEl>
                                          <p:spTgt spid="130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fill="hold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fill="hold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130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animBg="1"/>
      <p:bldP spid="130052" grpId="0" animBg="1"/>
      <p:bldP spid="130053" grpId="0" animBg="1"/>
      <p:bldP spid="130054" grpId="0" animBg="1"/>
      <p:bldP spid="130055" grpId="0" animBg="1"/>
      <p:bldP spid="130056" grpId="0" animBg="1"/>
      <p:bldP spid="1300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r>
              <a:rPr lang="en-US" altLang="x-none" sz="3200" b="1"/>
              <a:t>Electricity pylons and trees obstruct air sprayings</a:t>
            </a:r>
            <a:endParaRPr lang="el-GR" altLang="x-none" sz="3200" b="1"/>
          </a:p>
        </p:txBody>
      </p:sp>
      <p:pic>
        <p:nvPicPr>
          <p:cNvPr id="134147" name="Picture 3" descr="ORIZONES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125538"/>
            <a:ext cx="8569325" cy="5370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4148" name="AutoShape 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820150" y="6524625"/>
            <a:ext cx="323850" cy="333375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AutoShape 5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856663" y="0"/>
            <a:ext cx="287337" cy="296863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974" name="Picture 6" descr="DROMOI 2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15888"/>
            <a:ext cx="4968875" cy="320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5" name="Picture 7" descr="DROMOI 3"/>
          <p:cNvPicPr>
            <a:picLocks noChangeAspect="1" noChangeArrowheads="1"/>
          </p:cNvPicPr>
          <p:nvPr/>
        </p:nvPicPr>
        <p:blipFill>
          <a:blip r:embed="rId3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436938"/>
            <a:ext cx="5051425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6" name="WordArt 8"/>
          <p:cNvSpPr>
            <a:spLocks noChangeArrowheads="1" noChangeShapeType="1" noTextEdit="1"/>
          </p:cNvSpPr>
          <p:nvPr/>
        </p:nvSpPr>
        <p:spPr bwMode="auto">
          <a:xfrm>
            <a:off x="5364163" y="657225"/>
            <a:ext cx="3635375" cy="215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kern="1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RETE STRADALE DELLE RISAIE IN CATTIVO STATO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9" name="AutoShape 7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287338" cy="296863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000" name="Picture 8" descr="File0008"/>
          <p:cNvPicPr>
            <a:picLocks noChangeAspect="1" noChangeArrowheads="1"/>
          </p:cNvPicPr>
          <p:nvPr/>
        </p:nvPicPr>
        <p:blipFill>
          <a:blip r:embed="rId2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160463"/>
            <a:ext cx="3475038" cy="517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1" name="Picture 9" descr="RICE FIELD2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44450"/>
            <a:ext cx="5194300" cy="331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2" name="Picture 10" descr="RICE FIELD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3644900"/>
            <a:ext cx="5230813" cy="316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003" name="WordArt 11"/>
          <p:cNvSpPr>
            <a:spLocks noChangeArrowheads="1" noChangeShapeType="1" noTextEdit="1"/>
          </p:cNvSpPr>
          <p:nvPr/>
        </p:nvSpPr>
        <p:spPr bwMode="auto">
          <a:xfrm>
            <a:off x="323850" y="404813"/>
            <a:ext cx="338455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kern="1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VEGETAZIONE NEI CANALI</a:t>
            </a:r>
          </a:p>
          <a:p>
            <a:pPr algn="ctr"/>
            <a:r>
              <a:rPr lang="en-US" sz="1200" kern="1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 DI IRRIGAZIONE CHE OSTACOLA</a:t>
            </a:r>
          </a:p>
          <a:p>
            <a:pPr algn="ctr"/>
            <a:r>
              <a:rPr lang="en-US" sz="1200" kern="1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 L'IRRORAZIONE</a:t>
            </a:r>
          </a:p>
        </p:txBody>
      </p:sp>
      <p:sp>
        <p:nvSpPr>
          <p:cNvPr id="85004" name="WordArt 12"/>
          <p:cNvSpPr>
            <a:spLocks noChangeArrowheads="1" noChangeShapeType="1" noTextEdit="1"/>
          </p:cNvSpPr>
          <p:nvPr/>
        </p:nvSpPr>
        <p:spPr bwMode="auto">
          <a:xfrm>
            <a:off x="4895850" y="3392488"/>
            <a:ext cx="3563938" cy="215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kern="1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RETE DI IRRIGAZIONE FITTA E DISORDINATA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20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3" grpId="0" animBg="1"/>
      <p:bldP spid="8500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56663" y="0"/>
            <a:ext cx="287337" cy="296863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046" name="Picture 6" descr="PLAGIASMENA 4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0963"/>
            <a:ext cx="5230812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7" name="Picture 7" descr="PLAGIASMENA 5"/>
          <p:cNvPicPr>
            <a:picLocks noChangeAspect="1" noChangeArrowheads="1"/>
          </p:cNvPicPr>
          <p:nvPr/>
        </p:nvPicPr>
        <p:blipFill>
          <a:blip r:embed="rId3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3429000"/>
            <a:ext cx="5211763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8" name="WordArt 8"/>
          <p:cNvSpPr>
            <a:spLocks noChangeArrowheads="1" noChangeShapeType="1" noTextEdit="1"/>
          </p:cNvSpPr>
          <p:nvPr/>
        </p:nvSpPr>
        <p:spPr bwMode="auto">
          <a:xfrm>
            <a:off x="5580063" y="908050"/>
            <a:ext cx="3276600" cy="288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kern="1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FUSTI DI PIANTINE INCLINATI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7813"/>
            <a:ext cx="8713788" cy="2503487"/>
          </a:xfrm>
        </p:spPr>
        <p:txBody>
          <a:bodyPr/>
          <a:lstStyle/>
          <a:p>
            <a:r>
              <a:rPr lang="en-US" altLang="x-none" sz="3200"/>
              <a:t>Non esistono metodi di gestione </a:t>
            </a:r>
            <a:br>
              <a:rPr lang="en-US" altLang="x-none" sz="3200"/>
            </a:br>
            <a:r>
              <a:rPr lang="en-US" altLang="x-none" sz="3200"/>
              <a:t>delle risaie che abbiano lo scopo di ridurre la popolazione di zanzare, da applicare in concertazione con  altri enti o singoli cittadini, perche’:</a:t>
            </a:r>
            <a:endParaRPr lang="el-GR" altLang="x-none" sz="320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3141663"/>
            <a:ext cx="8362950" cy="2336800"/>
          </a:xfrm>
        </p:spPr>
        <p:txBody>
          <a:bodyPr/>
          <a:lstStyle/>
          <a:p>
            <a:pPr>
              <a:buClr>
                <a:srgbClr val="FF3300"/>
              </a:buClr>
            </a:pPr>
            <a:r>
              <a:rPr lang="en-US" altLang="x-none"/>
              <a:t>Non esiste una rete di irrigazione e drenaggio moderna</a:t>
            </a:r>
            <a:endParaRPr lang="el-GR" altLang="x-none"/>
          </a:p>
          <a:p>
            <a:pPr>
              <a:buClr>
                <a:srgbClr val="FF3300"/>
              </a:buClr>
            </a:pPr>
            <a:r>
              <a:rPr lang="en-US" altLang="x-none"/>
              <a:t>I produttori che coltivano riso sono molti</a:t>
            </a:r>
            <a:r>
              <a:rPr lang="el-GR" altLang="x-none"/>
              <a:t> </a:t>
            </a:r>
          </a:p>
          <a:p>
            <a:endParaRPr lang="el-GR" altLang="x-none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8" grpId="0"/>
      <p:bldP spid="16793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>
              <a:buClr>
                <a:srgbClr val="FF3300"/>
              </a:buClr>
            </a:pPr>
            <a:r>
              <a:rPr lang="en-US" altLang="x-none"/>
              <a:t>Si applicano i codici nazionali per una corretta pratica agricola</a:t>
            </a:r>
            <a:endParaRPr lang="el-GR" altLang="x-none"/>
          </a:p>
          <a:p>
            <a:pPr>
              <a:buClr>
                <a:srgbClr val="FF3300"/>
              </a:buClr>
            </a:pPr>
            <a:r>
              <a:rPr lang="en-US" altLang="x-none"/>
              <a:t>Licenza di irrorazione con aereo o elicottero con prodotti approvati </a:t>
            </a:r>
            <a:r>
              <a:rPr lang="el-GR" altLang="x-none"/>
              <a:t>(</a:t>
            </a:r>
            <a:r>
              <a:rPr lang="en-US" altLang="x-none"/>
              <a:t>Temephos, Bti, Diflubenzuron)</a:t>
            </a:r>
          </a:p>
          <a:p>
            <a:pPr>
              <a:buClr>
                <a:srgbClr val="FF3300"/>
              </a:buClr>
            </a:pPr>
            <a:r>
              <a:rPr lang="en-US" altLang="x-none"/>
              <a:t>Dopo la raccolta del riso, controllo dei residui di prodotto irrorato dall’alto.</a:t>
            </a:r>
            <a:endParaRPr lang="el-GR" altLang="x-none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8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8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8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8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CONCLUSIONI</a:t>
            </a:r>
            <a:endParaRPr lang="el-GR" altLang="x-none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>
              <a:buClr>
                <a:srgbClr val="FF3300"/>
              </a:buClr>
            </a:pPr>
            <a:r>
              <a:rPr lang="en-US" altLang="x-none" sz="2800"/>
              <a:t>Riduzione del grado di molestia dal giorno in cui e’ stato attivato il CENTRO CLZ &amp; PC della provincia di Serres</a:t>
            </a:r>
          </a:p>
          <a:p>
            <a:pPr>
              <a:buClr>
                <a:srgbClr val="FF3300"/>
              </a:buClr>
            </a:pPr>
            <a:r>
              <a:rPr lang="en-US" altLang="x-none" sz="2800"/>
              <a:t>Alto costo di applicazione alle risaie</a:t>
            </a:r>
            <a:endParaRPr lang="el-GR" altLang="x-none" sz="2800"/>
          </a:p>
          <a:p>
            <a:pPr>
              <a:buClr>
                <a:srgbClr val="FF3300"/>
              </a:buClr>
            </a:pPr>
            <a:r>
              <a:rPr lang="en-US" altLang="x-none" sz="2800"/>
              <a:t>Necessita’ di una tempestiva programmazione di applicazione dei metodi di lotta</a:t>
            </a:r>
            <a:endParaRPr lang="el-GR" altLang="x-none" sz="2800"/>
          </a:p>
          <a:p>
            <a:pPr>
              <a:buClr>
                <a:srgbClr val="FF3300"/>
              </a:buClr>
            </a:pPr>
            <a:r>
              <a:rPr lang="en-US" altLang="x-none" sz="2800"/>
              <a:t>Necessita’ di disporre di una rete di irrigazione moderna e di metodi globali di gestione delle risaie in collaborazione con enti e produttori.</a:t>
            </a:r>
            <a:r>
              <a:rPr lang="el-GR" altLang="x-none" sz="2800"/>
              <a:t> 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/>
      <p:bldP spid="16998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75125"/>
            <a:ext cx="7772400" cy="701675"/>
          </a:xfrm>
        </p:spPr>
        <p:txBody>
          <a:bodyPr/>
          <a:lstStyle/>
          <a:p>
            <a:r>
              <a:rPr lang="en-US" altLang="x-none" sz="4000"/>
              <a:t>GRAZIE</a:t>
            </a:r>
            <a:endParaRPr lang="el-GR" altLang="x-none" sz="4000"/>
          </a:p>
        </p:txBody>
      </p:sp>
      <p:pic>
        <p:nvPicPr>
          <p:cNvPr id="133123" name="Picture 3" descr="Αντίγραφο από SH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762000"/>
            <a:ext cx="3001963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4000"/>
              <a:t>MEZZI UTILIZZATI </a:t>
            </a:r>
            <a:br>
              <a:rPr lang="en-US" altLang="x-none" sz="4000"/>
            </a:br>
            <a:r>
              <a:rPr lang="en-US" altLang="x-none" sz="4000"/>
              <a:t>PER IRRORARE</a:t>
            </a:r>
            <a:endParaRPr lang="el-GR" altLang="x-none" sz="400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91513" cy="4781550"/>
          </a:xfrm>
        </p:spPr>
        <p:txBody>
          <a:bodyPr/>
          <a:lstStyle/>
          <a:p>
            <a:pPr>
              <a:buClr>
                <a:srgbClr val="FF3300"/>
              </a:buClr>
            </a:pPr>
            <a:r>
              <a:rPr lang="el-GR" altLang="x-none"/>
              <a:t>2 </a:t>
            </a:r>
            <a:r>
              <a:rPr lang="en-US" altLang="x-none"/>
              <a:t>Elicotteri tipo BELL 47(G4, G5)</a:t>
            </a:r>
            <a:endParaRPr lang="el-GR" altLang="x-none"/>
          </a:p>
          <a:p>
            <a:pPr>
              <a:buClr>
                <a:srgbClr val="FF3300"/>
              </a:buClr>
            </a:pPr>
            <a:r>
              <a:rPr lang="en-US" altLang="x-none"/>
              <a:t>Irrorazione Ultra low volume (ULV) ad una pressione di </a:t>
            </a:r>
            <a:r>
              <a:rPr lang="el-GR" altLang="x-none"/>
              <a:t>50 </a:t>
            </a:r>
            <a:r>
              <a:rPr lang="en-US" altLang="x-none"/>
              <a:t>psi e con soluzione di </a:t>
            </a:r>
            <a:r>
              <a:rPr lang="el-GR" altLang="x-none"/>
              <a:t>220 </a:t>
            </a:r>
            <a:r>
              <a:rPr lang="en-US" altLang="x-none"/>
              <a:t>litri/100 ettari</a:t>
            </a:r>
            <a:r>
              <a:rPr lang="el-GR" altLang="x-none"/>
              <a:t>.</a:t>
            </a:r>
          </a:p>
          <a:p>
            <a:pPr>
              <a:buClr>
                <a:srgbClr val="FF3300"/>
              </a:buClr>
            </a:pPr>
            <a:r>
              <a:rPr lang="el-GR" altLang="x-none"/>
              <a:t>6 </a:t>
            </a:r>
            <a:r>
              <a:rPr lang="en-US" altLang="x-none"/>
              <a:t>ugelli </a:t>
            </a:r>
            <a:r>
              <a:rPr lang="el-GR" altLang="x-none"/>
              <a:t>(</a:t>
            </a:r>
            <a:r>
              <a:rPr lang="en-US" altLang="x-none"/>
              <a:t>beck</a:t>
            </a:r>
            <a:r>
              <a:rPr lang="el-GR" altLang="x-none"/>
              <a:t>) </a:t>
            </a:r>
            <a:r>
              <a:rPr lang="en-US" altLang="x-none"/>
              <a:t>di diametro </a:t>
            </a:r>
            <a:r>
              <a:rPr lang="el-GR" altLang="x-none"/>
              <a:t>0,08</a:t>
            </a:r>
            <a:r>
              <a:rPr lang="en-US" altLang="x-none"/>
              <a:t> inch., che a seconda dell’altezza delle piantine di riso cambiano gradualmente durante il periodo di coltivazione, fino a raggiungere </a:t>
            </a:r>
            <a:r>
              <a:rPr lang="el-GR" altLang="x-none"/>
              <a:t>0,04</a:t>
            </a:r>
            <a:r>
              <a:rPr lang="en-US" altLang="x-none"/>
              <a:t> inch</a:t>
            </a:r>
            <a:r>
              <a:rPr lang="el-GR" altLang="x-none"/>
              <a:t>.</a:t>
            </a:r>
            <a:endParaRPr lang="en-US" altLang="x-none"/>
          </a:p>
          <a:p>
            <a:pPr>
              <a:buFont typeface="Wingdings" charset="2"/>
              <a:buNone/>
            </a:pPr>
            <a:endParaRPr lang="el-GR" altLang="x-none"/>
          </a:p>
        </p:txBody>
      </p:sp>
      <p:sp>
        <p:nvSpPr>
          <p:cNvPr id="159748" name="AutoShape 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820150" y="6524625"/>
            <a:ext cx="323850" cy="333375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DOSAGGIO DEI PRODOTTI</a:t>
            </a:r>
            <a:endParaRPr lang="el-GR" altLang="x-none"/>
          </a:p>
        </p:txBody>
      </p:sp>
      <p:graphicFrame>
        <p:nvGraphicFramePr>
          <p:cNvPr id="158723" name="Group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075613" cy="4529138"/>
        </p:xfrm>
        <a:graphic>
          <a:graphicData uri="http://schemas.openxmlformats.org/drawingml/2006/table">
            <a:tbl>
              <a:tblPr/>
              <a:tblGrid>
                <a:gridCol w="884238"/>
                <a:gridCol w="4454525"/>
                <a:gridCol w="2736850"/>
              </a:tblGrid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n.</a:t>
                      </a:r>
                      <a:endParaRPr kumimoji="0" lang="el-GR" altLang="x-none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SOSTANZA</a:t>
                      </a:r>
                      <a:endParaRPr kumimoji="0" lang="el-GR" altLang="x-none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DOSAGGIO</a:t>
                      </a:r>
                      <a:endParaRPr kumimoji="0" lang="el-GR" altLang="x-none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8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l-GR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Temephos 50 EC</a:t>
                      </a:r>
                      <a:r>
                        <a:rPr kumimoji="0" lang="el-GR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(</a:t>
                      </a: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liquido)</a:t>
                      </a:r>
                      <a:endParaRPr kumimoji="0" lang="el-GR" altLang="x-non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</a:t>
                      </a:r>
                      <a:r>
                        <a:rPr kumimoji="0" lang="el-GR" altLang="x-non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</a:t>
                      </a:r>
                      <a:r>
                        <a:rPr kumimoji="0" lang="en-US" altLang="x-non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ml /1000mq.</a:t>
                      </a:r>
                      <a:endParaRPr kumimoji="0" lang="el-GR" altLang="x-non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l-GR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Bti</a:t>
                      </a:r>
                      <a:endParaRPr kumimoji="0" lang="el-GR" altLang="x-non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l-GR" altLang="x-non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  </a:t>
                      </a:r>
                      <a:r>
                        <a:rPr kumimoji="0" lang="en-US" altLang="x-non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ml/ 1000mq. </a:t>
                      </a:r>
                      <a:endParaRPr kumimoji="0" lang="el-GR" altLang="x-non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  <a:endParaRPr kumimoji="0" lang="el-GR" altLang="x-non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Diflubensuron</a:t>
                      </a:r>
                      <a:endParaRPr kumimoji="0" lang="el-GR" altLang="x-non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50</a:t>
                      </a:r>
                      <a:r>
                        <a:rPr kumimoji="0" lang="el-GR" altLang="x-non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</a:t>
                      </a:r>
                      <a:r>
                        <a:rPr kumimoji="0" lang="en-US" altLang="x-non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gr/ 1000mq. </a:t>
                      </a:r>
                      <a:endParaRPr kumimoji="0" lang="el-GR" altLang="x-non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l-GR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Temephos </a:t>
                      </a:r>
                      <a:r>
                        <a:rPr kumimoji="0" lang="el-GR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SG (granuli)</a:t>
                      </a:r>
                      <a:endParaRPr kumimoji="0" lang="el-GR" altLang="x-non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  <a:r>
                        <a:rPr kumimoji="0" lang="el-GR" altLang="x-non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</a:t>
                      </a:r>
                      <a:r>
                        <a:rPr kumimoji="0" lang="en-US" altLang="x-non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Kgr/ 1000mq. </a:t>
                      </a:r>
                      <a:endParaRPr kumimoji="0" lang="el-GR" altLang="x-non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8749" name="AutoShape 29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820150" y="6524625"/>
            <a:ext cx="323850" cy="333375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x-none" sz="3200" b="1" i="1"/>
              <a:t>    </a:t>
            </a:r>
            <a:r>
              <a:rPr lang="en-US" altLang="x-none" sz="3200" b="1" i="1"/>
              <a:t>CONTROLLO </a:t>
            </a:r>
            <a:br>
              <a:rPr lang="en-US" altLang="x-none" sz="3200" b="1" i="1"/>
            </a:br>
            <a:r>
              <a:rPr lang="en-US" altLang="x-none" sz="3200" b="1" i="1"/>
              <a:t>DEL GRADO DI MOLESTIA</a:t>
            </a:r>
            <a:r>
              <a:rPr lang="el-GR" altLang="x-none" sz="3200" b="1"/>
              <a:t/>
            </a:r>
            <a:br>
              <a:rPr lang="el-GR" altLang="x-none" sz="3200" b="1"/>
            </a:br>
            <a:endParaRPr lang="el-GR" altLang="x-none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699125" cy="4525963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x-none" sz="2800" b="1"/>
              <a:t>Prevede:</a:t>
            </a:r>
            <a:endParaRPr lang="el-GR" altLang="x-none" sz="2400"/>
          </a:p>
          <a:p>
            <a:endParaRPr lang="el-GR" altLang="x-none" sz="2400"/>
          </a:p>
          <a:p>
            <a:pPr>
              <a:buClr>
                <a:srgbClr val="FF0000"/>
              </a:buClr>
            </a:pPr>
            <a:r>
              <a:rPr lang="en-US" altLang="x-none" sz="2400"/>
              <a:t>Installazione di trappole luminose</a:t>
            </a:r>
            <a:r>
              <a:rPr lang="el-GR" altLang="x-none" sz="2400"/>
              <a:t> (</a:t>
            </a:r>
            <a:r>
              <a:rPr lang="en-US" altLang="x-none" sz="2400"/>
              <a:t>UV)</a:t>
            </a:r>
            <a:r>
              <a:rPr lang="el-GR" altLang="x-none" sz="2400"/>
              <a:t>.</a:t>
            </a:r>
          </a:p>
          <a:p>
            <a:pPr>
              <a:buClr>
                <a:srgbClr val="FF0000"/>
              </a:buClr>
            </a:pPr>
            <a:r>
              <a:rPr lang="en-US" altLang="x-none" sz="2400"/>
              <a:t>Metodo delle “esche umane” </a:t>
            </a:r>
            <a:r>
              <a:rPr lang="el-GR" altLang="x-none" sz="2400"/>
              <a:t>(</a:t>
            </a:r>
            <a:r>
              <a:rPr lang="en-US" altLang="x-none" sz="2400"/>
              <a:t>H.B.).</a:t>
            </a:r>
            <a:endParaRPr lang="el-GR" altLang="x-none" sz="2400"/>
          </a:p>
        </p:txBody>
      </p:sp>
      <p:pic>
        <p:nvPicPr>
          <p:cNvPr id="160772" name="Picture 4" descr="1212fu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1268413"/>
            <a:ext cx="3070225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3" name="WordArt 5"/>
          <p:cNvSpPr>
            <a:spLocks noChangeArrowheads="1" noChangeShapeType="1" noTextEdit="1"/>
          </p:cNvSpPr>
          <p:nvPr/>
        </p:nvSpPr>
        <p:spPr bwMode="auto">
          <a:xfrm>
            <a:off x="5940425" y="5373688"/>
            <a:ext cx="2808288" cy="3603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TRAPPOLA LUMINOSA (UV)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 autoUpdateAnimBg="0"/>
      <p:bldP spid="160771" grpId="0" uiExpand="1" build="p" autoUpdateAnimBg="0"/>
      <p:bldP spid="1607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724400"/>
            <a:ext cx="8769350" cy="1873250"/>
          </a:xfrm>
        </p:spPr>
        <p:txBody>
          <a:bodyPr/>
          <a:lstStyle/>
          <a:p>
            <a:r>
              <a:rPr lang="en-US" altLang="x-none" sz="1800">
                <a:solidFill>
                  <a:srgbClr val="FFFFFF"/>
                </a:solidFill>
              </a:rPr>
              <a:t>A seguito di  interventi piu’ frequenti e di metodi di lotta globali, con il passare degli anni il numero delle zanzare sane catturate diminuisce</a:t>
            </a:r>
            <a:r>
              <a:rPr lang="el-GR" altLang="x-none" sz="1800">
                <a:solidFill>
                  <a:srgbClr val="FFFFFF"/>
                </a:solidFill>
              </a:rPr>
              <a:t>. </a:t>
            </a:r>
            <a:r>
              <a:rPr lang="en-US" altLang="x-none" sz="1800">
                <a:solidFill>
                  <a:srgbClr val="FFFFFF"/>
                </a:solidFill>
              </a:rPr>
              <a:t>La situazione nell’anno 2003 e’ diversa a causa del fatto che in quel particolare anno le irrorazioni nell’ambiente urbano erano state fatte in ritardo</a:t>
            </a:r>
            <a:r>
              <a:rPr lang="el-GR" altLang="x-none" sz="1800">
                <a:solidFill>
                  <a:srgbClr val="FFFFFF"/>
                </a:solidFill>
              </a:rPr>
              <a:t>. </a:t>
            </a:r>
            <a:r>
              <a:rPr lang="en-US" altLang="x-none" sz="1800">
                <a:solidFill>
                  <a:srgbClr val="FFFFFF"/>
                </a:solidFill>
              </a:rPr>
              <a:t>Le punte nei mesi di luglio sono fenomeni ordinari e sono dovute alle alte temperature, al maggior numero di ore </a:t>
            </a:r>
            <a:r>
              <a:rPr lang="el-GR" altLang="x-none" sz="1800">
                <a:solidFill>
                  <a:srgbClr val="FFFFFF"/>
                </a:solidFill>
              </a:rPr>
              <a:t> </a:t>
            </a:r>
            <a:r>
              <a:rPr lang="en-US" altLang="x-none" sz="1800">
                <a:solidFill>
                  <a:srgbClr val="FFFFFF"/>
                </a:solidFill>
              </a:rPr>
              <a:t>di luce e alla comparsa di un gran numero di zanzare della specie anophele</a:t>
            </a:r>
            <a:r>
              <a:rPr lang="el-GR" altLang="x-none" sz="1800">
                <a:solidFill>
                  <a:srgbClr val="FFFFFF"/>
                </a:solidFill>
              </a:rPr>
              <a:t>.</a:t>
            </a:r>
            <a:r>
              <a:rPr lang="el-GR" altLang="x-none" sz="1400"/>
              <a:t>   </a:t>
            </a:r>
          </a:p>
        </p:txBody>
      </p:sp>
      <p:graphicFrame>
        <p:nvGraphicFramePr>
          <p:cNvPr id="16179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30200" y="188913"/>
          <a:ext cx="8813800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799" name="Γράφημα" r:id="rId3" imgW="7029504" imgH="3838498" progId="MSGraph.Chart.8">
                  <p:embed followColorScheme="full"/>
                </p:oleObj>
              </mc:Choice>
              <mc:Fallback>
                <p:oleObj name="Γράφημα" r:id="rId3" imgW="7029504" imgH="3838498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188913"/>
                        <a:ext cx="8813800" cy="460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796" name="Line 4"/>
          <p:cNvSpPr>
            <a:spLocks noChangeShapeType="1"/>
          </p:cNvSpPr>
          <p:nvPr/>
        </p:nvSpPr>
        <p:spPr bwMode="auto">
          <a:xfrm flipV="1">
            <a:off x="971550" y="1628775"/>
            <a:ext cx="6481763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/>
      <p:bldOleChart spid="161795" grpId="0"/>
      <p:bldP spid="1617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818" name="Object 2"/>
          <p:cNvGraphicFramePr>
            <a:graphicFrameLocks noGrp="1" noChangeAspect="1"/>
          </p:cNvGraphicFramePr>
          <p:nvPr>
            <p:ph/>
          </p:nvPr>
        </p:nvGraphicFramePr>
        <p:xfrm>
          <a:off x="1314450" y="1644650"/>
          <a:ext cx="6515100" cy="311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60" name="Γράφημα" r:id="rId3" imgW="6514944" imgH="3114545" progId="MSGraph.Chart.8">
                  <p:embed followColorScheme="full"/>
                </p:oleObj>
              </mc:Choice>
              <mc:Fallback>
                <p:oleObj name="Γράφημα" r:id="rId3" imgW="6514944" imgH="3114545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1644650"/>
                        <a:ext cx="6515100" cy="311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333375"/>
            <a:ext cx="8229600" cy="1139825"/>
          </a:xfrm>
        </p:spPr>
        <p:txBody>
          <a:bodyPr/>
          <a:lstStyle/>
          <a:p>
            <a:r>
              <a:rPr lang="en-US" altLang="x-none" sz="2800" b="1"/>
              <a:t>PROSPETTO DELLE IRRORAZIONI</a:t>
            </a:r>
            <a:br>
              <a:rPr lang="en-US" altLang="x-none" sz="2800" b="1"/>
            </a:br>
            <a:r>
              <a:rPr lang="en-US" altLang="x-none" sz="2800" b="1"/>
              <a:t>E DELLE AREE DELLE RISAIE IRRORATE </a:t>
            </a:r>
            <a:r>
              <a:rPr lang="el-GR" altLang="x-none" sz="2800" b="1"/>
              <a:t>  </a:t>
            </a:r>
            <a:r>
              <a:rPr lang="en-US" altLang="x-none" sz="2800" b="1"/>
              <a:t>NEGLI ANNI </a:t>
            </a:r>
            <a:r>
              <a:rPr lang="el-GR" altLang="x-none" sz="2800" b="1"/>
              <a:t>1998-2004</a:t>
            </a:r>
            <a:r>
              <a:rPr lang="en-US" altLang="x-none" sz="2800" b="1"/>
              <a:t> (in migl. mq.)</a:t>
            </a:r>
            <a:endParaRPr lang="el-GR" altLang="x-none" sz="2800" b="1"/>
          </a:p>
        </p:txBody>
      </p:sp>
      <p:graphicFrame>
        <p:nvGraphicFramePr>
          <p:cNvPr id="162820" name="Group 4"/>
          <p:cNvGraphicFramePr>
            <a:graphicFrameLocks noGrp="1"/>
          </p:cNvGraphicFramePr>
          <p:nvPr>
            <p:ph sz="quarter" idx="4294967295"/>
          </p:nvPr>
        </p:nvGraphicFramePr>
        <p:xfrm>
          <a:off x="179388" y="2349500"/>
          <a:ext cx="8785225" cy="2576513"/>
        </p:xfrm>
        <a:graphic>
          <a:graphicData uri="http://schemas.openxmlformats.org/drawingml/2006/table">
            <a:tbl>
              <a:tblPr/>
              <a:tblGrid>
                <a:gridCol w="2090737"/>
                <a:gridCol w="955675"/>
                <a:gridCol w="957263"/>
                <a:gridCol w="955675"/>
                <a:gridCol w="957262"/>
                <a:gridCol w="955675"/>
                <a:gridCol w="957263"/>
                <a:gridCol w="955675"/>
              </a:tblGrid>
              <a:tr h="8397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ANNI</a:t>
                      </a:r>
                      <a:r>
                        <a:rPr kumimoji="0" lang="el-GR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altLang="x-non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1998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1999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2000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2001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2002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2003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2004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SUPERFICIE DELLE RISAIE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55000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43000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40000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37000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33500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36500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40000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IRRORAZIONI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217300</a:t>
                      </a:r>
                      <a:endParaRPr kumimoji="0" lang="en-US" altLang="x-non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215300</a:t>
                      </a:r>
                      <a:endParaRPr kumimoji="0" lang="en-US" altLang="x-non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273300</a:t>
                      </a:r>
                      <a:endParaRPr kumimoji="0" lang="en-US" altLang="x-non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273115</a:t>
                      </a:r>
                      <a:endParaRPr kumimoji="0" lang="en-US" altLang="x-non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244643</a:t>
                      </a:r>
                      <a:endParaRPr kumimoji="0" lang="en-US" altLang="x-non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226500</a:t>
                      </a:r>
                      <a:endParaRPr kumimoji="0" lang="en-US" altLang="x-non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242544</a:t>
                      </a:r>
                      <a:endParaRPr kumimoji="0" lang="en-US" altLang="x-none" sz="18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39825"/>
          </a:xfrm>
        </p:spPr>
        <p:txBody>
          <a:bodyPr/>
          <a:lstStyle/>
          <a:p>
            <a:r>
              <a:rPr lang="en-US" altLang="x-none" sz="2800" b="1"/>
              <a:t>DIAGRAMMA </a:t>
            </a:r>
            <a:br>
              <a:rPr lang="en-US" altLang="x-none" sz="2800" b="1"/>
            </a:br>
            <a:r>
              <a:rPr lang="en-US" altLang="x-none" sz="2800" b="1"/>
              <a:t>IRRORAZIONI AEREE - </a:t>
            </a:r>
            <a:r>
              <a:rPr lang="el-GR" altLang="x-none" sz="2800" b="1"/>
              <a:t> </a:t>
            </a:r>
            <a:r>
              <a:rPr lang="en-US" altLang="x-none" sz="2800" b="1"/>
              <a:t>SUPERFICI RISAIE</a:t>
            </a:r>
            <a:br>
              <a:rPr lang="en-US" altLang="x-none" sz="2800" b="1"/>
            </a:br>
            <a:r>
              <a:rPr lang="en-US" altLang="x-none" sz="2800" b="1"/>
              <a:t>(in migl. mq.) NEGLI ANNI </a:t>
            </a:r>
            <a:r>
              <a:rPr lang="el-GR" altLang="x-none" sz="2800" b="1"/>
              <a:t> 1998-2004 </a:t>
            </a:r>
          </a:p>
        </p:txBody>
      </p:sp>
      <p:graphicFrame>
        <p:nvGraphicFramePr>
          <p:cNvPr id="16384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11188" y="1905000"/>
          <a:ext cx="77724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47" name="Γράφημα" r:id="rId3" imgW="7772544" imgH="4953075" progId="MSGraph.Chart.8">
                  <p:embed followColorScheme="full"/>
                </p:oleObj>
              </mc:Choice>
              <mc:Fallback>
                <p:oleObj name="Γράφημα" r:id="rId3" imgW="7772544" imgH="4953075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905000"/>
                        <a:ext cx="7772400" cy="495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3844" name="AutoShape 4"/>
          <p:cNvCxnSpPr>
            <a:cxnSpLocks noChangeShapeType="1"/>
            <a:stCxn id="0" idx="0"/>
            <a:endCxn id="0" idx="0"/>
          </p:cNvCxnSpPr>
          <p:nvPr/>
        </p:nvCxnSpPr>
        <p:spPr bwMode="auto">
          <a:xfrm>
            <a:off x="4497388" y="1905000"/>
            <a:ext cx="0" cy="0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3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/>
      <p:bldOleChart spid="1638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x-none" sz="3200" b="1"/>
              <a:t>IRRORAZIONI AEREE </a:t>
            </a:r>
            <a:br>
              <a:rPr lang="en-US" altLang="x-none" sz="3200" b="1"/>
            </a:br>
            <a:r>
              <a:rPr lang="en-US" altLang="x-none" sz="3200" b="1"/>
              <a:t>DELLE RISAIE DELLA PROV. DI SERRES</a:t>
            </a:r>
            <a:br>
              <a:rPr lang="en-US" altLang="x-none" sz="3200" b="1"/>
            </a:br>
            <a:r>
              <a:rPr lang="en-US" altLang="x-none" sz="3200" b="1"/>
              <a:t>IN CIASCUN MESE</a:t>
            </a:r>
            <a:r>
              <a:rPr lang="el-GR" altLang="x-none" sz="3200" b="1"/>
              <a:t> </a:t>
            </a:r>
            <a:r>
              <a:rPr lang="en-US" altLang="x-none" sz="3200" b="1"/>
              <a:t/>
            </a:r>
            <a:br>
              <a:rPr lang="en-US" altLang="x-none" sz="3200" b="1"/>
            </a:br>
            <a:r>
              <a:rPr lang="en-US" altLang="x-none" sz="3200" b="1"/>
              <a:t>DEGLI ANNI </a:t>
            </a:r>
            <a:r>
              <a:rPr lang="el-GR" altLang="x-none" sz="3200" b="1"/>
              <a:t>1998-2004</a:t>
            </a:r>
          </a:p>
        </p:txBody>
      </p:sp>
      <p:graphicFrame>
        <p:nvGraphicFramePr>
          <p:cNvPr id="164867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0" y="1703388"/>
          <a:ext cx="3213100" cy="209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8" name="Γράφημα" r:id="rId3" imgW="3305088" imgH="2152759" progId="MSGraph.Chart.8">
                  <p:embed followColorScheme="full"/>
                </p:oleObj>
              </mc:Choice>
              <mc:Fallback>
                <p:oleObj name="Γράφημα" r:id="rId3" imgW="3305088" imgH="2152759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03388"/>
                        <a:ext cx="3213100" cy="209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6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132138" y="1628775"/>
          <a:ext cx="3022600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9" name="Γράφημα" r:id="rId5" imgW="6124416" imgH="4581549" progId="MSGraph.Chart.8">
                  <p:embed followColorScheme="full"/>
                </p:oleObj>
              </mc:Choice>
              <mc:Fallback>
                <p:oleObj name="Γράφημα" r:id="rId5" imgW="6124416" imgH="4581549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628775"/>
                        <a:ext cx="3022600" cy="225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69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900113" y="4005263"/>
          <a:ext cx="3175000" cy="228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0" name="Γράφημα" r:id="rId7" imgW="4410240" imgH="3171842" progId="MSGraph.Chart.8">
                  <p:embed followColorScheme="full"/>
                </p:oleObj>
              </mc:Choice>
              <mc:Fallback>
                <p:oleObj name="Γράφημα" r:id="rId7" imgW="4410240" imgH="3171842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005263"/>
                        <a:ext cx="3175000" cy="228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70" name="Object 6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5292725" y="3933825"/>
          <a:ext cx="3340100" cy="226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1" name="Γράφημα" r:id="rId9" imgW="7591296" imgH="5019741" progId="MSGraph.Chart.8">
                  <p:embed followColorScheme="full"/>
                </p:oleObj>
              </mc:Choice>
              <mc:Fallback>
                <p:oleObj name="Γράφημα" r:id="rId9" imgW="7591296" imgH="5019741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3933825"/>
                        <a:ext cx="3340100" cy="226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71" name="Object 7"/>
          <p:cNvGraphicFramePr>
            <a:graphicFrameLocks noChangeAspect="1"/>
          </p:cNvGraphicFramePr>
          <p:nvPr/>
        </p:nvGraphicFramePr>
        <p:xfrm>
          <a:off x="6119813" y="1549400"/>
          <a:ext cx="2960687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2" name="Γράφημα" r:id="rId11" imgW="6524544" imgH="5162441" progId="MSGraph.Chart.8">
                  <p:embed followColorScheme="full"/>
                </p:oleObj>
              </mc:Choice>
              <mc:Fallback>
                <p:oleObj name="Γράφημα" r:id="rId11" imgW="6524544" imgH="5162441" progId="MSGraph.Chart.8">
                  <p:embed followColorScheme="full"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9813" y="1549400"/>
                        <a:ext cx="2960687" cy="220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5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5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/>
      <p:bldOleChart spid="164867" grpId="0"/>
      <p:bldOleChart spid="164868" grpId="0"/>
      <p:bldOleChart spid="164869" grpId="0"/>
      <p:bldOleChart spid="164870" grpId="0"/>
      <p:bldOleChart spid="1648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88913"/>
            <a:ext cx="8229600" cy="684212"/>
          </a:xfrm>
        </p:spPr>
        <p:txBody>
          <a:bodyPr/>
          <a:lstStyle/>
          <a:p>
            <a:r>
              <a:rPr lang="en-US" altLang="x-none" sz="3200"/>
              <a:t>COSTO DEL PROGRAMMA</a:t>
            </a:r>
            <a:endParaRPr lang="el-GR" altLang="x-none" sz="320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908050"/>
            <a:ext cx="8208962" cy="1368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x-none" sz="2200"/>
              <a:t>Il costo del programma per la zona delle risaie corrisponde al </a:t>
            </a:r>
            <a:r>
              <a:rPr lang="el-GR" altLang="x-none" sz="2200" b="1"/>
              <a:t>52%</a:t>
            </a:r>
            <a:r>
              <a:rPr lang="el-GR" altLang="x-none" sz="2200"/>
              <a:t> </a:t>
            </a:r>
            <a:r>
              <a:rPr lang="en-US" altLang="x-none" sz="2200"/>
              <a:t>del costo complessivo del Centro CLZ &amp; PC Prov. di Serres</a:t>
            </a:r>
            <a:r>
              <a:rPr lang="el-GR" altLang="x-none" sz="2200"/>
              <a:t> </a:t>
            </a:r>
            <a:endParaRPr lang="en-US" altLang="x-none" sz="2200"/>
          </a:p>
          <a:p>
            <a:pPr>
              <a:lnSpc>
                <a:spcPct val="80000"/>
              </a:lnSpc>
            </a:pPr>
            <a:endParaRPr lang="el-GR" altLang="x-none" sz="2200"/>
          </a:p>
          <a:p>
            <a:pPr>
              <a:lnSpc>
                <a:spcPct val="80000"/>
              </a:lnSpc>
            </a:pPr>
            <a:r>
              <a:rPr lang="en-US" altLang="x-none" sz="2200"/>
              <a:t>Inoltre il costo/abitante della zona e’ di </a:t>
            </a:r>
            <a:r>
              <a:rPr lang="el-GR" altLang="x-none" sz="2200"/>
              <a:t> </a:t>
            </a:r>
            <a:r>
              <a:rPr lang="el-GR" altLang="x-none" sz="2200" b="1"/>
              <a:t>54,63 €</a:t>
            </a:r>
            <a:r>
              <a:rPr lang="el-GR" altLang="x-none" sz="2000"/>
              <a:t> </a:t>
            </a:r>
          </a:p>
        </p:txBody>
      </p:sp>
      <p:graphicFrame>
        <p:nvGraphicFramePr>
          <p:cNvPr id="165892" name="Group 4"/>
          <p:cNvGraphicFramePr>
            <a:graphicFrameLocks noGrp="1"/>
          </p:cNvGraphicFramePr>
          <p:nvPr/>
        </p:nvGraphicFramePr>
        <p:xfrm>
          <a:off x="323850" y="2708275"/>
          <a:ext cx="3168650" cy="3673475"/>
        </p:xfrm>
        <a:graphic>
          <a:graphicData uri="http://schemas.openxmlformats.org/drawingml/2006/table">
            <a:tbl>
              <a:tblPr/>
              <a:tblGrid>
                <a:gridCol w="2203450"/>
                <a:gridCol w="965200"/>
              </a:tblGrid>
              <a:tr h="604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RIPARTIZIONE DEI COSTI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x-non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%</a:t>
                      </a:r>
                      <a:endParaRPr kumimoji="0" lang="en-US" altLang="x-none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Greek" charset="0"/>
                        </a:rPr>
                        <a:t>COSTO IRRORAZIONI AEREE</a:t>
                      </a:r>
                      <a:endParaRPr kumimoji="0" lang="en-US" altLang="x-non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Greek" charset="0"/>
                        </a:rPr>
                        <a:t>55,40073392</a:t>
                      </a:r>
                      <a:endParaRPr kumimoji="0" lang="en-US" altLang="x-none" sz="1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Greek" charset="0"/>
                        </a:rPr>
                        <a:t>COSTO IRRORAZIONI DA TERRA</a:t>
                      </a:r>
                      <a:endParaRPr kumimoji="0" lang="en-US" altLang="x-non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Greek" charset="0"/>
                        </a:rPr>
                        <a:t>5,209254916</a:t>
                      </a:r>
                      <a:endParaRPr kumimoji="0" lang="en-US" altLang="x-none" sz="1000" b="0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Greek" charset="0"/>
                        </a:rPr>
                        <a:t>COSTO FITOFARMACI</a:t>
                      </a:r>
                      <a:endParaRPr kumimoji="0" lang="en-US" altLang="x-non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Greek" charset="0"/>
                        </a:rPr>
                        <a:t>34,0937117</a:t>
                      </a:r>
                      <a:endParaRPr kumimoji="0" lang="en-US" altLang="x-none" sz="1000" b="0" i="0" u="none" strike="noStrike" cap="none" normalizeH="0" baseline="0">
                        <a:ln>
                          <a:noFill/>
                        </a:ln>
                        <a:solidFill>
                          <a:srgbClr val="FF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Greek" charset="0"/>
                        </a:rPr>
                        <a:t>COSTO PRELIEVI</a:t>
                      </a:r>
                      <a:endParaRPr kumimoji="0" lang="en-US" altLang="x-non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Greek" charset="0"/>
                        </a:rPr>
                        <a:t>4,854765324</a:t>
                      </a:r>
                      <a:endParaRPr kumimoji="0" lang="en-US" altLang="x-none" sz="1000" b="0" i="0" u="none" strike="noStrike" cap="none" normalizeH="0" baseline="0">
                        <a:ln>
                          <a:noFill/>
                        </a:ln>
                        <a:solidFill>
                          <a:srgbClr val="66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Greek" charset="0"/>
                        </a:rPr>
                        <a:t>COSTO CARBURANTE</a:t>
                      </a:r>
                      <a:endParaRPr kumimoji="0" lang="en-US" altLang="x-non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Greek" charset="0"/>
                        </a:rPr>
                        <a:t>0,188283096</a:t>
                      </a:r>
                      <a:endParaRPr kumimoji="0" lang="en-US" altLang="x-non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Greek" charset="0"/>
                        </a:rPr>
                        <a:t>COSTO MANUTENZIONE</a:t>
                      </a:r>
                      <a:endParaRPr kumimoji="0" lang="en-US" altLang="x-non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Greek" charset="0"/>
                        </a:rPr>
                        <a:t>0,18975273</a:t>
                      </a:r>
                      <a:endParaRPr kumimoji="0" lang="en-US" altLang="x-non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Greek" charset="0"/>
                        </a:rPr>
                        <a:t>COSTO MATERIALI DI CONSUMO</a:t>
                      </a:r>
                      <a:endParaRPr kumimoji="0" lang="en-US" altLang="x-non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Greek" charset="0"/>
                        </a:rPr>
                        <a:t>0,063498318</a:t>
                      </a:r>
                      <a:endParaRPr kumimoji="0" lang="en-US" altLang="x-non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5921" name="Object 33"/>
          <p:cNvGraphicFramePr>
            <a:graphicFrameLocks noChangeAspect="1"/>
          </p:cNvGraphicFramePr>
          <p:nvPr/>
        </p:nvGraphicFramePr>
        <p:xfrm>
          <a:off x="3581400" y="2420938"/>
          <a:ext cx="5664200" cy="437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24" name="Γράφημα" r:id="rId3" imgW="7867776" imgH="5886394" progId="MSGraph.Chart.8">
                  <p:embed followColorScheme="full"/>
                </p:oleObj>
              </mc:Choice>
              <mc:Fallback>
                <p:oleObj name="Γράφημα" r:id="rId3" imgW="7867776" imgH="5886394" progId="MSGraph.Chart.8">
                  <p:embed followColorScheme="full"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420938"/>
                        <a:ext cx="5664200" cy="437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65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 autoUpdateAnimBg="0"/>
      <p:bldP spid="165891" grpId="0" uiExpand="1" build="p" autoUpdateAnimBg="0" advAuto="1000"/>
      <p:bldOleChart spid="165921" grpId="0"/>
    </p:bldLst>
  </p:timing>
</p:sld>
</file>

<file path=ppt/theme/theme1.xml><?xml version="1.0" encoding="utf-8"?>
<a:theme xmlns:a="http://schemas.openxmlformats.org/drawingml/2006/main" name="Κυματάκι">
  <a:themeElements>
    <a:clrScheme name="Κυματάκι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Κυματάκ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Κυματάκι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υματάκι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υματάκι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υματάκι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υματάκι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υματάκι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υματάκι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υματάκι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Κυματάκι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1434</TotalTime>
  <Words>573</Words>
  <Application>Microsoft Macintosh PowerPoint</Application>
  <PresentationFormat>On-screen Show (4:3)</PresentationFormat>
  <Paragraphs>101</Paragraphs>
  <Slides>19</Slides>
  <Notes>1</Notes>
  <HiddenSlides>8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 Black</vt:lpstr>
      <vt:lpstr>Arial Greek</vt:lpstr>
      <vt:lpstr>Times New Roman</vt:lpstr>
      <vt:lpstr>Wingdings</vt:lpstr>
      <vt:lpstr>Arial</vt:lpstr>
      <vt:lpstr>Κυματάκι</vt:lpstr>
      <vt:lpstr>Φύλλο εργασίας</vt:lpstr>
      <vt:lpstr>Γράφημα</vt:lpstr>
      <vt:lpstr>PowerPoint Presentation</vt:lpstr>
      <vt:lpstr>MEZZI UTILIZZATI  PER IRRORARE</vt:lpstr>
      <vt:lpstr>DOSAGGIO DEI PRODOTTI</vt:lpstr>
      <vt:lpstr>    CONTROLLO  DEL GRADO DI MOLESTIA </vt:lpstr>
      <vt:lpstr>A seguito di  interventi piu’ frequenti e di metodi di lotta globali, con il passare degli anni il numero delle zanzare sane catturate diminuisce. La situazione nell’anno 2003 e’ diversa a causa del fatto che in quel particolare anno le irrorazioni nell’ambiente urbano erano state fatte in ritardo. Le punte nei mesi di luglio sono fenomeni ordinari e sono dovute alle alte temperature, al maggior numero di ore  di luce e alla comparsa di un gran numero di zanzare della specie anophele.   </vt:lpstr>
      <vt:lpstr>PROSPETTO DELLE IRRORAZIONI E DELLE AREE DELLE RISAIE IRRORATE   NEGLI ANNI 1998-2004 (in migl. mq.)</vt:lpstr>
      <vt:lpstr>DIAGRAMMA  IRRORAZIONI AEREE -  SUPERFICI RISAIE (in migl. mq.) NEGLI ANNI  1998-2004 </vt:lpstr>
      <vt:lpstr>IRRORAZIONI AEREE  DELLE RISAIE DELLA PROV. DI SERRES IN CIASCUN MESE  DEGLI ANNI 1998-2004</vt:lpstr>
      <vt:lpstr>COSTO DEL PROGRAMMA</vt:lpstr>
      <vt:lpstr>PROBLEMI CHE SI PRESENTANO DURANTE L’ESECUZIONE DELL’OPERA NELLE RISAIE</vt:lpstr>
      <vt:lpstr>PowerPoint Presentation</vt:lpstr>
      <vt:lpstr>Electricity pylons and trees obstruct air sprayings</vt:lpstr>
      <vt:lpstr>PowerPoint Presentation</vt:lpstr>
      <vt:lpstr>PowerPoint Presentation</vt:lpstr>
      <vt:lpstr>PowerPoint Presentation</vt:lpstr>
      <vt:lpstr>Non esistono metodi di gestione  delle risaie che abbiano lo scopo di ridurre la popolazione di zanzare, da applicare in concertazione con  altri enti o singoli cittadini, perche’:</vt:lpstr>
      <vt:lpstr>PowerPoint Presentation</vt:lpstr>
      <vt:lpstr>CONCLUSIONI</vt:lpstr>
      <vt:lpstr>GRAZIE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ΝΟΜΑΡΧΙΑΚΗ ΑΥΤΟΔΙΟΙΚΗΣΗ ΣΕΡΡΩΝ  ΚΕΝΤΡΟ ΚΑΤΑΠΟΛΕΜΗΣΗΣ ΚΟΥΝΟΥΠΙΩΝ ΚΑΙ  ΠΟΛΙΤΙΚΗΣ ΠΡΟΣΤΑΣΙΑΣ Ν. ΣΕΡΡΩΝ</dc:title>
  <dc:creator>jim</dc:creator>
  <cp:lastModifiedBy>Alexios Tsimenidis</cp:lastModifiedBy>
  <cp:revision>166</cp:revision>
  <dcterms:created xsi:type="dcterms:W3CDTF">2005-03-02T07:58:43Z</dcterms:created>
  <dcterms:modified xsi:type="dcterms:W3CDTF">2017-05-31T07:44:39Z</dcterms:modified>
</cp:coreProperties>
</file>