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8CAAA113-773D-486A-AE23-F52E590F82A6}">
  <a:tblStyle styleId="{8CAAA113-773D-486A-AE23-F52E590F82A6}"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med" w="med" type="none"/>
              <a:tailEnd len="med" w="med" type="none"/>
            </a:ln>
          </a:left>
          <a:right>
            <a:ln cap="flat" cmpd="sng" w="12700">
              <a:solidFill>
                <a:schemeClr val="lt1"/>
              </a:solidFill>
              <a:prstDash val="solid"/>
              <a:round/>
              <a:headEnd len="med" w="med" type="none"/>
              <a:tailEnd len="med" w="med" type="none"/>
            </a:ln>
          </a:right>
          <a:top>
            <a:ln cap="flat" cmpd="sng" w="12700">
              <a:solidFill>
                <a:schemeClr val="lt1"/>
              </a:solidFill>
              <a:prstDash val="solid"/>
              <a:round/>
              <a:headEnd len="med" w="med" type="none"/>
              <a:tailEnd len="med" w="med" type="none"/>
            </a:ln>
          </a:top>
          <a:bottom>
            <a:ln cap="flat" cmpd="sng" w="12700">
              <a:solidFill>
                <a:schemeClr val="lt1"/>
              </a:solidFill>
              <a:prstDash val="solid"/>
              <a:round/>
              <a:headEnd len="med" w="med" type="none"/>
              <a:tailEnd len="med" w="med" type="none"/>
            </a:ln>
          </a:bottom>
          <a:insideH>
            <a:ln cap="flat" cmpd="sng" w="12700">
              <a:solidFill>
                <a:schemeClr val="lt1"/>
              </a:solidFill>
              <a:prstDash val="solid"/>
              <a:round/>
              <a:headEnd len="med" w="med" type="none"/>
              <a:tailEnd len="med" w="med" type="none"/>
            </a:ln>
          </a:insideH>
          <a:insideV>
            <a:ln cap="flat" cmpd="sng" w="12700">
              <a:solidFill>
                <a:schemeClr val="lt1"/>
              </a:solidFill>
              <a:prstDash val="solid"/>
              <a:round/>
              <a:headEnd len="med" w="med" type="none"/>
              <a:tailEnd len="med" w="med" type="none"/>
            </a:ln>
          </a:insideV>
        </a:tcBdr>
        <a:fill>
          <a:solidFill>
            <a:srgbClr val="E9EFF7"/>
          </a:solidFill>
        </a:fill>
      </a:tcStyle>
    </a:wholeTbl>
    <a:band1H>
      <a:tcStyle>
        <a:fill>
          <a:solidFill>
            <a:srgbClr val="D0DEEF"/>
          </a:solidFill>
        </a:fill>
      </a:tcStyle>
    </a:band1H>
    <a:band1V>
      <a:tcStyle>
        <a:fill>
          <a:solidFill>
            <a:srgbClr val="D0DEEF"/>
          </a:solidFill>
        </a:fill>
      </a:tcStyle>
    </a:band1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med" w="med" type="none"/>
              <a:tailEnd len="med" w="med" type="none"/>
            </a:ln>
          </a:top>
        </a:tcBdr>
        <a:fill>
          <a:solidFill>
            <a:schemeClr val="accent1"/>
          </a:solidFill>
        </a:fill>
      </a:tcStyle>
    </a:lastRow>
    <a:firstRow>
      <a:tcTxStyle b="on" i="off">
        <a:font>
          <a:latin typeface="Calibri"/>
          <a:ea typeface="Calibri"/>
          <a:cs typeface="Calibri"/>
        </a:font>
        <a:schemeClr val="lt1"/>
      </a:tcTxStyle>
      <a:tcStyle>
        <a:tcBdr>
          <a:bottom>
            <a:ln cap="flat" cmpd="sng" w="38100">
              <a:solidFill>
                <a:schemeClr val="lt1"/>
              </a:solidFill>
              <a:prstDash val="solid"/>
              <a:round/>
              <a:headEnd len="med" w="med" type="none"/>
              <a:tailEnd len="med" w="med" type="none"/>
            </a:ln>
          </a:bottom>
        </a:tcBdr>
        <a:fill>
          <a:solidFill>
            <a:schemeClr val="accent1"/>
          </a:solidFill>
        </a:fill>
      </a:tcStyle>
    </a:firstRow>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8788"/>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8788"/>
          </a:xfrm>
          <a:prstGeom prst="rect">
            <a:avLst/>
          </a:prstGeom>
          <a:noFill/>
          <a:ln>
            <a:noFill/>
          </a:ln>
        </p:spPr>
        <p:txBody>
          <a:bodyPr anchorCtr="0" anchor="t" bIns="91425" lIns="91425" rIns="91425"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400550"/>
            <a:ext cx="5486399" cy="360045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200" u="none" cap="none" strike="noStrike">
                <a:solidFill>
                  <a:schemeClr val="dk1"/>
                </a:solidFill>
                <a:latin typeface="Calibri"/>
                <a:ea typeface="Calibri"/>
                <a:cs typeface="Calibri"/>
                <a:sym typeface="Calibri"/>
              </a:defRPr>
            </a:lvl2pPr>
            <a:lvl3pPr indent="0" lvl="2" marL="914400" marR="0" rtl="0" algn="l">
              <a:spcBef>
                <a:spcPts val="0"/>
              </a:spcBef>
              <a:buNone/>
              <a:defRPr b="0" i="0" sz="1200" u="none" cap="none" strike="noStrike">
                <a:solidFill>
                  <a:schemeClr val="dk1"/>
                </a:solidFill>
                <a:latin typeface="Calibri"/>
                <a:ea typeface="Calibri"/>
                <a:cs typeface="Calibri"/>
                <a:sym typeface="Calibri"/>
              </a:defRPr>
            </a:lvl3pPr>
            <a:lvl4pPr indent="0" lvl="3" marL="1371600" marR="0" rtl="0" algn="l">
              <a:spcBef>
                <a:spcPts val="0"/>
              </a:spcBef>
              <a:buNone/>
              <a:defRPr b="0" i="0" sz="1200" u="none" cap="none" strike="noStrike">
                <a:solidFill>
                  <a:schemeClr val="dk1"/>
                </a:solidFill>
                <a:latin typeface="Calibri"/>
                <a:ea typeface="Calibri"/>
                <a:cs typeface="Calibri"/>
                <a:sym typeface="Calibri"/>
              </a:defRPr>
            </a:lvl4pPr>
            <a:lvl5pPr indent="0" lvl="4" marL="1828800" marR="0" rtl="0" algn="l">
              <a:spcBef>
                <a:spcPts val="0"/>
              </a:spcBef>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8786"/>
          </a:xfrm>
          <a:prstGeom prst="rect">
            <a:avLst/>
          </a:prstGeom>
          <a:noFill/>
          <a:ln>
            <a:noFill/>
          </a:ln>
        </p:spPr>
        <p:txBody>
          <a:bodyPr anchorCtr="0" anchor="b"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l-GR"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86" name="Shape 8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44" name="Shape 14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55" name="Shape 15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61" name="Shape 16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67" name="Shape 16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73" name="Shape 17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79" name="Shape 17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85" name="Shape 185"/>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l-GR" sz="1200" u="none" cap="none" strike="noStrike">
                <a:solidFill>
                  <a:schemeClr val="dk1"/>
                </a:solidFill>
                <a:latin typeface="Calibri"/>
                <a:ea typeface="Calibri"/>
                <a:cs typeface="Calibri"/>
                <a:sym typeface="Calibri"/>
              </a:rPr>
              <a:t>Τον πρώτο καιρό μετά την επέμβαση μπορεί να υπάρξουν εμετοί στη φάση της προοδευτικής σίτισης τότε που δοκιμάζεται η ανοχή στις διάφορες τροφές. Τροφές που έχουν προκαλέσει εμετό πρέπει να αποφεύγονται για μερικές εβδομάδες. Αμάσητες και ινώδεις τροφές δημιουργούν παροδική απόφραξη σε γαστρικές αναστομώσεις ή στο στενό κανάλι της γαστροπλαστικής και προκαλούν παροδικό γαστρικό πόνο και εμετό</a:t>
            </a:r>
          </a:p>
        </p:txBody>
      </p:sp>
      <p:sp>
        <p:nvSpPr>
          <p:cNvPr id="186" name="Shape 186"/>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l-GR" sz="1200">
                <a:solidFill>
                  <a:schemeClr val="dk1"/>
                </a:solidFill>
                <a:latin typeface="Calibri"/>
                <a:ea typeface="Calibri"/>
                <a:cs typeface="Calibri"/>
                <a:sym typeface="Calibri"/>
              </a:rPr>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92" name="Shape 192"/>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l-GR" sz="1200" u="none" cap="none" strike="noStrike">
                <a:solidFill>
                  <a:schemeClr val="dk1"/>
                </a:solidFill>
                <a:latin typeface="Calibri"/>
                <a:ea typeface="Calibri"/>
                <a:cs typeface="Calibri"/>
                <a:sym typeface="Calibri"/>
              </a:rPr>
              <a:t>Η ανοχή στις δύσπεπτες τροφές όπως στο ερυθρό κρέας, μπορεί να βελτιωθεί όταν οι τροφές αυτές είναι κατατμημένες σε μικρά κομματάκια (περίπου όσο το νύχι του μικρού δακτύλου), είναι καλά μασημένες και τρώγονται σε συνδυασμό με εύπετες τροφές (πχ κρέας με πουρέ, τόνος με ψιλοκομμένο μαρούλι).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93" name="Shape 193"/>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l-GR" sz="1200">
                <a:solidFill>
                  <a:schemeClr val="dk1"/>
                </a:solidFill>
                <a:latin typeface="Calibri"/>
                <a:ea typeface="Calibri"/>
                <a:cs typeface="Calibri"/>
                <a:sym typeface="Calibri"/>
              </a:rPr>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99" name="Shape 19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05" name="Shape 20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92" name="Shape 92"/>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9" name="Shape 209"/>
        <p:cNvGrpSpPr/>
        <p:nvPr/>
      </p:nvGrpSpPr>
      <p:grpSpPr>
        <a:xfrm>
          <a:off x="0" y="0"/>
          <a:ext cx="0" cy="0"/>
          <a:chOff x="0" y="0"/>
          <a:chExt cx="0" cy="0"/>
        </a:xfrm>
      </p:grpSpPr>
      <p:sp>
        <p:nvSpPr>
          <p:cNvPr id="210" name="Shape 210"/>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11" name="Shape 21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17" name="Shape 217"/>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18" name="Shape 218"/>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l-GR" sz="1200">
                <a:solidFill>
                  <a:schemeClr val="dk1"/>
                </a:solidFill>
                <a:latin typeface="Calibri"/>
                <a:ea typeface="Calibri"/>
                <a:cs typeface="Calibri"/>
                <a:sym typeface="Calibri"/>
              </a:rPr>
              <a:t>‹#›</a:t>
            </a:fld>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24" name="Shape 22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8" name="Shape 228"/>
        <p:cNvGrpSpPr/>
        <p:nvPr/>
      </p:nvGrpSpPr>
      <p:grpSpPr>
        <a:xfrm>
          <a:off x="0" y="0"/>
          <a:ext cx="0" cy="0"/>
          <a:chOff x="0" y="0"/>
          <a:chExt cx="0" cy="0"/>
        </a:xfrm>
      </p:grpSpPr>
      <p:sp>
        <p:nvSpPr>
          <p:cNvPr id="229" name="Shape 229"/>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30" name="Shape 230"/>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4" name="Shape 234"/>
        <p:cNvGrpSpPr/>
        <p:nvPr/>
      </p:nvGrpSpPr>
      <p:grpSpPr>
        <a:xfrm>
          <a:off x="0" y="0"/>
          <a:ext cx="0" cy="0"/>
          <a:chOff x="0" y="0"/>
          <a:chExt cx="0" cy="0"/>
        </a:xfrm>
      </p:grpSpPr>
      <p:sp>
        <p:nvSpPr>
          <p:cNvPr id="235" name="Shape 235"/>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36" name="Shape 23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0" name="Shape 240"/>
        <p:cNvGrpSpPr/>
        <p:nvPr/>
      </p:nvGrpSpPr>
      <p:grpSpPr>
        <a:xfrm>
          <a:off x="0" y="0"/>
          <a:ext cx="0" cy="0"/>
          <a:chOff x="0" y="0"/>
          <a:chExt cx="0" cy="0"/>
        </a:xfrm>
      </p:grpSpPr>
      <p:sp>
        <p:nvSpPr>
          <p:cNvPr id="241" name="Shape 241"/>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42" name="Shape 242"/>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6" name="Shape 246"/>
        <p:cNvGrpSpPr/>
        <p:nvPr/>
      </p:nvGrpSpPr>
      <p:grpSpPr>
        <a:xfrm>
          <a:off x="0" y="0"/>
          <a:ext cx="0" cy="0"/>
          <a:chOff x="0" y="0"/>
          <a:chExt cx="0" cy="0"/>
        </a:xfrm>
      </p:grpSpPr>
      <p:sp>
        <p:nvSpPr>
          <p:cNvPr id="247" name="Shape 247"/>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48" name="Shape 248"/>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2" name="Shape 252"/>
        <p:cNvGrpSpPr/>
        <p:nvPr/>
      </p:nvGrpSpPr>
      <p:grpSpPr>
        <a:xfrm>
          <a:off x="0" y="0"/>
          <a:ext cx="0" cy="0"/>
          <a:chOff x="0" y="0"/>
          <a:chExt cx="0" cy="0"/>
        </a:xfrm>
      </p:grpSpPr>
      <p:sp>
        <p:nvSpPr>
          <p:cNvPr id="253" name="Shape 253"/>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54" name="Shape 25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8" name="Shape 258"/>
        <p:cNvGrpSpPr/>
        <p:nvPr/>
      </p:nvGrpSpPr>
      <p:grpSpPr>
        <a:xfrm>
          <a:off x="0" y="0"/>
          <a:ext cx="0" cy="0"/>
          <a:chOff x="0" y="0"/>
          <a:chExt cx="0" cy="0"/>
        </a:xfrm>
      </p:grpSpPr>
      <p:sp>
        <p:nvSpPr>
          <p:cNvPr id="259" name="Shape 25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60" name="Shape 260"/>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61" name="Shape 261"/>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l-GR" sz="1200">
                <a:solidFill>
                  <a:schemeClr val="dk1"/>
                </a:solidFill>
                <a:latin typeface="Calibri"/>
                <a:ea typeface="Calibri"/>
                <a:cs typeface="Calibri"/>
                <a:sym typeface="Calibri"/>
              </a:rPr>
              <a:t>‹#›</a:t>
            </a:fld>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5" name="Shape 265"/>
        <p:cNvGrpSpPr/>
        <p:nvPr/>
      </p:nvGrpSpPr>
      <p:grpSpPr>
        <a:xfrm>
          <a:off x="0" y="0"/>
          <a:ext cx="0" cy="0"/>
          <a:chOff x="0" y="0"/>
          <a:chExt cx="0" cy="0"/>
        </a:xfrm>
      </p:grpSpPr>
      <p:sp>
        <p:nvSpPr>
          <p:cNvPr id="266" name="Shape 266"/>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67" name="Shape 26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1" name="Shape 101"/>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02" name="Shape 102"/>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l-GR"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1" name="Shape 271"/>
        <p:cNvGrpSpPr/>
        <p:nvPr/>
      </p:nvGrpSpPr>
      <p:grpSpPr>
        <a:xfrm>
          <a:off x="0" y="0"/>
          <a:ext cx="0" cy="0"/>
          <a:chOff x="0" y="0"/>
          <a:chExt cx="0" cy="0"/>
        </a:xfrm>
      </p:grpSpPr>
      <p:sp>
        <p:nvSpPr>
          <p:cNvPr id="272" name="Shape 272"/>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73" name="Shape 27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7" name="Shape 277"/>
        <p:cNvGrpSpPr/>
        <p:nvPr/>
      </p:nvGrpSpPr>
      <p:grpSpPr>
        <a:xfrm>
          <a:off x="0" y="0"/>
          <a:ext cx="0" cy="0"/>
          <a:chOff x="0" y="0"/>
          <a:chExt cx="0" cy="0"/>
        </a:xfrm>
      </p:grpSpPr>
      <p:sp>
        <p:nvSpPr>
          <p:cNvPr id="278" name="Shape 278"/>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79" name="Shape 27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3" name="Shape 283"/>
        <p:cNvGrpSpPr/>
        <p:nvPr/>
      </p:nvGrpSpPr>
      <p:grpSpPr>
        <a:xfrm>
          <a:off x="0" y="0"/>
          <a:ext cx="0" cy="0"/>
          <a:chOff x="0" y="0"/>
          <a:chExt cx="0" cy="0"/>
        </a:xfrm>
      </p:grpSpPr>
      <p:sp>
        <p:nvSpPr>
          <p:cNvPr id="284" name="Shape 284"/>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85" name="Shape 28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9" name="Shape 289"/>
        <p:cNvGrpSpPr/>
        <p:nvPr/>
      </p:nvGrpSpPr>
      <p:grpSpPr>
        <a:xfrm>
          <a:off x="0" y="0"/>
          <a:ext cx="0" cy="0"/>
          <a:chOff x="0" y="0"/>
          <a:chExt cx="0" cy="0"/>
        </a:xfrm>
      </p:grpSpPr>
      <p:sp>
        <p:nvSpPr>
          <p:cNvPr id="290" name="Shape 290"/>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91" name="Shape 29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5" name="Shape 295"/>
        <p:cNvGrpSpPr/>
        <p:nvPr/>
      </p:nvGrpSpPr>
      <p:grpSpPr>
        <a:xfrm>
          <a:off x="0" y="0"/>
          <a:ext cx="0" cy="0"/>
          <a:chOff x="0" y="0"/>
          <a:chExt cx="0" cy="0"/>
        </a:xfrm>
      </p:grpSpPr>
      <p:sp>
        <p:nvSpPr>
          <p:cNvPr id="296" name="Shape 296"/>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97" name="Shape 29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1" name="Shape 301"/>
        <p:cNvGrpSpPr/>
        <p:nvPr/>
      </p:nvGrpSpPr>
      <p:grpSpPr>
        <a:xfrm>
          <a:off x="0" y="0"/>
          <a:ext cx="0" cy="0"/>
          <a:chOff x="0" y="0"/>
          <a:chExt cx="0" cy="0"/>
        </a:xfrm>
      </p:grpSpPr>
      <p:sp>
        <p:nvSpPr>
          <p:cNvPr id="302" name="Shape 302"/>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03" name="Shape 30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7" name="Shape 307"/>
        <p:cNvGrpSpPr/>
        <p:nvPr/>
      </p:nvGrpSpPr>
      <p:grpSpPr>
        <a:xfrm>
          <a:off x="0" y="0"/>
          <a:ext cx="0" cy="0"/>
          <a:chOff x="0" y="0"/>
          <a:chExt cx="0" cy="0"/>
        </a:xfrm>
      </p:grpSpPr>
      <p:sp>
        <p:nvSpPr>
          <p:cNvPr id="308" name="Shape 308"/>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09" name="Shape 30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3" name="Shape 313"/>
        <p:cNvGrpSpPr/>
        <p:nvPr/>
      </p:nvGrpSpPr>
      <p:grpSpPr>
        <a:xfrm>
          <a:off x="0" y="0"/>
          <a:ext cx="0" cy="0"/>
          <a:chOff x="0" y="0"/>
          <a:chExt cx="0" cy="0"/>
        </a:xfrm>
      </p:grpSpPr>
      <p:sp>
        <p:nvSpPr>
          <p:cNvPr id="314" name="Shape 314"/>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15" name="Shape 31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9" name="Shape 319"/>
        <p:cNvGrpSpPr/>
        <p:nvPr/>
      </p:nvGrpSpPr>
      <p:grpSpPr>
        <a:xfrm>
          <a:off x="0" y="0"/>
          <a:ext cx="0" cy="0"/>
          <a:chOff x="0" y="0"/>
          <a:chExt cx="0" cy="0"/>
        </a:xfrm>
      </p:grpSpPr>
      <p:sp>
        <p:nvSpPr>
          <p:cNvPr id="320" name="Shape 320"/>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21" name="Shape 32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5" name="Shape 325"/>
        <p:cNvGrpSpPr/>
        <p:nvPr/>
      </p:nvGrpSpPr>
      <p:grpSpPr>
        <a:xfrm>
          <a:off x="0" y="0"/>
          <a:ext cx="0" cy="0"/>
          <a:chOff x="0" y="0"/>
          <a:chExt cx="0" cy="0"/>
        </a:xfrm>
      </p:grpSpPr>
      <p:sp>
        <p:nvSpPr>
          <p:cNvPr id="326" name="Shape 326"/>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27" name="Shape 32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08" name="Shape 108"/>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1" name="Shape 331"/>
        <p:cNvGrpSpPr/>
        <p:nvPr/>
      </p:nvGrpSpPr>
      <p:grpSpPr>
        <a:xfrm>
          <a:off x="0" y="0"/>
          <a:ext cx="0" cy="0"/>
          <a:chOff x="0" y="0"/>
          <a:chExt cx="0" cy="0"/>
        </a:xfrm>
      </p:grpSpPr>
      <p:sp>
        <p:nvSpPr>
          <p:cNvPr id="332" name="Shape 332"/>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33" name="Shape 33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7" name="Shape 337"/>
        <p:cNvGrpSpPr/>
        <p:nvPr/>
      </p:nvGrpSpPr>
      <p:grpSpPr>
        <a:xfrm>
          <a:off x="0" y="0"/>
          <a:ext cx="0" cy="0"/>
          <a:chOff x="0" y="0"/>
          <a:chExt cx="0" cy="0"/>
        </a:xfrm>
      </p:grpSpPr>
      <p:sp>
        <p:nvSpPr>
          <p:cNvPr id="338" name="Shape 338"/>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39" name="Shape 33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3" name="Shape 343"/>
        <p:cNvGrpSpPr/>
        <p:nvPr/>
      </p:nvGrpSpPr>
      <p:grpSpPr>
        <a:xfrm>
          <a:off x="0" y="0"/>
          <a:ext cx="0" cy="0"/>
          <a:chOff x="0" y="0"/>
          <a:chExt cx="0" cy="0"/>
        </a:xfrm>
      </p:grpSpPr>
      <p:sp>
        <p:nvSpPr>
          <p:cNvPr id="344" name="Shape 344"/>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45" name="Shape 34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9" name="Shape 349"/>
        <p:cNvGrpSpPr/>
        <p:nvPr/>
      </p:nvGrpSpPr>
      <p:grpSpPr>
        <a:xfrm>
          <a:off x="0" y="0"/>
          <a:ext cx="0" cy="0"/>
          <a:chOff x="0" y="0"/>
          <a:chExt cx="0" cy="0"/>
        </a:xfrm>
      </p:grpSpPr>
      <p:sp>
        <p:nvSpPr>
          <p:cNvPr id="350" name="Shape 350"/>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51" name="Shape 35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5" name="Shape 355"/>
        <p:cNvGrpSpPr/>
        <p:nvPr/>
      </p:nvGrpSpPr>
      <p:grpSpPr>
        <a:xfrm>
          <a:off x="0" y="0"/>
          <a:ext cx="0" cy="0"/>
          <a:chOff x="0" y="0"/>
          <a:chExt cx="0" cy="0"/>
        </a:xfrm>
      </p:grpSpPr>
      <p:sp>
        <p:nvSpPr>
          <p:cNvPr id="356" name="Shape 356"/>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57" name="Shape 35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1" name="Shape 361"/>
        <p:cNvGrpSpPr/>
        <p:nvPr/>
      </p:nvGrpSpPr>
      <p:grpSpPr>
        <a:xfrm>
          <a:off x="0" y="0"/>
          <a:ext cx="0" cy="0"/>
          <a:chOff x="0" y="0"/>
          <a:chExt cx="0" cy="0"/>
        </a:xfrm>
      </p:grpSpPr>
      <p:sp>
        <p:nvSpPr>
          <p:cNvPr id="362" name="Shape 362"/>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63" name="Shape 36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7" name="Shape 367"/>
        <p:cNvGrpSpPr/>
        <p:nvPr/>
      </p:nvGrpSpPr>
      <p:grpSpPr>
        <a:xfrm>
          <a:off x="0" y="0"/>
          <a:ext cx="0" cy="0"/>
          <a:chOff x="0" y="0"/>
          <a:chExt cx="0" cy="0"/>
        </a:xfrm>
      </p:grpSpPr>
      <p:sp>
        <p:nvSpPr>
          <p:cNvPr id="368" name="Shape 368"/>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69" name="Shape 36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3" name="Shape 373"/>
        <p:cNvGrpSpPr/>
        <p:nvPr/>
      </p:nvGrpSpPr>
      <p:grpSpPr>
        <a:xfrm>
          <a:off x="0" y="0"/>
          <a:ext cx="0" cy="0"/>
          <a:chOff x="0" y="0"/>
          <a:chExt cx="0" cy="0"/>
        </a:xfrm>
      </p:grpSpPr>
      <p:sp>
        <p:nvSpPr>
          <p:cNvPr id="374" name="Shape 374"/>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75" name="Shape 37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9" name="Shape 379"/>
        <p:cNvGrpSpPr/>
        <p:nvPr/>
      </p:nvGrpSpPr>
      <p:grpSpPr>
        <a:xfrm>
          <a:off x="0" y="0"/>
          <a:ext cx="0" cy="0"/>
          <a:chOff x="0" y="0"/>
          <a:chExt cx="0" cy="0"/>
        </a:xfrm>
      </p:grpSpPr>
      <p:sp>
        <p:nvSpPr>
          <p:cNvPr id="380" name="Shape 380"/>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81" name="Shape 38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5" name="Shape 385"/>
        <p:cNvGrpSpPr/>
        <p:nvPr/>
      </p:nvGrpSpPr>
      <p:grpSpPr>
        <a:xfrm>
          <a:off x="0" y="0"/>
          <a:ext cx="0" cy="0"/>
          <a:chOff x="0" y="0"/>
          <a:chExt cx="0" cy="0"/>
        </a:xfrm>
      </p:grpSpPr>
      <p:sp>
        <p:nvSpPr>
          <p:cNvPr id="386" name="Shape 386"/>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87" name="Shape 38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14" name="Shape 11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1" name="Shape 391"/>
        <p:cNvGrpSpPr/>
        <p:nvPr/>
      </p:nvGrpSpPr>
      <p:grpSpPr>
        <a:xfrm>
          <a:off x="0" y="0"/>
          <a:ext cx="0" cy="0"/>
          <a:chOff x="0" y="0"/>
          <a:chExt cx="0" cy="0"/>
        </a:xfrm>
      </p:grpSpPr>
      <p:sp>
        <p:nvSpPr>
          <p:cNvPr id="392" name="Shape 392"/>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93" name="Shape 39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7" name="Shape 397"/>
        <p:cNvGrpSpPr/>
        <p:nvPr/>
      </p:nvGrpSpPr>
      <p:grpSpPr>
        <a:xfrm>
          <a:off x="0" y="0"/>
          <a:ext cx="0" cy="0"/>
          <a:chOff x="0" y="0"/>
          <a:chExt cx="0" cy="0"/>
        </a:xfrm>
      </p:grpSpPr>
      <p:sp>
        <p:nvSpPr>
          <p:cNvPr id="398" name="Shape 398"/>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99" name="Shape 39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20" name="Shape 120"/>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26" name="Shape 12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32" name="Shape 132"/>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38" name="Shape 138"/>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Διαφάνεια τίτλου">
    <p:spTree>
      <p:nvGrpSpPr>
        <p:cNvPr id="15" name="Shape 15"/>
        <p:cNvGrpSpPr/>
        <p:nvPr/>
      </p:nvGrpSpPr>
      <p:grpSpPr>
        <a:xfrm>
          <a:off x="0" y="0"/>
          <a:ext cx="0" cy="0"/>
          <a:chOff x="0" y="0"/>
          <a:chExt cx="0" cy="0"/>
        </a:xfrm>
      </p:grpSpPr>
      <p:sp>
        <p:nvSpPr>
          <p:cNvPr id="16" name="Shape 16"/>
          <p:cNvSpPr txBox="1"/>
          <p:nvPr>
            <p:ph type="ctrTitle"/>
          </p:nvPr>
        </p:nvSpPr>
        <p:spPr>
          <a:xfrm>
            <a:off x="1524000" y="1122362"/>
            <a:ext cx="9144000" cy="2387600"/>
          </a:xfrm>
          <a:prstGeom prst="rect">
            <a:avLst/>
          </a:prstGeom>
          <a:noFill/>
          <a:ln>
            <a:noFill/>
          </a:ln>
        </p:spPr>
        <p:txBody>
          <a:bodyPr anchorCtr="0" anchor="b" bIns="91425" lIns="91425" rIns="91425" tIns="91425"/>
          <a:lstStyle>
            <a:lvl1pPr indent="0" lvl="0" marL="0" marR="0" rtl="0" algn="ctr">
              <a:lnSpc>
                <a:spcPct val="90000"/>
              </a:lnSpc>
              <a:spcBef>
                <a:spcPts val="0"/>
              </a:spcBef>
              <a:buClr>
                <a:schemeClr val="dk1"/>
              </a:buClr>
              <a:buFont typeface="Calibri"/>
              <a:buNone/>
              <a:defRPr b="0" i="0" sz="6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 name="Shape 17"/>
          <p:cNvSpPr txBox="1"/>
          <p:nvPr>
            <p:ph idx="1" type="subTitle"/>
          </p:nvPr>
        </p:nvSpPr>
        <p:spPr>
          <a:xfrm>
            <a:off x="1524000" y="3602037"/>
            <a:ext cx="9144000" cy="1655761"/>
          </a:xfrm>
          <a:prstGeom prst="rect">
            <a:avLst/>
          </a:prstGeom>
          <a:noFill/>
          <a:ln>
            <a:noFill/>
          </a:ln>
        </p:spPr>
        <p:txBody>
          <a:bodyPr anchorCtr="0" anchor="t" bIns="91425" lIns="91425" rIns="91425" tIns="91425"/>
          <a:lstStyle>
            <a:lvl1pPr indent="0" lvl="0" marL="0" marR="0" rtl="0" algn="ctr">
              <a:lnSpc>
                <a:spcPct val="90000"/>
              </a:lnSpc>
              <a:spcBef>
                <a:spcPts val="1000"/>
              </a:spcBef>
              <a:buClr>
                <a:schemeClr val="dk1"/>
              </a:buClr>
              <a:buFont typeface="Arial"/>
              <a:buNone/>
              <a:defRPr b="0" i="0" sz="2400" u="none" cap="none" strike="noStrike">
                <a:solidFill>
                  <a:schemeClr val="dk1"/>
                </a:solidFill>
                <a:latin typeface="Calibri"/>
                <a:ea typeface="Calibri"/>
                <a:cs typeface="Calibri"/>
                <a:sym typeface="Calibri"/>
              </a:defRPr>
            </a:lvl1pPr>
            <a:lvl2pPr indent="0" lvl="1" marL="457200" marR="0" rtl="0" algn="ctr">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2pPr>
            <a:lvl3pPr indent="0" lvl="2" marL="914400" marR="0" rtl="0" algn="ctr">
              <a:lnSpc>
                <a:spcPct val="90000"/>
              </a:lnSpc>
              <a:spcBef>
                <a:spcPts val="500"/>
              </a:spcBef>
              <a:buClr>
                <a:schemeClr val="dk1"/>
              </a:buClr>
              <a:buFont typeface="Arial"/>
              <a:buNone/>
              <a:defRPr b="0" i="0" sz="1800" u="none" cap="none" strike="noStrike">
                <a:solidFill>
                  <a:schemeClr val="dk1"/>
                </a:solidFill>
                <a:latin typeface="Calibri"/>
                <a:ea typeface="Calibri"/>
                <a:cs typeface="Calibri"/>
                <a:sym typeface="Calibri"/>
              </a:defRPr>
            </a:lvl3pPr>
            <a:lvl4pPr indent="0" lvl="3" marL="13716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4pPr>
            <a:lvl5pPr indent="0" lvl="4" marL="18288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5pPr>
            <a:lvl6pPr indent="0" lvl="5" marL="22860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6pPr>
            <a:lvl7pPr indent="0" lvl="6" marL="27432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7pPr>
            <a:lvl8pPr indent="0" lvl="7" marL="32004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8pPr>
            <a:lvl9pPr indent="0" lvl="8" marL="36576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9pPr>
          </a:lstStyle>
          <a:p/>
        </p:txBody>
      </p:sp>
      <p:sp>
        <p:nvSpPr>
          <p:cNvPr id="18" name="Shape 18"/>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l-GR"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Τίτλος και Κατακόρυφο κείμενο">
    <p:spTree>
      <p:nvGrpSpPr>
        <p:cNvPr id="72" name="Shape 72"/>
        <p:cNvGrpSpPr/>
        <p:nvPr/>
      </p:nvGrpSpPr>
      <p:grpSpPr>
        <a:xfrm>
          <a:off x="0" y="0"/>
          <a:ext cx="0" cy="0"/>
          <a:chOff x="0" y="0"/>
          <a:chExt cx="0" cy="0"/>
        </a:xfrm>
      </p:grpSpPr>
      <p:sp>
        <p:nvSpPr>
          <p:cNvPr id="73" name="Shape 73"/>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4" name="Shape 74"/>
          <p:cNvSpPr txBox="1"/>
          <p:nvPr>
            <p:ph idx="1" type="body"/>
          </p:nvPr>
        </p:nvSpPr>
        <p:spPr>
          <a:xfrm rot="5400000">
            <a:off x="3920331" y="-1256505"/>
            <a:ext cx="4351338" cy="10515599"/>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75" name="Shape 75"/>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6" name="Shape 76"/>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l-GR" sz="1200">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Κατακόρυφος τίτλος και Κείμενο">
    <p:spTree>
      <p:nvGrpSpPr>
        <p:cNvPr id="78" name="Shape 78"/>
        <p:cNvGrpSpPr/>
        <p:nvPr/>
      </p:nvGrpSpPr>
      <p:grpSpPr>
        <a:xfrm>
          <a:off x="0" y="0"/>
          <a:ext cx="0" cy="0"/>
          <a:chOff x="0" y="0"/>
          <a:chExt cx="0" cy="0"/>
        </a:xfrm>
      </p:grpSpPr>
      <p:sp>
        <p:nvSpPr>
          <p:cNvPr id="79" name="Shape 79"/>
          <p:cNvSpPr txBox="1"/>
          <p:nvPr>
            <p:ph type="title"/>
          </p:nvPr>
        </p:nvSpPr>
        <p:spPr>
          <a:xfrm rot="5400000">
            <a:off x="7133431" y="1956594"/>
            <a:ext cx="5811838" cy="2628899"/>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0" name="Shape 80"/>
          <p:cNvSpPr txBox="1"/>
          <p:nvPr>
            <p:ph idx="1" type="body"/>
          </p:nvPr>
        </p:nvSpPr>
        <p:spPr>
          <a:xfrm rot="5400000">
            <a:off x="1799431" y="-596105"/>
            <a:ext cx="5811838" cy="7734299"/>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Shape 81"/>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2" name="Shape 82"/>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3" name="Shape 83"/>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l-GR" sz="12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Τίτλος και περιεχόμενο">
    <p:spTree>
      <p:nvGrpSpPr>
        <p:cNvPr id="21" name="Shape 21"/>
        <p:cNvGrpSpPr/>
        <p:nvPr/>
      </p:nvGrpSpPr>
      <p:grpSpPr>
        <a:xfrm>
          <a:off x="0" y="0"/>
          <a:ext cx="0" cy="0"/>
          <a:chOff x="0" y="0"/>
          <a:chExt cx="0" cy="0"/>
        </a:xfrm>
      </p:grpSpPr>
      <p:sp>
        <p:nvSpPr>
          <p:cNvPr id="22" name="Shape 22"/>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 name="Shape 23"/>
          <p:cNvSpPr txBox="1"/>
          <p:nvPr>
            <p:ph idx="1" type="body"/>
          </p:nvPr>
        </p:nvSpPr>
        <p:spPr>
          <a:xfrm>
            <a:off x="838200" y="1825625"/>
            <a:ext cx="10515599"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24" name="Shape 24"/>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l-GR"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Κεφαλίδα ενότητας">
    <p:spTree>
      <p:nvGrpSpPr>
        <p:cNvPr id="27" name="Shape 27"/>
        <p:cNvGrpSpPr/>
        <p:nvPr/>
      </p:nvGrpSpPr>
      <p:grpSpPr>
        <a:xfrm>
          <a:off x="0" y="0"/>
          <a:ext cx="0" cy="0"/>
          <a:chOff x="0" y="0"/>
          <a:chExt cx="0" cy="0"/>
        </a:xfrm>
      </p:grpSpPr>
      <p:sp>
        <p:nvSpPr>
          <p:cNvPr id="28" name="Shape 28"/>
          <p:cNvSpPr txBox="1"/>
          <p:nvPr>
            <p:ph type="title"/>
          </p:nvPr>
        </p:nvSpPr>
        <p:spPr>
          <a:xfrm>
            <a:off x="831850" y="1709738"/>
            <a:ext cx="10515599" cy="2852737"/>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6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9" name="Shape 29"/>
          <p:cNvSpPr txBox="1"/>
          <p:nvPr>
            <p:ph idx="1" type="body"/>
          </p:nvPr>
        </p:nvSpPr>
        <p:spPr>
          <a:xfrm>
            <a:off x="831850" y="4589462"/>
            <a:ext cx="10515599" cy="1500187"/>
          </a:xfrm>
          <a:prstGeom prst="rect">
            <a:avLst/>
          </a:prstGeom>
          <a:noFill/>
          <a:ln>
            <a:noFill/>
          </a:ln>
        </p:spPr>
        <p:txBody>
          <a:bodyPr anchorCtr="0" anchor="t" bIns="91425" lIns="91425" rIns="91425" tIns="91425"/>
          <a:lstStyle>
            <a:lvl1pPr indent="0" lvl="0" marL="0" marR="0" rtl="0" algn="l">
              <a:lnSpc>
                <a:spcPct val="90000"/>
              </a:lnSpc>
              <a:spcBef>
                <a:spcPts val="1000"/>
              </a:spcBef>
              <a:buClr>
                <a:srgbClr val="888888"/>
              </a:buClr>
              <a:buFont typeface="Arial"/>
              <a:buNone/>
              <a:defRPr b="0" i="0" sz="2400" u="none" cap="none" strike="noStrike">
                <a:solidFill>
                  <a:srgbClr val="888888"/>
                </a:solidFill>
                <a:latin typeface="Calibri"/>
                <a:ea typeface="Calibri"/>
                <a:cs typeface="Calibri"/>
                <a:sym typeface="Calibri"/>
              </a:defRPr>
            </a:lvl1pPr>
            <a:lvl2pPr indent="0" lvl="1" marL="457200" marR="0" rtl="0" algn="l">
              <a:lnSpc>
                <a:spcPct val="90000"/>
              </a:lnSpc>
              <a:spcBef>
                <a:spcPts val="500"/>
              </a:spcBef>
              <a:buClr>
                <a:srgbClr val="888888"/>
              </a:buClr>
              <a:buFont typeface="Arial"/>
              <a:buNone/>
              <a:defRPr b="0" i="0" sz="2000" u="none" cap="none" strike="noStrike">
                <a:solidFill>
                  <a:srgbClr val="888888"/>
                </a:solidFill>
                <a:latin typeface="Calibri"/>
                <a:ea typeface="Calibri"/>
                <a:cs typeface="Calibri"/>
                <a:sym typeface="Calibri"/>
              </a:defRPr>
            </a:lvl2pPr>
            <a:lvl3pPr indent="0" lvl="2" marL="914400" marR="0" rtl="0" algn="l">
              <a:lnSpc>
                <a:spcPct val="90000"/>
              </a:lnSpc>
              <a:spcBef>
                <a:spcPts val="500"/>
              </a:spcBef>
              <a:buClr>
                <a:srgbClr val="888888"/>
              </a:buClr>
              <a:buFont typeface="Arial"/>
              <a:buNone/>
              <a:defRPr b="0" i="0" sz="1800" u="none" cap="none" strike="noStrike">
                <a:solidFill>
                  <a:srgbClr val="888888"/>
                </a:solidFill>
                <a:latin typeface="Calibri"/>
                <a:ea typeface="Calibri"/>
                <a:cs typeface="Calibri"/>
                <a:sym typeface="Calibri"/>
              </a:defRPr>
            </a:lvl3pPr>
            <a:lvl4pPr indent="0" lvl="3" marL="13716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4pPr>
            <a:lvl5pPr indent="0" lvl="4" marL="18288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9pPr>
          </a:lstStyle>
          <a:p/>
        </p:txBody>
      </p:sp>
      <p:sp>
        <p:nvSpPr>
          <p:cNvPr id="30" name="Shape 30"/>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l-GR" sz="1200">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Δύο περιεχόμενα">
    <p:spTree>
      <p:nvGrpSpPr>
        <p:cNvPr id="33" name="Shape 33"/>
        <p:cNvGrpSpPr/>
        <p:nvPr/>
      </p:nvGrpSpPr>
      <p:grpSpPr>
        <a:xfrm>
          <a:off x="0" y="0"/>
          <a:ext cx="0" cy="0"/>
          <a:chOff x="0" y="0"/>
          <a:chExt cx="0" cy="0"/>
        </a:xfrm>
      </p:grpSpPr>
      <p:sp>
        <p:nvSpPr>
          <p:cNvPr id="34" name="Shape 34"/>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5" name="Shape 35"/>
          <p:cNvSpPr txBox="1"/>
          <p:nvPr>
            <p:ph idx="1" type="body"/>
          </p:nvPr>
        </p:nvSpPr>
        <p:spPr>
          <a:xfrm>
            <a:off x="838200" y="1825625"/>
            <a:ext cx="5181600"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2" type="body"/>
          </p:nvPr>
        </p:nvSpPr>
        <p:spPr>
          <a:xfrm>
            <a:off x="6172200" y="1825625"/>
            <a:ext cx="5181600"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Shape 37"/>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l-GR" sz="1200">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Σύγκριση">
    <p:spTree>
      <p:nvGrpSpPr>
        <p:cNvPr id="40" name="Shape 40"/>
        <p:cNvGrpSpPr/>
        <p:nvPr/>
      </p:nvGrpSpPr>
      <p:grpSpPr>
        <a:xfrm>
          <a:off x="0" y="0"/>
          <a:ext cx="0" cy="0"/>
          <a:chOff x="0" y="0"/>
          <a:chExt cx="0" cy="0"/>
        </a:xfrm>
      </p:grpSpPr>
      <p:sp>
        <p:nvSpPr>
          <p:cNvPr id="41" name="Shape 41"/>
          <p:cNvSpPr txBox="1"/>
          <p:nvPr>
            <p:ph type="title"/>
          </p:nvPr>
        </p:nvSpPr>
        <p:spPr>
          <a:xfrm>
            <a:off x="839787"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2" name="Shape 42"/>
          <p:cNvSpPr txBox="1"/>
          <p:nvPr>
            <p:ph idx="1" type="body"/>
          </p:nvPr>
        </p:nvSpPr>
        <p:spPr>
          <a:xfrm>
            <a:off x="839787" y="1681163"/>
            <a:ext cx="5157787" cy="823912"/>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3" name="Shape 43"/>
          <p:cNvSpPr txBox="1"/>
          <p:nvPr>
            <p:ph idx="2" type="body"/>
          </p:nvPr>
        </p:nvSpPr>
        <p:spPr>
          <a:xfrm>
            <a:off x="839787" y="2505075"/>
            <a:ext cx="5157787" cy="368458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Shape 44"/>
          <p:cNvSpPr txBox="1"/>
          <p:nvPr>
            <p:ph idx="3" type="body"/>
          </p:nvPr>
        </p:nvSpPr>
        <p:spPr>
          <a:xfrm>
            <a:off x="6172200" y="1681163"/>
            <a:ext cx="5183187" cy="823912"/>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5" name="Shape 45"/>
          <p:cNvSpPr txBox="1"/>
          <p:nvPr>
            <p:ph idx="4" type="body"/>
          </p:nvPr>
        </p:nvSpPr>
        <p:spPr>
          <a:xfrm>
            <a:off x="6172200" y="2505075"/>
            <a:ext cx="5183187" cy="368458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Shape 46"/>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l-GR" sz="1200">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Μόνο τίτλος">
    <p:spTree>
      <p:nvGrpSpPr>
        <p:cNvPr id="49" name="Shape 49"/>
        <p:cNvGrpSpPr/>
        <p:nvPr/>
      </p:nvGrpSpPr>
      <p:grpSpPr>
        <a:xfrm>
          <a:off x="0" y="0"/>
          <a:ext cx="0" cy="0"/>
          <a:chOff x="0" y="0"/>
          <a:chExt cx="0" cy="0"/>
        </a:xfrm>
      </p:grpSpPr>
      <p:sp>
        <p:nvSpPr>
          <p:cNvPr id="50" name="Shape 50"/>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1" name="Shape 51"/>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l-GR" sz="1200">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Κενή">
    <p:spTree>
      <p:nvGrpSpPr>
        <p:cNvPr id="54" name="Shape 54"/>
        <p:cNvGrpSpPr/>
        <p:nvPr/>
      </p:nvGrpSpPr>
      <p:grpSpPr>
        <a:xfrm>
          <a:off x="0" y="0"/>
          <a:ext cx="0" cy="0"/>
          <a:chOff x="0" y="0"/>
          <a:chExt cx="0" cy="0"/>
        </a:xfrm>
      </p:grpSpPr>
      <p:sp>
        <p:nvSpPr>
          <p:cNvPr id="55" name="Shape 55"/>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6" name="Shape 56"/>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7" name="Shape 57"/>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l-GR" sz="1200">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Περιεχόμενο με λεζάντα">
    <p:spTree>
      <p:nvGrpSpPr>
        <p:cNvPr id="58" name="Shape 58"/>
        <p:cNvGrpSpPr/>
        <p:nvPr/>
      </p:nvGrpSpPr>
      <p:grpSpPr>
        <a:xfrm>
          <a:off x="0" y="0"/>
          <a:ext cx="0" cy="0"/>
          <a:chOff x="0" y="0"/>
          <a:chExt cx="0" cy="0"/>
        </a:xfrm>
      </p:grpSpPr>
      <p:sp>
        <p:nvSpPr>
          <p:cNvPr id="59" name="Shape 59"/>
          <p:cNvSpPr txBox="1"/>
          <p:nvPr>
            <p:ph type="title"/>
          </p:nvPr>
        </p:nvSpPr>
        <p:spPr>
          <a:xfrm>
            <a:off x="839787" y="457200"/>
            <a:ext cx="3932237" cy="1600199"/>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32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0" name="Shape 60"/>
          <p:cNvSpPr txBox="1"/>
          <p:nvPr>
            <p:ph idx="1" type="body"/>
          </p:nvPr>
        </p:nvSpPr>
        <p:spPr>
          <a:xfrm>
            <a:off x="5183187" y="987425"/>
            <a:ext cx="6172199" cy="4873624"/>
          </a:xfrm>
          <a:prstGeom prst="rect">
            <a:avLst/>
          </a:prstGeom>
          <a:noFill/>
          <a:ln>
            <a:noFill/>
          </a:ln>
        </p:spPr>
        <p:txBody>
          <a:bodyPr anchorCtr="0" anchor="t" bIns="91425" lIns="91425" rIns="91425" tIns="91425"/>
          <a:lstStyle>
            <a:lvl1pPr indent="-25400" lvl="0" marL="228600" marR="0" rtl="0" algn="l">
              <a:lnSpc>
                <a:spcPct val="90000"/>
              </a:lnSpc>
              <a:spcBef>
                <a:spcPts val="100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50800" lvl="1" marL="685800" marR="0" rtl="0" algn="l">
              <a:lnSpc>
                <a:spcPct val="90000"/>
              </a:lnSpc>
              <a:spcBef>
                <a:spcPts val="5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Shape 61"/>
          <p:cNvSpPr txBox="1"/>
          <p:nvPr>
            <p:ph idx="2" type="body"/>
          </p:nvPr>
        </p:nvSpPr>
        <p:spPr>
          <a:xfrm>
            <a:off x="839787" y="2057400"/>
            <a:ext cx="3932237" cy="3811588"/>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9pPr>
          </a:lstStyle>
          <a:p/>
        </p:txBody>
      </p:sp>
      <p:sp>
        <p:nvSpPr>
          <p:cNvPr id="62" name="Shape 62"/>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3" name="Shape 63"/>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4" name="Shape 64"/>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l-GR" sz="1200">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Εικόνα με λεζάντα">
    <p:spTree>
      <p:nvGrpSpPr>
        <p:cNvPr id="65" name="Shape 65"/>
        <p:cNvGrpSpPr/>
        <p:nvPr/>
      </p:nvGrpSpPr>
      <p:grpSpPr>
        <a:xfrm>
          <a:off x="0" y="0"/>
          <a:ext cx="0" cy="0"/>
          <a:chOff x="0" y="0"/>
          <a:chExt cx="0" cy="0"/>
        </a:xfrm>
      </p:grpSpPr>
      <p:sp>
        <p:nvSpPr>
          <p:cNvPr id="66" name="Shape 66"/>
          <p:cNvSpPr txBox="1"/>
          <p:nvPr>
            <p:ph type="title"/>
          </p:nvPr>
        </p:nvSpPr>
        <p:spPr>
          <a:xfrm>
            <a:off x="839787" y="457200"/>
            <a:ext cx="3932237" cy="1600199"/>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32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7" name="Shape 67"/>
          <p:cNvSpPr/>
          <p:nvPr>
            <p:ph idx="2" type="pic"/>
          </p:nvPr>
        </p:nvSpPr>
        <p:spPr>
          <a:xfrm>
            <a:off x="5183187" y="987425"/>
            <a:ext cx="6172199" cy="4873624"/>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8" name="Shape 68"/>
          <p:cNvSpPr txBox="1"/>
          <p:nvPr>
            <p:ph idx="1" type="body"/>
          </p:nvPr>
        </p:nvSpPr>
        <p:spPr>
          <a:xfrm>
            <a:off x="839787" y="2057400"/>
            <a:ext cx="3932237" cy="3811588"/>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9pPr>
          </a:lstStyle>
          <a:p/>
        </p:txBody>
      </p:sp>
      <p:sp>
        <p:nvSpPr>
          <p:cNvPr id="69" name="Shape 69"/>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0" name="Shape 70"/>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l-GR" sz="1200">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 name="Shape 11"/>
          <p:cNvSpPr txBox="1"/>
          <p:nvPr>
            <p:ph idx="1" type="body"/>
          </p:nvPr>
        </p:nvSpPr>
        <p:spPr>
          <a:xfrm>
            <a:off x="838200" y="1825625"/>
            <a:ext cx="10515599"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l-GR"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image" Target="../media/image4.jpg"/><Relationship Id="rId5" Type="http://schemas.openxmlformats.org/officeDocument/2006/relationships/image" Target="../media/image3.jpg"/><Relationship Id="rId6"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type="ctrTitle"/>
          </p:nvPr>
        </p:nvSpPr>
        <p:spPr>
          <a:xfrm>
            <a:off x="0" y="0"/>
            <a:ext cx="12192000" cy="3623733"/>
          </a:xfrm>
          <a:prstGeom prst="rect">
            <a:avLst/>
          </a:prstGeom>
          <a:solidFill>
            <a:srgbClr val="C00000"/>
          </a:solidFill>
          <a:ln>
            <a:noFill/>
          </a:ln>
        </p:spPr>
        <p:txBody>
          <a:bodyPr anchorCtr="0" anchor="b" bIns="45700" lIns="91425" rIns="91425" tIns="45700">
            <a:noAutofit/>
          </a:bodyPr>
          <a:lstStyle/>
          <a:p>
            <a:pPr indent="0" lvl="0" marL="0" marR="0" rtl="0" algn="ctr">
              <a:lnSpc>
                <a:spcPct val="90000"/>
              </a:lnSpc>
              <a:spcBef>
                <a:spcPts val="0"/>
              </a:spcBef>
              <a:buClr>
                <a:schemeClr val="dk1"/>
              </a:buClr>
              <a:buSzPct val="25000"/>
              <a:buFont typeface="Calibri"/>
              <a:buNone/>
            </a:pPr>
            <a:br>
              <a:rPr b="0" i="0" lang="el-GR" sz="4400" u="none" cap="none" strike="noStrike">
                <a:solidFill>
                  <a:schemeClr val="dk1"/>
                </a:solidFill>
                <a:latin typeface="Calibri"/>
                <a:ea typeface="Calibri"/>
                <a:cs typeface="Calibri"/>
                <a:sym typeface="Calibri"/>
              </a:rPr>
            </a:br>
            <a:br>
              <a:rPr b="0" i="0" lang="el-GR" sz="4400" u="none" cap="none" strike="noStrike">
                <a:solidFill>
                  <a:schemeClr val="dk1"/>
                </a:solidFill>
                <a:latin typeface="Calibri"/>
                <a:ea typeface="Calibri"/>
                <a:cs typeface="Calibri"/>
                <a:sym typeface="Calibri"/>
              </a:rPr>
            </a:br>
            <a:br>
              <a:rPr b="0" i="0" lang="el-GR" sz="4400" u="none" cap="none" strike="noStrike">
                <a:solidFill>
                  <a:schemeClr val="dk1"/>
                </a:solidFill>
                <a:latin typeface="Calibri"/>
                <a:ea typeface="Calibri"/>
                <a:cs typeface="Calibri"/>
                <a:sym typeface="Calibri"/>
              </a:rPr>
            </a:br>
            <a:br>
              <a:rPr b="0" i="0" lang="el-GR" sz="4400" u="none" cap="none" strike="noStrike">
                <a:solidFill>
                  <a:schemeClr val="dk1"/>
                </a:solidFill>
                <a:latin typeface="Calibri"/>
                <a:ea typeface="Calibri"/>
                <a:cs typeface="Calibri"/>
                <a:sym typeface="Calibri"/>
              </a:rPr>
            </a:br>
            <a:r>
              <a:rPr b="0" i="0" lang="el-GR" sz="4400" u="none" cap="none" strike="noStrike">
                <a:solidFill>
                  <a:schemeClr val="lt1"/>
                </a:solidFill>
                <a:latin typeface="Calibri"/>
                <a:ea typeface="Calibri"/>
                <a:cs typeface="Calibri"/>
                <a:sym typeface="Calibri"/>
              </a:rPr>
              <a:t>Εκπαιδευτική Διημερίδα </a:t>
            </a:r>
            <a:br>
              <a:rPr b="0" i="0" lang="el-GR" sz="4400" u="none" cap="none" strike="noStrike">
                <a:solidFill>
                  <a:schemeClr val="lt1"/>
                </a:solidFill>
                <a:latin typeface="Calibri"/>
                <a:ea typeface="Calibri"/>
                <a:cs typeface="Calibri"/>
                <a:sym typeface="Calibri"/>
              </a:rPr>
            </a:br>
            <a:r>
              <a:rPr b="0" i="0" lang="el-GR" sz="4400" u="none" cap="none" strike="noStrike">
                <a:solidFill>
                  <a:schemeClr val="lt1"/>
                </a:solidFill>
                <a:latin typeface="Calibri"/>
                <a:ea typeface="Calibri"/>
                <a:cs typeface="Calibri"/>
                <a:sym typeface="Calibri"/>
              </a:rPr>
              <a:t>Γαστρεντερολογίας – Ηπατολογίας 2016</a:t>
            </a:r>
            <a:br>
              <a:rPr b="0" i="0" lang="el-GR" sz="4400" u="none" cap="none" strike="noStrike">
                <a:solidFill>
                  <a:schemeClr val="lt1"/>
                </a:solidFill>
                <a:latin typeface="Calibri"/>
                <a:ea typeface="Calibri"/>
                <a:cs typeface="Calibri"/>
                <a:sym typeface="Calibri"/>
              </a:rPr>
            </a:br>
            <a:r>
              <a:rPr b="0" i="0" lang="el-GR" sz="4400" u="none" cap="none" strike="noStrike">
                <a:solidFill>
                  <a:schemeClr val="lt1"/>
                </a:solidFill>
                <a:latin typeface="Calibri"/>
                <a:ea typeface="Calibri"/>
                <a:cs typeface="Calibri"/>
                <a:sym typeface="Calibri"/>
              </a:rPr>
              <a:t>Θεσσαλονίκη 30 Σεπτεμβρίου 2016</a:t>
            </a:r>
            <a:br>
              <a:rPr b="0" i="0" lang="el-GR" sz="4400" u="none" cap="none" strike="noStrike">
                <a:solidFill>
                  <a:schemeClr val="lt1"/>
                </a:solidFill>
                <a:latin typeface="Calibri"/>
                <a:ea typeface="Calibri"/>
                <a:cs typeface="Calibri"/>
                <a:sym typeface="Calibri"/>
              </a:rPr>
            </a:br>
            <a:r>
              <a:rPr b="1" i="0" lang="el-GR" sz="3600" u="none" cap="none" strike="noStrike">
                <a:solidFill>
                  <a:schemeClr val="lt1"/>
                </a:solidFill>
                <a:latin typeface="Calibri"/>
                <a:ea typeface="Calibri"/>
                <a:cs typeface="Calibri"/>
                <a:sym typeface="Calibri"/>
              </a:rPr>
              <a:t>Στρογγυλή Τράπεζα</a:t>
            </a:r>
            <a:r>
              <a:rPr b="1" i="0" lang="el-GR" sz="4000" u="none" cap="none" strike="noStrike">
                <a:solidFill>
                  <a:schemeClr val="lt1"/>
                </a:solidFill>
                <a:latin typeface="Calibri"/>
                <a:ea typeface="Calibri"/>
                <a:cs typeface="Calibri"/>
                <a:sym typeface="Calibri"/>
              </a:rPr>
              <a:t>: </a:t>
            </a:r>
            <a:r>
              <a:rPr b="0" i="0" lang="el-GR" sz="4000" u="none" cap="none" strike="noStrike">
                <a:solidFill>
                  <a:schemeClr val="lt1"/>
                </a:solidFill>
                <a:latin typeface="Calibri"/>
                <a:ea typeface="Calibri"/>
                <a:cs typeface="Calibri"/>
                <a:sym typeface="Calibri"/>
              </a:rPr>
              <a:t>Παχυσαρκία: Νεώτερα δεδομένα</a:t>
            </a:r>
          </a:p>
        </p:txBody>
      </p:sp>
      <p:sp>
        <p:nvSpPr>
          <p:cNvPr id="89" name="Shape 89"/>
          <p:cNvSpPr txBox="1"/>
          <p:nvPr>
            <p:ph idx="1" type="subTitle"/>
          </p:nvPr>
        </p:nvSpPr>
        <p:spPr>
          <a:xfrm>
            <a:off x="0" y="3420532"/>
            <a:ext cx="12192000" cy="3437466"/>
          </a:xfrm>
          <a:prstGeom prst="rect">
            <a:avLst/>
          </a:prstGeom>
          <a:noFill/>
          <a:ln>
            <a:noFill/>
          </a:ln>
        </p:spPr>
        <p:txBody>
          <a:bodyPr anchorCtr="0" anchor="t" bIns="45700" lIns="91425" rIns="91425" tIns="45700">
            <a:noAutofit/>
          </a:bodyPr>
          <a:lstStyle/>
          <a:p>
            <a:pPr indent="0" lvl="0" marL="0" marR="0" rtl="0" algn="ctr">
              <a:lnSpc>
                <a:spcPct val="70000"/>
              </a:lnSpc>
              <a:spcBef>
                <a:spcPts val="0"/>
              </a:spcBef>
              <a:spcAft>
                <a:spcPts val="0"/>
              </a:spcAft>
              <a:buClr>
                <a:schemeClr val="dk1"/>
              </a:buClr>
              <a:buSzPct val="25000"/>
              <a:buFont typeface="Arial"/>
              <a:buNone/>
            </a:pPr>
            <a:r>
              <a:t/>
            </a:r>
            <a:endParaRPr b="0" i="0" sz="600" u="none" cap="none" strike="noStrike">
              <a:solidFill>
                <a:schemeClr val="dk1"/>
              </a:solidFill>
              <a:latin typeface="Calibri"/>
              <a:ea typeface="Calibri"/>
              <a:cs typeface="Calibri"/>
              <a:sym typeface="Calibri"/>
            </a:endParaRPr>
          </a:p>
          <a:p>
            <a:pPr indent="0" lvl="0" marL="0" marR="0" rtl="0" algn="ctr">
              <a:lnSpc>
                <a:spcPct val="70000"/>
              </a:lnSpc>
              <a:spcBef>
                <a:spcPts val="1000"/>
              </a:spcBef>
              <a:spcAft>
                <a:spcPts val="0"/>
              </a:spcAft>
              <a:buClr>
                <a:schemeClr val="dk1"/>
              </a:buClr>
              <a:buSzPct val="25000"/>
              <a:buFont typeface="Arial"/>
              <a:buNone/>
            </a:pPr>
            <a:r>
              <a:t/>
            </a:r>
            <a:endParaRPr b="1" i="0" sz="3200" u="none" cap="none" strike="noStrike">
              <a:solidFill>
                <a:schemeClr val="dk1"/>
              </a:solidFill>
              <a:latin typeface="Calibri"/>
              <a:ea typeface="Calibri"/>
              <a:cs typeface="Calibri"/>
              <a:sym typeface="Calibri"/>
            </a:endParaRPr>
          </a:p>
          <a:p>
            <a:pPr indent="0" lvl="0" marL="0" marR="0" rtl="0" algn="ctr">
              <a:lnSpc>
                <a:spcPct val="70000"/>
              </a:lnSpc>
              <a:spcBef>
                <a:spcPts val="1000"/>
              </a:spcBef>
              <a:spcAft>
                <a:spcPts val="0"/>
              </a:spcAft>
              <a:buClr>
                <a:schemeClr val="dk1"/>
              </a:buClr>
              <a:buSzPct val="25000"/>
              <a:buFont typeface="Arial"/>
              <a:buNone/>
            </a:pPr>
            <a:r>
              <a:rPr b="1" i="0" lang="el-GR" sz="3200" u="none" cap="none" strike="noStrike">
                <a:solidFill>
                  <a:schemeClr val="dk1"/>
                </a:solidFill>
                <a:latin typeface="Calibri"/>
                <a:ea typeface="Calibri"/>
                <a:cs typeface="Calibri"/>
                <a:sym typeface="Calibri"/>
              </a:rPr>
              <a:t>Ομιλία:</a:t>
            </a:r>
            <a:r>
              <a:rPr b="0" i="0" lang="el-GR" sz="3200" u="none" cap="none" strike="noStrike">
                <a:solidFill>
                  <a:schemeClr val="dk1"/>
                </a:solidFill>
                <a:latin typeface="Calibri"/>
                <a:ea typeface="Calibri"/>
                <a:cs typeface="Calibri"/>
                <a:sym typeface="Calibri"/>
              </a:rPr>
              <a:t> Μετεγχειρητική συμπτωματολογία πεπτικού και αντιμετώπιση</a:t>
            </a:r>
          </a:p>
          <a:p>
            <a:pPr indent="0" lvl="0" marL="0" marR="0" rtl="0" algn="ctr">
              <a:lnSpc>
                <a:spcPct val="70000"/>
              </a:lnSpc>
              <a:spcBef>
                <a:spcPts val="1000"/>
              </a:spcBef>
              <a:spcAft>
                <a:spcPts val="0"/>
              </a:spcAft>
              <a:buClr>
                <a:schemeClr val="dk1"/>
              </a:buClr>
              <a:buSzPct val="25000"/>
              <a:buFont typeface="Arial"/>
              <a:buNone/>
            </a:pPr>
            <a:r>
              <a:t/>
            </a:r>
            <a:endParaRPr b="0" i="0" sz="3200" u="none" cap="none" strike="noStrike">
              <a:solidFill>
                <a:schemeClr val="dk1"/>
              </a:solidFill>
              <a:latin typeface="Calibri"/>
              <a:ea typeface="Calibri"/>
              <a:cs typeface="Calibri"/>
              <a:sym typeface="Calibri"/>
            </a:endParaRPr>
          </a:p>
          <a:p>
            <a:pPr indent="0" lvl="0" marL="0" marR="0" rtl="0" algn="ctr">
              <a:lnSpc>
                <a:spcPct val="70000"/>
              </a:lnSpc>
              <a:spcBef>
                <a:spcPts val="1000"/>
              </a:spcBef>
              <a:spcAft>
                <a:spcPts val="0"/>
              </a:spcAft>
              <a:buClr>
                <a:schemeClr val="dk1"/>
              </a:buClr>
              <a:buSzPct val="25000"/>
              <a:buFont typeface="Arial"/>
              <a:buNone/>
            </a:pPr>
            <a:r>
              <a:rPr b="1" i="0" lang="el-GR" sz="3200" u="none" cap="none" strike="noStrike">
                <a:solidFill>
                  <a:schemeClr val="dk1"/>
                </a:solidFill>
                <a:latin typeface="Calibri"/>
                <a:ea typeface="Calibri"/>
                <a:cs typeface="Calibri"/>
                <a:sym typeface="Calibri"/>
              </a:rPr>
              <a:t>Χάρης Τσιώνης</a:t>
            </a:r>
          </a:p>
          <a:p>
            <a:pPr indent="0" lvl="0" marL="0" marR="0" rtl="0" algn="ctr">
              <a:lnSpc>
                <a:spcPct val="70000"/>
              </a:lnSpc>
              <a:spcBef>
                <a:spcPts val="1000"/>
              </a:spcBef>
              <a:spcAft>
                <a:spcPts val="0"/>
              </a:spcAft>
              <a:buClr>
                <a:schemeClr val="dk1"/>
              </a:buClr>
              <a:buSzPct val="25000"/>
              <a:buFont typeface="Arial"/>
              <a:buNone/>
            </a:pPr>
            <a:r>
              <a:rPr b="1" i="0" lang="el-GR" sz="3200" u="none" cap="none" strike="noStrike">
                <a:solidFill>
                  <a:schemeClr val="dk1"/>
                </a:solidFill>
                <a:latin typeface="Calibri"/>
                <a:ea typeface="Calibri"/>
                <a:cs typeface="Calibri"/>
                <a:sym typeface="Calibri"/>
              </a:rPr>
              <a:t>Γαστρεντερολόγος</a:t>
            </a:r>
          </a:p>
          <a:p>
            <a:pPr indent="0" lvl="0" marL="0" marR="0" rtl="0" algn="ctr">
              <a:lnSpc>
                <a:spcPct val="70000"/>
              </a:lnSpc>
              <a:spcBef>
                <a:spcPts val="1000"/>
              </a:spcBef>
              <a:spcAft>
                <a:spcPts val="0"/>
              </a:spcAft>
              <a:buClr>
                <a:schemeClr val="dk1"/>
              </a:buClr>
              <a:buSzPct val="25000"/>
              <a:buFont typeface="Arial"/>
              <a:buNone/>
            </a:pPr>
            <a:r>
              <a:rPr b="1" i="0" lang="el-GR" sz="3200" u="none" cap="none" strike="noStrike">
                <a:solidFill>
                  <a:schemeClr val="dk1"/>
                </a:solidFill>
                <a:latin typeface="Calibri"/>
                <a:ea typeface="Calibri"/>
                <a:cs typeface="Calibri"/>
                <a:sym typeface="Calibri"/>
              </a:rPr>
              <a:t>Σέρρες</a:t>
            </a:r>
          </a:p>
          <a:p>
            <a:pPr indent="0" lvl="0" marL="0" marR="0" rtl="0" algn="ctr">
              <a:lnSpc>
                <a:spcPct val="70000"/>
              </a:lnSpc>
              <a:spcBef>
                <a:spcPts val="1000"/>
              </a:spcBef>
              <a:buClr>
                <a:schemeClr val="dk1"/>
              </a:buClr>
              <a:buSzPct val="25000"/>
              <a:buFont typeface="Arial"/>
              <a:buNone/>
            </a:pPr>
            <a:r>
              <a:rPr b="1" i="0" lang="el-GR" sz="3200" u="none" cap="none" strike="noStrike">
                <a:solidFill>
                  <a:schemeClr val="dk1"/>
                </a:solidFill>
                <a:latin typeface="Calibri"/>
                <a:ea typeface="Calibri"/>
                <a:cs typeface="Calibri"/>
                <a:sym typeface="Calibri"/>
              </a:rPr>
              <a:t>tsionisx@hotmail.com</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x="0" y="0"/>
          <a:ext cx="0" cy="0"/>
          <a:chOff x="0" y="0"/>
          <a:chExt cx="0" cy="0"/>
        </a:xfrm>
      </p:grpSpPr>
      <p:sp>
        <p:nvSpPr>
          <p:cNvPr id="146" name="Shape 146"/>
          <p:cNvSpPr txBox="1"/>
          <p:nvPr>
            <p:ph type="title"/>
          </p:nvPr>
        </p:nvSpPr>
        <p:spPr>
          <a:xfrm>
            <a:off x="0" y="0"/>
            <a:ext cx="12192000" cy="1300162"/>
          </a:xfrm>
          <a:prstGeom prst="rect">
            <a:avLst/>
          </a:prstGeom>
          <a:solidFill>
            <a:srgbClr val="C00000"/>
          </a:solidFill>
          <a:ln>
            <a:noFill/>
          </a:ln>
        </p:spPr>
        <p:txBody>
          <a:bodyPr anchorCtr="0" anchor="ctr" bIns="45700" lIns="91425" rIns="91425" tIns="45700">
            <a:noAutofit/>
          </a:bodyPr>
          <a:lstStyle/>
          <a:p>
            <a:pPr indent="0" lvl="0" marL="0" marR="0" rtl="0" algn="ctr">
              <a:lnSpc>
                <a:spcPct val="90000"/>
              </a:lnSpc>
              <a:spcBef>
                <a:spcPts val="0"/>
              </a:spcBef>
              <a:buClr>
                <a:schemeClr val="dk1"/>
              </a:buClr>
              <a:buSzPct val="25000"/>
              <a:buFont typeface="Calibri"/>
              <a:buNone/>
            </a:pPr>
            <a:br>
              <a:rPr b="0" i="0" lang="el-GR" sz="3959" u="none" cap="none" strike="noStrike">
                <a:solidFill>
                  <a:schemeClr val="dk1"/>
                </a:solidFill>
                <a:latin typeface="Calibri"/>
                <a:ea typeface="Calibri"/>
                <a:cs typeface="Calibri"/>
                <a:sym typeface="Calibri"/>
              </a:rPr>
            </a:br>
            <a:r>
              <a:rPr b="1" i="0" lang="el-GR" sz="3959" u="none" cap="none" strike="noStrike">
                <a:solidFill>
                  <a:schemeClr val="lt1"/>
                </a:solidFill>
                <a:latin typeface="Calibri"/>
                <a:ea typeface="Calibri"/>
                <a:cs typeface="Calibri"/>
                <a:sym typeface="Calibri"/>
              </a:rPr>
              <a:t>Η φυσική ιστορία της συχνότερης επιπλοκής του γαστρικού δακτυλίου</a:t>
            </a:r>
            <a:r>
              <a:rPr b="0" i="0" lang="el-GR" sz="3600" u="none" cap="none" strike="noStrike">
                <a:solidFill>
                  <a:schemeClr val="dk1"/>
                </a:solidFill>
                <a:latin typeface="Calibri"/>
                <a:ea typeface="Calibri"/>
                <a:cs typeface="Calibri"/>
                <a:sym typeface="Calibri"/>
              </a:rPr>
              <a:t>.</a:t>
            </a:r>
            <a:br>
              <a:rPr b="0" i="0" lang="el-GR" sz="2160" u="none" cap="none" strike="noStrike">
                <a:solidFill>
                  <a:schemeClr val="dk1"/>
                </a:solidFill>
                <a:latin typeface="Calibri"/>
                <a:ea typeface="Calibri"/>
                <a:cs typeface="Calibri"/>
                <a:sym typeface="Calibri"/>
              </a:rPr>
            </a:br>
          </a:p>
        </p:txBody>
      </p:sp>
      <p:graphicFrame>
        <p:nvGraphicFramePr>
          <p:cNvPr id="147" name="Shape 147"/>
          <p:cNvGraphicFramePr/>
          <p:nvPr/>
        </p:nvGraphicFramePr>
        <p:xfrm>
          <a:off x="-3" y="1179070"/>
          <a:ext cx="3000000" cy="3000000"/>
        </p:xfrm>
        <a:graphic>
          <a:graphicData uri="http://schemas.openxmlformats.org/drawingml/2006/table">
            <a:tbl>
              <a:tblPr bandRow="1" firstCol="1" firstRow="1">
                <a:noFill/>
                <a:tableStyleId>{8CAAA113-773D-486A-AE23-F52E590F82A6}</a:tableStyleId>
              </a:tblPr>
              <a:tblGrid>
                <a:gridCol w="3048000"/>
                <a:gridCol w="3048000"/>
                <a:gridCol w="3048000"/>
                <a:gridCol w="3048000"/>
              </a:tblGrid>
              <a:tr h="69150">
                <a:tc gridSpan="4">
                  <a:txBody>
                    <a:bodyPr>
                      <a:noAutofit/>
                    </a:bodyPr>
                    <a:lstStyle/>
                    <a:p>
                      <a:pPr indent="0" lvl="0" marL="0" marR="0" rtl="0" algn="l">
                        <a:lnSpc>
                          <a:spcPct val="120000"/>
                        </a:lnSpc>
                        <a:spcBef>
                          <a:spcPts val="0"/>
                        </a:spcBef>
                        <a:spcAft>
                          <a:spcPts val="0"/>
                        </a:spcAft>
                        <a:buSzPct val="25000"/>
                        <a:buNone/>
                      </a:pPr>
                      <a:r>
                        <a:t/>
                      </a:r>
                      <a:endParaRPr sz="1100">
                        <a:latin typeface="Calibri"/>
                        <a:ea typeface="Calibri"/>
                        <a:cs typeface="Calibri"/>
                        <a:sym typeface="Calibri"/>
                      </a:endParaRPr>
                    </a:p>
                  </a:txBody>
                  <a:tcPr marT="9525" marB="9525" marR="9525" marL="9525" anchor="ctr">
                    <a:solidFill>
                      <a:srgbClr val="F4B081"/>
                    </a:solidFill>
                  </a:tcPr>
                </a:tc>
                <a:tc hMerge="1"/>
                <a:tc hMerge="1"/>
                <a:tc hMerge="1"/>
              </a:tr>
              <a:tr h="2195725">
                <a:tc>
                  <a:txBody>
                    <a:bodyPr>
                      <a:noAutofit/>
                    </a:bodyPr>
                    <a:lstStyle/>
                    <a:p>
                      <a:pPr indent="0" lvl="0" marL="0" marR="0" rtl="0" algn="l">
                        <a:lnSpc>
                          <a:spcPct val="120000"/>
                        </a:lnSpc>
                        <a:spcBef>
                          <a:spcPts val="0"/>
                        </a:spcBef>
                        <a:spcAft>
                          <a:spcPts val="0"/>
                        </a:spcAft>
                        <a:buSzPct val="25000"/>
                        <a:buNone/>
                      </a:pPr>
                      <a:r>
                        <a:t/>
                      </a:r>
                      <a:endParaRPr sz="850">
                        <a:solidFill>
                          <a:srgbClr val="222222"/>
                        </a:solidFill>
                        <a:latin typeface="Verdana"/>
                        <a:ea typeface="Verdana"/>
                        <a:cs typeface="Verdana"/>
                        <a:sym typeface="Verdana"/>
                      </a:endParaRPr>
                    </a:p>
                  </a:txBody>
                  <a:tcPr marT="9525" marB="9525" marR="9525" marL="9525" anchor="ctr">
                    <a:solidFill>
                      <a:srgbClr val="F4B081"/>
                    </a:solidFill>
                  </a:tcPr>
                </a:tc>
                <a:tc>
                  <a:txBody>
                    <a:bodyPr>
                      <a:noAutofit/>
                    </a:bodyPr>
                    <a:lstStyle/>
                    <a:p>
                      <a:pPr indent="0" lvl="0" marL="0" marR="0" rtl="0" algn="l">
                        <a:lnSpc>
                          <a:spcPct val="120000"/>
                        </a:lnSpc>
                        <a:spcBef>
                          <a:spcPts val="0"/>
                        </a:spcBef>
                        <a:spcAft>
                          <a:spcPts val="0"/>
                        </a:spcAft>
                        <a:buSzPct val="25000"/>
                        <a:buNone/>
                      </a:pPr>
                      <a:r>
                        <a:t/>
                      </a:r>
                      <a:endParaRPr sz="850">
                        <a:solidFill>
                          <a:srgbClr val="222222"/>
                        </a:solidFill>
                        <a:latin typeface="Verdana"/>
                        <a:ea typeface="Verdana"/>
                        <a:cs typeface="Verdana"/>
                        <a:sym typeface="Verdana"/>
                      </a:endParaRPr>
                    </a:p>
                  </a:txBody>
                  <a:tcPr marT="9525" marB="9525" marR="9525" marL="9525" anchor="ctr">
                    <a:solidFill>
                      <a:srgbClr val="F4B081"/>
                    </a:solidFill>
                  </a:tcPr>
                </a:tc>
                <a:tc>
                  <a:txBody>
                    <a:bodyPr>
                      <a:noAutofit/>
                    </a:bodyPr>
                    <a:lstStyle/>
                    <a:p>
                      <a:pPr indent="0" lvl="0" marL="0" marR="0" rtl="0" algn="l">
                        <a:lnSpc>
                          <a:spcPct val="120000"/>
                        </a:lnSpc>
                        <a:spcBef>
                          <a:spcPts val="0"/>
                        </a:spcBef>
                        <a:spcAft>
                          <a:spcPts val="0"/>
                        </a:spcAft>
                        <a:buSzPct val="25000"/>
                        <a:buNone/>
                      </a:pPr>
                      <a:r>
                        <a:t/>
                      </a:r>
                      <a:endParaRPr sz="850">
                        <a:solidFill>
                          <a:srgbClr val="222222"/>
                        </a:solidFill>
                        <a:latin typeface="Verdana"/>
                        <a:ea typeface="Verdana"/>
                        <a:cs typeface="Verdana"/>
                        <a:sym typeface="Verdana"/>
                      </a:endParaRPr>
                    </a:p>
                  </a:txBody>
                  <a:tcPr marT="9525" marB="9525" marR="9525" marL="9525" anchor="ctr">
                    <a:solidFill>
                      <a:srgbClr val="F4B081"/>
                    </a:solidFill>
                  </a:tcPr>
                </a:tc>
                <a:tc>
                  <a:txBody>
                    <a:bodyPr>
                      <a:noAutofit/>
                    </a:bodyPr>
                    <a:lstStyle/>
                    <a:p>
                      <a:pPr indent="0" lvl="0" marL="0" marR="0" rtl="0" algn="l">
                        <a:lnSpc>
                          <a:spcPct val="120000"/>
                        </a:lnSpc>
                        <a:spcBef>
                          <a:spcPts val="0"/>
                        </a:spcBef>
                        <a:spcAft>
                          <a:spcPts val="0"/>
                        </a:spcAft>
                        <a:buSzPct val="25000"/>
                        <a:buNone/>
                      </a:pPr>
                      <a:r>
                        <a:t/>
                      </a:r>
                      <a:endParaRPr sz="850">
                        <a:solidFill>
                          <a:srgbClr val="222222"/>
                        </a:solidFill>
                        <a:latin typeface="Verdana"/>
                        <a:ea typeface="Verdana"/>
                        <a:cs typeface="Verdana"/>
                        <a:sym typeface="Verdana"/>
                      </a:endParaRPr>
                    </a:p>
                  </a:txBody>
                  <a:tcPr marT="9525" marB="9525" marR="9525" marL="9525" anchor="ctr">
                    <a:solidFill>
                      <a:srgbClr val="F4B081"/>
                    </a:solidFill>
                  </a:tcPr>
                </a:tc>
              </a:tr>
              <a:tr h="2517925">
                <a:tc>
                  <a:txBody>
                    <a:bodyPr>
                      <a:noAutofit/>
                    </a:bodyPr>
                    <a:lstStyle/>
                    <a:p>
                      <a:pPr indent="0" lvl="0" marL="0" marR="0" rtl="0" algn="l">
                        <a:lnSpc>
                          <a:spcPct val="107000"/>
                        </a:lnSpc>
                        <a:spcBef>
                          <a:spcPts val="0"/>
                        </a:spcBef>
                        <a:spcAft>
                          <a:spcPts val="0"/>
                        </a:spcAft>
                        <a:buSzPct val="25000"/>
                        <a:buNone/>
                      </a:pPr>
                      <a:r>
                        <a:rPr b="1" lang="el-GR" sz="1600">
                          <a:solidFill>
                            <a:schemeClr val="dk1"/>
                          </a:solidFill>
                        </a:rPr>
                        <a:t>Ο γαστρικός θύλακος </a:t>
                      </a:r>
                      <a:r>
                        <a:rPr b="0" lang="el-GR" sz="1600">
                          <a:solidFill>
                            <a:schemeClr val="dk1"/>
                          </a:solidFill>
                        </a:rPr>
                        <a:t>(προστόμαχος) και ο οισοφάγος υφίστανται διαρκώς πίεση από την τροφή και έχουν την τάση να διαταθούν. Παράγοντες όπως κακή συμμόρφωση του ασθενούς και υπερπλήρωση του δακτυλίου, ευνοούν τη διάταση.</a:t>
                      </a:r>
                    </a:p>
                  </a:txBody>
                  <a:tcPr marT="9525" marB="9525" marR="9525" marL="9525">
                    <a:solidFill>
                      <a:srgbClr val="F7CAAC"/>
                    </a:solidFill>
                  </a:tcPr>
                </a:tc>
                <a:tc>
                  <a:txBody>
                    <a:bodyPr>
                      <a:noAutofit/>
                    </a:bodyPr>
                    <a:lstStyle/>
                    <a:p>
                      <a:pPr indent="0" lvl="0" marL="0" marR="0" rtl="0" algn="l">
                        <a:lnSpc>
                          <a:spcPct val="107000"/>
                        </a:lnSpc>
                        <a:spcBef>
                          <a:spcPts val="0"/>
                        </a:spcBef>
                        <a:spcAft>
                          <a:spcPts val="0"/>
                        </a:spcAft>
                        <a:buSzPct val="25000"/>
                        <a:buNone/>
                      </a:pPr>
                      <a:r>
                        <a:rPr b="1" lang="el-GR" sz="1600" u="none" strike="noStrike">
                          <a:solidFill>
                            <a:schemeClr val="dk1"/>
                          </a:solidFill>
                        </a:rPr>
                        <a:t>Αρχόμενη διάταση γαστρικού θύλακα</a:t>
                      </a:r>
                      <a:r>
                        <a:rPr b="1" lang="el-GR" sz="1600">
                          <a:solidFill>
                            <a:schemeClr val="dk1"/>
                          </a:solidFill>
                        </a:rPr>
                        <a:t>: </a:t>
                      </a:r>
                      <a:r>
                        <a:rPr lang="el-GR" sz="1600"/>
                        <a:t>Όταν διαταθεί ο προστόμαχος, η υδροστατική πίεση στα τοιχώματά του γίνεται μεγαλύτερη και η διάταση επιταχύνεται. Αρχίζει η γαστροοισοφαγική παλινδρόμηση.</a:t>
                      </a:r>
                    </a:p>
                  </a:txBody>
                  <a:tcPr marT="9525" marB="9525" marR="9525" marL="9525">
                    <a:solidFill>
                      <a:srgbClr val="F7CAAC"/>
                    </a:solidFill>
                  </a:tcPr>
                </a:tc>
                <a:tc>
                  <a:txBody>
                    <a:bodyPr>
                      <a:noAutofit/>
                    </a:bodyPr>
                    <a:lstStyle/>
                    <a:p>
                      <a:pPr indent="0" lvl="0" marL="0" marR="0" rtl="0" algn="l">
                        <a:lnSpc>
                          <a:spcPct val="107000"/>
                        </a:lnSpc>
                        <a:spcBef>
                          <a:spcPts val="0"/>
                        </a:spcBef>
                        <a:spcAft>
                          <a:spcPts val="0"/>
                        </a:spcAft>
                        <a:buSzPct val="25000"/>
                        <a:buNone/>
                      </a:pPr>
                      <a:r>
                        <a:rPr lang="el-GR" sz="1600"/>
                        <a:t>Στη συνέχεια </a:t>
                      </a:r>
                      <a:r>
                        <a:rPr b="1" lang="el-GR" sz="1600"/>
                        <a:t>η γαστροοισοφαγική παλινδρόμηση</a:t>
                      </a:r>
                      <a:r>
                        <a:rPr lang="el-GR" sz="1600"/>
                        <a:t> γίνεται εντονότερη και οι εμετοί πιο συχνοί. Το μεγάλο μέγεθος του θυλάκου και η χρόνια στάση, πιέζουν τον δακτύλιο που σταδιακά ολισθαίνει (κόκκινο βέλος).</a:t>
                      </a:r>
                    </a:p>
                  </a:txBody>
                  <a:tcPr marT="9525" marB="9525" marR="9525" marL="9525">
                    <a:solidFill>
                      <a:srgbClr val="F7CAAC"/>
                    </a:solidFill>
                  </a:tcPr>
                </a:tc>
                <a:tc>
                  <a:txBody>
                    <a:bodyPr>
                      <a:noAutofit/>
                    </a:bodyPr>
                    <a:lstStyle/>
                    <a:p>
                      <a:pPr indent="0" lvl="0" marL="0" marR="0" rtl="0" algn="l">
                        <a:lnSpc>
                          <a:spcPct val="107000"/>
                        </a:lnSpc>
                        <a:spcBef>
                          <a:spcPts val="0"/>
                        </a:spcBef>
                        <a:spcAft>
                          <a:spcPts val="0"/>
                        </a:spcAft>
                        <a:buSzPct val="25000"/>
                        <a:buNone/>
                      </a:pPr>
                      <a:r>
                        <a:rPr b="1" lang="el-GR" sz="1600" u="none" strike="noStrike"/>
                        <a:t>Ολίσθηση</a:t>
                      </a:r>
                      <a:r>
                        <a:rPr b="1" lang="el-GR" sz="1600" u="none" strike="noStrike"/>
                        <a:t> (Slippage)</a:t>
                      </a:r>
                      <a:r>
                        <a:rPr b="1" lang="el-GR" sz="1600"/>
                        <a:t>:</a:t>
                      </a:r>
                      <a:r>
                        <a:rPr lang="el-GR" sz="1600"/>
                        <a:t> Η ολίσθηση του δακτυλίου και ο μεγάλος θύλακος δημιουργούν απόφραξη. Υπάρχει παλινδρόμηση, καθημερινοί εμετοί, νυχτερινές αναγωγές, γαστρίτιδα και οισοφαγίτιδα και πόνος. Όταν ο ασθενής πάει στο γιατρό, είναι ήδη αργά. Ο δακτύλιος πρέπει να αφαιρεθεί.</a:t>
                      </a:r>
                    </a:p>
                  </a:txBody>
                  <a:tcPr marT="9525" marB="9525" marR="9525" marL="9525">
                    <a:solidFill>
                      <a:srgbClr val="F7CAAC"/>
                    </a:solidFill>
                  </a:tcPr>
                </a:tc>
              </a:tr>
            </a:tbl>
          </a:graphicData>
        </a:graphic>
      </p:graphicFrame>
      <p:pic>
        <p:nvPicPr>
          <p:cNvPr descr="http://www.paxysarkia.net/images/slip2.jpg" id="148" name="Shape 148"/>
          <p:cNvPicPr preferRelativeResize="0"/>
          <p:nvPr/>
        </p:nvPicPr>
        <p:blipFill rotWithShape="1">
          <a:blip r:embed="rId3">
            <a:alphaModFix/>
          </a:blip>
          <a:srcRect b="0" l="0" r="0" t="0"/>
          <a:stretch/>
        </p:blipFill>
        <p:spPr>
          <a:xfrm>
            <a:off x="697937" y="1285590"/>
            <a:ext cx="1657350" cy="2212353"/>
          </a:xfrm>
          <a:prstGeom prst="rect">
            <a:avLst/>
          </a:prstGeom>
          <a:noFill/>
          <a:ln>
            <a:noFill/>
          </a:ln>
        </p:spPr>
      </p:pic>
      <p:pic>
        <p:nvPicPr>
          <p:cNvPr descr="http://www.paxysarkia.net/images/slip3.jpg" id="149" name="Shape 149"/>
          <p:cNvPicPr preferRelativeResize="0"/>
          <p:nvPr/>
        </p:nvPicPr>
        <p:blipFill rotWithShape="1">
          <a:blip r:embed="rId4">
            <a:alphaModFix/>
          </a:blip>
          <a:srcRect b="0" l="0" r="0" t="0"/>
          <a:stretch/>
        </p:blipFill>
        <p:spPr>
          <a:xfrm>
            <a:off x="3702476" y="1300162"/>
            <a:ext cx="1700212" cy="2219105"/>
          </a:xfrm>
          <a:prstGeom prst="rect">
            <a:avLst/>
          </a:prstGeom>
          <a:noFill/>
          <a:ln>
            <a:noFill/>
          </a:ln>
        </p:spPr>
      </p:pic>
      <p:pic>
        <p:nvPicPr>
          <p:cNvPr descr="http://www.paxysarkia.net/images/slip4.jpg" id="150" name="Shape 150"/>
          <p:cNvPicPr preferRelativeResize="0"/>
          <p:nvPr/>
        </p:nvPicPr>
        <p:blipFill rotWithShape="1">
          <a:blip r:embed="rId5">
            <a:alphaModFix/>
          </a:blip>
          <a:srcRect b="0" l="0" r="0" t="0"/>
          <a:stretch/>
        </p:blipFill>
        <p:spPr>
          <a:xfrm>
            <a:off x="9884228" y="1300162"/>
            <a:ext cx="1586704" cy="2219105"/>
          </a:xfrm>
          <a:prstGeom prst="rect">
            <a:avLst/>
          </a:prstGeom>
          <a:noFill/>
          <a:ln>
            <a:noFill/>
          </a:ln>
        </p:spPr>
      </p:pic>
      <p:pic>
        <p:nvPicPr>
          <p:cNvPr descr="http://www.paxysarkia.net/images/slip5.jpg" id="151" name="Shape 151"/>
          <p:cNvPicPr preferRelativeResize="0"/>
          <p:nvPr/>
        </p:nvPicPr>
        <p:blipFill rotWithShape="1">
          <a:blip r:embed="rId6">
            <a:alphaModFix/>
          </a:blip>
          <a:srcRect b="0" l="0" r="0" t="0"/>
          <a:stretch/>
        </p:blipFill>
        <p:spPr>
          <a:xfrm>
            <a:off x="6749879" y="1300162"/>
            <a:ext cx="1671637" cy="2230072"/>
          </a:xfrm>
          <a:prstGeom prst="rect">
            <a:avLst/>
          </a:prstGeom>
          <a:noFill/>
          <a:ln>
            <a:noFill/>
          </a:ln>
        </p:spPr>
      </p:pic>
      <p:sp>
        <p:nvSpPr>
          <p:cNvPr id="152" name="Shape 152"/>
          <p:cNvSpPr/>
          <p:nvPr/>
        </p:nvSpPr>
        <p:spPr>
          <a:xfrm>
            <a:off x="0" y="6211669"/>
            <a:ext cx="12192000" cy="64633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l-GR" sz="1800" u="none" cap="none" strike="noStrike">
                <a:solidFill>
                  <a:schemeClr val="dk1"/>
                </a:solidFill>
                <a:latin typeface="Verdana"/>
                <a:ea typeface="Verdana"/>
                <a:cs typeface="Verdana"/>
                <a:sym typeface="Verdana"/>
              </a:rPr>
              <a:t>Οι άμεσες μετεγχειρητικές επιπλοκές της επεμβάσεως είναι ελάχιστες (&lt;1%). </a:t>
            </a:r>
          </a:p>
          <a:p>
            <a:pPr indent="0" lvl="0" marL="0" marR="0" rtl="0" algn="l">
              <a:spcBef>
                <a:spcPts val="0"/>
              </a:spcBef>
              <a:buSzPct val="25000"/>
              <a:buNone/>
            </a:pPr>
            <a:r>
              <a:rPr lang="el-GR" sz="1800">
                <a:solidFill>
                  <a:schemeClr val="dk1"/>
                </a:solidFill>
                <a:latin typeface="Verdana"/>
                <a:ea typeface="Verdana"/>
                <a:cs typeface="Verdana"/>
                <a:sym typeface="Verdana"/>
              </a:rPr>
              <a:t>Οι πιο σοβαρές είναι η αιμορραγία, η διάτρηση του στομάχου και η βλάβη της συσκευής. </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txBox="1"/>
          <p:nvPr>
            <p:ph type="title"/>
          </p:nvPr>
        </p:nvSpPr>
        <p:spPr>
          <a:xfrm>
            <a:off x="0" y="0"/>
            <a:ext cx="12192000" cy="1325562"/>
          </a:xfrm>
          <a:prstGeom prst="rect">
            <a:avLst/>
          </a:prstGeom>
          <a:solidFill>
            <a:srgbClr val="C00000"/>
          </a:solidFill>
          <a:ln>
            <a:noFill/>
          </a:ln>
        </p:spPr>
        <p:txBody>
          <a:bodyPr anchorCtr="0" anchor="ctr" bIns="45700" lIns="91425" rIns="91425" tIns="45700">
            <a:noAutofit/>
          </a:bodyPr>
          <a:lstStyle/>
          <a:p>
            <a:pPr indent="0" lvl="0" marL="0" marR="0" rtl="0" algn="ctr">
              <a:lnSpc>
                <a:spcPct val="90000"/>
              </a:lnSpc>
              <a:spcBef>
                <a:spcPts val="0"/>
              </a:spcBef>
              <a:buClr>
                <a:schemeClr val="lt1"/>
              </a:buClr>
              <a:buSzPct val="25000"/>
              <a:buFont typeface="Calibri"/>
              <a:buNone/>
            </a:pPr>
            <a:r>
              <a:rPr b="1" i="0" lang="el-GR" sz="4400" u="none" cap="none" strike="noStrike">
                <a:solidFill>
                  <a:schemeClr val="lt1"/>
                </a:solidFill>
                <a:latin typeface="Calibri"/>
                <a:ea typeface="Calibri"/>
                <a:cs typeface="Calibri"/>
                <a:sym typeface="Calibri"/>
              </a:rPr>
              <a:t>Οδηγίες μετά την τοποθέτηση γαστρικού δακτυλίου</a:t>
            </a:r>
          </a:p>
        </p:txBody>
      </p:sp>
      <p:sp>
        <p:nvSpPr>
          <p:cNvPr id="158" name="Shape 158"/>
          <p:cNvSpPr txBox="1"/>
          <p:nvPr>
            <p:ph idx="1" type="body"/>
          </p:nvPr>
        </p:nvSpPr>
        <p:spPr>
          <a:xfrm>
            <a:off x="0" y="1325562"/>
            <a:ext cx="12192000" cy="5532436"/>
          </a:xfrm>
          <a:prstGeom prst="rect">
            <a:avLst/>
          </a:prstGeom>
          <a:noFill/>
          <a:ln>
            <a:noFill/>
          </a:ln>
        </p:spPr>
        <p:txBody>
          <a:bodyPr anchorCtr="0" anchor="t" bIns="45700" lIns="91425" rIns="91425" tIns="45700">
            <a:noAutofit/>
          </a:bodyPr>
          <a:lstStyle/>
          <a:p>
            <a:pPr indent="-228600" lvl="0" marL="228600" marR="0" rtl="0" algn="just">
              <a:lnSpc>
                <a:spcPct val="70000"/>
              </a:lnSpc>
              <a:spcBef>
                <a:spcPts val="0"/>
              </a:spcBef>
              <a:spcAft>
                <a:spcPts val="0"/>
              </a:spcAft>
              <a:buClr>
                <a:schemeClr val="dk1"/>
              </a:buClr>
              <a:buSzPct val="98000"/>
              <a:buFont typeface="Arial"/>
              <a:buNone/>
            </a:pPr>
            <a:r>
              <a:t/>
            </a:r>
            <a:endParaRPr b="0" i="0" sz="1960" u="none" cap="none" strike="noStrike">
              <a:solidFill>
                <a:schemeClr val="dk1"/>
              </a:solidFill>
              <a:latin typeface="Calibri"/>
              <a:ea typeface="Calibri"/>
              <a:cs typeface="Calibri"/>
              <a:sym typeface="Calibri"/>
            </a:endParaRPr>
          </a:p>
          <a:p>
            <a:pPr indent="-228600" lvl="0" marL="228600" marR="0" rtl="0" algn="just">
              <a:lnSpc>
                <a:spcPct val="70000"/>
              </a:lnSpc>
              <a:spcBef>
                <a:spcPts val="1000"/>
              </a:spcBef>
              <a:spcAft>
                <a:spcPts val="0"/>
              </a:spcAft>
              <a:buClr>
                <a:schemeClr val="dk1"/>
              </a:buClr>
              <a:buSzPct val="98000"/>
              <a:buFont typeface="Arial"/>
              <a:buChar char="•"/>
            </a:pPr>
            <a:r>
              <a:rPr b="0" i="0" lang="el-GR" sz="1960" u="none" cap="none" strike="noStrike">
                <a:solidFill>
                  <a:schemeClr val="dk1"/>
                </a:solidFill>
                <a:latin typeface="Calibri"/>
                <a:ea typeface="Calibri"/>
                <a:cs typeface="Calibri"/>
                <a:sym typeface="Calibri"/>
              </a:rPr>
              <a:t>Να σταματάει το φαγητό με το αίσθημα κορεσμού και να μην προκαλεί εμετό προκειμένου να συνεχίσει. Κάτι τέτοιο θα οδηγήσει στο «σακούλιασμα» του δακτυλίου, καθιστώντας τον αναποτελεσματικό.</a:t>
            </a:r>
          </a:p>
          <a:p>
            <a:pPr indent="-228600" lvl="0" marL="228600" marR="0" rtl="0" algn="just">
              <a:lnSpc>
                <a:spcPct val="70000"/>
              </a:lnSpc>
              <a:spcBef>
                <a:spcPts val="1000"/>
              </a:spcBef>
              <a:spcAft>
                <a:spcPts val="0"/>
              </a:spcAft>
              <a:buClr>
                <a:schemeClr val="dk1"/>
              </a:buClr>
              <a:buSzPct val="98000"/>
              <a:buFont typeface="Arial"/>
              <a:buChar char="•"/>
            </a:pPr>
            <a:r>
              <a:rPr b="0" i="0" lang="el-GR" sz="1960" u="none" cap="none" strike="noStrike">
                <a:solidFill>
                  <a:schemeClr val="dk1"/>
                </a:solidFill>
                <a:latin typeface="Calibri"/>
                <a:ea typeface="Calibri"/>
                <a:cs typeface="Calibri"/>
                <a:sym typeface="Calibri"/>
              </a:rPr>
              <a:t>Να περιορίζει το τσιμπολόγημα και να τρώει περισσότερο στα κύρια γεύματα (και όχι ανάμεσά τους). </a:t>
            </a:r>
          </a:p>
          <a:p>
            <a:pPr indent="-228600" lvl="0" marL="228600" marR="0" rtl="0" algn="just">
              <a:lnSpc>
                <a:spcPct val="70000"/>
              </a:lnSpc>
              <a:spcBef>
                <a:spcPts val="1000"/>
              </a:spcBef>
              <a:spcAft>
                <a:spcPts val="0"/>
              </a:spcAft>
              <a:buClr>
                <a:schemeClr val="dk1"/>
              </a:buClr>
              <a:buSzPct val="98000"/>
              <a:buFont typeface="Arial"/>
              <a:buChar char="•"/>
            </a:pPr>
            <a:r>
              <a:rPr b="0" i="0" lang="el-GR" sz="1960" u="none" cap="none" strike="noStrike">
                <a:solidFill>
                  <a:schemeClr val="dk1"/>
                </a:solidFill>
                <a:latin typeface="Calibri"/>
                <a:ea typeface="Calibri"/>
                <a:cs typeface="Calibri"/>
                <a:sym typeface="Calibri"/>
              </a:rPr>
              <a:t>Να αποφεύγει τα γλυκά, τα αναψυκτικά και τα λιπαρά, που «γλιστρούν» εύκολα από το δακτύλιο και τον «ξεγελούν», τουλάχιστον για τους πρώτους 6 μήνες.</a:t>
            </a:r>
          </a:p>
          <a:p>
            <a:pPr indent="-228600" lvl="0" marL="228600" marR="0" rtl="0" algn="just">
              <a:lnSpc>
                <a:spcPct val="70000"/>
              </a:lnSpc>
              <a:spcBef>
                <a:spcPts val="1000"/>
              </a:spcBef>
              <a:spcAft>
                <a:spcPts val="0"/>
              </a:spcAft>
              <a:buClr>
                <a:schemeClr val="dk1"/>
              </a:buClr>
              <a:buSzPct val="98000"/>
              <a:buFont typeface="Arial"/>
              <a:buChar char="•"/>
            </a:pPr>
            <a:r>
              <a:rPr b="0" i="0" lang="el-GR" sz="1960" u="none" cap="none" strike="noStrike">
                <a:solidFill>
                  <a:schemeClr val="dk1"/>
                </a:solidFill>
                <a:latin typeface="Calibri"/>
                <a:ea typeface="Calibri"/>
                <a:cs typeface="Calibri"/>
                <a:sym typeface="Calibri"/>
              </a:rPr>
              <a:t>Η τήρηση όλων αυτών των κανόνων σχεδόν μηδενίζει τις πιθανότητες να παρουσιαστούν επιπλοκές, όπως η διολίσθηση του δακτυλίου, η διάβρωσή του ή το «σακούλιασμα» του στομάχου.</a:t>
            </a:r>
          </a:p>
          <a:p>
            <a:pPr indent="-228600" lvl="0" marL="228600" marR="0" rtl="0" algn="just">
              <a:lnSpc>
                <a:spcPct val="70000"/>
              </a:lnSpc>
              <a:spcBef>
                <a:spcPts val="1000"/>
              </a:spcBef>
              <a:spcAft>
                <a:spcPts val="0"/>
              </a:spcAft>
              <a:buClr>
                <a:schemeClr val="dk1"/>
              </a:buClr>
              <a:buSzPct val="98000"/>
              <a:buFont typeface="Arial"/>
              <a:buChar char="•"/>
            </a:pPr>
            <a:r>
              <a:rPr b="0" i="0" lang="el-GR" sz="1960" u="none" cap="none" strike="noStrike">
                <a:solidFill>
                  <a:schemeClr val="dk1"/>
                </a:solidFill>
                <a:latin typeface="Calibri"/>
                <a:ea typeface="Calibri"/>
                <a:cs typeface="Calibri"/>
                <a:sym typeface="Calibri"/>
              </a:rPr>
              <a:t>Εάν δεν έχει σκοπό να συμμορφωθεί με αυτούς τους κανόνες, τότε είναι προτιμότερο να μην προχωρήσει με την επέμβαση της τοποθέτησης του γαστρικού δακτυλίου.</a:t>
            </a:r>
          </a:p>
          <a:p>
            <a:pPr indent="-228600" lvl="0" marL="228600" marR="0" rtl="0" algn="just">
              <a:lnSpc>
                <a:spcPct val="70000"/>
              </a:lnSpc>
              <a:spcBef>
                <a:spcPts val="1000"/>
              </a:spcBef>
              <a:spcAft>
                <a:spcPts val="0"/>
              </a:spcAft>
              <a:buClr>
                <a:schemeClr val="dk1"/>
              </a:buClr>
              <a:buSzPct val="98000"/>
              <a:buFont typeface="Arial"/>
              <a:buChar char="•"/>
            </a:pPr>
            <a:r>
              <a:rPr b="0" i="0" lang="el-GR" sz="1960" u="none" cap="none" strike="noStrike">
                <a:solidFill>
                  <a:schemeClr val="dk1"/>
                </a:solidFill>
                <a:latin typeface="Calibri"/>
                <a:ea typeface="Calibri"/>
                <a:cs typeface="Calibri"/>
                <a:sym typeface="Calibri"/>
              </a:rPr>
              <a:t> </a:t>
            </a:r>
            <a:br>
              <a:rPr b="0" i="0" lang="el-GR" sz="1960" u="none" cap="none" strike="noStrike">
                <a:solidFill>
                  <a:schemeClr val="dk1"/>
                </a:solidFill>
                <a:latin typeface="Calibri"/>
                <a:ea typeface="Calibri"/>
                <a:cs typeface="Calibri"/>
                <a:sym typeface="Calibri"/>
              </a:rPr>
            </a:br>
            <a:r>
              <a:rPr b="1" i="0" lang="el-GR" sz="1960" u="none" cap="none" strike="noStrike">
                <a:solidFill>
                  <a:schemeClr val="dk1"/>
                </a:solidFill>
                <a:latin typeface="Calibri"/>
                <a:ea typeface="Calibri"/>
                <a:cs typeface="Calibri"/>
                <a:sym typeface="Calibri"/>
              </a:rPr>
              <a:t>Τι θα τρώει μετά την επέμβαση</a:t>
            </a:r>
          </a:p>
          <a:p>
            <a:pPr indent="-228600" lvl="0" marL="228600" marR="0" rtl="0" algn="just">
              <a:lnSpc>
                <a:spcPct val="70000"/>
              </a:lnSpc>
              <a:spcBef>
                <a:spcPts val="1000"/>
              </a:spcBef>
              <a:spcAft>
                <a:spcPts val="0"/>
              </a:spcAft>
              <a:buClr>
                <a:schemeClr val="dk1"/>
              </a:buClr>
              <a:buSzPct val="98000"/>
              <a:buFont typeface="Arial"/>
              <a:buChar char="•"/>
            </a:pPr>
            <a:r>
              <a:rPr b="0" i="0" lang="el-GR" sz="1960" u="none" cap="none" strike="noStrike">
                <a:solidFill>
                  <a:schemeClr val="dk1"/>
                </a:solidFill>
                <a:latin typeface="Calibri"/>
                <a:ea typeface="Calibri"/>
                <a:cs typeface="Calibri"/>
                <a:sym typeface="Calibri"/>
              </a:rPr>
              <a:t>Υγρές τροφές κατά την πρώτη εβδομάδα.</a:t>
            </a:r>
          </a:p>
          <a:p>
            <a:pPr indent="-228600" lvl="0" marL="228600" marR="0" rtl="0" algn="just">
              <a:lnSpc>
                <a:spcPct val="70000"/>
              </a:lnSpc>
              <a:spcBef>
                <a:spcPts val="1000"/>
              </a:spcBef>
              <a:spcAft>
                <a:spcPts val="0"/>
              </a:spcAft>
              <a:buClr>
                <a:schemeClr val="dk1"/>
              </a:buClr>
              <a:buSzPct val="98000"/>
              <a:buFont typeface="Arial"/>
              <a:buChar char="•"/>
            </a:pPr>
            <a:r>
              <a:rPr b="0" i="0" lang="el-GR" sz="1960" u="none" cap="none" strike="noStrike">
                <a:solidFill>
                  <a:schemeClr val="dk1"/>
                </a:solidFill>
                <a:latin typeface="Calibri"/>
                <a:ea typeface="Calibri"/>
                <a:cs typeface="Calibri"/>
                <a:sym typeface="Calibri"/>
              </a:rPr>
              <a:t>Μαλακές τροφές (όχι πολτοποιημένες) κατά τη δεύτερη και τρίτη εβδομάδα. </a:t>
            </a:r>
          </a:p>
          <a:p>
            <a:pPr indent="-228600" lvl="0" marL="228600" marR="0" rtl="0" algn="just">
              <a:lnSpc>
                <a:spcPct val="70000"/>
              </a:lnSpc>
              <a:spcBef>
                <a:spcPts val="1000"/>
              </a:spcBef>
              <a:spcAft>
                <a:spcPts val="0"/>
              </a:spcAft>
              <a:buClr>
                <a:schemeClr val="dk1"/>
              </a:buClr>
              <a:buSzPct val="98000"/>
              <a:buFont typeface="Arial"/>
              <a:buChar char="•"/>
            </a:pPr>
            <a:r>
              <a:rPr b="0" i="0" lang="el-GR" sz="1960" u="none" cap="none" strike="noStrike">
                <a:solidFill>
                  <a:schemeClr val="dk1"/>
                </a:solidFill>
                <a:latin typeface="Calibri"/>
                <a:ea typeface="Calibri"/>
                <a:cs typeface="Calibri"/>
                <a:sym typeface="Calibri"/>
              </a:rPr>
              <a:t>Δεν συνιστώνται οι πλούσιες σε φυτικές ίνες τροφές (όπως οι σαλάτες, τα φρούτα και τα δημητριακά ολικής άλεσης).</a:t>
            </a:r>
          </a:p>
          <a:p>
            <a:pPr indent="-228600" lvl="0" marL="228600" marR="0" rtl="0" algn="just">
              <a:lnSpc>
                <a:spcPct val="70000"/>
              </a:lnSpc>
              <a:spcBef>
                <a:spcPts val="1000"/>
              </a:spcBef>
              <a:spcAft>
                <a:spcPts val="0"/>
              </a:spcAft>
              <a:buClr>
                <a:schemeClr val="dk1"/>
              </a:buClr>
              <a:buSzPct val="98000"/>
              <a:buFont typeface="Arial"/>
              <a:buChar char="•"/>
            </a:pPr>
            <a:r>
              <a:rPr b="0" i="0" lang="el-GR" sz="1960" u="none" cap="none" strike="noStrike">
                <a:solidFill>
                  <a:schemeClr val="dk1"/>
                </a:solidFill>
                <a:latin typeface="Calibri"/>
                <a:ea typeface="Calibri"/>
                <a:cs typeface="Calibri"/>
                <a:sym typeface="Calibri"/>
              </a:rPr>
              <a:t>3-5 μικρογεύματα στερεάς τροφής την ημέρα κατά την τέταρτη εβδομάδα. </a:t>
            </a:r>
          </a:p>
          <a:p>
            <a:pPr indent="-228600" lvl="0" marL="228600" marR="0" rtl="0" algn="just">
              <a:lnSpc>
                <a:spcPct val="70000"/>
              </a:lnSpc>
              <a:spcBef>
                <a:spcPts val="1000"/>
              </a:spcBef>
              <a:spcAft>
                <a:spcPts val="0"/>
              </a:spcAft>
              <a:buClr>
                <a:schemeClr val="dk1"/>
              </a:buClr>
              <a:buSzPct val="98000"/>
              <a:buFont typeface="Arial"/>
              <a:buChar char="•"/>
            </a:pPr>
            <a:r>
              <a:rPr b="0" i="0" lang="el-GR" sz="1960" u="none" cap="none" strike="noStrike">
                <a:solidFill>
                  <a:schemeClr val="dk1"/>
                </a:solidFill>
                <a:latin typeface="Calibri"/>
                <a:ea typeface="Calibri"/>
                <a:cs typeface="Calibri"/>
                <a:sym typeface="Calibri"/>
              </a:rPr>
              <a:t>Είναι πολύ σημαντικό να μάθει να τρώει αργά και να μασάει καλά τις μπουκιές του. </a:t>
            </a:r>
          </a:p>
          <a:p>
            <a:pPr indent="0" lvl="0" marL="0" marR="0" rtl="0" algn="l">
              <a:lnSpc>
                <a:spcPct val="70000"/>
              </a:lnSpc>
              <a:spcBef>
                <a:spcPts val="1000"/>
              </a:spcBef>
              <a:buClr>
                <a:schemeClr val="dk1"/>
              </a:buClr>
              <a:buSzPct val="25000"/>
              <a:buFont typeface="Arial"/>
              <a:buNone/>
            </a:pPr>
            <a:r>
              <a:t/>
            </a:r>
            <a:endParaRPr b="0" i="0" sz="196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x="0" y="0"/>
          <a:ext cx="0" cy="0"/>
          <a:chOff x="0" y="0"/>
          <a:chExt cx="0" cy="0"/>
        </a:xfrm>
      </p:grpSpPr>
      <p:sp>
        <p:nvSpPr>
          <p:cNvPr id="163" name="Shape 163"/>
          <p:cNvSpPr txBox="1"/>
          <p:nvPr>
            <p:ph type="title"/>
          </p:nvPr>
        </p:nvSpPr>
        <p:spPr>
          <a:xfrm>
            <a:off x="0" y="0"/>
            <a:ext cx="12192000" cy="1325562"/>
          </a:xfrm>
          <a:prstGeom prst="rect">
            <a:avLst/>
          </a:prstGeom>
          <a:solidFill>
            <a:srgbClr val="C00000"/>
          </a:solidFill>
          <a:ln>
            <a:noFill/>
          </a:ln>
        </p:spPr>
        <p:txBody>
          <a:bodyPr anchorCtr="0" anchor="ctr" bIns="45700" lIns="91425" rIns="91425" tIns="45700">
            <a:noAutofit/>
          </a:bodyPr>
          <a:lstStyle/>
          <a:p>
            <a:pPr indent="0" lvl="0" marL="0" marR="0" rtl="0" algn="ctr">
              <a:lnSpc>
                <a:spcPct val="90000"/>
              </a:lnSpc>
              <a:spcBef>
                <a:spcPts val="0"/>
              </a:spcBef>
              <a:buClr>
                <a:schemeClr val="lt1"/>
              </a:buClr>
              <a:buSzPct val="25000"/>
              <a:buFont typeface="Calibri"/>
              <a:buNone/>
            </a:pPr>
            <a:r>
              <a:rPr b="1" i="0" lang="el-GR" sz="4400" u="none" cap="none" strike="noStrike">
                <a:solidFill>
                  <a:schemeClr val="lt1"/>
                </a:solidFill>
                <a:latin typeface="Calibri"/>
                <a:ea typeface="Calibri"/>
                <a:cs typeface="Calibri"/>
                <a:sym typeface="Calibri"/>
              </a:rPr>
              <a:t>Οδηγίες διατροφής μετά από γαστρικό By-Pass</a:t>
            </a:r>
          </a:p>
        </p:txBody>
      </p:sp>
      <p:sp>
        <p:nvSpPr>
          <p:cNvPr id="164" name="Shape 164"/>
          <p:cNvSpPr txBox="1"/>
          <p:nvPr>
            <p:ph idx="1" type="body"/>
          </p:nvPr>
        </p:nvSpPr>
        <p:spPr>
          <a:xfrm>
            <a:off x="0" y="1325562"/>
            <a:ext cx="12192000" cy="5532436"/>
          </a:xfrm>
          <a:prstGeom prst="rect">
            <a:avLst/>
          </a:prstGeom>
          <a:noFill/>
          <a:ln>
            <a:noFill/>
          </a:ln>
        </p:spPr>
        <p:txBody>
          <a:bodyPr anchorCtr="0" anchor="t" bIns="45700" lIns="91425" rIns="91425" tIns="45700">
            <a:noAutofit/>
          </a:bodyPr>
          <a:lstStyle/>
          <a:p>
            <a:pPr indent="0" lvl="0" marL="0" marR="0" rtl="0" algn="l">
              <a:lnSpc>
                <a:spcPct val="70000"/>
              </a:lnSpc>
              <a:spcBef>
                <a:spcPts val="0"/>
              </a:spcBef>
              <a:spcAft>
                <a:spcPts val="0"/>
              </a:spcAft>
              <a:buClr>
                <a:schemeClr val="dk1"/>
              </a:buClr>
              <a:buSzPct val="25000"/>
              <a:buFont typeface="Arial"/>
              <a:buNone/>
            </a:pPr>
            <a:r>
              <a:t/>
            </a:r>
            <a:endParaRPr b="0" i="0" sz="2170" u="none" cap="none" strike="noStrike">
              <a:solidFill>
                <a:schemeClr val="dk1"/>
              </a:solidFill>
              <a:latin typeface="Calibri"/>
              <a:ea typeface="Calibri"/>
              <a:cs typeface="Calibri"/>
              <a:sym typeface="Calibri"/>
            </a:endParaRPr>
          </a:p>
          <a:p>
            <a:pPr indent="-228600" lvl="0" marL="228600" marR="0" rtl="0" algn="just">
              <a:lnSpc>
                <a:spcPct val="70000"/>
              </a:lnSpc>
              <a:spcBef>
                <a:spcPts val="1000"/>
              </a:spcBef>
              <a:spcAft>
                <a:spcPts val="0"/>
              </a:spcAft>
              <a:buClr>
                <a:schemeClr val="dk1"/>
              </a:buClr>
              <a:buSzPct val="98636"/>
              <a:buFont typeface="Arial"/>
              <a:buChar char="•"/>
            </a:pPr>
            <a:r>
              <a:rPr b="0" i="0" lang="el-GR" sz="2170" u="none" cap="none" strike="noStrike">
                <a:solidFill>
                  <a:schemeClr val="dk1"/>
                </a:solidFill>
                <a:latin typeface="Calibri"/>
                <a:ea typeface="Calibri"/>
                <a:cs typeface="Calibri"/>
                <a:sym typeface="Calibri"/>
              </a:rPr>
              <a:t>Υγρές τροφές κατά τις πρώτες 3 εβδομάδες.  </a:t>
            </a:r>
          </a:p>
          <a:p>
            <a:pPr indent="-228600" lvl="0" marL="228600" marR="0" rtl="0" algn="just">
              <a:lnSpc>
                <a:spcPct val="70000"/>
              </a:lnSpc>
              <a:spcBef>
                <a:spcPts val="1000"/>
              </a:spcBef>
              <a:spcAft>
                <a:spcPts val="0"/>
              </a:spcAft>
              <a:buClr>
                <a:schemeClr val="dk1"/>
              </a:buClr>
              <a:buSzPct val="98636"/>
              <a:buFont typeface="Arial"/>
              <a:buChar char="•"/>
            </a:pPr>
            <a:r>
              <a:rPr b="0" i="0" lang="el-GR" sz="2170" u="none" cap="none" strike="noStrike">
                <a:solidFill>
                  <a:schemeClr val="dk1"/>
                </a:solidFill>
                <a:latin typeface="Calibri"/>
                <a:ea typeface="Calibri"/>
                <a:cs typeface="Calibri"/>
                <a:sym typeface="Calibri"/>
              </a:rPr>
              <a:t>Μαλακές τροφές από την τέταρτη εβδομάδα, πιθανώς με προσθήκη πρωτεϊνούχων διαλυμάτων, σύμφωνα με τις οδηγίες του διαιτολόγου. </a:t>
            </a:r>
          </a:p>
          <a:p>
            <a:pPr indent="-228600" lvl="0" marL="228600" marR="0" rtl="0" algn="just">
              <a:lnSpc>
                <a:spcPct val="70000"/>
              </a:lnSpc>
              <a:spcBef>
                <a:spcPts val="1000"/>
              </a:spcBef>
              <a:spcAft>
                <a:spcPts val="0"/>
              </a:spcAft>
              <a:buClr>
                <a:schemeClr val="dk1"/>
              </a:buClr>
              <a:buSzPct val="98636"/>
              <a:buFont typeface="Arial"/>
              <a:buChar char="•"/>
            </a:pPr>
            <a:r>
              <a:rPr b="0" i="0" lang="el-GR" sz="2170" u="none" cap="none" strike="noStrike">
                <a:solidFill>
                  <a:schemeClr val="dk1"/>
                </a:solidFill>
                <a:latin typeface="Calibri"/>
                <a:ea typeface="Calibri"/>
                <a:cs typeface="Calibri"/>
                <a:sym typeface="Calibri"/>
              </a:rPr>
              <a:t>3-5 μικρογεύματα στερεάς τροφής την ημέρα, μετά την πέμπτη εβδομάδα. </a:t>
            </a:r>
          </a:p>
          <a:p>
            <a:pPr indent="-228600" lvl="0" marL="228600" marR="0" rtl="0" algn="just">
              <a:lnSpc>
                <a:spcPct val="70000"/>
              </a:lnSpc>
              <a:spcBef>
                <a:spcPts val="1000"/>
              </a:spcBef>
              <a:spcAft>
                <a:spcPts val="0"/>
              </a:spcAft>
              <a:buClr>
                <a:schemeClr val="dk1"/>
              </a:buClr>
              <a:buSzPct val="98636"/>
              <a:buFont typeface="Arial"/>
              <a:buChar char="•"/>
            </a:pPr>
            <a:r>
              <a:rPr b="0" i="0" lang="el-GR" sz="2170" u="none" cap="none" strike="noStrike">
                <a:solidFill>
                  <a:schemeClr val="dk1"/>
                </a:solidFill>
                <a:latin typeface="Calibri"/>
                <a:ea typeface="Calibri"/>
                <a:cs typeface="Calibri"/>
                <a:sym typeface="Calibri"/>
              </a:rPr>
              <a:t>Για τους πρώτους 3 μήνες, η διατροφή θα είναι υπερπρωτεϊνική, δηλαδή θα βασίζεται στην κατανάλωση ζωικών τροφίμων.</a:t>
            </a:r>
          </a:p>
          <a:p>
            <a:pPr indent="-228600" lvl="0" marL="228600" marR="0" rtl="0" algn="just">
              <a:lnSpc>
                <a:spcPct val="70000"/>
              </a:lnSpc>
              <a:spcBef>
                <a:spcPts val="1000"/>
              </a:spcBef>
              <a:spcAft>
                <a:spcPts val="0"/>
              </a:spcAft>
              <a:buClr>
                <a:schemeClr val="dk1"/>
              </a:buClr>
              <a:buSzPct val="98636"/>
              <a:buFont typeface="Arial"/>
              <a:buChar char="•"/>
            </a:pPr>
            <a:r>
              <a:rPr b="0" i="0" lang="el-GR" sz="2170" u="none" cap="none" strike="noStrike">
                <a:solidFill>
                  <a:schemeClr val="dk1"/>
                </a:solidFill>
                <a:latin typeface="Calibri"/>
                <a:ea typeface="Calibri"/>
                <a:cs typeface="Calibri"/>
                <a:sym typeface="Calibri"/>
              </a:rPr>
              <a:t>Επίσης, κατά τους πρώτους 3 μήνες πρέπει να αποφεύγονται τα μπαχαρικά, τα ωμά λαχανικά, το σκόρδο, τη μουστάρδα και το ξύδι, επειδή, εξαιτίας της μειωμένης έκκρισης οξέος στο στομάχι σας, ελλοχεύει ο κίνδυνος να σας προκαλέσουν δυσπεψία. Στη συνέχεια, μπορούν να ενταχθούν σταδιακά και με τήρηση του μέτρου.</a:t>
            </a:r>
          </a:p>
          <a:p>
            <a:pPr indent="-228600" lvl="0" marL="228600" marR="0" rtl="0" algn="just">
              <a:lnSpc>
                <a:spcPct val="70000"/>
              </a:lnSpc>
              <a:spcBef>
                <a:spcPts val="1000"/>
              </a:spcBef>
              <a:spcAft>
                <a:spcPts val="0"/>
              </a:spcAft>
              <a:buClr>
                <a:schemeClr val="dk1"/>
              </a:buClr>
              <a:buSzPct val="98636"/>
              <a:buFont typeface="Arial"/>
              <a:buChar char="•"/>
            </a:pPr>
            <a:r>
              <a:rPr b="0" i="0" lang="el-GR" sz="2170" u="none" cap="none" strike="noStrike">
                <a:solidFill>
                  <a:schemeClr val="dk1"/>
                </a:solidFill>
                <a:latin typeface="Calibri"/>
                <a:ea typeface="Calibri"/>
                <a:cs typeface="Calibri"/>
                <a:sym typeface="Calibri"/>
              </a:rPr>
              <a:t>Μετά το εξάμηνο, μπορούν σταδιακά να καταναλώνονται από όλα με μέτρο και μασώντας καλά τις μπουκιές.</a:t>
            </a:r>
          </a:p>
          <a:p>
            <a:pPr indent="-228600" lvl="0" marL="228600" marR="0" rtl="0" algn="just">
              <a:lnSpc>
                <a:spcPct val="70000"/>
              </a:lnSpc>
              <a:spcBef>
                <a:spcPts val="1000"/>
              </a:spcBef>
              <a:spcAft>
                <a:spcPts val="0"/>
              </a:spcAft>
              <a:buClr>
                <a:schemeClr val="dk1"/>
              </a:buClr>
              <a:buSzPct val="98636"/>
              <a:buFont typeface="Arial"/>
              <a:buChar char="•"/>
            </a:pPr>
            <a:r>
              <a:rPr b="0" i="0" lang="el-GR" sz="2170" u="none" cap="none" strike="noStrike">
                <a:solidFill>
                  <a:schemeClr val="dk1"/>
                </a:solidFill>
                <a:latin typeface="Calibri"/>
                <a:ea typeface="Calibri"/>
                <a:cs typeface="Calibri"/>
                <a:sym typeface="Calibri"/>
              </a:rPr>
              <a:t>Θα πρέπει να λαμβάνονται καθημερινά και διά βίου συμπληρώματα διατροφής (ασβέστιο, σίδηρο, βιταμίνη B12, φυλλικό οξύ),</a:t>
            </a:r>
          </a:p>
          <a:p>
            <a:pPr indent="0" lvl="0" marL="0" marR="0" rtl="0" algn="l">
              <a:lnSpc>
                <a:spcPct val="70000"/>
              </a:lnSpc>
              <a:spcBef>
                <a:spcPts val="1000"/>
              </a:spcBef>
              <a:spcAft>
                <a:spcPts val="0"/>
              </a:spcAft>
              <a:buClr>
                <a:schemeClr val="dk1"/>
              </a:buClr>
              <a:buSzPct val="25000"/>
              <a:buFont typeface="Arial"/>
              <a:buNone/>
            </a:pPr>
            <a:br>
              <a:rPr b="0" i="0" lang="el-GR" sz="2170" u="none" cap="none" strike="noStrike">
                <a:solidFill>
                  <a:schemeClr val="dk1"/>
                </a:solidFill>
                <a:latin typeface="Calibri"/>
                <a:ea typeface="Calibri"/>
                <a:cs typeface="Calibri"/>
                <a:sym typeface="Calibri"/>
              </a:rPr>
            </a:br>
            <a:br>
              <a:rPr b="0" i="0" lang="el-GR" sz="2170" u="none" cap="none" strike="noStrike">
                <a:solidFill>
                  <a:schemeClr val="dk1"/>
                </a:solidFill>
                <a:latin typeface="Calibri"/>
                <a:ea typeface="Calibri"/>
                <a:cs typeface="Calibri"/>
                <a:sym typeface="Calibri"/>
              </a:rPr>
            </a:br>
          </a:p>
          <a:p>
            <a:pPr indent="0" lvl="0" marL="0" marR="0" rtl="0" algn="l">
              <a:lnSpc>
                <a:spcPct val="70000"/>
              </a:lnSpc>
              <a:spcBef>
                <a:spcPts val="1000"/>
              </a:spcBef>
              <a:buClr>
                <a:schemeClr val="dk1"/>
              </a:buClr>
              <a:buSzPct val="25000"/>
              <a:buFont typeface="Arial"/>
              <a:buNone/>
            </a:pPr>
            <a:r>
              <a:t/>
            </a:r>
            <a:endParaRPr b="0" i="0" sz="217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x="0" y="0"/>
          <a:ext cx="0" cy="0"/>
          <a:chOff x="0" y="0"/>
          <a:chExt cx="0" cy="0"/>
        </a:xfrm>
      </p:grpSpPr>
      <p:sp>
        <p:nvSpPr>
          <p:cNvPr id="169" name="Shape 169"/>
          <p:cNvSpPr txBox="1"/>
          <p:nvPr>
            <p:ph type="title"/>
          </p:nvPr>
        </p:nvSpPr>
        <p:spPr>
          <a:xfrm>
            <a:off x="0" y="0"/>
            <a:ext cx="12192000" cy="1325562"/>
          </a:xfrm>
          <a:prstGeom prst="rect">
            <a:avLst/>
          </a:prstGeom>
          <a:solidFill>
            <a:srgbClr val="C00000"/>
          </a:solidFill>
          <a:ln>
            <a:noFill/>
          </a:ln>
        </p:spPr>
        <p:txBody>
          <a:bodyPr anchorCtr="0" anchor="ctr" bIns="45700" lIns="91425" rIns="91425" tIns="45700">
            <a:noAutofit/>
          </a:bodyPr>
          <a:lstStyle/>
          <a:p>
            <a:pPr indent="0" lvl="0" marL="0" marR="0" rtl="0" algn="ctr">
              <a:lnSpc>
                <a:spcPct val="90000"/>
              </a:lnSpc>
              <a:spcBef>
                <a:spcPts val="0"/>
              </a:spcBef>
              <a:buClr>
                <a:schemeClr val="lt1"/>
              </a:buClr>
              <a:buSzPct val="25000"/>
              <a:buFont typeface="Calibri"/>
              <a:buNone/>
            </a:pPr>
            <a:r>
              <a:rPr b="1" i="0" lang="el-GR" sz="4400" u="none" cap="none" strike="noStrike">
                <a:solidFill>
                  <a:schemeClr val="lt1"/>
                </a:solidFill>
                <a:latin typeface="Calibri"/>
                <a:ea typeface="Calibri"/>
                <a:cs typeface="Calibri"/>
                <a:sym typeface="Calibri"/>
              </a:rPr>
              <a:t>Οδηγίες διατροφής για το γαστρικό «μανίκι»</a:t>
            </a:r>
          </a:p>
        </p:txBody>
      </p:sp>
      <p:sp>
        <p:nvSpPr>
          <p:cNvPr id="170" name="Shape 170"/>
          <p:cNvSpPr txBox="1"/>
          <p:nvPr>
            <p:ph idx="1" type="body"/>
          </p:nvPr>
        </p:nvSpPr>
        <p:spPr>
          <a:xfrm>
            <a:off x="0" y="1325562"/>
            <a:ext cx="12192000" cy="5532436"/>
          </a:xfrm>
          <a:prstGeom prst="rect">
            <a:avLst/>
          </a:prstGeom>
          <a:noFill/>
          <a:ln>
            <a:noFill/>
          </a:ln>
        </p:spPr>
        <p:txBody>
          <a:bodyPr anchorCtr="0" anchor="t" bIns="45700" lIns="91425" rIns="91425" tIns="45700">
            <a:noAutofit/>
          </a:bodyPr>
          <a:lstStyle/>
          <a:p>
            <a:pPr indent="0" lvl="0" marL="0" marR="0" rtl="0" algn="l">
              <a:lnSpc>
                <a:spcPct val="70000"/>
              </a:lnSpc>
              <a:spcBef>
                <a:spcPts val="0"/>
              </a:spcBef>
              <a:spcAft>
                <a:spcPts val="0"/>
              </a:spcAft>
              <a:buClr>
                <a:schemeClr val="dk1"/>
              </a:buClr>
              <a:buSzPct val="25000"/>
              <a:buFont typeface="Arial"/>
              <a:buNone/>
            </a:pPr>
            <a:r>
              <a:t/>
            </a:r>
            <a:endParaRPr b="0" i="0" sz="2590" u="none" cap="none" strike="noStrike">
              <a:solidFill>
                <a:schemeClr val="dk1"/>
              </a:solidFill>
              <a:latin typeface="Calibri"/>
              <a:ea typeface="Calibri"/>
              <a:cs typeface="Calibri"/>
              <a:sym typeface="Calibri"/>
            </a:endParaRPr>
          </a:p>
          <a:p>
            <a:pPr indent="-228600" lvl="0" marL="228600" marR="0" rtl="0" algn="just">
              <a:lnSpc>
                <a:spcPct val="7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Οι διατροφικές οδηγίες μετά από μια επέμβαση αφαίρεσης γαστρικού θόλου είναι ίδιες με τις οδηγίες που αφορούν το γαστρικό Βy-Pass και πρέπει να εφαρμόζονται, προκειμένου να αποφευχθούν τυχόν μετεγχειρητικές επιπλοκές (π.χ. διαφυγή).</a:t>
            </a:r>
          </a:p>
          <a:p>
            <a:pPr indent="-228600" lvl="0" marL="228600" marR="0" rtl="0" algn="just">
              <a:lnSpc>
                <a:spcPct val="7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Ενδέχεται να φανεί σχετικά εύκολη η συμμόρφωση με τις νέες διατροφικές οδηγίες, επειδή η αφαίρεση του γαστρικού θόλου μειώνει τις τάσεις βουλιμίας.</a:t>
            </a:r>
          </a:p>
          <a:p>
            <a:pPr indent="-228600" lvl="0" marL="228600" marR="0" rtl="0" algn="just">
              <a:lnSpc>
                <a:spcPct val="7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Η γρήγορη απώλεια βάρους που επιτυγχάνεται με το γαστρικό «μανίκι» (όπως και με το γαστρικό Βy-Pass) μπορεί να οδηγήσει σε συχνές κρίσεις υπογλυκαιμίας. Για την αποφυγή του προβλήματος, συνιστώνται τα συχνά μικρογεύματα και ο περιορισμός των γλυκών.</a:t>
            </a:r>
          </a:p>
          <a:p>
            <a:pPr indent="-228600" lvl="0" marL="228600" marR="0" rtl="0" algn="just">
              <a:lnSpc>
                <a:spcPct val="7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Επίσης, πρέπει να περιορισθεί την ταυτόχρονη κατανάλωση αλκοόλ με το φαγητό, επειδή αυξάνει την πιθανότητα υπογλυκαιμίας. Καθίσταται σαφές, δηλαδή, ότι μετά την επέμβαση δεν καταναλώνεται τροφή άναρχα, όπως πρώτα, αλλά με μέτρο. </a:t>
            </a:r>
            <a:br>
              <a:rPr b="0" i="0" lang="el-GR" sz="2590" u="none" cap="none" strike="noStrike">
                <a:solidFill>
                  <a:schemeClr val="dk1"/>
                </a:solidFill>
                <a:latin typeface="Calibri"/>
                <a:ea typeface="Calibri"/>
                <a:cs typeface="Calibri"/>
                <a:sym typeface="Calibri"/>
              </a:rPr>
            </a:br>
            <a:br>
              <a:rPr b="0" i="0" lang="el-GR" sz="2590" u="none" cap="none" strike="noStrike">
                <a:solidFill>
                  <a:schemeClr val="dk1"/>
                </a:solidFill>
                <a:latin typeface="Calibri"/>
                <a:ea typeface="Calibri"/>
                <a:cs typeface="Calibri"/>
                <a:sym typeface="Calibri"/>
              </a:rPr>
            </a:br>
            <a:br>
              <a:rPr b="0" i="0" lang="el-GR" sz="2590" u="none" cap="none" strike="noStrike">
                <a:solidFill>
                  <a:schemeClr val="dk1"/>
                </a:solidFill>
                <a:latin typeface="Calibri"/>
                <a:ea typeface="Calibri"/>
                <a:cs typeface="Calibri"/>
                <a:sym typeface="Calibri"/>
              </a:rPr>
            </a:br>
          </a:p>
          <a:p>
            <a:pPr indent="0" lvl="0" marL="0" marR="0" rtl="0" algn="l">
              <a:lnSpc>
                <a:spcPct val="70000"/>
              </a:lnSpc>
              <a:spcBef>
                <a:spcPts val="1000"/>
              </a:spcBef>
              <a:buClr>
                <a:schemeClr val="dk1"/>
              </a:buClr>
              <a:buSzPct val="25000"/>
              <a:buFont typeface="Arial"/>
              <a:buNone/>
            </a:pPr>
            <a:r>
              <a:t/>
            </a:r>
            <a:endParaRPr b="0" i="0" sz="259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sp>
        <p:nvSpPr>
          <p:cNvPr id="175" name="Shape 175"/>
          <p:cNvSpPr txBox="1"/>
          <p:nvPr>
            <p:ph type="title"/>
          </p:nvPr>
        </p:nvSpPr>
        <p:spPr>
          <a:xfrm>
            <a:off x="0" y="0"/>
            <a:ext cx="12192000" cy="1325562"/>
          </a:xfrm>
          <a:prstGeom prst="rect">
            <a:avLst/>
          </a:prstGeom>
          <a:solidFill>
            <a:srgbClr val="C00000"/>
          </a:solidFill>
          <a:ln>
            <a:noFill/>
          </a:ln>
        </p:spPr>
        <p:txBody>
          <a:bodyPr anchorCtr="0" anchor="ctr" bIns="45700" lIns="91425" rIns="91425" tIns="45700">
            <a:noAutofit/>
          </a:bodyPr>
          <a:lstStyle/>
          <a:p>
            <a:pPr indent="0" lvl="0" marL="0" marR="0" rtl="0" algn="ctr">
              <a:lnSpc>
                <a:spcPct val="90000"/>
              </a:lnSpc>
              <a:spcBef>
                <a:spcPts val="0"/>
              </a:spcBef>
              <a:buClr>
                <a:schemeClr val="lt1"/>
              </a:buClr>
              <a:buSzPct val="25000"/>
              <a:buFont typeface="Calibri"/>
              <a:buNone/>
            </a:pPr>
            <a:r>
              <a:rPr b="1" i="0" lang="el-GR" sz="4400" u="none" cap="none" strike="noStrike">
                <a:solidFill>
                  <a:schemeClr val="lt1"/>
                </a:solidFill>
                <a:latin typeface="Calibri"/>
                <a:ea typeface="Calibri"/>
                <a:cs typeface="Calibri"/>
                <a:sym typeface="Calibri"/>
              </a:rPr>
              <a:t>Η «ιδανική διατροφή» για το πρώτο 6μηνο</a:t>
            </a:r>
          </a:p>
        </p:txBody>
      </p:sp>
      <p:sp>
        <p:nvSpPr>
          <p:cNvPr id="176" name="Shape 176"/>
          <p:cNvSpPr txBox="1"/>
          <p:nvPr>
            <p:ph idx="1" type="body"/>
          </p:nvPr>
        </p:nvSpPr>
        <p:spPr>
          <a:xfrm>
            <a:off x="0" y="1325562"/>
            <a:ext cx="12192000" cy="5532438"/>
          </a:xfrm>
          <a:prstGeom prst="rect">
            <a:avLst/>
          </a:prstGeom>
          <a:noFill/>
          <a:ln>
            <a:noFill/>
          </a:ln>
        </p:spPr>
        <p:txBody>
          <a:bodyPr anchorCtr="0" anchor="t" bIns="45700" lIns="91425" rIns="91425" tIns="45700">
            <a:noAutofit/>
          </a:bodyPr>
          <a:lstStyle/>
          <a:p>
            <a:pPr indent="-228600" lvl="0" marL="228600" marR="0" rtl="0" algn="l">
              <a:lnSpc>
                <a:spcPct val="70000"/>
              </a:lnSpc>
              <a:spcBef>
                <a:spcPts val="0"/>
              </a:spcBef>
              <a:spcAft>
                <a:spcPts val="0"/>
              </a:spcAft>
              <a:buClr>
                <a:schemeClr val="dk1"/>
              </a:buClr>
              <a:buSzPct val="99615"/>
              <a:buFont typeface="Arial"/>
              <a:buNone/>
            </a:pPr>
            <a:r>
              <a:t/>
            </a:r>
            <a:endParaRPr b="0" i="0" sz="2590" u="none" cap="none" strike="noStrike">
              <a:solidFill>
                <a:schemeClr val="dk1"/>
              </a:solidFill>
              <a:latin typeface="Calibri"/>
              <a:ea typeface="Calibri"/>
              <a:cs typeface="Calibri"/>
              <a:sym typeface="Calibri"/>
            </a:endParaRPr>
          </a:p>
          <a:p>
            <a:pPr indent="-228600" lvl="0" marL="228600" marR="0" rtl="0" algn="just">
              <a:lnSpc>
                <a:spcPct val="7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Στο πρώτο τρίμηνο ένα γεύμα κάθε 4 - 6 ώρες. </a:t>
            </a:r>
          </a:p>
          <a:p>
            <a:pPr indent="-228600" lvl="0" marL="228600" marR="0" rtl="0" algn="just">
              <a:lnSpc>
                <a:spcPct val="7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Ποσότητα τροφής όσο χρειάζεται για να υπάρξει αίσθημα κορεσμού.</a:t>
            </a:r>
          </a:p>
          <a:p>
            <a:pPr indent="-228600" lvl="0" marL="228600" marR="0" rtl="0" algn="just">
              <a:lnSpc>
                <a:spcPct val="7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Προτιμώνται  στερεές τροφές γιατί παραμένουν στο στομάχι και δημιουργούν κορεσμό για αρκετές ώρες. Αυτό βοηθάει ώστε να αποφευχθεί το άτακτο τσιμπολόγημα. </a:t>
            </a:r>
          </a:p>
          <a:p>
            <a:pPr indent="-228600" lvl="0" marL="228600" marR="0" rtl="0" algn="just">
              <a:lnSpc>
                <a:spcPct val="7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Αποφυγή της «μονοφαγίας». Να συνδυάζονται δύσπεπτες τροφές με άλλες που είναι καλά ανεκτές. </a:t>
            </a:r>
          </a:p>
          <a:p>
            <a:pPr indent="-228600" lvl="0" marL="228600" marR="0" rtl="0" algn="just">
              <a:lnSpc>
                <a:spcPct val="7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ΟΧΙ υγρά για 2 ώρες μετά τα γεύματα, ώστε να καθυστερήσει η κένωση του στομάχου. </a:t>
            </a:r>
          </a:p>
          <a:p>
            <a:pPr indent="-228600" lvl="0" marL="228600" marR="0" rtl="0" algn="just">
              <a:lnSpc>
                <a:spcPct val="7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ΝΑΙ σε αρκετά υγρά στα μεσοδιαστήματα μεταξύ των γευμάτων (νερό, καφέ, τσάι, αναψυκτικά light). Χρησιμοποιούμε την μέθοδο της φόρτισης με υγρά για να αντιμετωπιστεί η πείνα. </a:t>
            </a:r>
          </a:p>
          <a:p>
            <a:pPr indent="-228600" lvl="0" marL="228600" marR="0" rtl="0" algn="just">
              <a:lnSpc>
                <a:spcPct val="7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Στα μεσοδιαστήματα ανάμεσα στα γεύματα,  γιαούρτι με χαμηλά λιπαρά ή φρούτο.</a:t>
            </a:r>
          </a:p>
          <a:p>
            <a:pPr indent="-228600" lvl="0" marL="228600" marR="0" rtl="0" algn="just">
              <a:lnSpc>
                <a:spcPct val="7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Μετά τον 3ο μήνα περιορίζονται τα γεύματα στα 3 - 4 την ημέρα.</a:t>
            </a:r>
          </a:p>
          <a:p>
            <a:pPr indent="0" lvl="0" marL="0" marR="0" rtl="0" algn="l">
              <a:lnSpc>
                <a:spcPct val="70000"/>
              </a:lnSpc>
              <a:spcBef>
                <a:spcPts val="1000"/>
              </a:spcBef>
              <a:buClr>
                <a:schemeClr val="dk1"/>
              </a:buClr>
              <a:buSzPct val="25000"/>
              <a:buFont typeface="Arial"/>
              <a:buNone/>
            </a:pPr>
            <a:r>
              <a:t/>
            </a:r>
            <a:endParaRPr b="0" i="0" sz="259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sp>
        <p:nvSpPr>
          <p:cNvPr id="181" name="Shape 181"/>
          <p:cNvSpPr txBox="1"/>
          <p:nvPr>
            <p:ph type="title"/>
          </p:nvPr>
        </p:nvSpPr>
        <p:spPr>
          <a:xfrm>
            <a:off x="0" y="0"/>
            <a:ext cx="12192000" cy="1325562"/>
          </a:xfrm>
          <a:prstGeom prst="rect">
            <a:avLst/>
          </a:prstGeom>
          <a:solidFill>
            <a:srgbClr val="C00000"/>
          </a:solidFill>
          <a:ln>
            <a:noFill/>
          </a:ln>
        </p:spPr>
        <p:txBody>
          <a:bodyPr anchorCtr="0" anchor="ctr" bIns="45700" lIns="91425" rIns="91425" tIns="45700">
            <a:noAutofit/>
          </a:bodyPr>
          <a:lstStyle/>
          <a:p>
            <a:pPr indent="0" lvl="0" marL="0" marR="0" rtl="0" algn="ctr">
              <a:lnSpc>
                <a:spcPct val="90000"/>
              </a:lnSpc>
              <a:spcBef>
                <a:spcPts val="0"/>
              </a:spcBef>
              <a:buClr>
                <a:schemeClr val="lt1"/>
              </a:buClr>
              <a:buSzPct val="25000"/>
              <a:buFont typeface="Calibri"/>
              <a:buNone/>
            </a:pPr>
            <a:r>
              <a:rPr b="1" i="0" lang="el-GR" sz="4400" u="none" cap="none" strike="noStrike">
                <a:solidFill>
                  <a:schemeClr val="lt1"/>
                </a:solidFill>
                <a:latin typeface="Calibri"/>
                <a:ea typeface="Calibri"/>
                <a:cs typeface="Calibri"/>
                <a:sym typeface="Calibri"/>
              </a:rPr>
              <a:t>Μετά τον 6ο μήνα</a:t>
            </a:r>
          </a:p>
        </p:txBody>
      </p:sp>
      <p:sp>
        <p:nvSpPr>
          <p:cNvPr id="182" name="Shape 182"/>
          <p:cNvSpPr txBox="1"/>
          <p:nvPr>
            <p:ph idx="1" type="body"/>
          </p:nvPr>
        </p:nvSpPr>
        <p:spPr>
          <a:xfrm>
            <a:off x="0" y="1325562"/>
            <a:ext cx="12192000" cy="5532436"/>
          </a:xfrm>
          <a:prstGeom prst="rect">
            <a:avLst/>
          </a:prstGeom>
          <a:noFill/>
          <a:ln>
            <a:noFill/>
          </a:ln>
        </p:spPr>
        <p:txBody>
          <a:bodyPr anchorCtr="0" anchor="t" bIns="45700" lIns="91425" rIns="91425" tIns="45700">
            <a:noAutofit/>
          </a:bodyPr>
          <a:lstStyle/>
          <a:p>
            <a:pPr indent="-228600" lvl="0" marL="228600" marR="0" rtl="0" algn="l">
              <a:lnSpc>
                <a:spcPct val="70000"/>
              </a:lnSpc>
              <a:spcBef>
                <a:spcPts val="0"/>
              </a:spcBef>
              <a:spcAft>
                <a:spcPts val="0"/>
              </a:spcAft>
              <a:buClr>
                <a:schemeClr val="dk1"/>
              </a:buClr>
              <a:buSzPct val="99615"/>
              <a:buFont typeface="Arial"/>
              <a:buNone/>
            </a:pPr>
            <a:r>
              <a:t/>
            </a:r>
            <a:endParaRPr b="0" i="0" sz="2590" u="none" cap="none" strike="noStrike">
              <a:solidFill>
                <a:schemeClr val="dk1"/>
              </a:solidFill>
              <a:latin typeface="Calibri"/>
              <a:ea typeface="Calibri"/>
              <a:cs typeface="Calibri"/>
              <a:sym typeface="Calibri"/>
            </a:endParaRPr>
          </a:p>
          <a:p>
            <a:pPr indent="-228600" lvl="0" marL="228600" marR="0" rtl="0" algn="just">
              <a:lnSpc>
                <a:spcPct val="7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Ο «μήνας του μέλιτος» έχει τελειώσει και η όρεξη επανέρχεται. </a:t>
            </a:r>
          </a:p>
          <a:p>
            <a:pPr indent="-228600" lvl="0" marL="228600" marR="0" rtl="0" algn="just">
              <a:lnSpc>
                <a:spcPct val="7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Ο ρυθμός απώλειας βάρους δεν είναι ραγδαίος όπως τον πρώτο καιρό αλλά θα συνεχίζεται για ακόμη 6 μήνες.</a:t>
            </a:r>
          </a:p>
          <a:p>
            <a:pPr indent="-228600" lvl="0" marL="228600" marR="0" rtl="0" algn="just">
              <a:lnSpc>
                <a:spcPct val="7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Η επάνοδος της όρεξης πρέπει να αντιμετωπιστεί με προγραμματισμό και χωρίς χαλάρωση της προσπάθειας. </a:t>
            </a:r>
          </a:p>
          <a:p>
            <a:pPr indent="-228600" lvl="0" marL="228600" marR="0" rtl="0" algn="just">
              <a:lnSpc>
                <a:spcPct val="7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Να ακολουθούνται οι ίδιοι κανόνες διατροφής όπως και πριν. </a:t>
            </a:r>
          </a:p>
          <a:p>
            <a:pPr indent="-228600" lvl="0" marL="228600" marR="0" rtl="0" algn="just">
              <a:lnSpc>
                <a:spcPct val="7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Το κάθε κύριο γεύμα σας θα πρέπει να αποτελείται κατά το 1/3 από ψιλοκομμένα χόρτα ή λαχανικά. </a:t>
            </a:r>
          </a:p>
          <a:p>
            <a:pPr indent="-228600" lvl="0" marL="228600" marR="0" rtl="0" algn="just">
              <a:lnSpc>
                <a:spcPct val="7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Μέτρηση του βάρους την πρώτη κάθε μήνα και οδηγίες αν η απώλεια βάρους δεν είναι ικανοποιητική. </a:t>
            </a:r>
          </a:p>
          <a:p>
            <a:pPr indent="-228600" lvl="0" marL="228600" marR="0" rtl="0" algn="just">
              <a:lnSpc>
                <a:spcPct val="7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Να ζητηθεί η συνδρομή ψυχολόγου ή διαιτολόγου εφ’ όσον κριθεί απαραίτητο. </a:t>
            </a:r>
          </a:p>
          <a:p>
            <a:pPr indent="-228600" lvl="0" marL="228600" marR="0" rtl="0" algn="just">
              <a:lnSpc>
                <a:spcPct val="7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Στη φάση αυτή πολλοί ασθενείς χρειάζονται ενθάρρυνση για να συνεχίσουν την προσπάθεια και να κάνουν τις απαραίτητες αλλαγές στη ζωή τους.  </a:t>
            </a:r>
          </a:p>
          <a:p>
            <a:pPr indent="0" lvl="0" marL="0" marR="0" rtl="0" algn="l">
              <a:lnSpc>
                <a:spcPct val="70000"/>
              </a:lnSpc>
              <a:spcBef>
                <a:spcPts val="1000"/>
              </a:spcBef>
              <a:buClr>
                <a:schemeClr val="dk1"/>
              </a:buClr>
              <a:buSzPct val="25000"/>
              <a:buFont typeface="Arial"/>
              <a:buNone/>
            </a:pPr>
            <a:r>
              <a:t/>
            </a:r>
            <a:endParaRPr b="0" i="0" sz="259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x="0" y="0"/>
          <a:ext cx="0" cy="0"/>
          <a:chOff x="0" y="0"/>
          <a:chExt cx="0" cy="0"/>
        </a:xfrm>
      </p:grpSpPr>
      <p:sp>
        <p:nvSpPr>
          <p:cNvPr id="188" name="Shape 188"/>
          <p:cNvSpPr txBox="1"/>
          <p:nvPr>
            <p:ph type="title"/>
          </p:nvPr>
        </p:nvSpPr>
        <p:spPr>
          <a:xfrm>
            <a:off x="-25400" y="0"/>
            <a:ext cx="12192000" cy="1160463"/>
          </a:xfrm>
          <a:prstGeom prst="rect">
            <a:avLst/>
          </a:prstGeom>
          <a:solidFill>
            <a:srgbClr val="C00000"/>
          </a:solidFill>
          <a:ln>
            <a:noFill/>
          </a:ln>
        </p:spPr>
        <p:txBody>
          <a:bodyPr anchorCtr="0" anchor="ctr" bIns="45700" lIns="91425" rIns="91425" tIns="45700">
            <a:noAutofit/>
          </a:bodyPr>
          <a:lstStyle/>
          <a:p>
            <a:pPr indent="0" lvl="0" marL="0" marR="0" rtl="0" algn="ctr">
              <a:lnSpc>
                <a:spcPct val="90000"/>
              </a:lnSpc>
              <a:spcBef>
                <a:spcPts val="0"/>
              </a:spcBef>
              <a:buClr>
                <a:schemeClr val="lt1"/>
              </a:buClr>
              <a:buSzPct val="25000"/>
              <a:buFont typeface="Calibri"/>
              <a:buNone/>
            </a:pPr>
            <a:r>
              <a:rPr b="1" i="0" lang="el-GR" sz="4400" u="none" cap="none" strike="noStrike">
                <a:solidFill>
                  <a:schemeClr val="lt1"/>
                </a:solidFill>
                <a:latin typeface="Calibri"/>
                <a:ea typeface="Calibri"/>
                <a:cs typeface="Calibri"/>
                <a:sym typeface="Calibri"/>
              </a:rPr>
              <a:t>Ναυτία και εμετός</a:t>
            </a:r>
          </a:p>
        </p:txBody>
      </p:sp>
      <p:sp>
        <p:nvSpPr>
          <p:cNvPr id="189" name="Shape 189"/>
          <p:cNvSpPr txBox="1"/>
          <p:nvPr>
            <p:ph idx="1" type="body"/>
          </p:nvPr>
        </p:nvSpPr>
        <p:spPr>
          <a:xfrm>
            <a:off x="-12700" y="1160462"/>
            <a:ext cx="12166600" cy="5697536"/>
          </a:xfrm>
          <a:prstGeom prst="rect">
            <a:avLst/>
          </a:prstGeom>
          <a:noFill/>
          <a:ln>
            <a:noFill/>
          </a:ln>
        </p:spPr>
        <p:txBody>
          <a:bodyPr anchorCtr="0" anchor="t" bIns="45700" lIns="91425" rIns="91425" tIns="45700">
            <a:noAutofit/>
          </a:bodyPr>
          <a:lstStyle/>
          <a:p>
            <a:pPr indent="0" lvl="0" marL="0" marR="0" rtl="0" algn="l">
              <a:lnSpc>
                <a:spcPct val="70000"/>
              </a:lnSpc>
              <a:spcBef>
                <a:spcPts val="0"/>
              </a:spcBef>
              <a:spcAft>
                <a:spcPts val="0"/>
              </a:spcAft>
              <a:buClr>
                <a:schemeClr val="dk1"/>
              </a:buClr>
              <a:buSzPct val="25000"/>
              <a:buFont typeface="Arial"/>
              <a:buNone/>
            </a:pPr>
            <a:r>
              <a:rPr b="0" i="0" lang="el-GR" sz="1960" u="none" cap="none" strike="noStrike">
                <a:solidFill>
                  <a:schemeClr val="dk1"/>
                </a:solidFill>
                <a:latin typeface="Calibri"/>
                <a:ea typeface="Calibri"/>
                <a:cs typeface="Calibri"/>
                <a:sym typeface="Calibri"/>
              </a:rPr>
              <a:t>    </a:t>
            </a:r>
          </a:p>
          <a:p>
            <a:pPr indent="0" lvl="0" marL="0" marR="0" rtl="0" algn="just">
              <a:lnSpc>
                <a:spcPct val="70000"/>
              </a:lnSpc>
              <a:spcBef>
                <a:spcPts val="1000"/>
              </a:spcBef>
              <a:spcAft>
                <a:spcPts val="0"/>
              </a:spcAft>
              <a:buClr>
                <a:schemeClr val="dk1"/>
              </a:buClr>
              <a:buSzPct val="25000"/>
              <a:buFont typeface="Arial"/>
              <a:buNone/>
            </a:pPr>
            <a:r>
              <a:rPr b="0" i="0" lang="el-GR" sz="1960" u="none" cap="none" strike="noStrike">
                <a:solidFill>
                  <a:schemeClr val="dk1"/>
                </a:solidFill>
                <a:latin typeface="Calibri"/>
                <a:ea typeface="Calibri"/>
                <a:cs typeface="Calibri"/>
                <a:sym typeface="Calibri"/>
              </a:rPr>
              <a:t>Η πιο συχνή επιπλοκή της βαριατρικής χειρουργικής είναι ο παρατεταμένος έμετος.</a:t>
            </a:r>
          </a:p>
          <a:p>
            <a:pPr indent="-228600" lvl="0" marL="228600" marR="0" rtl="0" algn="just">
              <a:lnSpc>
                <a:spcPct val="70000"/>
              </a:lnSpc>
              <a:spcBef>
                <a:spcPts val="1000"/>
              </a:spcBef>
              <a:spcAft>
                <a:spcPts val="0"/>
              </a:spcAft>
              <a:buClr>
                <a:schemeClr val="dk1"/>
              </a:buClr>
              <a:buSzPct val="98000"/>
              <a:buFont typeface="Arial"/>
              <a:buChar char="•"/>
            </a:pPr>
            <a:r>
              <a:rPr b="0" i="0" lang="el-GR" sz="1960" u="none" cap="none" strike="noStrike">
                <a:solidFill>
                  <a:schemeClr val="dk1"/>
                </a:solidFill>
                <a:latin typeface="Calibri"/>
                <a:ea typeface="Calibri"/>
                <a:cs typeface="Calibri"/>
                <a:sym typeface="Calibri"/>
              </a:rPr>
              <a:t>Οι εμετοί συνήθως είναι από λάθη στη διατροφή. Τα πιο συνηθισμένα σφάλματα που σχετίζονται με την πρόκληση εμετών:</a:t>
            </a:r>
          </a:p>
          <a:p>
            <a:pPr indent="-228600" lvl="0" marL="228600" marR="0" rtl="0" algn="just">
              <a:lnSpc>
                <a:spcPct val="70000"/>
              </a:lnSpc>
              <a:spcBef>
                <a:spcPts val="1000"/>
              </a:spcBef>
              <a:spcAft>
                <a:spcPts val="0"/>
              </a:spcAft>
              <a:buClr>
                <a:schemeClr val="dk1"/>
              </a:buClr>
              <a:buSzPct val="98000"/>
              <a:buFont typeface="Arial"/>
              <a:buChar char="•"/>
            </a:pPr>
            <a:r>
              <a:rPr b="0" i="0" lang="el-GR" sz="1960" u="none" cap="none" strike="noStrike">
                <a:solidFill>
                  <a:schemeClr val="dk1"/>
                </a:solidFill>
                <a:latin typeface="Calibri"/>
                <a:ea typeface="Calibri"/>
                <a:cs typeface="Calibri"/>
                <a:sym typeface="Calibri"/>
              </a:rPr>
              <a:t>Ταχεία (λαίμαργη) κατάποση στερεών ή υγρών. Αμάσητη τροφή. Υπερβολική ποσότητα τροφής</a:t>
            </a:r>
          </a:p>
          <a:p>
            <a:pPr indent="-228600" lvl="0" marL="228600" marR="0" rtl="0" algn="just">
              <a:lnSpc>
                <a:spcPct val="70000"/>
              </a:lnSpc>
              <a:spcBef>
                <a:spcPts val="1000"/>
              </a:spcBef>
              <a:spcAft>
                <a:spcPts val="0"/>
              </a:spcAft>
              <a:buClr>
                <a:schemeClr val="dk1"/>
              </a:buClr>
              <a:buSzPct val="98000"/>
              <a:buFont typeface="Arial"/>
              <a:buChar char="•"/>
            </a:pPr>
            <a:r>
              <a:rPr b="0" i="0" lang="el-GR" sz="1960" u="none" cap="none" strike="noStrike">
                <a:solidFill>
                  <a:schemeClr val="dk1"/>
                </a:solidFill>
                <a:latin typeface="Calibri"/>
                <a:ea typeface="Calibri"/>
                <a:cs typeface="Calibri"/>
                <a:sym typeface="Calibri"/>
              </a:rPr>
              <a:t>Δύσπεπτη τροφή</a:t>
            </a:r>
          </a:p>
          <a:p>
            <a:pPr indent="-228600" lvl="0" marL="228600" marR="0" rtl="0" algn="just">
              <a:lnSpc>
                <a:spcPct val="70000"/>
              </a:lnSpc>
              <a:spcBef>
                <a:spcPts val="1000"/>
              </a:spcBef>
              <a:spcAft>
                <a:spcPts val="0"/>
              </a:spcAft>
              <a:buClr>
                <a:schemeClr val="dk1"/>
              </a:buClr>
              <a:buSzPct val="98000"/>
              <a:buFont typeface="Arial"/>
              <a:buChar char="•"/>
            </a:pPr>
            <a:r>
              <a:rPr b="0" i="0" lang="el-GR" sz="1960" u="none" cap="none" strike="noStrike">
                <a:solidFill>
                  <a:schemeClr val="dk1"/>
                </a:solidFill>
                <a:latin typeface="Calibri"/>
                <a:ea typeface="Calibri"/>
                <a:cs typeface="Calibri"/>
                <a:sym typeface="Calibri"/>
              </a:rPr>
              <a:t>Λήψη υγρών κατά τη διάρκεια ή αμέσως μετά το γεύμα</a:t>
            </a:r>
          </a:p>
          <a:p>
            <a:pPr indent="-228600" lvl="0" marL="228600" marR="0" rtl="0" algn="just">
              <a:lnSpc>
                <a:spcPct val="70000"/>
              </a:lnSpc>
              <a:spcBef>
                <a:spcPts val="1000"/>
              </a:spcBef>
              <a:spcAft>
                <a:spcPts val="0"/>
              </a:spcAft>
              <a:buClr>
                <a:schemeClr val="dk1"/>
              </a:buClr>
              <a:buSzPct val="98000"/>
              <a:buFont typeface="Arial"/>
              <a:buChar char="•"/>
            </a:pPr>
            <a:r>
              <a:rPr b="0" i="0" lang="el-GR" sz="1960" u="none" cap="none" strike="noStrike">
                <a:solidFill>
                  <a:schemeClr val="dk1"/>
                </a:solidFill>
                <a:latin typeface="Calibri"/>
                <a:ea typeface="Calibri"/>
                <a:cs typeface="Calibri"/>
                <a:sym typeface="Calibri"/>
              </a:rPr>
              <a:t>Κατάκλιση αμέσως μετά από γεύμα</a:t>
            </a:r>
          </a:p>
          <a:p>
            <a:pPr indent="0" lvl="0" marL="0" marR="0" rtl="0" algn="just">
              <a:lnSpc>
                <a:spcPct val="70000"/>
              </a:lnSpc>
              <a:spcBef>
                <a:spcPts val="1000"/>
              </a:spcBef>
              <a:spcAft>
                <a:spcPts val="0"/>
              </a:spcAft>
              <a:buClr>
                <a:schemeClr val="dk1"/>
              </a:buClr>
              <a:buSzPct val="25000"/>
              <a:buFont typeface="Arial"/>
              <a:buNone/>
            </a:pPr>
            <a:br>
              <a:rPr b="0" i="0" lang="el-GR" sz="1960" u="none" cap="none" strike="noStrike">
                <a:solidFill>
                  <a:schemeClr val="dk1"/>
                </a:solidFill>
                <a:latin typeface="Calibri"/>
                <a:ea typeface="Calibri"/>
                <a:cs typeface="Calibri"/>
                <a:sym typeface="Calibri"/>
              </a:rPr>
            </a:br>
            <a:r>
              <a:rPr b="0" i="0" lang="el-GR" sz="1960" u="none" cap="none" strike="noStrike">
                <a:solidFill>
                  <a:schemeClr val="dk1"/>
                </a:solidFill>
                <a:latin typeface="Calibri"/>
                <a:ea typeface="Calibri"/>
                <a:cs typeface="Calibri"/>
                <a:sym typeface="Calibri"/>
              </a:rPr>
              <a:t> Προκαλούν μεταβολικές διαταραχές, γαστρίτιδα και οιδήματα στις αναστομώσεις. </a:t>
            </a:r>
          </a:p>
          <a:p>
            <a:pPr indent="0" lvl="0" marL="0" marR="0" rtl="0" algn="just">
              <a:lnSpc>
                <a:spcPct val="70000"/>
              </a:lnSpc>
              <a:spcBef>
                <a:spcPts val="1000"/>
              </a:spcBef>
              <a:spcAft>
                <a:spcPts val="0"/>
              </a:spcAft>
              <a:buClr>
                <a:schemeClr val="dk1"/>
              </a:buClr>
              <a:buSzPct val="25000"/>
              <a:buFont typeface="Arial"/>
              <a:buNone/>
            </a:pPr>
            <a:r>
              <a:rPr b="0" i="0" lang="el-GR" sz="1960" u="none" cap="none" strike="noStrike">
                <a:solidFill>
                  <a:schemeClr val="dk1"/>
                </a:solidFill>
                <a:latin typeface="Calibri"/>
                <a:ea typeface="Calibri"/>
                <a:cs typeface="Calibri"/>
                <a:sym typeface="Calibri"/>
              </a:rPr>
              <a:t>     Πιο σπάνια (5-15%) οι εμετοί αποτελούν εκδήλωση κάποιας μετεγχειρητικής επιπλοκής (στένωσης στομίων) που προκαλεί απόφραξη. Στην περίπτωση αυτή οι εμετοί εμφανίζονται αρκετές εβδομάδες ή μήνες μετά την επέμβαση και είναι ιδιαίτερα επίμονοι. Αντιμετωπίζεται συνήθως με διαστολές με μπαλόνι.</a:t>
            </a:r>
          </a:p>
          <a:p>
            <a:pPr indent="0" lvl="0" marL="0" marR="0" rtl="0" algn="just">
              <a:lnSpc>
                <a:spcPct val="70000"/>
              </a:lnSpc>
              <a:spcBef>
                <a:spcPts val="1000"/>
              </a:spcBef>
              <a:spcAft>
                <a:spcPts val="0"/>
              </a:spcAft>
              <a:buClr>
                <a:schemeClr val="dk1"/>
              </a:buClr>
              <a:buSzPct val="25000"/>
              <a:buFont typeface="Arial"/>
              <a:buNone/>
            </a:pPr>
            <a:r>
              <a:rPr b="0" i="0" lang="el-GR" sz="1960" u="none" cap="none" strike="noStrike">
                <a:solidFill>
                  <a:schemeClr val="dk1"/>
                </a:solidFill>
                <a:latin typeface="Calibri"/>
                <a:ea typeface="Calibri"/>
                <a:cs typeface="Calibri"/>
                <a:sym typeface="Calibri"/>
              </a:rPr>
              <a:t>     Σε συχνά επαναλαμβανόμενα επεισόδια εμέτου διακοπή της σίτισης με στερεά τροφή για 24 ώρες. </a:t>
            </a:r>
          </a:p>
          <a:p>
            <a:pPr indent="0" lvl="0" marL="0" marR="0" rtl="0" algn="just">
              <a:lnSpc>
                <a:spcPct val="70000"/>
              </a:lnSpc>
              <a:spcBef>
                <a:spcPts val="1000"/>
              </a:spcBef>
              <a:spcAft>
                <a:spcPts val="0"/>
              </a:spcAft>
              <a:buClr>
                <a:schemeClr val="dk1"/>
              </a:buClr>
              <a:buSzPct val="25000"/>
              <a:buFont typeface="Arial"/>
              <a:buNone/>
            </a:pPr>
            <a:r>
              <a:rPr b="0" i="0" lang="el-GR" sz="1960" u="none" cap="none" strike="noStrike">
                <a:solidFill>
                  <a:schemeClr val="dk1"/>
                </a:solidFill>
                <a:latin typeface="Calibri"/>
                <a:ea typeface="Calibri"/>
                <a:cs typeface="Calibri"/>
                <a:sym typeface="Calibri"/>
              </a:rPr>
              <a:t>     Αντιόξινα φάρμακα, αντιεκριτικά (H2, PPI). Διόρθωση λαθών στην διατροφή. Επανεκτίμηση επέμβασης</a:t>
            </a:r>
          </a:p>
          <a:p>
            <a:pPr indent="0" lvl="0" marL="0" marR="0" rtl="0" algn="just">
              <a:lnSpc>
                <a:spcPct val="70000"/>
              </a:lnSpc>
              <a:spcBef>
                <a:spcPts val="1000"/>
              </a:spcBef>
              <a:spcAft>
                <a:spcPts val="0"/>
              </a:spcAft>
              <a:buClr>
                <a:schemeClr val="dk1"/>
              </a:buClr>
              <a:buSzPct val="25000"/>
              <a:buFont typeface="Arial"/>
              <a:buNone/>
            </a:pPr>
            <a:r>
              <a:rPr b="0" i="0" lang="el-GR" sz="1960" u="none" cap="none" strike="noStrike">
                <a:solidFill>
                  <a:schemeClr val="dk1"/>
                </a:solidFill>
                <a:latin typeface="Calibri"/>
                <a:ea typeface="Calibri"/>
                <a:cs typeface="Calibri"/>
                <a:sym typeface="Calibri"/>
              </a:rPr>
              <a:t>Αν δεν αντιμετωπιστεί έγκαιρα μπορεί να οδηγήσει σε σοβαρές ελλείψεις θρεπτικών στοιχείων, ιχνοστοιχείων, μετάλλων και βιταμινών, την ανάπτυξη ακόμη και εγκεφαλοπάθειας Wernicke – Korsakoff και περιφερικής νευροπάθειας. </a:t>
            </a:r>
          </a:p>
          <a:p>
            <a:pPr indent="0" lvl="0" marL="0" marR="0" rtl="0" algn="l">
              <a:lnSpc>
                <a:spcPct val="70000"/>
              </a:lnSpc>
              <a:spcBef>
                <a:spcPts val="1000"/>
              </a:spcBef>
              <a:buClr>
                <a:schemeClr val="dk1"/>
              </a:buClr>
              <a:buSzPct val="25000"/>
              <a:buFont typeface="Arial"/>
              <a:buNone/>
            </a:pPr>
            <a:r>
              <a:t/>
            </a:r>
            <a:endParaRPr b="0" i="0" sz="196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sp>
        <p:nvSpPr>
          <p:cNvPr id="195" name="Shape 195"/>
          <p:cNvSpPr txBox="1"/>
          <p:nvPr>
            <p:ph type="title"/>
          </p:nvPr>
        </p:nvSpPr>
        <p:spPr>
          <a:xfrm>
            <a:off x="0" y="-177798"/>
            <a:ext cx="12192000" cy="1574798"/>
          </a:xfrm>
          <a:prstGeom prst="rect">
            <a:avLst/>
          </a:prstGeom>
          <a:solidFill>
            <a:srgbClr val="C00000"/>
          </a:solidFill>
          <a:ln>
            <a:noFill/>
          </a:ln>
        </p:spPr>
        <p:txBody>
          <a:bodyPr anchorCtr="0" anchor="ctr" bIns="45700" lIns="91425" rIns="91425" tIns="45700">
            <a:noAutofit/>
          </a:bodyPr>
          <a:lstStyle/>
          <a:p>
            <a:pPr indent="0" lvl="0" marL="0" marR="0" rtl="0" algn="ctr">
              <a:lnSpc>
                <a:spcPct val="90000"/>
              </a:lnSpc>
              <a:spcBef>
                <a:spcPts val="0"/>
              </a:spcBef>
              <a:buClr>
                <a:schemeClr val="lt1"/>
              </a:buClr>
              <a:buSzPct val="25000"/>
              <a:buFont typeface="Calibri"/>
              <a:buNone/>
            </a:pPr>
            <a:r>
              <a:rPr b="1" i="0" lang="el-GR" sz="4400" u="none" cap="none" strike="noStrike">
                <a:solidFill>
                  <a:schemeClr val="lt1"/>
                </a:solidFill>
                <a:latin typeface="Calibri"/>
                <a:ea typeface="Calibri"/>
                <a:cs typeface="Calibri"/>
                <a:sym typeface="Calibri"/>
              </a:rPr>
              <a:t>Δυσπεψία σε τροφές</a:t>
            </a:r>
          </a:p>
        </p:txBody>
      </p:sp>
      <p:sp>
        <p:nvSpPr>
          <p:cNvPr id="196" name="Shape 196"/>
          <p:cNvSpPr txBox="1"/>
          <p:nvPr>
            <p:ph idx="1" type="body"/>
          </p:nvPr>
        </p:nvSpPr>
        <p:spPr>
          <a:xfrm>
            <a:off x="0" y="1512887"/>
            <a:ext cx="12192000" cy="5345111"/>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Με την έναρξη λήψης στερεάς τροφής οι ασθενείς θα ανακαλύψουν ότι ορισμένες τροφές δεν είναι καλά ανεκτές. </a:t>
            </a: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Πρόκειται συνήθως για τροφές που διογκώνονται με την απορρόφηση υγρών </a:t>
            </a:r>
          </a:p>
          <a:p>
            <a:pPr indent="0" lvl="0" marL="0" marR="0" rtl="0" algn="just">
              <a:lnSpc>
                <a:spcPct val="9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   (πχ φρέσκο ψωμί, ρύζι, μακαρόνια) ή είναι αρκετά σκληρές και ινώδεις (ερυθρό     </a:t>
            </a:r>
          </a:p>
          <a:p>
            <a:pPr indent="0" lvl="0" marL="0" marR="0" rtl="0" algn="just">
              <a:lnSpc>
                <a:spcPct val="9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   κρέας, νωπά λαχανικά και ορισμένα φρούτα όπως το πορτοκάλι). </a:t>
            </a: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Η ανοχή στις διάφορες τροφές διαφέρει από άτομο σε άτομο. </a:t>
            </a:r>
          </a:p>
          <a:p>
            <a:pPr indent="-228600" lvl="0" marL="228600" marR="0" rtl="0" algn="just">
              <a:lnSpc>
                <a:spcPct val="90000"/>
              </a:lnSpc>
              <a:spcBef>
                <a:spcPts val="1000"/>
              </a:spcBef>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Η κατάτμηση της τροφής και η καλή μάσηση της είναι απαραίτητη.</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x="0" y="0"/>
          <a:ext cx="0" cy="0"/>
          <a:chOff x="0" y="0"/>
          <a:chExt cx="0" cy="0"/>
        </a:xfrm>
      </p:grpSpPr>
      <p:sp>
        <p:nvSpPr>
          <p:cNvPr id="201" name="Shape 201"/>
          <p:cNvSpPr txBox="1"/>
          <p:nvPr>
            <p:ph type="title"/>
          </p:nvPr>
        </p:nvSpPr>
        <p:spPr>
          <a:xfrm>
            <a:off x="0" y="0"/>
            <a:ext cx="12192000" cy="1206499"/>
          </a:xfrm>
          <a:prstGeom prst="rect">
            <a:avLst/>
          </a:prstGeom>
          <a:solidFill>
            <a:srgbClr val="C00000"/>
          </a:solidFill>
          <a:ln>
            <a:noFill/>
          </a:ln>
        </p:spPr>
        <p:txBody>
          <a:bodyPr anchorCtr="0" anchor="ctr" bIns="45700" lIns="91425" rIns="91425" tIns="45700">
            <a:noAutofit/>
          </a:bodyPr>
          <a:lstStyle/>
          <a:p>
            <a:pPr indent="0" lvl="0" marL="0" marR="0" rtl="0" algn="ctr">
              <a:lnSpc>
                <a:spcPct val="90000"/>
              </a:lnSpc>
              <a:spcBef>
                <a:spcPts val="0"/>
              </a:spcBef>
              <a:buClr>
                <a:schemeClr val="lt1"/>
              </a:buClr>
              <a:buSzPct val="25000"/>
              <a:buFont typeface="Calibri"/>
              <a:buNone/>
            </a:pPr>
            <a:r>
              <a:rPr b="1" i="0" lang="el-GR" sz="4400" u="none" cap="none" strike="noStrike">
                <a:solidFill>
                  <a:schemeClr val="lt1"/>
                </a:solidFill>
                <a:latin typeface="Calibri"/>
                <a:ea typeface="Calibri"/>
                <a:cs typeface="Calibri"/>
                <a:sym typeface="Calibri"/>
              </a:rPr>
              <a:t>Επιγαστραλγία, κοιλιαλγία και μετεωρισμός</a:t>
            </a:r>
          </a:p>
        </p:txBody>
      </p:sp>
      <p:sp>
        <p:nvSpPr>
          <p:cNvPr id="202" name="Shape 202"/>
          <p:cNvSpPr txBox="1"/>
          <p:nvPr>
            <p:ph idx="1" type="body"/>
          </p:nvPr>
        </p:nvSpPr>
        <p:spPr>
          <a:xfrm>
            <a:off x="0" y="1325562"/>
            <a:ext cx="12192000" cy="5532436"/>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Μετά από περιοριστικές κυρίως επεμβάσεις μπορεί να υπάρξει οξεία γαστρίτιδα με έντονη επιγαστραλγία  διάρκεια αρκετών ωρών. </a:t>
            </a: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Συχνά επιγαστραλγία μπορεί όμως να προκληθεί από αναστομωτικό έλκος. </a:t>
            </a: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Μετά από επεμβάσεις δυσαπορρόφησης (συχνά σε RYGB), η αλλαγή της μικροβιακής χλωρίδας (βακτηριακή υπερανάπτυξη στο λεπτό) και η παρουσία άπεπτων τροφών στο έντερο είναι δυνατό να προκαλέσουν μετεωρισμό, κωλικούς, στεατόρροια και διάρροιες.</a:t>
            </a: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Η χρήση Η2 και PPI είναι απαραίτητη στην 1</a:t>
            </a:r>
            <a:r>
              <a:rPr b="0" baseline="30000" i="0" lang="el-GR" sz="2800" u="none" cap="none" strike="noStrike">
                <a:solidFill>
                  <a:schemeClr val="dk1"/>
                </a:solidFill>
                <a:latin typeface="Calibri"/>
                <a:ea typeface="Calibri"/>
                <a:cs typeface="Calibri"/>
                <a:sym typeface="Calibri"/>
              </a:rPr>
              <a:t>η</a:t>
            </a:r>
            <a:r>
              <a:rPr b="0" i="0" lang="el-GR" sz="2800" u="none" cap="none" strike="noStrike">
                <a:solidFill>
                  <a:schemeClr val="dk1"/>
                </a:solidFill>
                <a:latin typeface="Calibri"/>
                <a:ea typeface="Calibri"/>
                <a:cs typeface="Calibri"/>
                <a:sym typeface="Calibri"/>
              </a:rPr>
              <a:t> περίπτωση ενώ η αλλαγές στην διατροφή με την συμμόρφωση του ασθενούς στις απαραίτητες οδηγίες θα βοηθήσει στην 2</a:t>
            </a:r>
            <a:r>
              <a:rPr b="0" baseline="30000" i="0" lang="el-GR" sz="2800" u="none" cap="none" strike="noStrike">
                <a:solidFill>
                  <a:schemeClr val="dk1"/>
                </a:solidFill>
                <a:latin typeface="Calibri"/>
                <a:ea typeface="Calibri"/>
                <a:cs typeface="Calibri"/>
                <a:sym typeface="Calibri"/>
              </a:rPr>
              <a:t>η</a:t>
            </a:r>
            <a:r>
              <a:rPr b="0" i="0" lang="el-GR" sz="2800" u="none" cap="none" strike="noStrike">
                <a:solidFill>
                  <a:schemeClr val="dk1"/>
                </a:solidFill>
                <a:latin typeface="Calibri"/>
                <a:ea typeface="Calibri"/>
                <a:cs typeface="Calibri"/>
                <a:sym typeface="Calibri"/>
              </a:rPr>
              <a:t>. Αντιμετώπιση πιθ. βακτηριακής υπερανάπτυξης.</a:t>
            </a:r>
          </a:p>
          <a:p>
            <a:pPr indent="0" lvl="0" marL="0" marR="0" rtl="0" algn="l">
              <a:lnSpc>
                <a:spcPct val="9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x="0" y="0"/>
          <a:ext cx="0" cy="0"/>
          <a:chOff x="0" y="0"/>
          <a:chExt cx="0" cy="0"/>
        </a:xfrm>
      </p:grpSpPr>
      <p:sp>
        <p:nvSpPr>
          <p:cNvPr id="207" name="Shape 207"/>
          <p:cNvSpPr txBox="1"/>
          <p:nvPr>
            <p:ph type="title"/>
          </p:nvPr>
        </p:nvSpPr>
        <p:spPr>
          <a:xfrm>
            <a:off x="0" y="0"/>
            <a:ext cx="12192000" cy="1206499"/>
          </a:xfrm>
          <a:prstGeom prst="rect">
            <a:avLst/>
          </a:prstGeom>
          <a:solidFill>
            <a:srgbClr val="C00000"/>
          </a:solidFill>
          <a:ln>
            <a:noFill/>
          </a:ln>
        </p:spPr>
        <p:txBody>
          <a:bodyPr anchorCtr="0" anchor="ctr" bIns="45700" lIns="91425" rIns="91425" tIns="45700">
            <a:noAutofit/>
          </a:bodyPr>
          <a:lstStyle/>
          <a:p>
            <a:pPr indent="0" lvl="0" marL="0" marR="0" rtl="0" algn="ctr">
              <a:lnSpc>
                <a:spcPct val="90000"/>
              </a:lnSpc>
              <a:spcBef>
                <a:spcPts val="0"/>
              </a:spcBef>
              <a:buClr>
                <a:schemeClr val="lt1"/>
              </a:buClr>
              <a:buSzPct val="25000"/>
              <a:buFont typeface="Calibri"/>
              <a:buNone/>
            </a:pPr>
            <a:r>
              <a:rPr b="1" i="0" lang="el-GR" sz="4400" u="none" cap="none" strike="noStrike">
                <a:solidFill>
                  <a:schemeClr val="lt1"/>
                </a:solidFill>
                <a:latin typeface="Calibri"/>
                <a:ea typeface="Calibri"/>
                <a:cs typeface="Calibri"/>
                <a:sym typeface="Calibri"/>
              </a:rPr>
              <a:t>Διάρροια, δυσοσμία κοπράνων</a:t>
            </a:r>
          </a:p>
        </p:txBody>
      </p:sp>
      <p:sp>
        <p:nvSpPr>
          <p:cNvPr id="208" name="Shape 208"/>
          <p:cNvSpPr txBox="1"/>
          <p:nvPr>
            <p:ph idx="1" type="body"/>
          </p:nvPr>
        </p:nvSpPr>
        <p:spPr>
          <a:xfrm>
            <a:off x="0" y="1325562"/>
            <a:ext cx="12192000" cy="5532436"/>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Σε χολοπαγκρεατική εκτροπή και σπανιότερα γαστρικό Βy-Pass μακράς έλικας.</a:t>
            </a: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Μετά από εκτεταμένες επεμβάσεις δυσαπορρόφησης μπορεί να παρατηρηθεί χρόνιο διαρροϊκό σύνδρομο με 4-5 κενώσεις ημερησίως, που έχουν χαρακτηριστικά έντονη δυσάρεστη οσμή. </a:t>
            </a: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Η οσμή και η συχνότητα των κενώσεων προκαλείται από το άπεπτο λίπος της τροφής που αποβάλλεται με τα κόπρανα και ρυθμίζεται με διαιτολογική παρέμβαση και χρήση παγκρεατικών ενζύμων. </a:t>
            </a: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Οι διάρροιες είναι πιο συχνές τους πρώτους μήνες μετά την επέμβαση, αλλά η κατάσταση βελτιώνεται με την πάροδο του χρόνου.</a:t>
            </a:r>
          </a:p>
          <a:p>
            <a:pPr indent="0" lvl="0" marL="0" marR="0" rtl="0" algn="just">
              <a:lnSpc>
                <a:spcPct val="9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Αντιμετωπίζεται με την ενδεδειγμένη διατροφή, την αντιμετώπιση της βακτηριακής υπερανάπτυξης, Λοπεραμίδη και τέλος χειρουργική τροποποίηση. </a:t>
            </a:r>
          </a:p>
          <a:p>
            <a:pPr indent="0" lvl="0" marL="0" marR="0" rtl="0" algn="just">
              <a:lnSpc>
                <a:spcPct val="9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type="ctrTitle"/>
          </p:nvPr>
        </p:nvSpPr>
        <p:spPr>
          <a:xfrm>
            <a:off x="0" y="0"/>
            <a:ext cx="7095067" cy="2590800"/>
          </a:xfrm>
          <a:prstGeom prst="rect">
            <a:avLst/>
          </a:prstGeom>
          <a:solidFill>
            <a:srgbClr val="C00000"/>
          </a:solidFill>
          <a:ln>
            <a:noFill/>
          </a:ln>
        </p:spPr>
        <p:txBody>
          <a:bodyPr anchorCtr="0" anchor="b" bIns="45700" lIns="91425" rIns="91425" tIns="45700">
            <a:noAutofit/>
          </a:bodyPr>
          <a:lstStyle/>
          <a:p>
            <a:pPr indent="0" lvl="0" marL="0" marR="0" rtl="0" algn="just">
              <a:lnSpc>
                <a:spcPct val="90000"/>
              </a:lnSpc>
              <a:spcBef>
                <a:spcPts val="0"/>
              </a:spcBef>
              <a:buClr>
                <a:schemeClr val="lt1"/>
              </a:buClr>
              <a:buSzPct val="25000"/>
              <a:buFont typeface="Calibri"/>
              <a:buNone/>
            </a:pPr>
            <a:r>
              <a:rPr b="0" i="0" lang="el-GR" sz="2000" u="none" cap="none" strike="noStrike">
                <a:solidFill>
                  <a:schemeClr val="lt1"/>
                </a:solidFill>
                <a:latin typeface="Calibri"/>
                <a:ea typeface="Calibri"/>
                <a:cs typeface="Calibri"/>
                <a:sym typeface="Calibri"/>
              </a:rPr>
              <a:t>«Οι ιατροί και οι άλλοι επαγγελματίες υγείας που λαμβάνουν τιμητικές αμοιβές για ομιλία οφείλουν να το αναφέρουν σε σχετική δήλωση σύγκρουσης συμφερόντων (conflict of interest) στην Οργανωτική Επιτροπή της κάθε εκδήλωσης, καθως και για διάστημα δύο ετών α) στην αρχη της ομιλίας τους και β) σε κάθε επόμενη δημοσίευση τους, που ενδεχομένως σχετίζεται με τα προϊοντα της εταιρείας, σε ελληνικα η διεθνή επιστημονικά περιοδικά». </a:t>
            </a:r>
          </a:p>
        </p:txBody>
      </p:sp>
      <p:sp>
        <p:nvSpPr>
          <p:cNvPr id="95" name="Shape 95"/>
          <p:cNvSpPr txBox="1"/>
          <p:nvPr>
            <p:ph idx="1" type="subTitle"/>
          </p:nvPr>
        </p:nvSpPr>
        <p:spPr>
          <a:xfrm>
            <a:off x="0" y="3704032"/>
            <a:ext cx="12191998" cy="2019433"/>
          </a:xfrm>
          <a:prstGeom prst="rect">
            <a:avLst/>
          </a:prstGeom>
          <a:solidFill>
            <a:srgbClr val="C00000"/>
          </a:solidFill>
          <a:ln>
            <a:noFill/>
          </a:ln>
        </p:spPr>
        <p:txBody>
          <a:bodyPr anchorCtr="0" anchor="t" bIns="45700" lIns="91425" rIns="91425" tIns="45700">
            <a:noAutofit/>
          </a:bodyPr>
          <a:lstStyle/>
          <a:p>
            <a:pPr indent="0" lvl="0" marL="0" marR="0" rtl="0" algn="ctr">
              <a:lnSpc>
                <a:spcPct val="90000"/>
              </a:lnSpc>
              <a:spcBef>
                <a:spcPts val="0"/>
              </a:spcBef>
              <a:buClr>
                <a:schemeClr val="lt1"/>
              </a:buClr>
              <a:buSzPct val="25000"/>
              <a:buFont typeface="Arial"/>
              <a:buNone/>
            </a:pPr>
            <a:r>
              <a:rPr b="0" i="0" lang="el-GR" sz="2800" u="none" cap="none" strike="noStrike">
                <a:solidFill>
                  <a:schemeClr val="lt1"/>
                </a:solidFill>
                <a:latin typeface="Calibri"/>
                <a:ea typeface="Calibri"/>
                <a:cs typeface="Calibri"/>
                <a:sym typeface="Calibri"/>
              </a:rPr>
              <a:t>Εκπαιδευτική Διημερίδα </a:t>
            </a:r>
            <a:br>
              <a:rPr b="0" i="0" lang="el-GR" sz="2800" u="none" cap="none" strike="noStrike">
                <a:solidFill>
                  <a:schemeClr val="lt1"/>
                </a:solidFill>
                <a:latin typeface="Calibri"/>
                <a:ea typeface="Calibri"/>
                <a:cs typeface="Calibri"/>
                <a:sym typeface="Calibri"/>
              </a:rPr>
            </a:br>
            <a:r>
              <a:rPr b="0" i="0" lang="el-GR" sz="2800" u="none" cap="none" strike="noStrike">
                <a:solidFill>
                  <a:schemeClr val="lt1"/>
                </a:solidFill>
                <a:latin typeface="Calibri"/>
                <a:ea typeface="Calibri"/>
                <a:cs typeface="Calibri"/>
                <a:sym typeface="Calibri"/>
              </a:rPr>
              <a:t>Γαστρεντερολογίας – Ηπατολογίας 2016</a:t>
            </a:r>
            <a:br>
              <a:rPr b="0" i="0" lang="el-GR" sz="2800" u="none" cap="none" strike="noStrike">
                <a:solidFill>
                  <a:schemeClr val="lt1"/>
                </a:solidFill>
                <a:latin typeface="Calibri"/>
                <a:ea typeface="Calibri"/>
                <a:cs typeface="Calibri"/>
                <a:sym typeface="Calibri"/>
              </a:rPr>
            </a:br>
            <a:r>
              <a:rPr b="0" i="0" lang="el-GR" sz="2800" u="none" cap="none" strike="noStrike">
                <a:solidFill>
                  <a:schemeClr val="lt1"/>
                </a:solidFill>
                <a:latin typeface="Calibri"/>
                <a:ea typeface="Calibri"/>
                <a:cs typeface="Calibri"/>
                <a:sym typeface="Calibri"/>
              </a:rPr>
              <a:t>30 Σεπτεμβρίου 2016</a:t>
            </a:r>
            <a:br>
              <a:rPr b="0" i="0" lang="el-GR" sz="2400" u="none" cap="none" strike="noStrike">
                <a:solidFill>
                  <a:schemeClr val="lt1"/>
                </a:solidFill>
                <a:latin typeface="Calibri"/>
                <a:ea typeface="Calibri"/>
                <a:cs typeface="Calibri"/>
                <a:sym typeface="Calibri"/>
              </a:rPr>
            </a:br>
            <a:r>
              <a:rPr b="1" i="0" lang="el-GR" sz="2400" u="none" cap="none" strike="noStrike">
                <a:solidFill>
                  <a:schemeClr val="lt1"/>
                </a:solidFill>
                <a:latin typeface="Calibri"/>
                <a:ea typeface="Calibri"/>
                <a:cs typeface="Calibri"/>
                <a:sym typeface="Calibri"/>
              </a:rPr>
              <a:t>Στρογγυλή Τράπεζα: </a:t>
            </a:r>
            <a:r>
              <a:rPr b="0" i="0" lang="el-GR" sz="2400" u="none" cap="none" strike="noStrike">
                <a:solidFill>
                  <a:schemeClr val="lt1"/>
                </a:solidFill>
                <a:latin typeface="Calibri"/>
                <a:ea typeface="Calibri"/>
                <a:cs typeface="Calibri"/>
                <a:sym typeface="Calibri"/>
              </a:rPr>
              <a:t>Παχυσαρκία: Νεώτερα δεδομένα</a:t>
            </a:r>
            <a:br>
              <a:rPr b="0" i="0" lang="el-GR" sz="2400" u="none" cap="none" strike="noStrike">
                <a:solidFill>
                  <a:schemeClr val="lt1"/>
                </a:solidFill>
                <a:latin typeface="Calibri"/>
                <a:ea typeface="Calibri"/>
                <a:cs typeface="Calibri"/>
                <a:sym typeface="Calibri"/>
              </a:rPr>
            </a:br>
            <a:r>
              <a:rPr b="1" i="0" lang="el-GR" sz="2400" u="none" cap="none" strike="noStrike">
                <a:solidFill>
                  <a:schemeClr val="lt1"/>
                </a:solidFill>
                <a:latin typeface="Calibri"/>
                <a:ea typeface="Calibri"/>
                <a:cs typeface="Calibri"/>
                <a:sym typeface="Calibri"/>
              </a:rPr>
              <a:t>Ομιλία:</a:t>
            </a:r>
            <a:r>
              <a:rPr b="0" i="0" lang="el-GR" sz="2400" u="none" cap="none" strike="noStrike">
                <a:solidFill>
                  <a:schemeClr val="lt1"/>
                </a:solidFill>
                <a:latin typeface="Calibri"/>
                <a:ea typeface="Calibri"/>
                <a:cs typeface="Calibri"/>
                <a:sym typeface="Calibri"/>
              </a:rPr>
              <a:t> Μετεγχειρητική συμπτωματολογία πεπτικού και αντιμετώπιση</a:t>
            </a:r>
          </a:p>
        </p:txBody>
      </p:sp>
      <p:pic>
        <p:nvPicPr>
          <p:cNvPr descr="C:\Users\Internet Station 4\Desktop\eof_1.jpg" id="96" name="Shape 96"/>
          <p:cNvPicPr preferRelativeResize="0"/>
          <p:nvPr/>
        </p:nvPicPr>
        <p:blipFill rotWithShape="1">
          <a:blip r:embed="rId3">
            <a:alphaModFix/>
          </a:blip>
          <a:srcRect b="0" l="0" r="0" t="0"/>
          <a:stretch/>
        </p:blipFill>
        <p:spPr>
          <a:xfrm>
            <a:off x="7095067" y="0"/>
            <a:ext cx="5096932" cy="2590800"/>
          </a:xfrm>
          <a:prstGeom prst="rect">
            <a:avLst/>
          </a:prstGeom>
          <a:solidFill>
            <a:srgbClr val="C00000"/>
          </a:solidFill>
          <a:ln>
            <a:noFill/>
          </a:ln>
        </p:spPr>
      </p:pic>
      <p:sp>
        <p:nvSpPr>
          <p:cNvPr id="97" name="Shape 97"/>
          <p:cNvSpPr/>
          <p:nvPr/>
        </p:nvSpPr>
        <p:spPr>
          <a:xfrm>
            <a:off x="0" y="2903402"/>
            <a:ext cx="12191998" cy="523219"/>
          </a:xfrm>
          <a:prstGeom prst="rect">
            <a:avLst/>
          </a:prstGeom>
          <a:solidFill>
            <a:srgbClr val="C00000"/>
          </a:solidFill>
          <a:ln>
            <a:noFill/>
          </a:ln>
        </p:spPr>
        <p:txBody>
          <a:bodyPr anchorCtr="0" anchor="t" bIns="45700" lIns="91425" rIns="91425" tIns="45700">
            <a:noAutofit/>
          </a:bodyPr>
          <a:lstStyle/>
          <a:p>
            <a:pPr indent="0" lvl="0" marL="0" marR="0" rtl="0" algn="ctr">
              <a:spcBef>
                <a:spcPts val="0"/>
              </a:spcBef>
              <a:buSzPct val="25000"/>
              <a:buNone/>
            </a:pPr>
            <a:r>
              <a:rPr b="0" i="0" lang="el-GR" sz="2800" u="none" cap="none" strike="noStrike">
                <a:solidFill>
                  <a:schemeClr val="lt1"/>
                </a:solidFill>
                <a:latin typeface="Calibri"/>
                <a:ea typeface="Calibri"/>
                <a:cs typeface="Calibri"/>
                <a:sym typeface="Calibri"/>
              </a:rPr>
              <a:t>Δήλωση σύγκρουσης συμφερόντων (conflict of interest)</a:t>
            </a:r>
          </a:p>
        </p:txBody>
      </p:sp>
      <p:sp>
        <p:nvSpPr>
          <p:cNvPr id="98" name="Shape 98"/>
          <p:cNvSpPr txBox="1"/>
          <p:nvPr/>
        </p:nvSpPr>
        <p:spPr>
          <a:xfrm>
            <a:off x="0" y="6000876"/>
            <a:ext cx="12191998" cy="523219"/>
          </a:xfrm>
          <a:prstGeom prst="rect">
            <a:avLst/>
          </a:prstGeom>
          <a:solidFill>
            <a:srgbClr val="C00000"/>
          </a:solidFill>
          <a:ln cap="flat" cmpd="sng" w="38100">
            <a:solidFill>
              <a:srgbClr val="C629D7"/>
            </a:solidFill>
            <a:prstDash val="solid"/>
            <a:miter/>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0" i="0" lang="el-GR" sz="2800" u="none" cap="none" strike="noStrike">
                <a:solidFill>
                  <a:schemeClr val="lt1"/>
                </a:solidFill>
                <a:latin typeface="Calibri"/>
                <a:ea typeface="Calibri"/>
                <a:cs typeface="Calibri"/>
                <a:sym typeface="Calibri"/>
              </a:rPr>
              <a:t>η παρούσα ομιλία δεν ενέχει ουδεμία σύγκρουση συμφερόντων</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2" name="Shape 212"/>
        <p:cNvGrpSpPr/>
        <p:nvPr/>
      </p:nvGrpSpPr>
      <p:grpSpPr>
        <a:xfrm>
          <a:off x="0" y="0"/>
          <a:ext cx="0" cy="0"/>
          <a:chOff x="0" y="0"/>
          <a:chExt cx="0" cy="0"/>
        </a:xfrm>
      </p:grpSpPr>
      <p:sp>
        <p:nvSpPr>
          <p:cNvPr id="213" name="Shape 213"/>
          <p:cNvSpPr txBox="1"/>
          <p:nvPr>
            <p:ph type="title"/>
          </p:nvPr>
        </p:nvSpPr>
        <p:spPr>
          <a:xfrm>
            <a:off x="0" y="0"/>
            <a:ext cx="12192000" cy="1325562"/>
          </a:xfrm>
          <a:prstGeom prst="rect">
            <a:avLst/>
          </a:prstGeom>
          <a:solidFill>
            <a:srgbClr val="C00000"/>
          </a:solidFill>
          <a:ln>
            <a:noFill/>
          </a:ln>
        </p:spPr>
        <p:txBody>
          <a:bodyPr anchorCtr="0" anchor="ctr" bIns="45700" lIns="91425" rIns="91425" tIns="45700">
            <a:noAutofit/>
          </a:bodyPr>
          <a:lstStyle/>
          <a:p>
            <a:pPr indent="0" lvl="0" marL="0" marR="0" rtl="0" algn="ctr">
              <a:lnSpc>
                <a:spcPct val="90000"/>
              </a:lnSpc>
              <a:spcBef>
                <a:spcPts val="0"/>
              </a:spcBef>
              <a:buClr>
                <a:schemeClr val="lt1"/>
              </a:buClr>
              <a:buSzPct val="25000"/>
              <a:buFont typeface="Calibri"/>
              <a:buNone/>
            </a:pPr>
            <a:r>
              <a:rPr b="1" i="0" lang="el-GR" sz="4400" u="none" cap="none" strike="noStrike">
                <a:solidFill>
                  <a:schemeClr val="lt1"/>
                </a:solidFill>
                <a:latin typeface="Calibri"/>
                <a:ea typeface="Calibri"/>
                <a:cs typeface="Calibri"/>
                <a:sym typeface="Calibri"/>
              </a:rPr>
              <a:t>Ακράτεια κοπράνων</a:t>
            </a:r>
          </a:p>
        </p:txBody>
      </p:sp>
      <p:sp>
        <p:nvSpPr>
          <p:cNvPr id="214" name="Shape 214"/>
          <p:cNvSpPr txBox="1"/>
          <p:nvPr>
            <p:ph idx="1" type="body"/>
          </p:nvPr>
        </p:nvSpPr>
        <p:spPr>
          <a:xfrm>
            <a:off x="0" y="1325562"/>
            <a:ext cx="12192000" cy="5532436"/>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Η ακράτεια κοπράνων είναι υποτιμημένη τόσο προεγχειρητικά στην παχυσαρκία όσο και μετά από βαριατρική επέμβαση και οφείλεται τόσο στην διάρροια όσο και σε προϋπάρχουσες δυσλειτουργίες στον μηχανισμό εγκράτειας. </a:t>
            </a:r>
          </a:p>
          <a:p>
            <a:pPr indent="-228600" lvl="0" marL="228600" marR="0" rtl="0" algn="just">
              <a:lnSpc>
                <a:spcPct val="90000"/>
              </a:lnSpc>
              <a:spcBef>
                <a:spcPts val="1000"/>
              </a:spcBef>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Χρήσιμη μπορεί να είναι, στην αξιολόγηση ορισμένων ασθενών, η ορθο- πρωκτική μανομετρία αλλά και το ενδοπρωκτικό υπερηχογράφημα.</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9" name="Shape 219"/>
        <p:cNvGrpSpPr/>
        <p:nvPr/>
      </p:nvGrpSpPr>
      <p:grpSpPr>
        <a:xfrm>
          <a:off x="0" y="0"/>
          <a:ext cx="0" cy="0"/>
          <a:chOff x="0" y="0"/>
          <a:chExt cx="0" cy="0"/>
        </a:xfrm>
      </p:grpSpPr>
      <p:sp>
        <p:nvSpPr>
          <p:cNvPr id="220" name="Shape 220"/>
          <p:cNvSpPr txBox="1"/>
          <p:nvPr>
            <p:ph type="title"/>
          </p:nvPr>
        </p:nvSpPr>
        <p:spPr>
          <a:xfrm>
            <a:off x="0" y="0"/>
            <a:ext cx="12192000" cy="1168400"/>
          </a:xfrm>
          <a:prstGeom prst="rect">
            <a:avLst/>
          </a:prstGeom>
          <a:solidFill>
            <a:srgbClr val="C00000"/>
          </a:solidFill>
          <a:ln>
            <a:noFill/>
          </a:ln>
        </p:spPr>
        <p:txBody>
          <a:bodyPr anchorCtr="0" anchor="ctr" bIns="45700" lIns="91425" rIns="91425" tIns="45700">
            <a:noAutofit/>
          </a:bodyPr>
          <a:lstStyle/>
          <a:p>
            <a:pPr indent="0" lvl="0" marL="0" marR="0" rtl="0" algn="ctr">
              <a:lnSpc>
                <a:spcPct val="90000"/>
              </a:lnSpc>
              <a:spcBef>
                <a:spcPts val="0"/>
              </a:spcBef>
              <a:buClr>
                <a:schemeClr val="lt1"/>
              </a:buClr>
              <a:buSzPct val="25000"/>
              <a:buFont typeface="Calibri"/>
              <a:buNone/>
            </a:pPr>
            <a:r>
              <a:rPr b="1" i="0" lang="el-GR" sz="4400" u="none" cap="none" strike="noStrike">
                <a:solidFill>
                  <a:schemeClr val="lt1"/>
                </a:solidFill>
                <a:latin typeface="Calibri"/>
                <a:ea typeface="Calibri"/>
                <a:cs typeface="Calibri"/>
                <a:sym typeface="Calibri"/>
              </a:rPr>
              <a:t>Δυσκοιλιότητα</a:t>
            </a:r>
          </a:p>
        </p:txBody>
      </p:sp>
      <p:sp>
        <p:nvSpPr>
          <p:cNvPr id="221" name="Shape 221"/>
          <p:cNvSpPr txBox="1"/>
          <p:nvPr>
            <p:ph idx="1" type="body"/>
          </p:nvPr>
        </p:nvSpPr>
        <p:spPr>
          <a:xfrm>
            <a:off x="0" y="1325562"/>
            <a:ext cx="12192000" cy="5532436"/>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Μετεγχειρητικά και ειδικά τις πρώτες εβδομάδες, είναι πιθανό να εμφανιστεί δυσκοιλιότητα που οφείλεται στην αλλαγή της διατροφής και την απουσία άπεπτων φυτικών ινών στη δίαιτα. </a:t>
            </a: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Η μετεγχειρητική δυσκοιλιότητα εμφανίζεται πιο συχνά μετά από επεμβάσεις περιοριστικού τύπου και σε άτομα που είχαν από πριν πρόβλημα δυσκοιλιότητας. </a:t>
            </a: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Δυσκοιλιότητα (ιδιαίτερα σε RYGB) λόγω μειωμένης πρόσληψης τροφής και νερού αλλά και  χρήσης σιδήρου, αντικαταθλιπτικών και αγχολυτικών.</a:t>
            </a: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Η χρήση διαλυτών φυτικών ινών και υπακτικών είναι τότε απαραίτητη. </a:t>
            </a:r>
          </a:p>
          <a:p>
            <a:pPr indent="0" lvl="0" marL="0" marR="0" rtl="0" algn="l">
              <a:lnSpc>
                <a:spcPct val="9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x="0" y="0"/>
          <a:ext cx="0" cy="0"/>
          <a:chOff x="0" y="0"/>
          <a:chExt cx="0" cy="0"/>
        </a:xfrm>
      </p:grpSpPr>
      <p:sp>
        <p:nvSpPr>
          <p:cNvPr id="226" name="Shape 226"/>
          <p:cNvSpPr txBox="1"/>
          <p:nvPr>
            <p:ph type="title"/>
          </p:nvPr>
        </p:nvSpPr>
        <p:spPr>
          <a:xfrm>
            <a:off x="0" y="0"/>
            <a:ext cx="12192000" cy="1325562"/>
          </a:xfrm>
          <a:prstGeom prst="rect">
            <a:avLst/>
          </a:prstGeom>
          <a:solidFill>
            <a:srgbClr val="C00000"/>
          </a:solidFill>
          <a:ln>
            <a:noFill/>
          </a:ln>
        </p:spPr>
        <p:txBody>
          <a:bodyPr anchorCtr="0" anchor="ctr" bIns="45700" lIns="91425" rIns="91425" tIns="45700">
            <a:noAutofit/>
          </a:bodyPr>
          <a:lstStyle/>
          <a:p>
            <a:pPr indent="0" lvl="0" marL="0" marR="0" rtl="0" algn="ctr">
              <a:lnSpc>
                <a:spcPct val="90000"/>
              </a:lnSpc>
              <a:spcBef>
                <a:spcPts val="0"/>
              </a:spcBef>
              <a:buClr>
                <a:schemeClr val="lt1"/>
              </a:buClr>
              <a:buSzPct val="25000"/>
              <a:buFont typeface="Calibri"/>
              <a:buNone/>
            </a:pPr>
            <a:r>
              <a:rPr b="1" i="0" lang="el-GR" sz="4400" u="none" cap="none" strike="noStrike">
                <a:solidFill>
                  <a:schemeClr val="lt1"/>
                </a:solidFill>
                <a:latin typeface="Calibri"/>
                <a:ea typeface="Calibri"/>
                <a:cs typeface="Calibri"/>
                <a:sym typeface="Calibri"/>
              </a:rPr>
              <a:t>Δίψα μετά το γεύμα</a:t>
            </a:r>
          </a:p>
        </p:txBody>
      </p:sp>
      <p:sp>
        <p:nvSpPr>
          <p:cNvPr id="227" name="Shape 227"/>
          <p:cNvSpPr txBox="1"/>
          <p:nvPr>
            <p:ph idx="1" type="body"/>
          </p:nvPr>
        </p:nvSpPr>
        <p:spPr>
          <a:xfrm>
            <a:off x="0" y="1325562"/>
            <a:ext cx="12192000" cy="5532438"/>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Η λήψη υγρών με το γεύμα είναι αδύνατη τον πρώτο καιρό λόγω του μικρού μεγέθους του γαστρικού θυλάκου. </a:t>
            </a: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Αργότερα που η χωρητικότητα του στομάχου αυξάνεται η λήψη υγρών με το γεύμα επιταχύνει την κένωση του στομάχου, πράγμα που δεν είναι επιθυμητό. </a:t>
            </a: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Η δίψα μετά το γεύμα είναι μια ανεπιθύμητη κατάσταση και ο μόνος τρόπος να αποφευχθεί είναι να λαμβάνονται αρκετά υγρά πριν τα γεύματα. </a:t>
            </a: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Η λήψη νερού και γενικώς υγρών πρέπει να γίνεται κατά προτίμηση 30-60 λεπτά πριν το γεύμα ώστε να περιορίζεται η δίψα μετά το φαγητό. Μετά το φαγητό πρέπει να περάσουν τουλάχιστον 2 ώρες πριν την κατανάλωση υγρών.</a:t>
            </a:r>
          </a:p>
          <a:p>
            <a:pPr indent="-228600" lvl="0" marL="228600" marR="0" rtl="0" algn="l">
              <a:lnSpc>
                <a:spcPct val="90000"/>
              </a:lnSpc>
              <a:spcBef>
                <a:spcPts val="1000"/>
              </a:spcBef>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1" name="Shape 231"/>
        <p:cNvGrpSpPr/>
        <p:nvPr/>
      </p:nvGrpSpPr>
      <p:grpSpPr>
        <a:xfrm>
          <a:off x="0" y="0"/>
          <a:ext cx="0" cy="0"/>
          <a:chOff x="0" y="0"/>
          <a:chExt cx="0" cy="0"/>
        </a:xfrm>
      </p:grpSpPr>
      <p:sp>
        <p:nvSpPr>
          <p:cNvPr id="232" name="Shape 232"/>
          <p:cNvSpPr txBox="1"/>
          <p:nvPr>
            <p:ph type="title"/>
          </p:nvPr>
        </p:nvSpPr>
        <p:spPr>
          <a:xfrm>
            <a:off x="0" y="0"/>
            <a:ext cx="12192000" cy="1325562"/>
          </a:xfrm>
          <a:prstGeom prst="rect">
            <a:avLst/>
          </a:prstGeom>
          <a:solidFill>
            <a:srgbClr val="C00000"/>
          </a:solidFill>
          <a:ln>
            <a:noFill/>
          </a:ln>
        </p:spPr>
        <p:txBody>
          <a:bodyPr anchorCtr="0" anchor="ctr" bIns="45700" lIns="91425" rIns="91425" tIns="45700">
            <a:noAutofit/>
          </a:bodyPr>
          <a:lstStyle/>
          <a:p>
            <a:pPr indent="0" lvl="0" marL="0" marR="0" rtl="0" algn="ctr">
              <a:lnSpc>
                <a:spcPct val="90000"/>
              </a:lnSpc>
              <a:spcBef>
                <a:spcPts val="0"/>
              </a:spcBef>
              <a:buClr>
                <a:schemeClr val="lt1"/>
              </a:buClr>
              <a:buSzPct val="25000"/>
              <a:buFont typeface="Calibri"/>
              <a:buNone/>
            </a:pPr>
            <a:r>
              <a:rPr b="1" i="0" lang="el-GR" sz="4400" u="none" cap="none" strike="noStrike">
                <a:solidFill>
                  <a:schemeClr val="lt1"/>
                </a:solidFill>
                <a:latin typeface="Calibri"/>
                <a:ea typeface="Calibri"/>
                <a:cs typeface="Calibri"/>
                <a:sym typeface="Calibri"/>
              </a:rPr>
              <a:t>Σύνδρομο Dumping</a:t>
            </a:r>
          </a:p>
        </p:txBody>
      </p:sp>
      <p:sp>
        <p:nvSpPr>
          <p:cNvPr id="233" name="Shape 233"/>
          <p:cNvSpPr txBox="1"/>
          <p:nvPr>
            <p:ph idx="1" type="body"/>
          </p:nvPr>
        </p:nvSpPr>
        <p:spPr>
          <a:xfrm>
            <a:off x="0" y="1325562"/>
            <a:ext cx="12192000" cy="5532436"/>
          </a:xfrm>
          <a:prstGeom prst="rect">
            <a:avLst/>
          </a:prstGeom>
          <a:noFill/>
          <a:ln>
            <a:noFill/>
          </a:ln>
        </p:spPr>
        <p:txBody>
          <a:bodyPr anchorCtr="0" anchor="t" bIns="45700" lIns="91425" rIns="91425" tIns="45700">
            <a:noAutofit/>
          </a:bodyPr>
          <a:lstStyle/>
          <a:p>
            <a:pPr indent="0" lvl="0" marL="0" marR="0" rtl="0" algn="l">
              <a:lnSpc>
                <a:spcPct val="70000"/>
              </a:lnSpc>
              <a:spcBef>
                <a:spcPts val="0"/>
              </a:spcBef>
              <a:spcAft>
                <a:spcPts val="0"/>
              </a:spcAft>
              <a:buClr>
                <a:schemeClr val="dk1"/>
              </a:buClr>
              <a:buSzPct val="25000"/>
              <a:buFont typeface="Arial"/>
              <a:buNone/>
            </a:pPr>
            <a:r>
              <a:t/>
            </a:r>
            <a:endParaRPr b="0" i="0" sz="2380" u="none" cap="none" strike="noStrike">
              <a:solidFill>
                <a:schemeClr val="dk1"/>
              </a:solidFill>
              <a:latin typeface="Calibri"/>
              <a:ea typeface="Calibri"/>
              <a:cs typeface="Calibri"/>
              <a:sym typeface="Calibri"/>
            </a:endParaRPr>
          </a:p>
          <a:p>
            <a:pPr indent="-228600" lvl="0" marL="228600" marR="0" rtl="0" algn="just">
              <a:lnSpc>
                <a:spcPct val="70000"/>
              </a:lnSpc>
              <a:spcBef>
                <a:spcPts val="1000"/>
              </a:spcBef>
              <a:spcAft>
                <a:spcPts val="0"/>
              </a:spcAft>
              <a:buClr>
                <a:schemeClr val="dk1"/>
              </a:buClr>
              <a:buSzPct val="99166"/>
              <a:buFont typeface="Arial"/>
              <a:buChar char="•"/>
            </a:pPr>
            <a:r>
              <a:rPr b="0" i="0" lang="el-GR" sz="2380" u="none" cap="none" strike="noStrike">
                <a:solidFill>
                  <a:schemeClr val="dk1"/>
                </a:solidFill>
                <a:latin typeface="Calibri"/>
                <a:ea typeface="Calibri"/>
                <a:cs typeface="Calibri"/>
                <a:sym typeface="Calibri"/>
              </a:rPr>
              <a:t>Οι χειρουργικές επεμβάσεις που καταργούν τη βαλβίδα του πυλωρού δημιουργούν συχνά σύνδρομο Dumping. </a:t>
            </a:r>
          </a:p>
          <a:p>
            <a:pPr indent="-228600" lvl="0" marL="228600" marR="0" rtl="0" algn="just">
              <a:lnSpc>
                <a:spcPct val="70000"/>
              </a:lnSpc>
              <a:spcBef>
                <a:spcPts val="1000"/>
              </a:spcBef>
              <a:spcAft>
                <a:spcPts val="0"/>
              </a:spcAft>
              <a:buClr>
                <a:schemeClr val="dk1"/>
              </a:buClr>
              <a:buSzPct val="99166"/>
              <a:buFont typeface="Arial"/>
              <a:buChar char="•"/>
            </a:pPr>
            <a:r>
              <a:rPr b="0" i="0" lang="el-GR" sz="2380" u="none" cap="none" strike="noStrike">
                <a:solidFill>
                  <a:schemeClr val="dk1"/>
                </a:solidFill>
                <a:latin typeface="Calibri"/>
                <a:ea typeface="Calibri"/>
                <a:cs typeface="Calibri"/>
                <a:sym typeface="Calibri"/>
              </a:rPr>
              <a:t>Προκαλείται λίγα λεπτά μετά τη λήψη τροφής (πρώιμο Dumping) από την ταχεία διέλευση αναραίωτης τροφής στο λεπτό έντερο.</a:t>
            </a:r>
          </a:p>
          <a:p>
            <a:pPr indent="-228600" lvl="0" marL="228600" marR="0" rtl="0" algn="just">
              <a:lnSpc>
                <a:spcPct val="70000"/>
              </a:lnSpc>
              <a:spcBef>
                <a:spcPts val="1000"/>
              </a:spcBef>
              <a:spcAft>
                <a:spcPts val="0"/>
              </a:spcAft>
              <a:buClr>
                <a:schemeClr val="dk1"/>
              </a:buClr>
              <a:buSzPct val="99166"/>
              <a:buFont typeface="Arial"/>
              <a:buChar char="•"/>
            </a:pPr>
            <a:r>
              <a:rPr b="0" i="0" lang="el-GR" sz="2380" u="none" cap="none" strike="noStrike">
                <a:solidFill>
                  <a:schemeClr val="dk1"/>
                </a:solidFill>
                <a:latin typeface="Calibri"/>
                <a:ea typeface="Calibri"/>
                <a:cs typeface="Calibri"/>
                <a:sym typeface="Calibri"/>
              </a:rPr>
              <a:t>Eκδηλώνεται με ναυτία, εφίδρωση, αίσθημα λιποθυμίας εντερικούς κωλικούς και μερικές φορές διάρροια. </a:t>
            </a:r>
          </a:p>
          <a:p>
            <a:pPr indent="-228600" lvl="0" marL="228600" marR="0" rtl="0" algn="just">
              <a:lnSpc>
                <a:spcPct val="70000"/>
              </a:lnSpc>
              <a:spcBef>
                <a:spcPts val="1000"/>
              </a:spcBef>
              <a:spcAft>
                <a:spcPts val="0"/>
              </a:spcAft>
              <a:buClr>
                <a:schemeClr val="dk1"/>
              </a:buClr>
              <a:buSzPct val="99166"/>
              <a:buFont typeface="Arial"/>
              <a:buChar char="•"/>
            </a:pPr>
            <a:r>
              <a:rPr b="0" i="0" lang="el-GR" sz="2380" u="none" cap="none" strike="noStrike">
                <a:solidFill>
                  <a:schemeClr val="dk1"/>
                </a:solidFill>
                <a:latin typeface="Calibri"/>
                <a:ea typeface="Calibri"/>
                <a:cs typeface="Calibri"/>
                <a:sym typeface="Calibri"/>
              </a:rPr>
              <a:t>Μερικές φορές μπορεί να εμφανιστεί με τη μορφή υπογλυκαιμίας 1-1.5 ώρα μετά τη λήψη γεύματος (όψιμο Dumping).</a:t>
            </a:r>
          </a:p>
          <a:p>
            <a:pPr indent="-228600" lvl="0" marL="228600" marR="0" rtl="0" algn="just">
              <a:lnSpc>
                <a:spcPct val="70000"/>
              </a:lnSpc>
              <a:spcBef>
                <a:spcPts val="1000"/>
              </a:spcBef>
              <a:spcAft>
                <a:spcPts val="0"/>
              </a:spcAft>
              <a:buClr>
                <a:schemeClr val="dk1"/>
              </a:buClr>
              <a:buSzPct val="99166"/>
              <a:buFont typeface="Arial"/>
              <a:buChar char="•"/>
            </a:pPr>
            <a:r>
              <a:rPr b="0" i="0" lang="el-GR" sz="2380" u="none" cap="none" strike="noStrike">
                <a:solidFill>
                  <a:schemeClr val="dk1"/>
                </a:solidFill>
                <a:latin typeface="Calibri"/>
                <a:ea typeface="Calibri"/>
                <a:cs typeface="Calibri"/>
                <a:sym typeface="Calibri"/>
              </a:rPr>
              <a:t>Το Dumping θεωρείται πλεονέκτημα στις βαριατρικές επεμβάσεις, γιατί περιορίζει τη λήψη των παραπάνω τροφών, αλλά πολλές φορές αμβλύνεται ή παρέρχεται μετά από 3-4 χρόνια.</a:t>
            </a:r>
          </a:p>
          <a:p>
            <a:pPr indent="-228600" lvl="0" marL="228600" marR="0" rtl="0" algn="just">
              <a:lnSpc>
                <a:spcPct val="70000"/>
              </a:lnSpc>
              <a:spcBef>
                <a:spcPts val="1000"/>
              </a:spcBef>
              <a:spcAft>
                <a:spcPts val="0"/>
              </a:spcAft>
              <a:buClr>
                <a:schemeClr val="dk1"/>
              </a:buClr>
              <a:buSzPct val="99166"/>
              <a:buFont typeface="Arial"/>
              <a:buChar char="•"/>
            </a:pPr>
            <a:r>
              <a:rPr b="0" i="0" lang="el-GR" sz="2380" u="none" cap="none" strike="noStrike">
                <a:solidFill>
                  <a:schemeClr val="dk1"/>
                </a:solidFill>
                <a:latin typeface="Calibri"/>
                <a:ea typeface="Calibri"/>
                <a:cs typeface="Calibri"/>
                <a:sym typeface="Calibri"/>
              </a:rPr>
              <a:t>Σπάνια επιπλοκή της RYGB (μετά από ένα έτος) που δεν πρέπει να συγχέεται με το S. Dumping είναι η </a:t>
            </a:r>
            <a:r>
              <a:rPr b="1" i="0" lang="el-GR" sz="2380" u="none" cap="none" strike="noStrike">
                <a:solidFill>
                  <a:schemeClr val="dk1"/>
                </a:solidFill>
                <a:latin typeface="Calibri"/>
                <a:ea typeface="Calibri"/>
                <a:cs typeface="Calibri"/>
                <a:sym typeface="Calibri"/>
              </a:rPr>
              <a:t>συμπτωματική υπογλυκαιμία </a:t>
            </a:r>
            <a:r>
              <a:rPr b="0" i="0" lang="el-GR" sz="2380" u="none" cap="none" strike="noStrike">
                <a:solidFill>
                  <a:schemeClr val="dk1"/>
                </a:solidFill>
                <a:latin typeface="Calibri"/>
                <a:ea typeface="Calibri"/>
                <a:cs typeface="Calibri"/>
                <a:sym typeface="Calibri"/>
              </a:rPr>
              <a:t>που εκδηλώνεται με ζάλη, σύγχυση και λιποθυμικό επεισόδιο 1-2 ώρες μετά την λήψη, πλούσιας σε υδατάνθρακες, τροφής και οφείλεται σε υπερτροφία των κυττάρων των νησιδίων του παγκρέατος (αναφέρεται και ως νησιδιοβλάστωση) με αποτέλεσμα ανεξήγητα υπερβολικά υψηλά επίπεδα ινσουλίνης.    </a:t>
            </a:r>
          </a:p>
          <a:p>
            <a:pPr indent="-228600" lvl="0" marL="228600" marR="0" rtl="0" algn="l">
              <a:lnSpc>
                <a:spcPct val="70000"/>
              </a:lnSpc>
              <a:spcBef>
                <a:spcPts val="1000"/>
              </a:spcBef>
              <a:buClr>
                <a:schemeClr val="dk1"/>
              </a:buClr>
              <a:buSzPct val="99166"/>
              <a:buFont typeface="Arial"/>
              <a:buNone/>
            </a:pPr>
            <a:r>
              <a:t/>
            </a:r>
            <a:endParaRPr b="0" i="0" sz="238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x="0" y="0"/>
          <a:ext cx="0" cy="0"/>
          <a:chOff x="0" y="0"/>
          <a:chExt cx="0" cy="0"/>
        </a:xfrm>
      </p:grpSpPr>
      <p:sp>
        <p:nvSpPr>
          <p:cNvPr id="238" name="Shape 238"/>
          <p:cNvSpPr txBox="1"/>
          <p:nvPr>
            <p:ph type="title"/>
          </p:nvPr>
        </p:nvSpPr>
        <p:spPr>
          <a:xfrm>
            <a:off x="0" y="0"/>
            <a:ext cx="12192000" cy="1325562"/>
          </a:xfrm>
          <a:prstGeom prst="rect">
            <a:avLst/>
          </a:prstGeom>
          <a:solidFill>
            <a:srgbClr val="C00000"/>
          </a:solidFill>
          <a:ln>
            <a:noFill/>
          </a:ln>
        </p:spPr>
        <p:txBody>
          <a:bodyPr anchorCtr="0" anchor="ctr" bIns="45700" lIns="91425" rIns="91425" tIns="45700">
            <a:noAutofit/>
          </a:bodyPr>
          <a:lstStyle/>
          <a:p>
            <a:pPr indent="0" lvl="0" marL="0" marR="0" rtl="0" algn="ctr">
              <a:lnSpc>
                <a:spcPct val="90000"/>
              </a:lnSpc>
              <a:spcBef>
                <a:spcPts val="0"/>
              </a:spcBef>
              <a:buClr>
                <a:schemeClr val="lt1"/>
              </a:buClr>
              <a:buSzPct val="25000"/>
              <a:buFont typeface="Calibri"/>
              <a:buNone/>
            </a:pPr>
            <a:r>
              <a:rPr b="1" i="0" lang="el-GR" sz="4400" u="none" cap="none" strike="noStrike">
                <a:solidFill>
                  <a:schemeClr val="lt1"/>
                </a:solidFill>
                <a:latin typeface="Calibri"/>
                <a:ea typeface="Calibri"/>
                <a:cs typeface="Calibri"/>
                <a:sym typeface="Calibri"/>
              </a:rPr>
              <a:t>Επιπλοκές βαριατρικών επεμβάσεων </a:t>
            </a:r>
            <a:br>
              <a:rPr b="1" i="0" lang="el-GR" sz="4400" u="none" cap="none" strike="noStrike">
                <a:solidFill>
                  <a:schemeClr val="lt1"/>
                </a:solidFill>
                <a:latin typeface="Calibri"/>
                <a:ea typeface="Calibri"/>
                <a:cs typeface="Calibri"/>
                <a:sym typeface="Calibri"/>
              </a:rPr>
            </a:br>
            <a:r>
              <a:rPr b="1" i="0" lang="el-GR" sz="4400" u="none" cap="none" strike="noStrike">
                <a:solidFill>
                  <a:schemeClr val="lt1"/>
                </a:solidFill>
                <a:latin typeface="Calibri"/>
                <a:ea typeface="Calibri"/>
                <a:cs typeface="Calibri"/>
                <a:sym typeface="Calibri"/>
              </a:rPr>
              <a:t>σχετιζόμενες με δυσαπορρόφηση</a:t>
            </a:r>
          </a:p>
        </p:txBody>
      </p:sp>
      <p:sp>
        <p:nvSpPr>
          <p:cNvPr id="239" name="Shape 239"/>
          <p:cNvSpPr txBox="1"/>
          <p:nvPr>
            <p:ph idx="1" type="body"/>
          </p:nvPr>
        </p:nvSpPr>
        <p:spPr>
          <a:xfrm>
            <a:off x="0" y="1825624"/>
            <a:ext cx="12192000" cy="5032374"/>
          </a:xfrm>
          <a:prstGeom prst="rect">
            <a:avLst/>
          </a:prstGeom>
          <a:noFill/>
          <a:ln>
            <a:noFill/>
          </a:ln>
        </p:spPr>
        <p:txBody>
          <a:bodyPr anchorCtr="0" anchor="t" bIns="45700" lIns="91425" rIns="91425" tIns="45700">
            <a:noAutofit/>
          </a:bodyPr>
          <a:lstStyle/>
          <a:p>
            <a:pPr indent="0" lvl="0" marL="0" marR="0" rtl="0" algn="just">
              <a:lnSpc>
                <a:spcPct val="90000"/>
              </a:lnSpc>
              <a:spcBef>
                <a:spcPts val="0"/>
              </a:spcBef>
              <a:spcAft>
                <a:spcPts val="0"/>
              </a:spcAft>
              <a:buClr>
                <a:schemeClr val="dk1"/>
              </a:buClr>
              <a:buSzPct val="25000"/>
              <a:buFont typeface="Arial"/>
              <a:buNone/>
            </a:pPr>
            <a:r>
              <a:rPr b="0" i="0" lang="el-GR" sz="2590" u="none" cap="none" strike="noStrike">
                <a:solidFill>
                  <a:schemeClr val="dk1"/>
                </a:solidFill>
                <a:latin typeface="Calibri"/>
                <a:ea typeface="Calibri"/>
                <a:cs typeface="Calibri"/>
                <a:sym typeface="Calibri"/>
              </a:rPr>
              <a:t>-- Περίπου το 30% των ασθενών θα αναπτύξει μια επιπλοκή σχετίζονται με τη διατροφή. </a:t>
            </a:r>
          </a:p>
          <a:p>
            <a:pPr indent="0" lvl="0" marL="0" marR="0" rtl="0" algn="just">
              <a:lnSpc>
                <a:spcPct val="90000"/>
              </a:lnSpc>
              <a:spcBef>
                <a:spcPts val="1000"/>
              </a:spcBef>
              <a:spcAft>
                <a:spcPts val="0"/>
              </a:spcAft>
              <a:buClr>
                <a:schemeClr val="dk1"/>
              </a:buClr>
              <a:buSzPct val="25000"/>
              <a:buFont typeface="Arial"/>
              <a:buNone/>
            </a:pPr>
            <a:r>
              <a:rPr b="0" i="0" lang="el-GR" sz="2590" u="none" cap="none" strike="noStrike">
                <a:solidFill>
                  <a:schemeClr val="dk1"/>
                </a:solidFill>
                <a:latin typeface="Calibri"/>
                <a:ea typeface="Calibri"/>
                <a:cs typeface="Calibri"/>
                <a:sym typeface="Calibri"/>
              </a:rPr>
              <a:t>-- Fe, Ca, Vit.D, Vit.B είναι τα στοιχεία που συχνότερα είναι μειωμένα</a:t>
            </a:r>
          </a:p>
          <a:p>
            <a:pPr indent="0" lvl="0" marL="0" marR="0" rtl="0" algn="just">
              <a:lnSpc>
                <a:spcPct val="90000"/>
              </a:lnSpc>
              <a:spcBef>
                <a:spcPts val="1000"/>
              </a:spcBef>
              <a:spcAft>
                <a:spcPts val="0"/>
              </a:spcAft>
              <a:buClr>
                <a:schemeClr val="dk1"/>
              </a:buClr>
              <a:buSzPct val="25000"/>
              <a:buFont typeface="Arial"/>
              <a:buNone/>
            </a:pPr>
            <a:r>
              <a:rPr b="0" i="0" lang="el-GR" sz="2590" u="none" cap="none" strike="noStrike">
                <a:solidFill>
                  <a:schemeClr val="dk1"/>
                </a:solidFill>
                <a:latin typeface="Calibri"/>
                <a:ea typeface="Calibri"/>
                <a:cs typeface="Calibri"/>
                <a:sym typeface="Calibri"/>
              </a:rPr>
              <a:t>-- Τα σημεία και συμπτώματα που αναζητούντα κύρια μετά από επεμβάσεις παράκαμψης:</a:t>
            </a:r>
          </a:p>
          <a:p>
            <a:pPr indent="-228600" lvl="0" marL="228600" marR="0" rtl="0" algn="just">
              <a:lnSpc>
                <a:spcPct val="9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Αναιμία αποτέλεσμα έλλειψης σιδήρου, φιλλικού, Β 12, Βιτ. Α και Ε, χαλκού και ψευδάργυρου.</a:t>
            </a:r>
          </a:p>
          <a:p>
            <a:pPr indent="-228600" lvl="0" marL="228600" marR="0" rtl="0" algn="just">
              <a:lnSpc>
                <a:spcPct val="9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Μεταβολική νόσος οστών αποτέλεσμα έλλειψης Ca, Vit.D</a:t>
            </a:r>
          </a:p>
          <a:p>
            <a:pPr indent="-228600" lvl="0" marL="228600" marR="0" rtl="0" algn="just">
              <a:lnSpc>
                <a:spcPct val="9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Υποσιτισμός αποτέλεσμα έλλειψης πρωτεϊνών</a:t>
            </a:r>
          </a:p>
          <a:p>
            <a:pPr indent="-228600" lvl="0" marL="228600" marR="0" rtl="0" algn="just">
              <a:lnSpc>
                <a:spcPct val="9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Στεατόρροια</a:t>
            </a:r>
          </a:p>
          <a:p>
            <a:pPr indent="-228600" lvl="0" marL="228600" marR="0" rtl="0" algn="just">
              <a:lnSpc>
                <a:spcPct val="9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Εγκεφαλοπάθεια του Wernicke αποτέλεσμα έλλειψης θειαμίνης που αν διαγνωσθεί καθυστερημένα έχει ως συνέπεια μόνιμες εγκεφαλικές βλάβες</a:t>
            </a:r>
          </a:p>
          <a:p>
            <a:pPr indent="0" lvl="0" marL="0" marR="0" rtl="0" algn="l">
              <a:lnSpc>
                <a:spcPct val="90000"/>
              </a:lnSpc>
              <a:spcBef>
                <a:spcPts val="1000"/>
              </a:spcBef>
              <a:buClr>
                <a:schemeClr val="dk1"/>
              </a:buClr>
              <a:buSzPct val="25000"/>
              <a:buFont typeface="Arial"/>
              <a:buNone/>
            </a:pPr>
            <a:r>
              <a:t/>
            </a:r>
            <a:endParaRPr b="0" i="0" sz="2590" u="none" cap="none" strike="noStrik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3" name="Shape 243"/>
        <p:cNvGrpSpPr/>
        <p:nvPr/>
      </p:nvGrpSpPr>
      <p:grpSpPr>
        <a:xfrm>
          <a:off x="0" y="0"/>
          <a:ext cx="0" cy="0"/>
          <a:chOff x="0" y="0"/>
          <a:chExt cx="0" cy="0"/>
        </a:xfrm>
      </p:grpSpPr>
      <p:sp>
        <p:nvSpPr>
          <p:cNvPr id="244" name="Shape 244"/>
          <p:cNvSpPr txBox="1"/>
          <p:nvPr>
            <p:ph type="title"/>
          </p:nvPr>
        </p:nvSpPr>
        <p:spPr>
          <a:xfrm>
            <a:off x="0" y="0"/>
            <a:ext cx="12192000" cy="1325562"/>
          </a:xfrm>
          <a:prstGeom prst="rect">
            <a:avLst/>
          </a:prstGeom>
          <a:solidFill>
            <a:srgbClr val="C00000"/>
          </a:solidFill>
          <a:ln>
            <a:noFill/>
          </a:ln>
        </p:spPr>
        <p:txBody>
          <a:bodyPr anchorCtr="0" anchor="ctr" bIns="45700" lIns="91425" rIns="91425" tIns="45700">
            <a:noAutofit/>
          </a:bodyPr>
          <a:lstStyle/>
          <a:p>
            <a:pPr indent="0" lvl="0" marL="0" marR="0" rtl="0" algn="ctr">
              <a:lnSpc>
                <a:spcPct val="90000"/>
              </a:lnSpc>
              <a:spcBef>
                <a:spcPts val="0"/>
              </a:spcBef>
              <a:buClr>
                <a:schemeClr val="lt1"/>
              </a:buClr>
              <a:buSzPct val="25000"/>
              <a:buFont typeface="Calibri"/>
              <a:buNone/>
            </a:pPr>
            <a:r>
              <a:rPr b="1" i="0" lang="el-GR" sz="4400" u="none" cap="none" strike="noStrike">
                <a:solidFill>
                  <a:schemeClr val="lt1"/>
                </a:solidFill>
                <a:latin typeface="Calibri"/>
                <a:ea typeface="Calibri"/>
                <a:cs typeface="Calibri"/>
                <a:sym typeface="Calibri"/>
              </a:rPr>
              <a:t>Επιπλοκές βαριατρικών επεμβάσεων </a:t>
            </a:r>
            <a:br>
              <a:rPr b="1" i="0" lang="el-GR" sz="4400" u="none" cap="none" strike="noStrike">
                <a:solidFill>
                  <a:schemeClr val="lt1"/>
                </a:solidFill>
                <a:latin typeface="Calibri"/>
                <a:ea typeface="Calibri"/>
                <a:cs typeface="Calibri"/>
                <a:sym typeface="Calibri"/>
              </a:rPr>
            </a:br>
            <a:r>
              <a:rPr b="1" i="0" lang="el-GR" sz="4400" u="none" cap="none" strike="noStrike">
                <a:solidFill>
                  <a:schemeClr val="lt1"/>
                </a:solidFill>
                <a:latin typeface="Calibri"/>
                <a:ea typeface="Calibri"/>
                <a:cs typeface="Calibri"/>
                <a:sym typeface="Calibri"/>
              </a:rPr>
              <a:t>σχετιζόμενες με δυσαπορρόφηση (2)</a:t>
            </a:r>
          </a:p>
        </p:txBody>
      </p:sp>
      <p:sp>
        <p:nvSpPr>
          <p:cNvPr id="245" name="Shape 245"/>
          <p:cNvSpPr txBox="1"/>
          <p:nvPr>
            <p:ph idx="1" type="body"/>
          </p:nvPr>
        </p:nvSpPr>
        <p:spPr>
          <a:xfrm>
            <a:off x="0" y="1325562"/>
            <a:ext cx="12192000" cy="5532438"/>
          </a:xfrm>
          <a:prstGeom prst="rect">
            <a:avLst/>
          </a:prstGeom>
          <a:noFill/>
          <a:ln>
            <a:noFill/>
          </a:ln>
        </p:spPr>
        <p:txBody>
          <a:bodyPr anchorCtr="0" anchor="t" bIns="45700" lIns="91425" rIns="91425" tIns="45700">
            <a:noAutofit/>
          </a:bodyPr>
          <a:lstStyle/>
          <a:p>
            <a:pPr indent="-228600" lvl="0" marL="228600" marR="0" rtl="0" algn="l">
              <a:lnSpc>
                <a:spcPct val="80000"/>
              </a:lnSpc>
              <a:spcBef>
                <a:spcPts val="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just">
              <a:lnSpc>
                <a:spcPct val="8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Πολυνευροπάθεια και μυοπάθεια από έλλειψη θειαμίνης,χαλκού,Vit. B 12 και Ε</a:t>
            </a:r>
          </a:p>
          <a:p>
            <a:pPr indent="-228600" lvl="0" marL="228600" marR="0" rtl="0" algn="just">
              <a:lnSpc>
                <a:spcPct val="8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Οπτικές διαταραχές από έλλειψη Vit. Α και Ε και θειαμίνης</a:t>
            </a:r>
          </a:p>
          <a:p>
            <a:pPr indent="-228600" lvl="0" marL="228600" marR="0" rtl="0" algn="just">
              <a:lnSpc>
                <a:spcPct val="8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Δερματικά εξανθήματα από έλλειψη ψευδάργυρου, λιπαρά οξέα, Vit. A</a:t>
            </a:r>
          </a:p>
          <a:p>
            <a:pPr indent="-228600" lvl="0" marL="228600" marR="0" rtl="0" algn="just">
              <a:lnSpc>
                <a:spcPct val="8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Λόγω της βαριατρικής επέμβασης ποτέ δεν υπάρχει έλλειψη ενός παράγοντα αλλά οι ελλείψεις είναι πολυπαραγοντικές και οφείλονται εκτός της δυσαπορρόφησης και στις διαιτητικές επιλογές αλλά και στην μείωση πρόσληψης τροφής. </a:t>
            </a:r>
          </a:p>
          <a:p>
            <a:pPr indent="-228600" lvl="0" marL="228600" marR="0" rtl="0" algn="just">
              <a:lnSpc>
                <a:spcPct val="8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Ο αριθμός και η σοβαρότητα των ελλείψεων σχετίζεται με το είδος της επέμβασης, τις διατροφικές συνήθειες του ασθενούς αλλά και την παρουσία άλλων σχετιζόμενων με την επέμβαση επιπλοκών όπως έμετο ή/και διάρροια.</a:t>
            </a:r>
          </a:p>
          <a:p>
            <a:pPr indent="-228600" lvl="0" marL="228600" marR="0" rtl="0" algn="just">
              <a:lnSpc>
                <a:spcPct val="80000"/>
              </a:lnSpc>
              <a:spcBef>
                <a:spcPts val="1000"/>
              </a:spcBef>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Ορισμένες ελλείψεις μπορεί να γίνουν άμεσα εμφανείς ενώ πολύ συχνά έχουν «ύπουλη» έναρξη χωρίς άμεσα κλινικά εμφανή εικόνα.</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9" name="Shape 249"/>
        <p:cNvGrpSpPr/>
        <p:nvPr/>
      </p:nvGrpSpPr>
      <p:grpSpPr>
        <a:xfrm>
          <a:off x="0" y="0"/>
          <a:ext cx="0" cy="0"/>
          <a:chOff x="0" y="0"/>
          <a:chExt cx="0" cy="0"/>
        </a:xfrm>
      </p:grpSpPr>
      <p:sp>
        <p:nvSpPr>
          <p:cNvPr id="250" name="Shape 250"/>
          <p:cNvSpPr txBox="1"/>
          <p:nvPr>
            <p:ph type="title"/>
          </p:nvPr>
        </p:nvSpPr>
        <p:spPr>
          <a:xfrm>
            <a:off x="0" y="0"/>
            <a:ext cx="12179300" cy="1325562"/>
          </a:xfrm>
          <a:prstGeom prst="rect">
            <a:avLst/>
          </a:prstGeom>
          <a:solidFill>
            <a:srgbClr val="C00000"/>
          </a:solidFill>
          <a:ln>
            <a:noFill/>
          </a:ln>
        </p:spPr>
        <p:txBody>
          <a:bodyPr anchorCtr="0" anchor="ctr" bIns="45700" lIns="91425" rIns="91425" tIns="45700">
            <a:noAutofit/>
          </a:bodyPr>
          <a:lstStyle/>
          <a:p>
            <a:pPr indent="0" lvl="0" marL="0" marR="0" rtl="0" algn="ctr">
              <a:lnSpc>
                <a:spcPct val="90000"/>
              </a:lnSpc>
              <a:spcBef>
                <a:spcPts val="0"/>
              </a:spcBef>
              <a:buClr>
                <a:schemeClr val="lt1"/>
              </a:buClr>
              <a:buSzPct val="25000"/>
              <a:buFont typeface="Calibri"/>
              <a:buNone/>
            </a:pPr>
            <a:r>
              <a:rPr b="1" i="0" lang="el-GR" sz="4400" u="none" cap="none" strike="noStrike">
                <a:solidFill>
                  <a:schemeClr val="lt1"/>
                </a:solidFill>
                <a:latin typeface="Calibri"/>
                <a:ea typeface="Calibri"/>
                <a:cs typeface="Calibri"/>
                <a:sym typeface="Calibri"/>
              </a:rPr>
              <a:t>Αναιμία</a:t>
            </a:r>
          </a:p>
        </p:txBody>
      </p:sp>
      <p:sp>
        <p:nvSpPr>
          <p:cNvPr id="251" name="Shape 251"/>
          <p:cNvSpPr txBox="1"/>
          <p:nvPr>
            <p:ph idx="1" type="body"/>
          </p:nvPr>
        </p:nvSpPr>
        <p:spPr>
          <a:xfrm>
            <a:off x="0" y="1325562"/>
            <a:ext cx="12179300" cy="5532436"/>
          </a:xfrm>
          <a:prstGeom prst="rect">
            <a:avLst/>
          </a:prstGeom>
          <a:noFill/>
          <a:ln>
            <a:noFill/>
          </a:ln>
        </p:spPr>
        <p:txBody>
          <a:bodyPr anchorCtr="0" anchor="t" bIns="45700" lIns="91425" rIns="91425" tIns="45700">
            <a:noAutofit/>
          </a:bodyPr>
          <a:lstStyle/>
          <a:p>
            <a:pPr indent="-228600" lvl="0" marL="228600" marR="0" rtl="0" algn="just">
              <a:lnSpc>
                <a:spcPct val="90000"/>
              </a:lnSpc>
              <a:spcBef>
                <a:spcPts val="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just">
              <a:lnSpc>
                <a:spcPct val="90000"/>
              </a:lnSpc>
              <a:spcBef>
                <a:spcPts val="100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Πιο συχνά μετά από επεμβάσεις δυσαπορρόφησης αλλά μπορεί να εμφανιστεί και μετά από επεμβάσεις περιορισμού όταν δεν ακολουθείται ισορροπημένη διατροφή.</a:t>
            </a: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Οφείλεται σε έλλειψη σιδήρου, βιταμίνης Β6, Β12 ή/και φυλλικού οξέος.  </a:t>
            </a: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Συνήθως είναι αναστρέψιμη με την αναπλήρωση των ελλειμμάτων, αλλά μερικές φορές μπορεί να είναι επίμονη. </a:t>
            </a:r>
          </a:p>
          <a:p>
            <a:pPr indent="0" lvl="0" marL="0" marR="0" rtl="0" algn="l">
              <a:lnSpc>
                <a:spcPct val="9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5" name="Shape 255"/>
        <p:cNvGrpSpPr/>
        <p:nvPr/>
      </p:nvGrpSpPr>
      <p:grpSpPr>
        <a:xfrm>
          <a:off x="0" y="0"/>
          <a:ext cx="0" cy="0"/>
          <a:chOff x="0" y="0"/>
          <a:chExt cx="0" cy="0"/>
        </a:xfrm>
      </p:grpSpPr>
      <p:sp>
        <p:nvSpPr>
          <p:cNvPr id="256" name="Shape 256"/>
          <p:cNvSpPr txBox="1"/>
          <p:nvPr>
            <p:ph type="title"/>
          </p:nvPr>
        </p:nvSpPr>
        <p:spPr>
          <a:xfrm>
            <a:off x="0" y="0"/>
            <a:ext cx="12192000" cy="1325562"/>
          </a:xfrm>
          <a:prstGeom prst="rect">
            <a:avLst/>
          </a:prstGeom>
          <a:solidFill>
            <a:srgbClr val="C00000"/>
          </a:solidFill>
          <a:ln>
            <a:noFill/>
          </a:ln>
        </p:spPr>
        <p:txBody>
          <a:bodyPr anchorCtr="0" anchor="ctr" bIns="45700" lIns="91425" rIns="91425" tIns="45700">
            <a:noAutofit/>
          </a:bodyPr>
          <a:lstStyle/>
          <a:p>
            <a:pPr indent="0" lvl="0" marL="0" marR="0" rtl="0" algn="ctr">
              <a:lnSpc>
                <a:spcPct val="90000"/>
              </a:lnSpc>
              <a:spcBef>
                <a:spcPts val="0"/>
              </a:spcBef>
              <a:buClr>
                <a:schemeClr val="lt1"/>
              </a:buClr>
              <a:buSzPct val="25000"/>
              <a:buFont typeface="Calibri"/>
              <a:buNone/>
            </a:pPr>
            <a:r>
              <a:rPr b="1" i="0" lang="el-GR" sz="4400" u="none" cap="none" strike="noStrike">
                <a:solidFill>
                  <a:schemeClr val="lt1"/>
                </a:solidFill>
                <a:latin typeface="Calibri"/>
                <a:ea typeface="Calibri"/>
                <a:cs typeface="Calibri"/>
                <a:sym typeface="Calibri"/>
              </a:rPr>
              <a:t>Έλλειψη Σιδήρου</a:t>
            </a:r>
          </a:p>
        </p:txBody>
      </p:sp>
      <p:sp>
        <p:nvSpPr>
          <p:cNvPr id="257" name="Shape 257"/>
          <p:cNvSpPr txBox="1"/>
          <p:nvPr>
            <p:ph idx="1" type="body"/>
          </p:nvPr>
        </p:nvSpPr>
        <p:spPr>
          <a:xfrm>
            <a:off x="0" y="1325563"/>
            <a:ext cx="12192000" cy="5532435"/>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Ο σίδηρος αποτελεί ένα από τα πιο απαραίτητα και πιο σημαντικά μεταλλικά στοιχεία του οργανισμού μας. </a:t>
            </a: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Βρίσκεται στο κόκκινο κρέας και στα λαχανικά.                      </a:t>
            </a: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Για την απορρόφηση του σιδήρου είναι απαραίτητη η ύπαρξη του δωδεκαδακτύλου και του αρχικού τμήματος του λεπτού εντέρου που αμφότερα παρακάμπτονται κατά τη γαστρική παράκαμψη.</a:t>
            </a: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Η έλλειψη σιδήρου οδηγεί στην εκδήλωση σιδηροπενικής αναιμίας, εύθραυστα νύχια, κόπωση, γενικευμένη αδυναμία, ευερεθιστότητα, και σύνδρομο Ρica (αλοτροφαγία-τοιχοφαγία - κατανάλωση μη βρώσιμων αντικειμένων).</a:t>
            </a:r>
          </a:p>
          <a:p>
            <a:pPr indent="0" lvl="0" marL="0" marR="0" rtl="0" algn="just">
              <a:lnSpc>
                <a:spcPct val="9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   Πρόληψη – Πολυβιταμινούχο με Fe &amp; Vit. C. </a:t>
            </a:r>
          </a:p>
          <a:p>
            <a:pPr indent="0" lvl="0" marL="0" marR="0" rtl="0" algn="just">
              <a:lnSpc>
                <a:spcPct val="9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   Θεραπεία – Ferrus Folate 300mg/d με Vit. C.</a:t>
            </a:r>
          </a:p>
          <a:p>
            <a:pPr indent="0" lvl="0" marL="0" marR="0" rtl="0" algn="l">
              <a:lnSpc>
                <a:spcPct val="9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2" name="Shape 262"/>
        <p:cNvGrpSpPr/>
        <p:nvPr/>
      </p:nvGrpSpPr>
      <p:grpSpPr>
        <a:xfrm>
          <a:off x="0" y="0"/>
          <a:ext cx="0" cy="0"/>
          <a:chOff x="0" y="0"/>
          <a:chExt cx="0" cy="0"/>
        </a:xfrm>
      </p:grpSpPr>
      <p:sp>
        <p:nvSpPr>
          <p:cNvPr id="263" name="Shape 263"/>
          <p:cNvSpPr txBox="1"/>
          <p:nvPr>
            <p:ph type="title"/>
          </p:nvPr>
        </p:nvSpPr>
        <p:spPr>
          <a:xfrm>
            <a:off x="0" y="0"/>
            <a:ext cx="12192000" cy="1325562"/>
          </a:xfrm>
          <a:prstGeom prst="rect">
            <a:avLst/>
          </a:prstGeom>
          <a:solidFill>
            <a:srgbClr val="C00000"/>
          </a:solidFill>
          <a:ln>
            <a:noFill/>
          </a:ln>
        </p:spPr>
        <p:txBody>
          <a:bodyPr anchorCtr="0" anchor="ctr" bIns="45700" lIns="91425" rIns="91425" tIns="45700">
            <a:noAutofit/>
          </a:bodyPr>
          <a:lstStyle/>
          <a:p>
            <a:pPr indent="0" lvl="0" marL="0" marR="0" rtl="0" algn="ctr">
              <a:lnSpc>
                <a:spcPct val="90000"/>
              </a:lnSpc>
              <a:spcBef>
                <a:spcPts val="0"/>
              </a:spcBef>
              <a:buClr>
                <a:schemeClr val="lt1"/>
              </a:buClr>
              <a:buSzPct val="25000"/>
              <a:buFont typeface="Calibri"/>
              <a:buNone/>
            </a:pPr>
            <a:r>
              <a:rPr b="1" i="0" lang="el-GR" sz="4400" u="none" cap="none" strike="noStrike">
                <a:solidFill>
                  <a:schemeClr val="lt1"/>
                </a:solidFill>
                <a:latin typeface="Calibri"/>
                <a:ea typeface="Calibri"/>
                <a:cs typeface="Calibri"/>
                <a:sym typeface="Calibri"/>
              </a:rPr>
              <a:t>Έλλειψη βιταμίνης Β</a:t>
            </a:r>
            <a:r>
              <a:rPr b="1" baseline="-25000" i="0" lang="el-GR" sz="4400" u="none" cap="none" strike="noStrike">
                <a:solidFill>
                  <a:schemeClr val="lt1"/>
                </a:solidFill>
                <a:latin typeface="Calibri"/>
                <a:ea typeface="Calibri"/>
                <a:cs typeface="Calibri"/>
                <a:sym typeface="Calibri"/>
              </a:rPr>
              <a:t>12</a:t>
            </a:r>
          </a:p>
        </p:txBody>
      </p:sp>
      <p:sp>
        <p:nvSpPr>
          <p:cNvPr id="264" name="Shape 264"/>
          <p:cNvSpPr txBox="1"/>
          <p:nvPr>
            <p:ph idx="1" type="body"/>
          </p:nvPr>
        </p:nvSpPr>
        <p:spPr>
          <a:xfrm>
            <a:off x="0" y="1325563"/>
            <a:ext cx="12192000" cy="5532435"/>
          </a:xfrm>
          <a:prstGeom prst="rect">
            <a:avLst/>
          </a:prstGeom>
          <a:noFill/>
          <a:ln>
            <a:noFill/>
          </a:ln>
        </p:spPr>
        <p:txBody>
          <a:bodyPr anchorCtr="0" anchor="t" bIns="45700" lIns="91425" rIns="91425" tIns="45700">
            <a:noAutofit/>
          </a:bodyPr>
          <a:lstStyle/>
          <a:p>
            <a:pPr indent="-228600" lvl="0" marL="228600" marR="0" rtl="0" algn="just">
              <a:lnSpc>
                <a:spcPct val="90000"/>
              </a:lnSpc>
              <a:spcBef>
                <a:spcPts val="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Κύρια στις βαριατρικές επεμβάσεις γαστρικής και 12/δακτυλικής παράκαμψης </a:t>
            </a: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Η βιταμίνης Β</a:t>
            </a:r>
            <a:r>
              <a:rPr b="0" baseline="-25000" i="0" lang="el-GR" sz="2800" u="none" cap="none" strike="noStrike">
                <a:solidFill>
                  <a:schemeClr val="dk1"/>
                </a:solidFill>
                <a:latin typeface="Calibri"/>
                <a:ea typeface="Calibri"/>
                <a:cs typeface="Calibri"/>
                <a:sym typeface="Calibri"/>
              </a:rPr>
              <a:t>12</a:t>
            </a:r>
            <a:r>
              <a:rPr b="0" i="0" lang="el-GR" sz="2800" u="none" cap="none" strike="noStrike">
                <a:solidFill>
                  <a:schemeClr val="dk1"/>
                </a:solidFill>
                <a:latin typeface="Calibri"/>
                <a:ea typeface="Calibri"/>
                <a:cs typeface="Calibri"/>
                <a:sym typeface="Calibri"/>
              </a:rPr>
              <a:t> προσλαμβάνεται κυρίως στο κρέας και στα γαλακτοκομικά προϊόντα, παίζει σημαντικό ρόλο στην ανάπτυξη των κυττάρων κυρίως  του νευρικού συστήματος.</a:t>
            </a: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Η έλλειψη βιταμίνης Β</a:t>
            </a:r>
            <a:r>
              <a:rPr b="0" baseline="-25000" i="0" lang="el-GR" sz="2800" u="none" cap="none" strike="noStrike">
                <a:solidFill>
                  <a:schemeClr val="dk1"/>
                </a:solidFill>
                <a:latin typeface="Calibri"/>
                <a:ea typeface="Calibri"/>
                <a:cs typeface="Calibri"/>
                <a:sym typeface="Calibri"/>
              </a:rPr>
              <a:t>12  </a:t>
            </a:r>
            <a:r>
              <a:rPr b="0" i="0" lang="el-GR" sz="2800" u="none" cap="none" strike="noStrike">
                <a:solidFill>
                  <a:schemeClr val="dk1"/>
                </a:solidFill>
                <a:latin typeface="Calibri"/>
                <a:ea typeface="Calibri"/>
                <a:cs typeface="Calibri"/>
                <a:sym typeface="Calibri"/>
              </a:rPr>
              <a:t>θα έχει ως αποτέλεσμα μεγαλοβλαστική αναιμία και εκδηλώσεις όπως εύκολη κόπωση, γενικευμένη αδυναμία, αδυναμία συγκέντρωσης.</a:t>
            </a: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Βλάβες το κεντρικού και περιφερικού νευρικού συστήματος που εκδηλώνονται με γνωστικές δυσκολίες, διαταραχές μνήμης και σκέψης </a:t>
            </a: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Περιφερική νευροπάθεια που εκδηλώνεται με μουδιάσματα στα πόδια και στα χέρια, αδύναμο και ασταθές βάδισμα.</a:t>
            </a:r>
          </a:p>
          <a:p>
            <a:pPr indent="0" lvl="0" marL="0" marR="0" rtl="0" algn="l">
              <a:lnSpc>
                <a:spcPct val="9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   Πρόληψη - 300-500μg/d. Θεραπεία – 1000μg/mo i.m</a:t>
            </a:r>
          </a:p>
          <a:p>
            <a:pPr indent="-228600" lvl="0" marL="228600" marR="0" rtl="0" algn="just">
              <a:lnSpc>
                <a:spcPct val="90000"/>
              </a:lnSpc>
              <a:spcBef>
                <a:spcPts val="1000"/>
              </a:spcBef>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8" name="Shape 268"/>
        <p:cNvGrpSpPr/>
        <p:nvPr/>
      </p:nvGrpSpPr>
      <p:grpSpPr>
        <a:xfrm>
          <a:off x="0" y="0"/>
          <a:ext cx="0" cy="0"/>
          <a:chOff x="0" y="0"/>
          <a:chExt cx="0" cy="0"/>
        </a:xfrm>
      </p:grpSpPr>
      <p:sp>
        <p:nvSpPr>
          <p:cNvPr id="269" name="Shape 269"/>
          <p:cNvSpPr txBox="1"/>
          <p:nvPr>
            <p:ph type="title"/>
          </p:nvPr>
        </p:nvSpPr>
        <p:spPr>
          <a:xfrm>
            <a:off x="0" y="0"/>
            <a:ext cx="12192000" cy="1325562"/>
          </a:xfrm>
          <a:prstGeom prst="rect">
            <a:avLst/>
          </a:prstGeom>
          <a:solidFill>
            <a:srgbClr val="C00000"/>
          </a:solidFill>
          <a:ln>
            <a:noFill/>
          </a:ln>
        </p:spPr>
        <p:txBody>
          <a:bodyPr anchorCtr="0" anchor="ctr" bIns="45700" lIns="91425" rIns="91425" tIns="45700">
            <a:noAutofit/>
          </a:bodyPr>
          <a:lstStyle/>
          <a:p>
            <a:pPr indent="0" lvl="0" marL="0" marR="0" rtl="0" algn="ctr">
              <a:lnSpc>
                <a:spcPct val="90000"/>
              </a:lnSpc>
              <a:spcBef>
                <a:spcPts val="0"/>
              </a:spcBef>
              <a:buClr>
                <a:schemeClr val="lt1"/>
              </a:buClr>
              <a:buSzPct val="25000"/>
              <a:buFont typeface="Calibri"/>
              <a:buNone/>
            </a:pPr>
            <a:r>
              <a:rPr b="1" i="0" lang="el-GR" sz="4400" u="none" cap="none" strike="noStrike">
                <a:solidFill>
                  <a:schemeClr val="lt1"/>
                </a:solidFill>
                <a:latin typeface="Calibri"/>
                <a:ea typeface="Calibri"/>
                <a:cs typeface="Calibri"/>
                <a:sym typeface="Calibri"/>
              </a:rPr>
              <a:t>Έλλειψη Φυλλικού οξέος και Ψευδαργύρου</a:t>
            </a:r>
          </a:p>
        </p:txBody>
      </p:sp>
      <p:sp>
        <p:nvSpPr>
          <p:cNvPr id="270" name="Shape 270"/>
          <p:cNvSpPr txBox="1"/>
          <p:nvPr>
            <p:ph idx="1" type="body"/>
          </p:nvPr>
        </p:nvSpPr>
        <p:spPr>
          <a:xfrm>
            <a:off x="0" y="1325562"/>
            <a:ext cx="12192000" cy="5532436"/>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dk1"/>
              </a:buClr>
              <a:buSzPct val="99615"/>
              <a:buFont typeface="Arial"/>
              <a:buNone/>
            </a:pPr>
            <a:r>
              <a:t/>
            </a:r>
            <a:endParaRPr b="0" i="0" sz="2590" u="none" cap="none" strike="noStrike">
              <a:solidFill>
                <a:schemeClr val="dk1"/>
              </a:solidFill>
              <a:latin typeface="Calibri"/>
              <a:ea typeface="Calibri"/>
              <a:cs typeface="Calibri"/>
              <a:sym typeface="Calibri"/>
            </a:endParaRPr>
          </a:p>
          <a:p>
            <a:pPr indent="-228600" lvl="0" marL="228600" marR="0" rtl="0" algn="just">
              <a:lnSpc>
                <a:spcPct val="9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Το φυλλικό οξύ και η συνθετική του μορφή το φολικό οξύ βρίσκονται σε διάφορα τρόφιμα όπως είναι τα δημητριακά, τα όσπρια, τα φυλλώδη λαχανικά, και άλλα φρούτα και λαχανικά. </a:t>
            </a:r>
          </a:p>
          <a:p>
            <a:pPr indent="-228600" lvl="0" marL="228600" marR="0" rtl="0" algn="just">
              <a:lnSpc>
                <a:spcPct val="9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Θεωρείται ένα από τα πιο απαραίτητα δομικά στοιχεία των κυττάρων του οργανισμού μας και κυρίως των νευρικών κυττάρων και των ερυθρών αιμοσφαιρίων.</a:t>
            </a:r>
          </a:p>
          <a:p>
            <a:pPr indent="-228600" lvl="0" marL="228600" marR="0" rtl="0" algn="just">
              <a:lnSpc>
                <a:spcPct val="9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Η απορρόφηση φυλλικού οξέος γίνεται κατά μήκος όλου του εντερικού τοιχώματος και το επίπεδο pH που αμφότερα επηρεάζονται στις επεμβάσεις γαστρικής παράκαμψης. </a:t>
            </a:r>
          </a:p>
          <a:p>
            <a:pPr indent="-228600" lvl="0" marL="228600" marR="0" rtl="0" algn="just">
              <a:lnSpc>
                <a:spcPct val="9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Η έλλειψη φυλλικού οξέος μπορεί να οδηγήσει σε μεγαλοβλαστική αναιμία από μειωμένη και ελαττωματική παραγωγή ερυθρών αιμοσφαιρίων αλλά και νευρολογικά και ψυχιατρικά προβλήματα.</a:t>
            </a:r>
          </a:p>
          <a:p>
            <a:pPr indent="-228600" lvl="0" marL="228600" marR="0" rtl="0" algn="just">
              <a:lnSpc>
                <a:spcPct val="90000"/>
              </a:lnSpc>
              <a:spcBef>
                <a:spcPts val="1000"/>
              </a:spcBef>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Οι γαστρική παράκαμψη μπορεί να μειώσει επίσης την απορρόφηση του ψευδαργύρου και να προκαλέσει ανεπάρκεια ψευδαργύρου.</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type="ctrTitle"/>
          </p:nvPr>
        </p:nvSpPr>
        <p:spPr>
          <a:xfrm>
            <a:off x="0" y="0"/>
            <a:ext cx="12192000" cy="1143000"/>
          </a:xfrm>
          <a:prstGeom prst="rect">
            <a:avLst/>
          </a:prstGeom>
          <a:solidFill>
            <a:srgbClr val="C00000"/>
          </a:solidFill>
          <a:ln>
            <a:noFill/>
          </a:ln>
        </p:spPr>
        <p:txBody>
          <a:bodyPr anchorCtr="0" anchor="b" bIns="45700" lIns="91425" rIns="91425" tIns="45700">
            <a:noAutofit/>
          </a:bodyPr>
          <a:lstStyle/>
          <a:p>
            <a:pPr indent="0" lvl="0" marL="0" marR="0" rtl="0" algn="ctr">
              <a:lnSpc>
                <a:spcPct val="90000"/>
              </a:lnSpc>
              <a:spcBef>
                <a:spcPts val="0"/>
              </a:spcBef>
              <a:buClr>
                <a:schemeClr val="lt1"/>
              </a:buClr>
              <a:buSzPct val="25000"/>
              <a:buFont typeface="Calibri"/>
              <a:buNone/>
            </a:pPr>
            <a:r>
              <a:rPr b="1" i="0" lang="el-GR" sz="4400" u="none" cap="none" strike="noStrike">
                <a:solidFill>
                  <a:schemeClr val="lt1"/>
                </a:solidFill>
                <a:latin typeface="Calibri"/>
                <a:ea typeface="Calibri"/>
                <a:cs typeface="Calibri"/>
                <a:sym typeface="Calibri"/>
              </a:rPr>
              <a:t>Παθήσεις σχετιζόμενες με την παχυσαρκία</a:t>
            </a:r>
          </a:p>
        </p:txBody>
      </p:sp>
      <p:sp>
        <p:nvSpPr>
          <p:cNvPr id="105" name="Shape 105"/>
          <p:cNvSpPr txBox="1"/>
          <p:nvPr>
            <p:ph idx="1" type="subTitle"/>
          </p:nvPr>
        </p:nvSpPr>
        <p:spPr>
          <a:xfrm>
            <a:off x="0" y="1252025"/>
            <a:ext cx="12192000" cy="5605974"/>
          </a:xfrm>
          <a:prstGeom prst="rect">
            <a:avLst/>
          </a:prstGeom>
          <a:solidFill>
            <a:srgbClr val="F7CAAC"/>
          </a:solidFill>
          <a:ln>
            <a:noFill/>
          </a:ln>
        </p:spPr>
        <p:txBody>
          <a:bodyPr anchorCtr="0" anchor="t" bIns="45700" lIns="91425" rIns="91425" tIns="45700">
            <a:noAutofit/>
          </a:bodyPr>
          <a:lstStyle/>
          <a:p>
            <a:pPr indent="0" lvl="0" marL="0" marR="0" rtl="0" algn="l">
              <a:lnSpc>
                <a:spcPct val="80000"/>
              </a:lnSpc>
              <a:spcBef>
                <a:spcPts val="0"/>
              </a:spcBef>
              <a:spcAft>
                <a:spcPts val="0"/>
              </a:spcAft>
              <a:buClr>
                <a:schemeClr val="dk1"/>
              </a:buClr>
              <a:buSzPct val="250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lnSpc>
                <a:spcPct val="80000"/>
              </a:lnSpc>
              <a:spcBef>
                <a:spcPts val="1000"/>
              </a:spcBef>
              <a:spcAft>
                <a:spcPts val="0"/>
              </a:spcAft>
              <a:buClr>
                <a:schemeClr val="dk1"/>
              </a:buClr>
              <a:buSzPct val="100000"/>
              <a:buFont typeface="Arial"/>
              <a:buChar char="•"/>
            </a:pPr>
            <a:r>
              <a:rPr b="0" i="0" lang="el-GR" sz="2400" u="none" cap="none" strike="noStrike">
                <a:solidFill>
                  <a:schemeClr val="dk1"/>
                </a:solidFill>
                <a:latin typeface="Calibri"/>
                <a:ea typeface="Calibri"/>
                <a:cs typeface="Calibri"/>
                <a:sym typeface="Calibri"/>
              </a:rPr>
              <a:t>Σακχαρώδης διαβήτης </a:t>
            </a:r>
          </a:p>
          <a:p>
            <a:pPr indent="-342900" lvl="0" marL="342900" marR="0" rtl="0" algn="l">
              <a:lnSpc>
                <a:spcPct val="80000"/>
              </a:lnSpc>
              <a:spcBef>
                <a:spcPts val="1000"/>
              </a:spcBef>
              <a:spcAft>
                <a:spcPts val="0"/>
              </a:spcAft>
              <a:buClr>
                <a:schemeClr val="dk1"/>
              </a:buClr>
              <a:buSzPct val="100000"/>
              <a:buFont typeface="Arial"/>
              <a:buChar char="•"/>
            </a:pPr>
            <a:r>
              <a:rPr b="0" i="0" lang="el-GR" sz="2400" u="none" cap="none" strike="noStrike">
                <a:solidFill>
                  <a:schemeClr val="dk1"/>
                </a:solidFill>
                <a:latin typeface="Calibri"/>
                <a:ea typeface="Calibri"/>
                <a:cs typeface="Calibri"/>
                <a:sym typeface="Calibri"/>
              </a:rPr>
              <a:t>Υπέρταση. Καρδιοπάθειες</a:t>
            </a:r>
          </a:p>
          <a:p>
            <a:pPr indent="-342900" lvl="0" marL="342900" marR="0" rtl="0" algn="l">
              <a:lnSpc>
                <a:spcPct val="80000"/>
              </a:lnSpc>
              <a:spcBef>
                <a:spcPts val="1000"/>
              </a:spcBef>
              <a:spcAft>
                <a:spcPts val="0"/>
              </a:spcAft>
              <a:buClr>
                <a:schemeClr val="dk1"/>
              </a:buClr>
              <a:buSzPct val="100000"/>
              <a:buFont typeface="Arial"/>
              <a:buChar char="•"/>
            </a:pPr>
            <a:r>
              <a:rPr b="0" i="0" lang="el-GR" sz="2400" u="none" cap="none" strike="noStrike">
                <a:solidFill>
                  <a:schemeClr val="dk1"/>
                </a:solidFill>
                <a:latin typeface="Calibri"/>
                <a:ea typeface="Calibri"/>
                <a:cs typeface="Calibri"/>
                <a:sym typeface="Calibri"/>
              </a:rPr>
              <a:t>Λιπώδης εκφύλιση Ήπατος. ΚΙ ήπατος. Χολολιθίαση. Οξεία παγκρεατίτιδα</a:t>
            </a:r>
          </a:p>
          <a:p>
            <a:pPr indent="-342900" lvl="0" marL="342900" marR="0" rtl="0" algn="l">
              <a:lnSpc>
                <a:spcPct val="80000"/>
              </a:lnSpc>
              <a:spcBef>
                <a:spcPts val="1000"/>
              </a:spcBef>
              <a:spcAft>
                <a:spcPts val="0"/>
              </a:spcAft>
              <a:buClr>
                <a:schemeClr val="dk1"/>
              </a:buClr>
              <a:buSzPct val="100000"/>
              <a:buFont typeface="Arial"/>
              <a:buChar char="•"/>
            </a:pPr>
            <a:r>
              <a:rPr b="0" i="0" lang="el-GR" sz="2400" u="none" cap="none" strike="noStrike">
                <a:solidFill>
                  <a:schemeClr val="dk1"/>
                </a:solidFill>
                <a:latin typeface="Calibri"/>
                <a:ea typeface="Calibri"/>
                <a:cs typeface="Calibri"/>
                <a:sym typeface="Calibri"/>
              </a:rPr>
              <a:t>ΓΟΠ Νόσος (ΓΟΠ οισοφαγίτιδα. Οισοφάγος Barrett) </a:t>
            </a:r>
          </a:p>
          <a:p>
            <a:pPr indent="-342900" lvl="0" marL="342900" marR="0" rtl="0" algn="l">
              <a:lnSpc>
                <a:spcPct val="80000"/>
              </a:lnSpc>
              <a:spcBef>
                <a:spcPts val="1000"/>
              </a:spcBef>
              <a:spcAft>
                <a:spcPts val="0"/>
              </a:spcAft>
              <a:buClr>
                <a:schemeClr val="dk1"/>
              </a:buClr>
              <a:buSzPct val="100000"/>
              <a:buFont typeface="Arial"/>
              <a:buChar char="•"/>
            </a:pPr>
            <a:r>
              <a:rPr b="0" i="0" lang="el-GR" sz="2400" u="none" cap="none" strike="noStrike">
                <a:solidFill>
                  <a:schemeClr val="dk1"/>
                </a:solidFill>
                <a:latin typeface="Calibri"/>
                <a:ea typeface="Calibri"/>
                <a:cs typeface="Calibri"/>
                <a:sym typeface="Calibri"/>
              </a:rPr>
              <a:t>Πνευμονοπάθειες. Υπνική άπνοια </a:t>
            </a:r>
          </a:p>
          <a:p>
            <a:pPr indent="-342900" lvl="0" marL="342900" marR="0" rtl="0" algn="l">
              <a:lnSpc>
                <a:spcPct val="80000"/>
              </a:lnSpc>
              <a:spcBef>
                <a:spcPts val="1000"/>
              </a:spcBef>
              <a:spcAft>
                <a:spcPts val="0"/>
              </a:spcAft>
              <a:buClr>
                <a:schemeClr val="dk1"/>
              </a:buClr>
              <a:buSzPct val="100000"/>
              <a:buFont typeface="Arial"/>
              <a:buChar char="•"/>
            </a:pPr>
            <a:r>
              <a:rPr b="0" i="0" lang="el-GR" sz="2400" u="none" cap="none" strike="noStrike">
                <a:solidFill>
                  <a:schemeClr val="dk1"/>
                </a:solidFill>
                <a:latin typeface="Calibri"/>
                <a:ea typeface="Calibri"/>
                <a:cs typeface="Calibri"/>
                <a:sym typeface="Calibri"/>
              </a:rPr>
              <a:t>Φλεβοθρομβώσεις, Πνευμονικές εμβολές, ΑΕΕ </a:t>
            </a:r>
          </a:p>
          <a:p>
            <a:pPr indent="-342900" lvl="0" marL="342900" marR="0" rtl="0" algn="l">
              <a:lnSpc>
                <a:spcPct val="80000"/>
              </a:lnSpc>
              <a:spcBef>
                <a:spcPts val="1000"/>
              </a:spcBef>
              <a:spcAft>
                <a:spcPts val="0"/>
              </a:spcAft>
              <a:buClr>
                <a:schemeClr val="dk1"/>
              </a:buClr>
              <a:buSzPct val="100000"/>
              <a:buFont typeface="Arial"/>
              <a:buChar char="•"/>
            </a:pPr>
            <a:r>
              <a:rPr b="0" i="0" lang="el-GR" sz="2400" u="none" cap="none" strike="noStrike">
                <a:solidFill>
                  <a:schemeClr val="dk1"/>
                </a:solidFill>
                <a:latin typeface="Calibri"/>
                <a:ea typeface="Calibri"/>
                <a:cs typeface="Calibri"/>
                <a:sym typeface="Calibri"/>
              </a:rPr>
              <a:t>Λοιμώξεις μαλακών μορίων</a:t>
            </a:r>
          </a:p>
          <a:p>
            <a:pPr indent="-342900" lvl="0" marL="342900" marR="0" rtl="0" algn="l">
              <a:lnSpc>
                <a:spcPct val="80000"/>
              </a:lnSpc>
              <a:spcBef>
                <a:spcPts val="1000"/>
              </a:spcBef>
              <a:spcAft>
                <a:spcPts val="0"/>
              </a:spcAft>
              <a:buClr>
                <a:schemeClr val="dk1"/>
              </a:buClr>
              <a:buSzPct val="100000"/>
              <a:buFont typeface="Arial"/>
              <a:buChar char="•"/>
            </a:pPr>
            <a:r>
              <a:rPr b="0" i="0" lang="el-GR" sz="2400" u="none" cap="none" strike="noStrike">
                <a:solidFill>
                  <a:schemeClr val="dk1"/>
                </a:solidFill>
                <a:latin typeface="Calibri"/>
                <a:ea typeface="Calibri"/>
                <a:cs typeface="Calibri"/>
                <a:sym typeface="Calibri"/>
              </a:rPr>
              <a:t>Οστεοαρθρίτιδα</a:t>
            </a:r>
          </a:p>
          <a:p>
            <a:pPr indent="-342900" lvl="0" marL="342900" marR="0" rtl="0" algn="l">
              <a:lnSpc>
                <a:spcPct val="80000"/>
              </a:lnSpc>
              <a:spcBef>
                <a:spcPts val="1000"/>
              </a:spcBef>
              <a:spcAft>
                <a:spcPts val="0"/>
              </a:spcAft>
              <a:buClr>
                <a:schemeClr val="dk1"/>
              </a:buClr>
              <a:buSzPct val="100000"/>
              <a:buFont typeface="Arial"/>
              <a:buChar char="•"/>
            </a:pPr>
            <a:r>
              <a:rPr b="0" i="0" lang="el-GR" sz="2400" u="none" cap="none" strike="noStrike">
                <a:solidFill>
                  <a:schemeClr val="dk1"/>
                </a:solidFill>
                <a:latin typeface="Calibri"/>
                <a:ea typeface="Calibri"/>
                <a:cs typeface="Calibri"/>
                <a:sym typeface="Calibri"/>
              </a:rPr>
              <a:t>Διαταραχές γονιμότητας – ανικανότητα </a:t>
            </a:r>
          </a:p>
          <a:p>
            <a:pPr indent="-342900" lvl="0" marL="342900" marR="0" rtl="0" algn="l">
              <a:lnSpc>
                <a:spcPct val="80000"/>
              </a:lnSpc>
              <a:spcBef>
                <a:spcPts val="1000"/>
              </a:spcBef>
              <a:spcAft>
                <a:spcPts val="0"/>
              </a:spcAft>
              <a:buClr>
                <a:schemeClr val="dk1"/>
              </a:buClr>
              <a:buSzPct val="100000"/>
              <a:buFont typeface="Arial"/>
              <a:buChar char="•"/>
            </a:pPr>
            <a:r>
              <a:rPr b="0" i="0" lang="el-GR" sz="2400" u="none" cap="none" strike="noStrike">
                <a:solidFill>
                  <a:schemeClr val="dk1"/>
                </a:solidFill>
                <a:latin typeface="Calibri"/>
                <a:ea typeface="Calibri"/>
                <a:cs typeface="Calibri"/>
                <a:sym typeface="Calibri"/>
              </a:rPr>
              <a:t>Χρόνια κεφαλαλγία. Κατάθλιψη και ψυχολογικές διαταραχές </a:t>
            </a:r>
          </a:p>
          <a:p>
            <a:pPr indent="-342900" lvl="0" marL="342900" marR="0" rtl="0" algn="l">
              <a:lnSpc>
                <a:spcPct val="80000"/>
              </a:lnSpc>
              <a:spcBef>
                <a:spcPts val="1000"/>
              </a:spcBef>
              <a:spcAft>
                <a:spcPts val="0"/>
              </a:spcAft>
              <a:buClr>
                <a:schemeClr val="dk1"/>
              </a:buClr>
              <a:buSzPct val="100000"/>
              <a:buFont typeface="Arial"/>
              <a:buChar char="•"/>
            </a:pPr>
            <a:r>
              <a:rPr b="0" i="0" lang="el-GR" sz="2400" u="none" cap="none" strike="noStrike">
                <a:solidFill>
                  <a:schemeClr val="dk1"/>
                </a:solidFill>
                <a:latin typeface="Calibri"/>
                <a:ea typeface="Calibri"/>
                <a:cs typeface="Calibri"/>
                <a:sym typeface="Calibri"/>
              </a:rPr>
              <a:t>Αυξημένος κίνδυνος καρκίνου (οισοφάγου, παχέος εντέρου, παγκρέατος, ήπατος, γενν.οργάνων)</a:t>
            </a:r>
          </a:p>
          <a:p>
            <a:pPr indent="0" lvl="0" marL="0" marR="0" rtl="0" algn="ctr">
              <a:lnSpc>
                <a:spcPct val="80000"/>
              </a:lnSpc>
              <a:spcBef>
                <a:spcPts val="1000"/>
              </a:spcBef>
              <a:buClr>
                <a:schemeClr val="dk1"/>
              </a:buClr>
              <a:buSzPct val="25000"/>
              <a:buFont typeface="Arial"/>
              <a:buNone/>
            </a:pPr>
            <a:r>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4" name="Shape 274"/>
        <p:cNvGrpSpPr/>
        <p:nvPr/>
      </p:nvGrpSpPr>
      <p:grpSpPr>
        <a:xfrm>
          <a:off x="0" y="0"/>
          <a:ext cx="0" cy="0"/>
          <a:chOff x="0" y="0"/>
          <a:chExt cx="0" cy="0"/>
        </a:xfrm>
      </p:grpSpPr>
      <p:sp>
        <p:nvSpPr>
          <p:cNvPr id="275" name="Shape 275"/>
          <p:cNvSpPr txBox="1"/>
          <p:nvPr>
            <p:ph type="title"/>
          </p:nvPr>
        </p:nvSpPr>
        <p:spPr>
          <a:xfrm>
            <a:off x="0" y="0"/>
            <a:ext cx="12192000" cy="1325562"/>
          </a:xfrm>
          <a:prstGeom prst="rect">
            <a:avLst/>
          </a:prstGeom>
          <a:solidFill>
            <a:srgbClr val="C00000"/>
          </a:solidFill>
          <a:ln>
            <a:noFill/>
          </a:ln>
        </p:spPr>
        <p:txBody>
          <a:bodyPr anchorCtr="0" anchor="ctr" bIns="45700" lIns="91425" rIns="91425" tIns="45700">
            <a:noAutofit/>
          </a:bodyPr>
          <a:lstStyle/>
          <a:p>
            <a:pPr indent="0" lvl="0" marL="0" marR="0" rtl="0" algn="ctr">
              <a:lnSpc>
                <a:spcPct val="90000"/>
              </a:lnSpc>
              <a:spcBef>
                <a:spcPts val="0"/>
              </a:spcBef>
              <a:buClr>
                <a:schemeClr val="lt1"/>
              </a:buClr>
              <a:buSzPct val="25000"/>
              <a:buFont typeface="Calibri"/>
              <a:buNone/>
            </a:pPr>
            <a:r>
              <a:rPr b="1" i="0" lang="el-GR" sz="4400" u="none" cap="none" strike="noStrike">
                <a:solidFill>
                  <a:schemeClr val="lt1"/>
                </a:solidFill>
                <a:latin typeface="Calibri"/>
                <a:ea typeface="Calibri"/>
                <a:cs typeface="Calibri"/>
                <a:sym typeface="Calibri"/>
              </a:rPr>
              <a:t>Έλλειψη Ασβεστίου και βιταμίνης D</a:t>
            </a:r>
            <a:br>
              <a:rPr b="1" i="0" lang="el-GR" sz="4400" u="none" cap="none" strike="noStrike">
                <a:solidFill>
                  <a:schemeClr val="lt1"/>
                </a:solidFill>
                <a:latin typeface="Calibri"/>
                <a:ea typeface="Calibri"/>
                <a:cs typeface="Calibri"/>
                <a:sym typeface="Calibri"/>
              </a:rPr>
            </a:br>
            <a:r>
              <a:rPr b="1" i="0" lang="el-GR" sz="4400" u="none" cap="none" strike="noStrike">
                <a:solidFill>
                  <a:schemeClr val="lt1"/>
                </a:solidFill>
                <a:latin typeface="Calibri"/>
                <a:ea typeface="Calibri"/>
                <a:cs typeface="Calibri"/>
                <a:sym typeface="Calibri"/>
              </a:rPr>
              <a:t>Μεταβολική νόσος οστών</a:t>
            </a:r>
          </a:p>
        </p:txBody>
      </p:sp>
      <p:sp>
        <p:nvSpPr>
          <p:cNvPr id="276" name="Shape 276"/>
          <p:cNvSpPr txBox="1"/>
          <p:nvPr>
            <p:ph idx="1" type="body"/>
          </p:nvPr>
        </p:nvSpPr>
        <p:spPr>
          <a:xfrm>
            <a:off x="0" y="1325562"/>
            <a:ext cx="12192000" cy="5532436"/>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Η έλλειψη ασβεστίου και η ανεπάρκεια βιταμίνης D με εκδηλώσεις υπερπαραθυρεοειδισμού είναι πάρα πολύ συχνές επιπλοκές σε χειρουργική επέμβαση δυσαπορρόφησης με συνέπεια την μεταβολική νόσο των οστών.</a:t>
            </a: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Χαρακτηρίζεται από χρόνια οστικά άλγη και οστεοπορωτικές αλλοιώσεις. Η οστεοπόρωση δεν είναι αναστρέψιμη, γι’ αυτό η καλύτερη θεραπεία είναι η πρόληψη. </a:t>
            </a: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Μετά από χολοπαγκρεατική εκτροπή οι ασθενείς έχουν ανάγκη καθημερινά από συμπληρωματική χορήγηση 2gr ασβεστίου και περιοδική χορήγηση βιταμίνης D.</a:t>
            </a:r>
          </a:p>
          <a:p>
            <a:pPr indent="-228600" lvl="0" marL="228600" marR="0" rtl="0" algn="l">
              <a:lnSpc>
                <a:spcPct val="90000"/>
              </a:lnSpc>
              <a:spcBef>
                <a:spcPts val="100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   </a:t>
            </a:r>
          </a:p>
          <a:p>
            <a:pPr indent="-228600" lvl="0" marL="228600" marR="0" rtl="0" algn="l">
              <a:lnSpc>
                <a:spcPct val="90000"/>
              </a:lnSpc>
              <a:spcBef>
                <a:spcPts val="100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0" name="Shape 280"/>
        <p:cNvGrpSpPr/>
        <p:nvPr/>
      </p:nvGrpSpPr>
      <p:grpSpPr>
        <a:xfrm>
          <a:off x="0" y="0"/>
          <a:ext cx="0" cy="0"/>
          <a:chOff x="0" y="0"/>
          <a:chExt cx="0" cy="0"/>
        </a:xfrm>
      </p:grpSpPr>
      <p:sp>
        <p:nvSpPr>
          <p:cNvPr id="281" name="Shape 281"/>
          <p:cNvSpPr txBox="1"/>
          <p:nvPr>
            <p:ph type="title"/>
          </p:nvPr>
        </p:nvSpPr>
        <p:spPr>
          <a:xfrm>
            <a:off x="0" y="0"/>
            <a:ext cx="12192000" cy="1325562"/>
          </a:xfrm>
          <a:prstGeom prst="rect">
            <a:avLst/>
          </a:prstGeom>
          <a:solidFill>
            <a:srgbClr val="C00000"/>
          </a:solidFill>
          <a:ln>
            <a:noFill/>
          </a:ln>
        </p:spPr>
        <p:txBody>
          <a:bodyPr anchorCtr="0" anchor="ctr" bIns="45700" lIns="91425" rIns="91425" tIns="45700">
            <a:noAutofit/>
          </a:bodyPr>
          <a:lstStyle/>
          <a:p>
            <a:pPr indent="0" lvl="0" marL="0" marR="0" rtl="0" algn="ctr">
              <a:lnSpc>
                <a:spcPct val="90000"/>
              </a:lnSpc>
              <a:spcBef>
                <a:spcPts val="0"/>
              </a:spcBef>
              <a:buClr>
                <a:schemeClr val="lt1"/>
              </a:buClr>
              <a:buSzPct val="25000"/>
              <a:buFont typeface="Calibri"/>
              <a:buNone/>
            </a:pPr>
            <a:r>
              <a:rPr b="1" i="0" lang="el-GR" sz="4400" u="none" cap="none" strike="noStrike">
                <a:solidFill>
                  <a:schemeClr val="lt1"/>
                </a:solidFill>
                <a:latin typeface="Calibri"/>
                <a:ea typeface="Calibri"/>
                <a:cs typeface="Calibri"/>
                <a:sym typeface="Calibri"/>
              </a:rPr>
              <a:t>Έλλειψη Χαλκού</a:t>
            </a:r>
          </a:p>
        </p:txBody>
      </p:sp>
      <p:sp>
        <p:nvSpPr>
          <p:cNvPr id="282" name="Shape 282"/>
          <p:cNvSpPr txBox="1"/>
          <p:nvPr>
            <p:ph idx="1" type="body"/>
          </p:nvPr>
        </p:nvSpPr>
        <p:spPr>
          <a:xfrm>
            <a:off x="0" y="1325562"/>
            <a:ext cx="12192000" cy="5532436"/>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l-GR" sz="2800" u="none" cap="none" strike="noStrike">
                <a:solidFill>
                  <a:schemeClr val="dk1"/>
                </a:solidFill>
                <a:latin typeface="Calibri"/>
                <a:ea typeface="Calibri"/>
                <a:cs typeface="Calibri"/>
                <a:sym typeface="Calibri"/>
              </a:rPr>
              <a:t>	</a:t>
            </a: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Ο χαλκός συμμετέχει στον οργανισμό μας σε διάφορες ενζυματικές αντιδράσεις και θεωρείται ένα από τα πιο ισχυρό αντιοξειδωτικά του οργανισμού μας.</a:t>
            </a: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Βρίσκεται στο κρέας, τα λαχανικά, τα όσπρια και δημητριακά ολικής αλέσεως.</a:t>
            </a: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Η απορρόφηση του χαλκού γίνεται κυρίως στο αρχικό τμήμα του λεπτού εντέρου το οποίο παρακάμπτεται στη γαστρική παράκαμψη.</a:t>
            </a: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Τα άτομα με ανεπάρκεια χαλκού μπορεί να αναπτύξουν προοδευτική δυσκολία στο περπάτημα, αυξημένο μυϊκό τόνο ή σπαστικότητα, μεγαλοκαρδία, δερματικές αλλοιώσεις και νευροπάθεια, νευρολογικές και ψυχιατρικές διαταραχές.</a:t>
            </a:r>
          </a:p>
          <a:p>
            <a:pPr indent="0" lvl="0" marL="0" marR="0" rtl="0" algn="l">
              <a:lnSpc>
                <a:spcPct val="9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6" name="Shape 286"/>
        <p:cNvGrpSpPr/>
        <p:nvPr/>
      </p:nvGrpSpPr>
      <p:grpSpPr>
        <a:xfrm>
          <a:off x="0" y="0"/>
          <a:ext cx="0" cy="0"/>
          <a:chOff x="0" y="0"/>
          <a:chExt cx="0" cy="0"/>
        </a:xfrm>
      </p:grpSpPr>
      <p:sp>
        <p:nvSpPr>
          <p:cNvPr id="287" name="Shape 287"/>
          <p:cNvSpPr txBox="1"/>
          <p:nvPr>
            <p:ph type="title"/>
          </p:nvPr>
        </p:nvSpPr>
        <p:spPr>
          <a:xfrm>
            <a:off x="0" y="0"/>
            <a:ext cx="12192000" cy="1498599"/>
          </a:xfrm>
          <a:prstGeom prst="rect">
            <a:avLst/>
          </a:prstGeom>
          <a:solidFill>
            <a:srgbClr val="C00000"/>
          </a:solidFill>
          <a:ln>
            <a:noFill/>
          </a:ln>
        </p:spPr>
        <p:txBody>
          <a:bodyPr anchorCtr="0" anchor="ctr" bIns="45700" lIns="91425" rIns="91425" tIns="45700">
            <a:noAutofit/>
          </a:bodyPr>
          <a:lstStyle/>
          <a:p>
            <a:pPr indent="0" lvl="0" marL="0" marR="0" rtl="0" algn="ctr">
              <a:lnSpc>
                <a:spcPct val="90000"/>
              </a:lnSpc>
              <a:spcBef>
                <a:spcPts val="0"/>
              </a:spcBef>
              <a:buClr>
                <a:schemeClr val="lt1"/>
              </a:buClr>
              <a:buSzPct val="25000"/>
              <a:buFont typeface="Calibri"/>
              <a:buNone/>
            </a:pPr>
            <a:r>
              <a:rPr b="1" i="0" lang="el-GR" sz="4400" u="none" cap="none" strike="noStrike">
                <a:solidFill>
                  <a:schemeClr val="lt1"/>
                </a:solidFill>
                <a:latin typeface="Calibri"/>
                <a:ea typeface="Calibri"/>
                <a:cs typeface="Calibri"/>
                <a:sym typeface="Calibri"/>
              </a:rPr>
              <a:t>Χολολιθίαση</a:t>
            </a:r>
          </a:p>
        </p:txBody>
      </p:sp>
      <p:sp>
        <p:nvSpPr>
          <p:cNvPr id="288" name="Shape 288"/>
          <p:cNvSpPr txBox="1"/>
          <p:nvPr>
            <p:ph idx="1" type="body"/>
          </p:nvPr>
        </p:nvSpPr>
        <p:spPr>
          <a:xfrm>
            <a:off x="0" y="1498601"/>
            <a:ext cx="12192000" cy="5359398"/>
          </a:xfrm>
          <a:prstGeom prst="rect">
            <a:avLst/>
          </a:prstGeom>
          <a:noFill/>
          <a:ln>
            <a:noFill/>
          </a:ln>
        </p:spPr>
        <p:txBody>
          <a:bodyPr anchorCtr="0" anchor="t" bIns="45700" lIns="91425" rIns="91425" tIns="45700">
            <a:noAutofit/>
          </a:bodyPr>
          <a:lstStyle/>
          <a:p>
            <a:pPr indent="-228600" lvl="0" marL="228600" marR="0" rtl="0" algn="l">
              <a:lnSpc>
                <a:spcPct val="80000"/>
              </a:lnSpc>
              <a:spcBef>
                <a:spcPts val="0"/>
              </a:spcBef>
              <a:spcAft>
                <a:spcPts val="0"/>
              </a:spcAft>
              <a:buClr>
                <a:schemeClr val="dk1"/>
              </a:buClr>
              <a:buSzPct val="99615"/>
              <a:buFont typeface="Arial"/>
              <a:buNone/>
            </a:pPr>
            <a:r>
              <a:t/>
            </a:r>
            <a:endParaRPr b="0" i="0" sz="2590" u="none" cap="none" strike="noStrike">
              <a:solidFill>
                <a:schemeClr val="dk1"/>
              </a:solidFill>
              <a:latin typeface="Calibri"/>
              <a:ea typeface="Calibri"/>
              <a:cs typeface="Calibri"/>
              <a:sym typeface="Calibri"/>
            </a:endParaRPr>
          </a:p>
          <a:p>
            <a:pPr indent="-228600" lvl="0" marL="228600" marR="0" rtl="0" algn="just">
              <a:lnSpc>
                <a:spcPct val="8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Στις επεμβάσεις δυσαπορρόφησης και σπανιότερα περιορισμού.</a:t>
            </a:r>
          </a:p>
          <a:p>
            <a:pPr indent="-228600" lvl="0" marL="228600" marR="0" rtl="0" algn="just">
              <a:lnSpc>
                <a:spcPct val="8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Λόγω της μεγάλης και ταχείας απώλειας βάρους (όταν δεν έχει γίνει προληπτικά χολοκυστεκτομή). </a:t>
            </a:r>
          </a:p>
          <a:p>
            <a:pPr indent="-228600" lvl="0" marL="228600" marR="0" rtl="0" algn="just">
              <a:lnSpc>
                <a:spcPct val="8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Η μειωμένη κένωση της χολ. κύστεως και η παραμονή υπολειμματικού όγκου συμβάλουν στην στάση και στον σχηματισμό χολολίθων.</a:t>
            </a:r>
          </a:p>
          <a:p>
            <a:pPr indent="-228600" lvl="0" marL="228600" marR="0" rtl="0" algn="just">
              <a:lnSpc>
                <a:spcPct val="8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6 μήνες μετά την επέμβαση η πιθανότητα χολολιθίασης είναι 22% και μπορεί να είναι ακόμη ψηλότερη (30-50%) στις επεμβάσεις δυσαπορρόφησης όπου διαταράσσεται επιπλέον και ο εντεροηπατικός κύκλος των χολικών αλάτων.</a:t>
            </a:r>
          </a:p>
          <a:p>
            <a:pPr indent="-228600" lvl="0" marL="228600" marR="0" rtl="0" algn="just">
              <a:lnSpc>
                <a:spcPct val="8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Για το λόγο αυτό οι περισσότεροι χειρουργοί συμφωνούν ότι στις επεμβάσεις δυσαπορρόφησης ενδείκνυται η προληπτική χολοκυστεκτομή.</a:t>
            </a:r>
          </a:p>
          <a:p>
            <a:pPr indent="-228600" lvl="0" marL="228600" marR="0" rtl="0" algn="just">
              <a:lnSpc>
                <a:spcPct val="8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Εναλλακτικά η χρήση αρκτοδεσοξυχολικού (σε μία δόση 600mg/ημ.) μειώνει σημαντικά αυτόν τον κίνδυνο στις επεμβάσεις με ταχεία απώλεια βάρους.</a:t>
            </a:r>
          </a:p>
          <a:p>
            <a:pPr indent="0" lvl="0" marL="0" marR="0" rtl="0" algn="l">
              <a:lnSpc>
                <a:spcPct val="80000"/>
              </a:lnSpc>
              <a:spcBef>
                <a:spcPts val="1000"/>
              </a:spcBef>
              <a:spcAft>
                <a:spcPts val="0"/>
              </a:spcAft>
              <a:buClr>
                <a:schemeClr val="dk1"/>
              </a:buClr>
              <a:buSzPct val="25000"/>
              <a:buFont typeface="Arial"/>
              <a:buNone/>
            </a:pPr>
            <a:r>
              <a:t/>
            </a:r>
            <a:endParaRPr b="0" i="0" sz="2590" u="none" cap="none" strike="noStrike">
              <a:solidFill>
                <a:schemeClr val="dk1"/>
              </a:solidFill>
              <a:latin typeface="Calibri"/>
              <a:ea typeface="Calibri"/>
              <a:cs typeface="Calibri"/>
              <a:sym typeface="Calibri"/>
            </a:endParaRPr>
          </a:p>
          <a:p>
            <a:pPr indent="0" lvl="0" marL="0" marR="0" rtl="0" algn="l">
              <a:lnSpc>
                <a:spcPct val="80000"/>
              </a:lnSpc>
              <a:spcBef>
                <a:spcPts val="1000"/>
              </a:spcBef>
              <a:buClr>
                <a:schemeClr val="dk1"/>
              </a:buClr>
              <a:buSzPct val="25000"/>
              <a:buFont typeface="Arial"/>
              <a:buNone/>
            </a:pPr>
            <a:r>
              <a:t/>
            </a:r>
            <a:endParaRPr b="0" i="0" sz="2590" u="none" cap="none" strike="noStrike">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2" name="Shape 292"/>
        <p:cNvGrpSpPr/>
        <p:nvPr/>
      </p:nvGrpSpPr>
      <p:grpSpPr>
        <a:xfrm>
          <a:off x="0" y="0"/>
          <a:ext cx="0" cy="0"/>
          <a:chOff x="0" y="0"/>
          <a:chExt cx="0" cy="0"/>
        </a:xfrm>
      </p:grpSpPr>
      <p:sp>
        <p:nvSpPr>
          <p:cNvPr id="293" name="Shape 293"/>
          <p:cNvSpPr txBox="1"/>
          <p:nvPr>
            <p:ph type="title"/>
          </p:nvPr>
        </p:nvSpPr>
        <p:spPr>
          <a:xfrm>
            <a:off x="0" y="0"/>
            <a:ext cx="12192000" cy="1325562"/>
          </a:xfrm>
          <a:prstGeom prst="rect">
            <a:avLst/>
          </a:prstGeom>
          <a:solidFill>
            <a:srgbClr val="C00000"/>
          </a:solidFill>
          <a:ln>
            <a:noFill/>
          </a:ln>
        </p:spPr>
        <p:txBody>
          <a:bodyPr anchorCtr="0" anchor="ctr" bIns="45700" lIns="91425" rIns="91425" tIns="45700">
            <a:noAutofit/>
          </a:bodyPr>
          <a:lstStyle/>
          <a:p>
            <a:pPr indent="0" lvl="0" marL="0" marR="0" rtl="0" algn="ctr">
              <a:lnSpc>
                <a:spcPct val="90000"/>
              </a:lnSpc>
              <a:spcBef>
                <a:spcPts val="0"/>
              </a:spcBef>
              <a:buClr>
                <a:schemeClr val="lt1"/>
              </a:buClr>
              <a:buSzPct val="25000"/>
              <a:buFont typeface="Calibri"/>
              <a:buNone/>
            </a:pPr>
            <a:r>
              <a:rPr b="1" i="0" lang="el-GR" sz="4400" u="none" cap="none" strike="noStrike">
                <a:solidFill>
                  <a:schemeClr val="lt1"/>
                </a:solidFill>
                <a:latin typeface="Calibri"/>
                <a:ea typeface="Calibri"/>
                <a:cs typeface="Calibri"/>
                <a:sym typeface="Calibri"/>
              </a:rPr>
              <a:t>Σύνδρομο Wernicke-Korsakoff</a:t>
            </a:r>
          </a:p>
        </p:txBody>
      </p:sp>
      <p:sp>
        <p:nvSpPr>
          <p:cNvPr id="294" name="Shape 294"/>
          <p:cNvSpPr txBox="1"/>
          <p:nvPr>
            <p:ph idx="1" type="body"/>
          </p:nvPr>
        </p:nvSpPr>
        <p:spPr>
          <a:xfrm>
            <a:off x="0" y="1325562"/>
            <a:ext cx="12192000" cy="5532436"/>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Παρατηρείται σε καταστάσεις μακροχρόνιου υποσιτισμού και οφείλεται στην οξεία και σοβαρή έλλειψη θειαμίνης (βιταμίνη Β1). </a:t>
            </a: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Η κλινική εικόνα περιλαμβάνει συμμετρική πάρεση κινητικών νεύρων των άκρων και των εγκεφαλικών συζυγιών, πλάγιο νυσταγμό, μείωση αντανακλαστικών, αισθητικές διαταραχές, βραδύνοια και απώλεια μνήμης. </a:t>
            </a: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Αντιμετωπίζεται με ενδοφλέβια χορήγηση θειαμίνης και θρεπτική υποστήριξη, αλλά μπορεί να παραμείνουν μόνιμες νευρολογικές βλάβες αν δεν αντιμετωπιστεί έγκαιρα.</a:t>
            </a: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Πρόληψη – Πολυβιταμινούχο με θειαμίνη. </a:t>
            </a: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Θεραπεία – 50mg IV όχι χορήγηση Dextrose μέχρι αποκατάστασης επιπέδων θειαμίνης.</a:t>
            </a:r>
          </a:p>
          <a:p>
            <a:pPr indent="-228600" lvl="0" marL="228600" marR="0" rtl="0" algn="l">
              <a:lnSpc>
                <a:spcPct val="90000"/>
              </a:lnSpc>
              <a:spcBef>
                <a:spcPts val="100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8" name="Shape 298"/>
        <p:cNvGrpSpPr/>
        <p:nvPr/>
      </p:nvGrpSpPr>
      <p:grpSpPr>
        <a:xfrm>
          <a:off x="0" y="0"/>
          <a:ext cx="0" cy="0"/>
          <a:chOff x="0" y="0"/>
          <a:chExt cx="0" cy="0"/>
        </a:xfrm>
      </p:grpSpPr>
      <p:sp>
        <p:nvSpPr>
          <p:cNvPr id="299" name="Shape 299"/>
          <p:cNvSpPr txBox="1"/>
          <p:nvPr>
            <p:ph type="title"/>
          </p:nvPr>
        </p:nvSpPr>
        <p:spPr>
          <a:xfrm>
            <a:off x="0" y="0"/>
            <a:ext cx="12192000" cy="1498598"/>
          </a:xfrm>
          <a:prstGeom prst="rect">
            <a:avLst/>
          </a:prstGeom>
          <a:solidFill>
            <a:srgbClr val="C00000"/>
          </a:solidFill>
          <a:ln>
            <a:noFill/>
          </a:ln>
        </p:spPr>
        <p:txBody>
          <a:bodyPr anchorCtr="0" anchor="ctr" bIns="45700" lIns="91425" rIns="91425" tIns="45700">
            <a:noAutofit/>
          </a:bodyPr>
          <a:lstStyle/>
          <a:p>
            <a:pPr indent="0" lvl="0" marL="0" marR="0" rtl="0" algn="ctr">
              <a:lnSpc>
                <a:spcPct val="90000"/>
              </a:lnSpc>
              <a:spcBef>
                <a:spcPts val="0"/>
              </a:spcBef>
              <a:buClr>
                <a:schemeClr val="lt1"/>
              </a:buClr>
              <a:buSzPct val="25000"/>
              <a:buFont typeface="Calibri"/>
              <a:buNone/>
            </a:pPr>
            <a:r>
              <a:rPr b="1" i="0" lang="el-GR" sz="4400" u="none" cap="none" strike="noStrike">
                <a:solidFill>
                  <a:schemeClr val="lt1"/>
                </a:solidFill>
                <a:latin typeface="Calibri"/>
                <a:ea typeface="Calibri"/>
                <a:cs typeface="Calibri"/>
                <a:sym typeface="Calibri"/>
              </a:rPr>
              <a:t>Σύνδρομο περιφερικής νευροπάθειας (Dry Beriberi)</a:t>
            </a:r>
          </a:p>
        </p:txBody>
      </p:sp>
      <p:sp>
        <p:nvSpPr>
          <p:cNvPr id="300" name="Shape 300"/>
          <p:cNvSpPr txBox="1"/>
          <p:nvPr>
            <p:ph idx="1" type="body"/>
          </p:nvPr>
        </p:nvSpPr>
        <p:spPr>
          <a:xfrm>
            <a:off x="0" y="1498600"/>
            <a:ext cx="12192000" cy="5359400"/>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Χολοπαγκρεατική εκτροπή, γαστρικό Βy-pass και μετά από περιοριστικές επεμβάσεις όταν υπάρχουν ανεξέλεγκτοι έμετοι.</a:t>
            </a: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Οφείλεται σε χρόνια ελλείμματα θειαμίνης που αν μείνει χωρίς θεραπεία καταλήγει σε παραλύσεις κινητικών νεύρων και ατροφία μυών. </a:t>
            </a: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Αφορά αισθητικά νεύρα των κάτω άκρων στην αρχή και στη συνέχεια των άνω άκρων. </a:t>
            </a:r>
          </a:p>
          <a:p>
            <a:pPr indent="-228600" lvl="0" marL="228600" marR="0" rtl="0" algn="just">
              <a:lnSpc>
                <a:spcPct val="90000"/>
              </a:lnSpc>
              <a:spcBef>
                <a:spcPts val="1000"/>
              </a:spcBef>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Εμφανίζεται με συμμετρική παραισθησία, καυσαλγία και κράμπες στα κάτω άκρα. </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4" name="Shape 304"/>
        <p:cNvGrpSpPr/>
        <p:nvPr/>
      </p:nvGrpSpPr>
      <p:grpSpPr>
        <a:xfrm>
          <a:off x="0" y="0"/>
          <a:ext cx="0" cy="0"/>
          <a:chOff x="0" y="0"/>
          <a:chExt cx="0" cy="0"/>
        </a:xfrm>
      </p:grpSpPr>
      <p:sp>
        <p:nvSpPr>
          <p:cNvPr id="305" name="Shape 305"/>
          <p:cNvSpPr txBox="1"/>
          <p:nvPr>
            <p:ph type="title"/>
          </p:nvPr>
        </p:nvSpPr>
        <p:spPr>
          <a:xfrm>
            <a:off x="0" y="0"/>
            <a:ext cx="12192000" cy="1498598"/>
          </a:xfrm>
          <a:prstGeom prst="rect">
            <a:avLst/>
          </a:prstGeom>
          <a:solidFill>
            <a:srgbClr val="C00000"/>
          </a:solidFill>
          <a:ln>
            <a:noFill/>
          </a:ln>
        </p:spPr>
        <p:txBody>
          <a:bodyPr anchorCtr="0" anchor="ctr" bIns="45700" lIns="91425" rIns="91425" tIns="45700">
            <a:noAutofit/>
          </a:bodyPr>
          <a:lstStyle/>
          <a:p>
            <a:pPr indent="0" lvl="0" marL="0" marR="0" rtl="0" algn="ctr">
              <a:lnSpc>
                <a:spcPct val="90000"/>
              </a:lnSpc>
              <a:spcBef>
                <a:spcPts val="0"/>
              </a:spcBef>
              <a:buClr>
                <a:schemeClr val="lt1"/>
              </a:buClr>
              <a:buSzPct val="25000"/>
              <a:buFont typeface="Calibri"/>
              <a:buNone/>
            </a:pPr>
            <a:r>
              <a:rPr b="1" i="0" lang="el-GR" sz="4400" u="none" cap="none" strike="noStrike">
                <a:solidFill>
                  <a:schemeClr val="lt1"/>
                </a:solidFill>
                <a:latin typeface="Calibri"/>
                <a:ea typeface="Calibri"/>
                <a:cs typeface="Calibri"/>
                <a:sym typeface="Calibri"/>
              </a:rPr>
              <a:t>Οξεία μετεγχειρητική πολυνευροπάθεια</a:t>
            </a:r>
          </a:p>
        </p:txBody>
      </p:sp>
      <p:sp>
        <p:nvSpPr>
          <p:cNvPr id="306" name="Shape 306"/>
          <p:cNvSpPr txBox="1"/>
          <p:nvPr>
            <p:ph idx="1" type="body"/>
          </p:nvPr>
        </p:nvSpPr>
        <p:spPr>
          <a:xfrm>
            <a:off x="0" y="1498600"/>
            <a:ext cx="12192000" cy="5359399"/>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Είναι μια σπάνια νευρολογική επιπλοκή (συχνότητα 6/10000) που εμφανίζεται συνήθως μετά από γαστρικό Βy-Pass ή χολοπαγκρεατική εκτροπή</a:t>
            </a: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Χαρακτηρίζεται από επίμονους εμέτους, μείωση των αντανακλαστικών, μυική αδυναμία και παρέσεις κινητικών νεύρων. </a:t>
            </a: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Μπορεί να οφείλεται σε έλλειψη βιταμινών του συμπλέγματος Β, κυρίως θειαμίνης και Β12, αλλά στις μισές τουλάχιστον περιπτώσεις η αιτιολογία είναι άγνωστη. </a:t>
            </a:r>
          </a:p>
          <a:p>
            <a:pPr indent="-228600" lvl="0" marL="228600" marR="0" rtl="0" algn="just">
              <a:lnSpc>
                <a:spcPct val="90000"/>
              </a:lnSpc>
              <a:spcBef>
                <a:spcPts val="1000"/>
              </a:spcBef>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Η κατάσταση τις περισσότερες φορές είναι αναστρέψιμη με  θρεπτική υποστήριξη και χορήγηση  βιταμινών.</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0" name="Shape 310"/>
        <p:cNvGrpSpPr/>
        <p:nvPr/>
      </p:nvGrpSpPr>
      <p:grpSpPr>
        <a:xfrm>
          <a:off x="0" y="0"/>
          <a:ext cx="0" cy="0"/>
          <a:chOff x="0" y="0"/>
          <a:chExt cx="0" cy="0"/>
        </a:xfrm>
      </p:grpSpPr>
      <p:sp>
        <p:nvSpPr>
          <p:cNvPr id="311" name="Shape 311"/>
          <p:cNvSpPr txBox="1"/>
          <p:nvPr>
            <p:ph type="title"/>
          </p:nvPr>
        </p:nvSpPr>
        <p:spPr>
          <a:xfrm>
            <a:off x="0" y="0"/>
            <a:ext cx="12192000" cy="1523998"/>
          </a:xfrm>
          <a:prstGeom prst="rect">
            <a:avLst/>
          </a:prstGeom>
          <a:solidFill>
            <a:srgbClr val="C00000"/>
          </a:solidFill>
          <a:ln>
            <a:noFill/>
          </a:ln>
        </p:spPr>
        <p:txBody>
          <a:bodyPr anchorCtr="0" anchor="ctr" bIns="45700" lIns="91425" rIns="91425" tIns="45700">
            <a:noAutofit/>
          </a:bodyPr>
          <a:lstStyle/>
          <a:p>
            <a:pPr indent="0" lvl="0" marL="0" marR="0" rtl="0" algn="ctr">
              <a:lnSpc>
                <a:spcPct val="90000"/>
              </a:lnSpc>
              <a:spcBef>
                <a:spcPts val="0"/>
              </a:spcBef>
              <a:buClr>
                <a:schemeClr val="lt1"/>
              </a:buClr>
              <a:buSzPct val="25000"/>
              <a:buFont typeface="Calibri"/>
              <a:buNone/>
            </a:pPr>
            <a:r>
              <a:rPr b="1" i="0" lang="el-GR" sz="4400" u="none" cap="none" strike="noStrike">
                <a:solidFill>
                  <a:schemeClr val="lt1"/>
                </a:solidFill>
                <a:latin typeface="Calibri"/>
                <a:ea typeface="Calibri"/>
                <a:cs typeface="Calibri"/>
                <a:sym typeface="Calibri"/>
              </a:rPr>
              <a:t>Χρόνιος υποσιτισμός και πρωτεινική υποθρεψία (Protein/calorie malnutrition)</a:t>
            </a:r>
          </a:p>
        </p:txBody>
      </p:sp>
      <p:sp>
        <p:nvSpPr>
          <p:cNvPr id="312" name="Shape 312"/>
          <p:cNvSpPr txBox="1"/>
          <p:nvPr>
            <p:ph idx="1" type="body"/>
          </p:nvPr>
        </p:nvSpPr>
        <p:spPr>
          <a:xfrm>
            <a:off x="0" y="1524000"/>
            <a:ext cx="12192000" cy="5333999"/>
          </a:xfrm>
          <a:prstGeom prst="rect">
            <a:avLst/>
          </a:prstGeom>
          <a:noFill/>
          <a:ln>
            <a:noFill/>
          </a:ln>
        </p:spPr>
        <p:txBody>
          <a:bodyPr anchorCtr="0" anchor="t" bIns="45700" lIns="91425" rIns="91425" tIns="45700">
            <a:noAutofit/>
          </a:bodyPr>
          <a:lstStyle/>
          <a:p>
            <a:pPr indent="-228600" lvl="0" marL="228600" marR="0" rtl="0" algn="l">
              <a:lnSpc>
                <a:spcPct val="70000"/>
              </a:lnSpc>
              <a:spcBef>
                <a:spcPts val="0"/>
              </a:spcBef>
              <a:spcAft>
                <a:spcPts val="0"/>
              </a:spcAft>
              <a:buClr>
                <a:schemeClr val="dk1"/>
              </a:buClr>
              <a:buSzPct val="99166"/>
              <a:buFont typeface="Arial"/>
              <a:buNone/>
            </a:pPr>
            <a:r>
              <a:t/>
            </a:r>
            <a:endParaRPr b="0" i="0" sz="2380" u="none" cap="none" strike="noStrike">
              <a:solidFill>
                <a:schemeClr val="dk1"/>
              </a:solidFill>
              <a:latin typeface="Calibri"/>
              <a:ea typeface="Calibri"/>
              <a:cs typeface="Calibri"/>
              <a:sym typeface="Calibri"/>
            </a:endParaRPr>
          </a:p>
          <a:p>
            <a:pPr indent="-228600" lvl="0" marL="228600" marR="0" rtl="0" algn="just">
              <a:lnSpc>
                <a:spcPct val="70000"/>
              </a:lnSpc>
              <a:spcBef>
                <a:spcPts val="1000"/>
              </a:spcBef>
              <a:spcAft>
                <a:spcPts val="0"/>
              </a:spcAft>
              <a:buClr>
                <a:schemeClr val="dk1"/>
              </a:buClr>
              <a:buSzPct val="99166"/>
              <a:buFont typeface="Arial"/>
              <a:buChar char="•"/>
            </a:pPr>
            <a:r>
              <a:rPr b="0" i="0" lang="el-GR" sz="2380" u="none" cap="none" strike="noStrike">
                <a:solidFill>
                  <a:schemeClr val="dk1"/>
                </a:solidFill>
                <a:latin typeface="Calibri"/>
                <a:ea typeface="Calibri"/>
                <a:cs typeface="Calibri"/>
                <a:sym typeface="Calibri"/>
              </a:rPr>
              <a:t>Παρατηρείται μετά από εκτεταμένες επεμβάσεις δυσαπορρόφησης στις οποίες προκαλείται βαριά διαταραχή στην απορρόφηση θρεπτικών συστατικών (3-12% στη χολοπαγκρεατική εκτροπή κατά Scopinaro) και σπάνια σε παραμελημένες στενωτικές επιπλοκές των επεμβάσεων περιορισμού όταν υπάρχουν συχνοί έμετοι και αδυναμία σίτισης.</a:t>
            </a:r>
          </a:p>
          <a:p>
            <a:pPr indent="-228600" lvl="0" marL="228600" marR="0" rtl="0" algn="just">
              <a:lnSpc>
                <a:spcPct val="70000"/>
              </a:lnSpc>
              <a:spcBef>
                <a:spcPts val="1000"/>
              </a:spcBef>
              <a:spcAft>
                <a:spcPts val="0"/>
              </a:spcAft>
              <a:buClr>
                <a:schemeClr val="dk1"/>
              </a:buClr>
              <a:buSzPct val="99166"/>
              <a:buFont typeface="Arial"/>
              <a:buChar char="•"/>
            </a:pPr>
            <a:r>
              <a:rPr b="0" i="0" lang="el-GR" sz="2380" u="none" cap="none" strike="noStrike">
                <a:solidFill>
                  <a:schemeClr val="dk1"/>
                </a:solidFill>
                <a:latin typeface="Calibri"/>
                <a:ea typeface="Calibri"/>
                <a:cs typeface="Calibri"/>
                <a:sym typeface="Calibri"/>
              </a:rPr>
              <a:t>Οφείλεται σε χρόνια διατροφική στέρηση πρωτεΐνης και ενέργειας (χαμηλή θερμιδική πρόσληψη).  </a:t>
            </a:r>
          </a:p>
          <a:p>
            <a:pPr indent="-228600" lvl="0" marL="228600" marR="0" rtl="0" algn="just">
              <a:lnSpc>
                <a:spcPct val="70000"/>
              </a:lnSpc>
              <a:spcBef>
                <a:spcPts val="1000"/>
              </a:spcBef>
              <a:spcAft>
                <a:spcPts val="0"/>
              </a:spcAft>
              <a:buClr>
                <a:schemeClr val="dk1"/>
              </a:buClr>
              <a:buSzPct val="99166"/>
              <a:buFont typeface="Arial"/>
              <a:buChar char="•"/>
            </a:pPr>
            <a:r>
              <a:rPr b="0" i="0" lang="el-GR" sz="2380" u="none" cap="none" strike="noStrike">
                <a:solidFill>
                  <a:schemeClr val="dk1"/>
                </a:solidFill>
                <a:latin typeface="Calibri"/>
                <a:ea typeface="Calibri"/>
                <a:cs typeface="Calibri"/>
                <a:sym typeface="Calibri"/>
              </a:rPr>
              <a:t>Η κλινική εικόνα της υποθρεψίας συμπεριλαμβάνει απώλεια μυϊκής μάζας, μυϊκή αδυναμία, οιδήματα, αναιμία, τριχόπτωση, ανοσολογική ανεπάρκεια και ευαισθησία σε λοιμώξεις.</a:t>
            </a:r>
          </a:p>
          <a:p>
            <a:pPr indent="-228600" lvl="0" marL="228600" marR="0" rtl="0" algn="just">
              <a:lnSpc>
                <a:spcPct val="70000"/>
              </a:lnSpc>
              <a:spcBef>
                <a:spcPts val="1000"/>
              </a:spcBef>
              <a:spcAft>
                <a:spcPts val="0"/>
              </a:spcAft>
              <a:buClr>
                <a:schemeClr val="dk1"/>
              </a:buClr>
              <a:buSzPct val="99166"/>
              <a:buFont typeface="Arial"/>
              <a:buChar char="•"/>
            </a:pPr>
            <a:r>
              <a:rPr b="0" i="0" lang="el-GR" sz="2380" u="none" cap="none" strike="noStrike">
                <a:solidFill>
                  <a:schemeClr val="dk1"/>
                </a:solidFill>
                <a:latin typeface="Calibri"/>
                <a:ea typeface="Calibri"/>
                <a:cs typeface="Calibri"/>
                <a:sym typeface="Calibri"/>
              </a:rPr>
              <a:t>Συνοδεύεται σχεδόν πάντα από σιδηροπενία και ελλείμματα βιταμινών. </a:t>
            </a:r>
          </a:p>
          <a:p>
            <a:pPr indent="-228600" lvl="0" marL="228600" marR="0" rtl="0" algn="just">
              <a:lnSpc>
                <a:spcPct val="70000"/>
              </a:lnSpc>
              <a:spcBef>
                <a:spcPts val="1000"/>
              </a:spcBef>
              <a:spcAft>
                <a:spcPts val="0"/>
              </a:spcAft>
              <a:buClr>
                <a:schemeClr val="dk1"/>
              </a:buClr>
              <a:buSzPct val="99166"/>
              <a:buFont typeface="Arial"/>
              <a:buChar char="•"/>
            </a:pPr>
            <a:r>
              <a:rPr b="0" i="0" lang="el-GR" sz="2380" u="none" cap="none" strike="noStrike">
                <a:solidFill>
                  <a:schemeClr val="dk1"/>
                </a:solidFill>
                <a:latin typeface="Calibri"/>
                <a:ea typeface="Calibri"/>
                <a:cs typeface="Calibri"/>
                <a:sym typeface="Calibri"/>
              </a:rPr>
              <a:t>Αντιμετωπίζεται με συμπληρώματα βιταμινών, ιχνοστοιχείων και υπερθερμιδική υπερλευκωματούχο διατροφή. Μπορεί να χρειαστεί παροδική ενδοφλέβια θρεπτική υποστήριξη (τεχνητή διατροφή). Όταν η υποθρεψία είναι επίμονη, χρειάζεται επανεγχείρηση για να βελτιωθεί η απορροφητικότητα του πεπτικού συστήματος.</a:t>
            </a:r>
          </a:p>
          <a:p>
            <a:pPr indent="-228600" lvl="0" marL="228600" marR="0" rtl="0" algn="just">
              <a:lnSpc>
                <a:spcPct val="70000"/>
              </a:lnSpc>
              <a:spcBef>
                <a:spcPts val="1000"/>
              </a:spcBef>
              <a:spcAft>
                <a:spcPts val="0"/>
              </a:spcAft>
              <a:buClr>
                <a:schemeClr val="dk1"/>
              </a:buClr>
              <a:buSzPct val="99166"/>
              <a:buFont typeface="Arial"/>
              <a:buChar char="•"/>
            </a:pPr>
            <a:r>
              <a:rPr b="0" i="0" lang="el-GR" sz="2380" u="none" cap="none" strike="noStrike">
                <a:solidFill>
                  <a:schemeClr val="dk1"/>
                </a:solidFill>
                <a:latin typeface="Calibri"/>
                <a:ea typeface="Calibri"/>
                <a:cs typeface="Calibri"/>
                <a:sym typeface="Calibri"/>
              </a:rPr>
              <a:t>Για να αποφευχθεί η μακροχρόνια πρωτεϊνική υποθρεψία μετά απο μεγάλες επεμβάσεις δυσαπορρόφησης, είναι απαραίτητη η καθημερινή πρόσληψη 60-90 gr πρωτεΐνης. </a:t>
            </a:r>
          </a:p>
          <a:p>
            <a:pPr indent="-228600" lvl="0" marL="228600" marR="0" rtl="0" algn="l">
              <a:lnSpc>
                <a:spcPct val="70000"/>
              </a:lnSpc>
              <a:spcBef>
                <a:spcPts val="1000"/>
              </a:spcBef>
              <a:spcAft>
                <a:spcPts val="0"/>
              </a:spcAft>
              <a:buClr>
                <a:schemeClr val="dk1"/>
              </a:buClr>
              <a:buSzPct val="99166"/>
              <a:buFont typeface="Arial"/>
              <a:buNone/>
            </a:pPr>
            <a:r>
              <a:t/>
            </a:r>
            <a:endParaRPr b="0" i="0" sz="2380" u="none" cap="none" strike="noStrike">
              <a:solidFill>
                <a:schemeClr val="dk1"/>
              </a:solidFill>
              <a:latin typeface="Calibri"/>
              <a:ea typeface="Calibri"/>
              <a:cs typeface="Calibri"/>
              <a:sym typeface="Calibri"/>
            </a:endParaRPr>
          </a:p>
          <a:p>
            <a:pPr indent="-228600" lvl="0" marL="228600" marR="0" rtl="0" algn="l">
              <a:lnSpc>
                <a:spcPct val="70000"/>
              </a:lnSpc>
              <a:spcBef>
                <a:spcPts val="1000"/>
              </a:spcBef>
              <a:buClr>
                <a:schemeClr val="dk1"/>
              </a:buClr>
              <a:buSzPct val="99166"/>
              <a:buFont typeface="Arial"/>
              <a:buNone/>
            </a:pPr>
            <a:r>
              <a:t/>
            </a:r>
            <a:endParaRPr b="0" i="0" sz="2380" u="none" cap="none" strike="noStrike">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6" name="Shape 316"/>
        <p:cNvGrpSpPr/>
        <p:nvPr/>
      </p:nvGrpSpPr>
      <p:grpSpPr>
        <a:xfrm>
          <a:off x="0" y="0"/>
          <a:ext cx="0" cy="0"/>
          <a:chOff x="0" y="0"/>
          <a:chExt cx="0" cy="0"/>
        </a:xfrm>
      </p:grpSpPr>
      <p:sp>
        <p:nvSpPr>
          <p:cNvPr id="317" name="Shape 317"/>
          <p:cNvSpPr txBox="1"/>
          <p:nvPr>
            <p:ph type="title"/>
          </p:nvPr>
        </p:nvSpPr>
        <p:spPr>
          <a:xfrm>
            <a:off x="0" y="0"/>
            <a:ext cx="12192000" cy="1325562"/>
          </a:xfrm>
          <a:prstGeom prst="rect">
            <a:avLst/>
          </a:prstGeom>
          <a:solidFill>
            <a:srgbClr val="C00000"/>
          </a:solidFill>
          <a:ln>
            <a:noFill/>
          </a:ln>
        </p:spPr>
        <p:txBody>
          <a:bodyPr anchorCtr="0" anchor="ctr" bIns="45700" lIns="91425" rIns="91425" tIns="45700">
            <a:noAutofit/>
          </a:bodyPr>
          <a:lstStyle/>
          <a:p>
            <a:pPr indent="0" lvl="0" marL="0" marR="0" rtl="0" algn="ctr">
              <a:lnSpc>
                <a:spcPct val="90000"/>
              </a:lnSpc>
              <a:spcBef>
                <a:spcPts val="0"/>
              </a:spcBef>
              <a:buClr>
                <a:schemeClr val="lt1"/>
              </a:buClr>
              <a:buSzPct val="25000"/>
              <a:buFont typeface="Calibri"/>
              <a:buNone/>
            </a:pPr>
            <a:r>
              <a:rPr b="1" i="0" lang="el-GR" sz="4400" u="none" cap="none" strike="noStrike">
                <a:solidFill>
                  <a:schemeClr val="lt1"/>
                </a:solidFill>
                <a:latin typeface="Calibri"/>
                <a:ea typeface="Calibri"/>
                <a:cs typeface="Calibri"/>
                <a:sym typeface="Calibri"/>
              </a:rPr>
              <a:t>Τριχόπτωση</a:t>
            </a:r>
          </a:p>
        </p:txBody>
      </p:sp>
      <p:sp>
        <p:nvSpPr>
          <p:cNvPr id="318" name="Shape 318"/>
          <p:cNvSpPr txBox="1"/>
          <p:nvPr>
            <p:ph idx="1" type="body"/>
          </p:nvPr>
        </p:nvSpPr>
        <p:spPr>
          <a:xfrm>
            <a:off x="0" y="1325562"/>
            <a:ext cx="12192000" cy="5532436"/>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Σε επεμβάσεις δυσαπορρόφησης και σπανιότερα περιορισμού.</a:t>
            </a: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Εμφανίζεται συνήθως 2 - 3 μήνες μετά την επέμβαση και σταδιακά υποχωρεί στους επόμενους 6 μήνες. </a:t>
            </a: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Οφείλεται στην ταχεία απώλεια βάρους και είναι εκδήλωση της προσωρινής πρωτεϊνικής υποθρεψίας και της έλλειψης βιταμινών που εμφανίζεται τον πρώτο καιρό μετά την εγχείρηση. </a:t>
            </a:r>
          </a:p>
          <a:p>
            <a:pPr indent="-228600" lvl="0" marL="228600" marR="0" rtl="0" algn="just">
              <a:lnSpc>
                <a:spcPct val="90000"/>
              </a:lnSpc>
              <a:spcBef>
                <a:spcPts val="1000"/>
              </a:spcBef>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Για την αντιμετώπισή της χορηγούνται συμπληρώματα πρωτεΐνης και πολυβιταμινούχα σκευάσματα.</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2" name="Shape 322"/>
        <p:cNvGrpSpPr/>
        <p:nvPr/>
      </p:nvGrpSpPr>
      <p:grpSpPr>
        <a:xfrm>
          <a:off x="0" y="0"/>
          <a:ext cx="0" cy="0"/>
          <a:chOff x="0" y="0"/>
          <a:chExt cx="0" cy="0"/>
        </a:xfrm>
      </p:grpSpPr>
      <p:sp>
        <p:nvSpPr>
          <p:cNvPr id="323" name="Shape 323"/>
          <p:cNvSpPr txBox="1"/>
          <p:nvPr>
            <p:ph type="title"/>
          </p:nvPr>
        </p:nvSpPr>
        <p:spPr>
          <a:xfrm>
            <a:off x="0" y="0"/>
            <a:ext cx="12192000" cy="1325562"/>
          </a:xfrm>
          <a:prstGeom prst="rect">
            <a:avLst/>
          </a:prstGeom>
          <a:solidFill>
            <a:srgbClr val="C00000"/>
          </a:solidFill>
          <a:ln>
            <a:noFill/>
          </a:ln>
        </p:spPr>
        <p:txBody>
          <a:bodyPr anchorCtr="0" anchor="ctr" bIns="45700" lIns="91425" rIns="91425" tIns="45700">
            <a:noAutofit/>
          </a:bodyPr>
          <a:lstStyle/>
          <a:p>
            <a:pPr indent="0" lvl="0" marL="0" marR="0" rtl="0" algn="ctr">
              <a:lnSpc>
                <a:spcPct val="90000"/>
              </a:lnSpc>
              <a:spcBef>
                <a:spcPts val="0"/>
              </a:spcBef>
              <a:buClr>
                <a:schemeClr val="lt1"/>
              </a:buClr>
              <a:buSzPct val="25000"/>
              <a:buFont typeface="Calibri"/>
              <a:buNone/>
            </a:pPr>
            <a:r>
              <a:rPr b="1" i="0" lang="el-GR" sz="4400" u="none" cap="none" strike="noStrike">
                <a:solidFill>
                  <a:schemeClr val="lt1"/>
                </a:solidFill>
                <a:latin typeface="Calibri"/>
                <a:ea typeface="Calibri"/>
                <a:cs typeface="Calibri"/>
                <a:sym typeface="Calibri"/>
              </a:rPr>
              <a:t>Ανεπαρκής απώλεια βάρους</a:t>
            </a:r>
          </a:p>
        </p:txBody>
      </p:sp>
      <p:sp>
        <p:nvSpPr>
          <p:cNvPr id="324" name="Shape 324"/>
          <p:cNvSpPr txBox="1"/>
          <p:nvPr>
            <p:ph idx="1" type="body"/>
          </p:nvPr>
        </p:nvSpPr>
        <p:spPr>
          <a:xfrm>
            <a:off x="0" y="1325562"/>
            <a:ext cx="12192000" cy="5532436"/>
          </a:xfrm>
          <a:prstGeom prst="rect">
            <a:avLst/>
          </a:prstGeom>
          <a:noFill/>
          <a:ln>
            <a:noFill/>
          </a:ln>
        </p:spPr>
        <p:txBody>
          <a:bodyPr anchorCtr="0" anchor="t" bIns="45700" lIns="91425" rIns="91425" tIns="45700">
            <a:noAutofit/>
          </a:bodyPr>
          <a:lstStyle/>
          <a:p>
            <a:pPr indent="-228600" lvl="0" marL="228600" marR="0" rtl="0" algn="l">
              <a:lnSpc>
                <a:spcPct val="70000"/>
              </a:lnSpc>
              <a:spcBef>
                <a:spcPts val="0"/>
              </a:spcBef>
              <a:spcAft>
                <a:spcPts val="0"/>
              </a:spcAft>
              <a:buClr>
                <a:schemeClr val="dk1"/>
              </a:buClr>
              <a:buSzPct val="99615"/>
              <a:buFont typeface="Arial"/>
              <a:buNone/>
            </a:pPr>
            <a:r>
              <a:t/>
            </a:r>
            <a:endParaRPr b="0" i="0" sz="2590" u="none" cap="none" strike="noStrike">
              <a:solidFill>
                <a:schemeClr val="dk1"/>
              </a:solidFill>
              <a:latin typeface="Calibri"/>
              <a:ea typeface="Calibri"/>
              <a:cs typeface="Calibri"/>
              <a:sym typeface="Calibri"/>
            </a:endParaRPr>
          </a:p>
          <a:p>
            <a:pPr indent="-228600" lvl="0" marL="228600" marR="0" rtl="0" algn="just">
              <a:lnSpc>
                <a:spcPct val="7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Η μετεγχειρητική απώλεια βάρους δεν μπορεί να υπολογιστεί εκ των προτέρων με ακρίβεια.</a:t>
            </a:r>
          </a:p>
          <a:p>
            <a:pPr indent="-228600" lvl="0" marL="228600" marR="0" rtl="0" algn="just">
              <a:lnSpc>
                <a:spcPct val="7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Μερικές φορές η απώλεια βάρους μπορεί να μην ικανοποιήσει τις προσδοκίες του ασθενούς. </a:t>
            </a:r>
          </a:p>
          <a:p>
            <a:pPr indent="-228600" lvl="0" marL="228600" marR="0" rtl="0" algn="just">
              <a:lnSpc>
                <a:spcPct val="7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Από ιατρικής πλευράς η αποτελεσματικότητα των χειρουργικών επεμβάσεων εκτιμάται με βάση την εκατοστιαία απώλεια του πλεονάζοντος βάρους. </a:t>
            </a:r>
          </a:p>
          <a:p>
            <a:pPr indent="-228600" lvl="0" marL="228600" marR="0" rtl="0" algn="just">
              <a:lnSpc>
                <a:spcPct val="7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Το αποτέλεσμα θεωρείται ιατρικώς αποδεκτό όταν η απώλεια του πλεονάζοντος βάρους είναι μεγαλύτερη από 50% ενώ με 75% ή μεγαλύτερη, το αποτέλεσμα θεωρείται άριστο. </a:t>
            </a:r>
          </a:p>
          <a:p>
            <a:pPr indent="-228600" lvl="0" marL="228600" marR="0" rtl="0" algn="just">
              <a:lnSpc>
                <a:spcPct val="7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Η διακύμανση που παρουσιάζει το τελικό αποτέλεσμα εξαρτάται από το είδος της επέμβασης αλλά κυρίως από τη μετεγχειρητική συμπεριφορά του ασθενούς. </a:t>
            </a:r>
          </a:p>
          <a:p>
            <a:pPr indent="-228600" lvl="0" marL="228600" marR="0" rtl="0" algn="just">
              <a:lnSpc>
                <a:spcPct val="7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Οι περιοριστικού τύπου επεμβάσεις πετυχαίνουν συνήθως μικρότερη απώλεια βάρους σε σύγκριση με τις επεμβάσεις δυσαπορρόφησης. </a:t>
            </a:r>
          </a:p>
          <a:p>
            <a:pPr indent="-228600" lvl="0" marL="228600" marR="0" rtl="0" algn="just">
              <a:lnSpc>
                <a:spcPct val="7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Η συμπεριφορά του ασθενούς και η συμμόρφωση με τους μετεγχειρητικούς κανόνες, παίζουν τον πιο καθοριστικό ρόλο. </a:t>
            </a:r>
          </a:p>
          <a:p>
            <a:pPr indent="-228600" lvl="0" marL="228600" marR="0" rtl="0" algn="l">
              <a:lnSpc>
                <a:spcPct val="70000"/>
              </a:lnSpc>
              <a:spcBef>
                <a:spcPts val="1000"/>
              </a:spcBef>
              <a:buClr>
                <a:schemeClr val="dk1"/>
              </a:buClr>
              <a:buSzPct val="99615"/>
              <a:buFont typeface="Arial"/>
              <a:buNone/>
            </a:pPr>
            <a:r>
              <a:t/>
            </a:r>
            <a:endParaRPr b="0" i="0" sz="2590" u="none" cap="none" strike="noStrike">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8" name="Shape 328"/>
        <p:cNvGrpSpPr/>
        <p:nvPr/>
      </p:nvGrpSpPr>
      <p:grpSpPr>
        <a:xfrm>
          <a:off x="0" y="0"/>
          <a:ext cx="0" cy="0"/>
          <a:chOff x="0" y="0"/>
          <a:chExt cx="0" cy="0"/>
        </a:xfrm>
      </p:grpSpPr>
      <p:sp>
        <p:nvSpPr>
          <p:cNvPr id="329" name="Shape 329"/>
          <p:cNvSpPr txBox="1"/>
          <p:nvPr>
            <p:ph type="title"/>
          </p:nvPr>
        </p:nvSpPr>
        <p:spPr>
          <a:xfrm>
            <a:off x="0" y="0"/>
            <a:ext cx="12192000" cy="1325562"/>
          </a:xfrm>
          <a:prstGeom prst="rect">
            <a:avLst/>
          </a:prstGeom>
          <a:solidFill>
            <a:srgbClr val="C00000"/>
          </a:solidFill>
          <a:ln>
            <a:noFill/>
          </a:ln>
        </p:spPr>
        <p:txBody>
          <a:bodyPr anchorCtr="0" anchor="ctr" bIns="45700" lIns="91425" rIns="91425" tIns="45700">
            <a:noAutofit/>
          </a:bodyPr>
          <a:lstStyle/>
          <a:p>
            <a:pPr indent="0" lvl="0" marL="0" marR="0" rtl="0" algn="ctr">
              <a:lnSpc>
                <a:spcPct val="90000"/>
              </a:lnSpc>
              <a:spcBef>
                <a:spcPts val="0"/>
              </a:spcBef>
              <a:buClr>
                <a:schemeClr val="lt1"/>
              </a:buClr>
              <a:buSzPct val="25000"/>
              <a:buFont typeface="Calibri"/>
              <a:buNone/>
            </a:pPr>
            <a:r>
              <a:rPr b="1" i="0" lang="el-GR" sz="4400" u="none" cap="none" strike="noStrike">
                <a:solidFill>
                  <a:schemeClr val="lt1"/>
                </a:solidFill>
                <a:latin typeface="Calibri"/>
                <a:ea typeface="Calibri"/>
                <a:cs typeface="Calibri"/>
                <a:sym typeface="Calibri"/>
              </a:rPr>
              <a:t>Υπερβολική απώλεια βάρους </a:t>
            </a:r>
          </a:p>
        </p:txBody>
      </p:sp>
      <p:sp>
        <p:nvSpPr>
          <p:cNvPr id="330" name="Shape 330"/>
          <p:cNvSpPr txBox="1"/>
          <p:nvPr>
            <p:ph idx="1" type="body"/>
          </p:nvPr>
        </p:nvSpPr>
        <p:spPr>
          <a:xfrm>
            <a:off x="0" y="1325562"/>
            <a:ext cx="12192000" cy="5532436"/>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Σπάνια και κυρίως μετά από επεμβάσεις δυσαπορρόφησης, η απώλεια βάρους μπορεί να είναι μεγαλύτερη από την αναμενόμενη (χρόνιος υποσιτισμός).</a:t>
            </a:r>
          </a:p>
          <a:p>
            <a:pPr indent="-228600" lvl="0" marL="228600" marR="0" rtl="0" algn="just">
              <a:lnSpc>
                <a:spcPct val="90000"/>
              </a:lnSpc>
              <a:spcBef>
                <a:spcPts val="1000"/>
              </a:spcBef>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Απαιτείται τότε εντατική θρεπτική υποστήριξη, τεχνητή διατροφή ή και επανεγχείρηση για βελτίωση της απορροφητικότητας του πεπτικού.</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txBox="1"/>
          <p:nvPr>
            <p:ph type="title"/>
          </p:nvPr>
        </p:nvSpPr>
        <p:spPr>
          <a:xfrm>
            <a:off x="0" y="0"/>
            <a:ext cx="12192000" cy="1325562"/>
          </a:xfrm>
          <a:prstGeom prst="rect">
            <a:avLst/>
          </a:prstGeom>
          <a:solidFill>
            <a:srgbClr val="C00000"/>
          </a:solidFill>
          <a:ln>
            <a:noFill/>
          </a:ln>
        </p:spPr>
        <p:txBody>
          <a:bodyPr anchorCtr="0" anchor="ctr" bIns="45700" lIns="91425" rIns="91425" tIns="45700">
            <a:noAutofit/>
          </a:bodyPr>
          <a:lstStyle/>
          <a:p>
            <a:pPr indent="0" lvl="0" marL="0" marR="0" rtl="0" algn="ctr">
              <a:lnSpc>
                <a:spcPct val="90000"/>
              </a:lnSpc>
              <a:spcBef>
                <a:spcPts val="0"/>
              </a:spcBef>
              <a:buClr>
                <a:schemeClr val="lt1"/>
              </a:buClr>
              <a:buSzPct val="25000"/>
              <a:buFont typeface="Calibri"/>
              <a:buNone/>
            </a:pPr>
            <a:r>
              <a:rPr b="1" i="0" lang="el-GR" sz="4400" u="none" cap="none" strike="noStrike">
                <a:solidFill>
                  <a:schemeClr val="lt1"/>
                </a:solidFill>
                <a:latin typeface="Calibri"/>
                <a:ea typeface="Calibri"/>
                <a:cs typeface="Calibri"/>
                <a:sym typeface="Calibri"/>
              </a:rPr>
              <a:t>Τα οφέλη της βαριατρικής χειρουργικής</a:t>
            </a:r>
          </a:p>
        </p:txBody>
      </p:sp>
      <p:sp>
        <p:nvSpPr>
          <p:cNvPr id="111" name="Shape 111"/>
          <p:cNvSpPr txBox="1"/>
          <p:nvPr>
            <p:ph idx="1" type="body"/>
          </p:nvPr>
        </p:nvSpPr>
        <p:spPr>
          <a:xfrm>
            <a:off x="0" y="1325562"/>
            <a:ext cx="12192000" cy="5532436"/>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t/>
            </a:r>
            <a:endParaRPr b="0" i="0" sz="2400" u="none" cap="none" strike="noStrike">
              <a:solidFill>
                <a:schemeClr val="dk1"/>
              </a:solidFill>
              <a:latin typeface="Calibri"/>
              <a:ea typeface="Calibri"/>
              <a:cs typeface="Calibri"/>
              <a:sym typeface="Calibri"/>
            </a:endParaRPr>
          </a:p>
          <a:p>
            <a:pPr indent="-228600" lvl="0" marL="228600" marR="0" rtl="0" algn="just">
              <a:lnSpc>
                <a:spcPct val="90000"/>
              </a:lnSpc>
              <a:spcBef>
                <a:spcPts val="1000"/>
              </a:spcBef>
              <a:spcAft>
                <a:spcPts val="0"/>
              </a:spcAft>
              <a:buClr>
                <a:schemeClr val="dk1"/>
              </a:buClr>
              <a:buSzPct val="100000"/>
              <a:buFont typeface="Arial"/>
              <a:buChar char="•"/>
            </a:pPr>
            <a:r>
              <a:rPr b="1" i="0" lang="el-GR" sz="2400" u="none" cap="none" strike="noStrike">
                <a:solidFill>
                  <a:schemeClr val="dk1"/>
                </a:solidFill>
                <a:latin typeface="Calibri"/>
                <a:ea typeface="Calibri"/>
                <a:cs typeface="Calibri"/>
                <a:sym typeface="Calibri"/>
              </a:rPr>
              <a:t>Υπέρταση: </a:t>
            </a:r>
            <a:r>
              <a:rPr b="0" i="0" lang="el-GR" sz="2400" u="none" cap="none" strike="noStrike">
                <a:solidFill>
                  <a:schemeClr val="dk1"/>
                </a:solidFill>
                <a:latin typeface="Calibri"/>
                <a:ea typeface="Calibri"/>
                <a:cs typeface="Calibri"/>
                <a:sym typeface="Calibri"/>
              </a:rPr>
              <a:t>Μείωση της Α/Π και της δόσης των φαρμάκων</a:t>
            </a:r>
          </a:p>
          <a:p>
            <a:pPr indent="-228600" lvl="0" marL="228600" marR="0" rtl="0" algn="just">
              <a:lnSpc>
                <a:spcPct val="90000"/>
              </a:lnSpc>
              <a:spcBef>
                <a:spcPts val="1000"/>
              </a:spcBef>
              <a:spcAft>
                <a:spcPts val="0"/>
              </a:spcAft>
              <a:buClr>
                <a:schemeClr val="dk1"/>
              </a:buClr>
              <a:buSzPct val="100000"/>
              <a:buFont typeface="Arial"/>
              <a:buChar char="•"/>
            </a:pPr>
            <a:r>
              <a:rPr b="1" i="0" lang="el-GR" sz="2400" u="none" cap="none" strike="noStrike">
                <a:solidFill>
                  <a:schemeClr val="dk1"/>
                </a:solidFill>
                <a:latin typeface="Calibri"/>
                <a:ea typeface="Calibri"/>
                <a:cs typeface="Calibri"/>
                <a:sym typeface="Calibri"/>
              </a:rPr>
              <a:t>Καρδιαγγειακός κίνδυνος: </a:t>
            </a:r>
            <a:r>
              <a:rPr b="0" i="0" lang="el-GR" sz="2400" u="none" cap="none" strike="noStrike">
                <a:solidFill>
                  <a:schemeClr val="dk1"/>
                </a:solidFill>
                <a:latin typeface="Calibri"/>
                <a:ea typeface="Calibri"/>
                <a:cs typeface="Calibri"/>
                <a:sym typeface="Calibri"/>
              </a:rPr>
              <a:t>Μειώνεται ο κίνδυνος και ο πρόωρος  θάνατος (μελέτη SOS)</a:t>
            </a:r>
          </a:p>
          <a:p>
            <a:pPr indent="-228600" lvl="0" marL="228600" marR="0" rtl="0" algn="just">
              <a:lnSpc>
                <a:spcPct val="90000"/>
              </a:lnSpc>
              <a:spcBef>
                <a:spcPts val="1000"/>
              </a:spcBef>
              <a:spcAft>
                <a:spcPts val="0"/>
              </a:spcAft>
              <a:buClr>
                <a:schemeClr val="dk1"/>
              </a:buClr>
              <a:buSzPct val="100000"/>
              <a:buFont typeface="Arial"/>
              <a:buChar char="•"/>
            </a:pPr>
            <a:r>
              <a:rPr b="1" i="0" lang="el-GR" sz="2400" u="none" cap="none" strike="noStrike">
                <a:solidFill>
                  <a:schemeClr val="dk1"/>
                </a:solidFill>
                <a:latin typeface="Calibri"/>
                <a:ea typeface="Calibri"/>
                <a:cs typeface="Calibri"/>
                <a:sym typeface="Calibri"/>
              </a:rPr>
              <a:t>Διαβήτης: </a:t>
            </a:r>
            <a:r>
              <a:rPr b="0" i="0" lang="el-GR" sz="2400" u="none" cap="none" strike="noStrike">
                <a:solidFill>
                  <a:schemeClr val="dk1"/>
                </a:solidFill>
                <a:latin typeface="Calibri"/>
                <a:ea typeface="Calibri"/>
                <a:cs typeface="Calibri"/>
                <a:sym typeface="Calibri"/>
              </a:rPr>
              <a:t>Βελτίωση γλυκαιμικής καμπύλης αντίστοιχη της απώλειας βάρους.</a:t>
            </a:r>
          </a:p>
          <a:p>
            <a:pPr indent="0" lvl="0" marL="0" marR="0" rtl="0" algn="just">
              <a:lnSpc>
                <a:spcPct val="90000"/>
              </a:lnSpc>
              <a:spcBef>
                <a:spcPts val="1000"/>
              </a:spcBef>
              <a:spcAft>
                <a:spcPts val="0"/>
              </a:spcAft>
              <a:buClr>
                <a:schemeClr val="dk1"/>
              </a:buClr>
              <a:buSzPct val="25000"/>
              <a:buFont typeface="Arial"/>
              <a:buNone/>
            </a:pPr>
            <a:r>
              <a:rPr b="0" i="0" lang="el-GR" sz="2400" u="none" cap="none" strike="noStrike">
                <a:solidFill>
                  <a:schemeClr val="dk1"/>
                </a:solidFill>
                <a:latin typeface="Calibri"/>
                <a:ea typeface="Calibri"/>
                <a:cs typeface="Calibri"/>
                <a:sym typeface="Calibri"/>
              </a:rPr>
              <a:t>    Σε επέμβαση By-Pass ίαση αρχόμενου διαβήτη στο 90%</a:t>
            </a:r>
          </a:p>
          <a:p>
            <a:pPr indent="-228600" lvl="0" marL="228600" marR="0" rtl="0" algn="just">
              <a:lnSpc>
                <a:spcPct val="90000"/>
              </a:lnSpc>
              <a:spcBef>
                <a:spcPts val="1000"/>
              </a:spcBef>
              <a:spcAft>
                <a:spcPts val="0"/>
              </a:spcAft>
              <a:buClr>
                <a:schemeClr val="dk1"/>
              </a:buClr>
              <a:buSzPct val="100000"/>
              <a:buFont typeface="Arial"/>
              <a:buChar char="•"/>
            </a:pPr>
            <a:r>
              <a:rPr b="1" i="0" lang="el-GR" sz="2400" u="none" cap="none" strike="noStrike">
                <a:solidFill>
                  <a:schemeClr val="dk1"/>
                </a:solidFill>
                <a:latin typeface="Calibri"/>
                <a:ea typeface="Calibri"/>
                <a:cs typeface="Calibri"/>
                <a:sym typeface="Calibri"/>
              </a:rPr>
              <a:t>Υπνική άπνοια και ροχαλητό: </a:t>
            </a:r>
            <a:r>
              <a:rPr b="0" i="0" lang="el-GR" sz="2400" u="none" cap="none" strike="noStrike">
                <a:solidFill>
                  <a:schemeClr val="dk1"/>
                </a:solidFill>
                <a:latin typeface="Calibri"/>
                <a:ea typeface="Calibri"/>
                <a:cs typeface="Calibri"/>
                <a:sym typeface="Calibri"/>
              </a:rPr>
              <a:t>Βελτίωση ή και ίαση στο 85% των ασθενών</a:t>
            </a:r>
          </a:p>
          <a:p>
            <a:pPr indent="-228600" lvl="0" marL="228600" marR="0" rtl="0" algn="just">
              <a:lnSpc>
                <a:spcPct val="90000"/>
              </a:lnSpc>
              <a:spcBef>
                <a:spcPts val="1000"/>
              </a:spcBef>
              <a:spcAft>
                <a:spcPts val="0"/>
              </a:spcAft>
              <a:buClr>
                <a:schemeClr val="dk1"/>
              </a:buClr>
              <a:buSzPct val="100000"/>
              <a:buFont typeface="Arial"/>
              <a:buChar char="•"/>
            </a:pPr>
            <a:r>
              <a:rPr b="1" i="0" lang="el-GR" sz="2400" u="none" cap="none" strike="noStrike">
                <a:solidFill>
                  <a:schemeClr val="dk1"/>
                </a:solidFill>
                <a:latin typeface="Calibri"/>
                <a:ea typeface="Calibri"/>
                <a:cs typeface="Calibri"/>
                <a:sym typeface="Calibri"/>
              </a:rPr>
              <a:t>Ακράτεια ούρων: </a:t>
            </a:r>
            <a:r>
              <a:rPr b="0" i="0" lang="el-GR" sz="2400" u="none" cap="none" strike="noStrike">
                <a:solidFill>
                  <a:schemeClr val="dk1"/>
                </a:solidFill>
                <a:latin typeface="Calibri"/>
                <a:ea typeface="Calibri"/>
                <a:cs typeface="Calibri"/>
                <a:sym typeface="Calibri"/>
              </a:rPr>
              <a:t>Βελτίωση ή/και ίαση στο 90% των ασθενών μέσα σε 3 μήνες.</a:t>
            </a:r>
          </a:p>
          <a:p>
            <a:pPr indent="-228600" lvl="0" marL="228600" marR="0" rtl="0" algn="just">
              <a:lnSpc>
                <a:spcPct val="90000"/>
              </a:lnSpc>
              <a:spcBef>
                <a:spcPts val="1000"/>
              </a:spcBef>
              <a:spcAft>
                <a:spcPts val="0"/>
              </a:spcAft>
              <a:buClr>
                <a:schemeClr val="dk1"/>
              </a:buClr>
              <a:buSzPct val="100000"/>
              <a:buFont typeface="Arial"/>
              <a:buChar char="•"/>
            </a:pPr>
            <a:r>
              <a:rPr b="1" i="0" lang="el-GR" sz="2400" u="none" cap="none" strike="noStrike">
                <a:solidFill>
                  <a:schemeClr val="dk1"/>
                </a:solidFill>
                <a:latin typeface="Calibri"/>
                <a:ea typeface="Calibri"/>
                <a:cs typeface="Calibri"/>
                <a:sym typeface="Calibri"/>
              </a:rPr>
              <a:t>Εκφυλιστική οστεοαρθρίτιδα: </a:t>
            </a:r>
            <a:r>
              <a:rPr b="0" i="0" lang="el-GR" sz="2400" u="none" cap="none" strike="noStrike">
                <a:solidFill>
                  <a:schemeClr val="dk1"/>
                </a:solidFill>
                <a:latin typeface="Calibri"/>
                <a:ea typeface="Calibri"/>
                <a:cs typeface="Calibri"/>
                <a:sym typeface="Calibri"/>
              </a:rPr>
              <a:t>ΣΣ και γονάτων με σημαντική μείωση του άλγους σε 2 μήνες</a:t>
            </a:r>
          </a:p>
          <a:p>
            <a:pPr indent="-228600" lvl="0" marL="228600" marR="0" rtl="0" algn="just">
              <a:lnSpc>
                <a:spcPct val="90000"/>
              </a:lnSpc>
              <a:spcBef>
                <a:spcPts val="1000"/>
              </a:spcBef>
              <a:spcAft>
                <a:spcPts val="0"/>
              </a:spcAft>
              <a:buClr>
                <a:schemeClr val="dk1"/>
              </a:buClr>
              <a:buSzPct val="100000"/>
              <a:buFont typeface="Arial"/>
              <a:buChar char="•"/>
            </a:pPr>
            <a:r>
              <a:rPr b="1" i="0" lang="el-GR" sz="2400" u="none" cap="none" strike="noStrike">
                <a:solidFill>
                  <a:schemeClr val="dk1"/>
                </a:solidFill>
                <a:latin typeface="Calibri"/>
                <a:ea typeface="Calibri"/>
                <a:cs typeface="Calibri"/>
                <a:sym typeface="Calibri"/>
              </a:rPr>
              <a:t>Γονιμότητα:</a:t>
            </a:r>
            <a:r>
              <a:rPr b="0" i="0" lang="el-GR" sz="2400" u="none" cap="none" strike="noStrike">
                <a:solidFill>
                  <a:schemeClr val="dk1"/>
                </a:solidFill>
                <a:latin typeface="Calibri"/>
                <a:ea typeface="Calibri"/>
                <a:cs typeface="Calibri"/>
                <a:sym typeface="Calibri"/>
              </a:rPr>
              <a:t> Βελτίωση του συνδρόμου πολυκυστικών ωοθηκών, αύξηση της γονιμότητας, μείωση κινδύνων εγκυμοσύνης και τοκετού</a:t>
            </a:r>
          </a:p>
          <a:p>
            <a:pPr indent="-228600" lvl="0" marL="228600" marR="0" rtl="0" algn="just">
              <a:lnSpc>
                <a:spcPct val="90000"/>
              </a:lnSpc>
              <a:spcBef>
                <a:spcPts val="1000"/>
              </a:spcBef>
              <a:spcAft>
                <a:spcPts val="0"/>
              </a:spcAft>
              <a:buClr>
                <a:schemeClr val="dk1"/>
              </a:buClr>
              <a:buSzPct val="100000"/>
              <a:buFont typeface="Arial"/>
              <a:buChar char="•"/>
            </a:pPr>
            <a:r>
              <a:rPr b="1" i="0" lang="el-GR" sz="2400" u="none" cap="none" strike="noStrike">
                <a:solidFill>
                  <a:schemeClr val="dk1"/>
                </a:solidFill>
                <a:latin typeface="Calibri"/>
                <a:ea typeface="Calibri"/>
                <a:cs typeface="Calibri"/>
                <a:sym typeface="Calibri"/>
              </a:rPr>
              <a:t>Ευεξία, ψυχική υγεία:</a:t>
            </a:r>
            <a:r>
              <a:rPr b="0" i="0" lang="el-GR" sz="2400" u="none" cap="none" strike="noStrike">
                <a:solidFill>
                  <a:schemeClr val="dk1"/>
                </a:solidFill>
                <a:latin typeface="Calibri"/>
                <a:ea typeface="Calibri"/>
                <a:cs typeface="Calibri"/>
                <a:sym typeface="Calibri"/>
              </a:rPr>
              <a:t> Βελτίωση αυτοεκτίμηση, κοινωνικότητας και λειτουργικότητας</a:t>
            </a:r>
          </a:p>
          <a:p>
            <a:pPr indent="0" lvl="0" marL="0" marR="0" rtl="0" algn="ctr">
              <a:lnSpc>
                <a:spcPct val="90000"/>
              </a:lnSpc>
              <a:spcBef>
                <a:spcPts val="1000"/>
              </a:spcBef>
              <a:spcAft>
                <a:spcPts val="0"/>
              </a:spcAft>
              <a:buClr>
                <a:schemeClr val="dk1"/>
              </a:buClr>
              <a:buSzPct val="25000"/>
              <a:buFont typeface="Arial"/>
              <a:buNone/>
            </a:pPr>
            <a:r>
              <a:rPr b="0" i="0" lang="el-GR" sz="2400" u="none" cap="none" strike="noStrike">
                <a:solidFill>
                  <a:schemeClr val="dk1"/>
                </a:solidFill>
                <a:latin typeface="Calibri"/>
                <a:ea typeface="Calibri"/>
                <a:cs typeface="Calibri"/>
                <a:sym typeface="Calibri"/>
              </a:rPr>
              <a:t> </a:t>
            </a:r>
            <a:r>
              <a:rPr b="0" i="0" lang="el-GR" sz="1800" u="none" cap="none" strike="noStrike">
                <a:solidFill>
                  <a:schemeClr val="dk1"/>
                </a:solidFill>
                <a:latin typeface="Calibri"/>
                <a:ea typeface="Calibri"/>
                <a:cs typeface="Calibri"/>
                <a:sym typeface="Calibri"/>
              </a:rPr>
              <a:t>Buchwald H, Avidor Y, Braunwald E et al.: Bariatric surgery: Αsystematic review and meta-analysis. JAMA 2004;292:1724-1737.</a:t>
            </a:r>
          </a:p>
          <a:p>
            <a:pPr indent="-228600" lvl="0" marL="228600" marR="0" rtl="0" algn="l">
              <a:lnSpc>
                <a:spcPct val="90000"/>
              </a:lnSpc>
              <a:spcBef>
                <a:spcPts val="1000"/>
              </a:spcBef>
              <a:spcAft>
                <a:spcPts val="0"/>
              </a:spcAft>
              <a:buClr>
                <a:schemeClr val="dk1"/>
              </a:buClr>
              <a:buSzPct val="1000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90000"/>
              </a:lnSpc>
              <a:spcBef>
                <a:spcPts val="1000"/>
              </a:spcBef>
              <a:buClr>
                <a:schemeClr val="dk1"/>
              </a:buClr>
              <a:buSzPct val="25000"/>
              <a:buFont typeface="Arial"/>
              <a:buNone/>
            </a:pPr>
            <a:r>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4" name="Shape 334"/>
        <p:cNvGrpSpPr/>
        <p:nvPr/>
      </p:nvGrpSpPr>
      <p:grpSpPr>
        <a:xfrm>
          <a:off x="0" y="0"/>
          <a:ext cx="0" cy="0"/>
          <a:chOff x="0" y="0"/>
          <a:chExt cx="0" cy="0"/>
        </a:xfrm>
      </p:grpSpPr>
      <p:sp>
        <p:nvSpPr>
          <p:cNvPr id="335" name="Shape 335"/>
          <p:cNvSpPr txBox="1"/>
          <p:nvPr>
            <p:ph type="title"/>
          </p:nvPr>
        </p:nvSpPr>
        <p:spPr>
          <a:xfrm>
            <a:off x="0" y="0"/>
            <a:ext cx="12192000" cy="1325562"/>
          </a:xfrm>
          <a:prstGeom prst="rect">
            <a:avLst/>
          </a:prstGeom>
          <a:solidFill>
            <a:srgbClr val="C00000"/>
          </a:solidFill>
          <a:ln>
            <a:noFill/>
          </a:ln>
        </p:spPr>
        <p:txBody>
          <a:bodyPr anchorCtr="0" anchor="ctr" bIns="45700" lIns="91425" rIns="91425" tIns="45700">
            <a:noAutofit/>
          </a:bodyPr>
          <a:lstStyle/>
          <a:p>
            <a:pPr indent="0" lvl="0" marL="0" marR="0" rtl="0" algn="ctr">
              <a:lnSpc>
                <a:spcPct val="90000"/>
              </a:lnSpc>
              <a:spcBef>
                <a:spcPts val="0"/>
              </a:spcBef>
              <a:buClr>
                <a:schemeClr val="lt1"/>
              </a:buClr>
              <a:buSzPct val="25000"/>
              <a:buFont typeface="Calibri"/>
              <a:buNone/>
            </a:pPr>
            <a:r>
              <a:rPr b="1" i="0" lang="el-GR" sz="4400" u="none" cap="none" strike="noStrike">
                <a:solidFill>
                  <a:schemeClr val="lt1"/>
                </a:solidFill>
                <a:latin typeface="Calibri"/>
                <a:ea typeface="Calibri"/>
                <a:cs typeface="Calibri"/>
                <a:sym typeface="Calibri"/>
              </a:rPr>
              <a:t>Παράγοντες που μπορεί να επηρεάσουν αρνητικά το τελικό αποτέλεσμα</a:t>
            </a:r>
          </a:p>
        </p:txBody>
      </p:sp>
      <p:sp>
        <p:nvSpPr>
          <p:cNvPr id="336" name="Shape 336"/>
          <p:cNvSpPr txBox="1"/>
          <p:nvPr>
            <p:ph idx="1" type="body"/>
          </p:nvPr>
        </p:nvSpPr>
        <p:spPr>
          <a:xfrm>
            <a:off x="0" y="1325562"/>
            <a:ext cx="12192000" cy="5532436"/>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Έλλειψη κινήτρων.</a:t>
            </a: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Κατάθλιψη. </a:t>
            </a: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Ψυχογενείς διαταραχές διατροφής. </a:t>
            </a: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Άγνοια των μετεγχειρητικών κανόνων διατροφής. </a:t>
            </a: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Αδυναμία συμμόρφωσης με τους μετεγχειρητικούς κανόνες διατροφής.</a:t>
            </a:r>
          </a:p>
          <a:p>
            <a:pPr indent="0" lvl="0" marL="0" marR="0" rtl="0" algn="l">
              <a:lnSpc>
                <a:spcPct val="9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0" name="Shape 340"/>
        <p:cNvGrpSpPr/>
        <p:nvPr/>
      </p:nvGrpSpPr>
      <p:grpSpPr>
        <a:xfrm>
          <a:off x="0" y="0"/>
          <a:ext cx="0" cy="0"/>
          <a:chOff x="0" y="0"/>
          <a:chExt cx="0" cy="0"/>
        </a:xfrm>
      </p:grpSpPr>
      <p:sp>
        <p:nvSpPr>
          <p:cNvPr id="341" name="Shape 341"/>
          <p:cNvSpPr txBox="1"/>
          <p:nvPr>
            <p:ph type="title"/>
          </p:nvPr>
        </p:nvSpPr>
        <p:spPr>
          <a:xfrm>
            <a:off x="0" y="0"/>
            <a:ext cx="12192000" cy="1325562"/>
          </a:xfrm>
          <a:prstGeom prst="rect">
            <a:avLst/>
          </a:prstGeom>
          <a:solidFill>
            <a:srgbClr val="C00000"/>
          </a:solidFill>
          <a:ln>
            <a:noFill/>
          </a:ln>
        </p:spPr>
        <p:txBody>
          <a:bodyPr anchorCtr="0" anchor="ctr" bIns="45700" lIns="91425" rIns="91425" tIns="45700">
            <a:noAutofit/>
          </a:bodyPr>
          <a:lstStyle/>
          <a:p>
            <a:pPr indent="0" lvl="0" marL="0" marR="0" rtl="0" algn="ctr">
              <a:lnSpc>
                <a:spcPct val="90000"/>
              </a:lnSpc>
              <a:spcBef>
                <a:spcPts val="0"/>
              </a:spcBef>
              <a:buClr>
                <a:schemeClr val="lt1"/>
              </a:buClr>
              <a:buSzPct val="25000"/>
              <a:buFont typeface="Calibri"/>
              <a:buNone/>
            </a:pPr>
            <a:r>
              <a:rPr b="1" i="0" lang="el-GR" sz="4400" u="none" cap="none" strike="noStrike">
                <a:solidFill>
                  <a:schemeClr val="lt1"/>
                </a:solidFill>
                <a:latin typeface="Calibri"/>
                <a:ea typeface="Calibri"/>
                <a:cs typeface="Calibri"/>
                <a:sym typeface="Calibri"/>
              </a:rPr>
              <a:t>Ελλείψεις και αποκατάσταση</a:t>
            </a:r>
          </a:p>
        </p:txBody>
      </p:sp>
      <p:sp>
        <p:nvSpPr>
          <p:cNvPr id="342" name="Shape 342"/>
          <p:cNvSpPr txBox="1"/>
          <p:nvPr>
            <p:ph idx="1" type="body"/>
          </p:nvPr>
        </p:nvSpPr>
        <p:spPr>
          <a:xfrm>
            <a:off x="0" y="1325562"/>
            <a:ext cx="12192000" cy="5532436"/>
          </a:xfrm>
          <a:prstGeom prst="rect">
            <a:avLst/>
          </a:prstGeom>
          <a:noFill/>
          <a:ln>
            <a:noFill/>
          </a:ln>
        </p:spPr>
        <p:txBody>
          <a:bodyPr anchorCtr="0" anchor="t" bIns="45700" lIns="91425" rIns="91425" tIns="45700">
            <a:noAutofit/>
          </a:bodyPr>
          <a:lstStyle/>
          <a:p>
            <a:pPr indent="-228600" lvl="0" marL="228600" marR="0" rtl="0" algn="l">
              <a:lnSpc>
                <a:spcPct val="70000"/>
              </a:lnSpc>
              <a:spcBef>
                <a:spcPts val="0"/>
              </a:spcBef>
              <a:spcAft>
                <a:spcPts val="0"/>
              </a:spcAft>
              <a:buClr>
                <a:schemeClr val="dk1"/>
              </a:buClr>
              <a:buSzPct val="99166"/>
              <a:buFont typeface="Arial"/>
              <a:buNone/>
            </a:pPr>
            <a:r>
              <a:t/>
            </a:r>
            <a:endParaRPr b="0" i="0" sz="2380" u="none" cap="none" strike="noStrike">
              <a:solidFill>
                <a:schemeClr val="dk1"/>
              </a:solidFill>
              <a:latin typeface="Calibri"/>
              <a:ea typeface="Calibri"/>
              <a:cs typeface="Calibri"/>
              <a:sym typeface="Calibri"/>
            </a:endParaRPr>
          </a:p>
          <a:p>
            <a:pPr indent="-228600" lvl="0" marL="228600" marR="0" rtl="0" algn="l">
              <a:lnSpc>
                <a:spcPct val="70000"/>
              </a:lnSpc>
              <a:spcBef>
                <a:spcPts val="1000"/>
              </a:spcBef>
              <a:spcAft>
                <a:spcPts val="0"/>
              </a:spcAft>
              <a:buClr>
                <a:schemeClr val="dk1"/>
              </a:buClr>
              <a:buSzPct val="99166"/>
              <a:buFont typeface="Arial"/>
              <a:buChar char="•"/>
            </a:pPr>
            <a:r>
              <a:rPr b="1" i="0" lang="el-GR" sz="2380" u="none" cap="none" strike="noStrike">
                <a:solidFill>
                  <a:schemeClr val="dk1"/>
                </a:solidFill>
                <a:latin typeface="Calibri"/>
                <a:ea typeface="Calibri"/>
                <a:cs typeface="Calibri"/>
                <a:sym typeface="Calibri"/>
              </a:rPr>
              <a:t>Σιδήρος: Πρόληψη</a:t>
            </a:r>
            <a:r>
              <a:rPr b="0" i="0" lang="el-GR" sz="2380" u="none" cap="none" strike="noStrike">
                <a:solidFill>
                  <a:schemeClr val="dk1"/>
                </a:solidFill>
                <a:latin typeface="Calibri"/>
                <a:ea typeface="Calibri"/>
                <a:cs typeface="Calibri"/>
                <a:sym typeface="Calibri"/>
              </a:rPr>
              <a:t> – Πολυβιταμινούχο με Fe &amp; Vit. C. </a:t>
            </a:r>
          </a:p>
          <a:p>
            <a:pPr indent="0" lvl="0" marL="0" marR="0" rtl="0" algn="l">
              <a:lnSpc>
                <a:spcPct val="70000"/>
              </a:lnSpc>
              <a:spcBef>
                <a:spcPts val="1000"/>
              </a:spcBef>
              <a:spcAft>
                <a:spcPts val="0"/>
              </a:spcAft>
              <a:buClr>
                <a:schemeClr val="dk1"/>
              </a:buClr>
              <a:buSzPct val="25000"/>
              <a:buFont typeface="Arial"/>
              <a:buNone/>
            </a:pPr>
            <a:r>
              <a:rPr b="0" i="0" lang="el-GR" sz="2380" u="none" cap="none" strike="noStrike">
                <a:solidFill>
                  <a:schemeClr val="dk1"/>
                </a:solidFill>
                <a:latin typeface="Calibri"/>
                <a:ea typeface="Calibri"/>
                <a:cs typeface="Calibri"/>
                <a:sym typeface="Calibri"/>
              </a:rPr>
              <a:t>                    </a:t>
            </a:r>
            <a:r>
              <a:rPr b="1" i="0" lang="el-GR" sz="2380" u="none" cap="none" strike="noStrike">
                <a:solidFill>
                  <a:schemeClr val="dk1"/>
                </a:solidFill>
                <a:latin typeface="Calibri"/>
                <a:ea typeface="Calibri"/>
                <a:cs typeface="Calibri"/>
                <a:sym typeface="Calibri"/>
              </a:rPr>
              <a:t>Θεραπεία</a:t>
            </a:r>
            <a:r>
              <a:rPr b="0" i="0" lang="el-GR" sz="2380" u="none" cap="none" strike="noStrike">
                <a:solidFill>
                  <a:schemeClr val="dk1"/>
                </a:solidFill>
                <a:latin typeface="Calibri"/>
                <a:ea typeface="Calibri"/>
                <a:cs typeface="Calibri"/>
                <a:sym typeface="Calibri"/>
              </a:rPr>
              <a:t> – Ferrus Folate 300mg/d με Vit. C.</a:t>
            </a:r>
          </a:p>
          <a:p>
            <a:pPr indent="-228600" lvl="0" marL="228600" marR="0" rtl="0" algn="l">
              <a:lnSpc>
                <a:spcPct val="70000"/>
              </a:lnSpc>
              <a:spcBef>
                <a:spcPts val="1000"/>
              </a:spcBef>
              <a:spcAft>
                <a:spcPts val="0"/>
              </a:spcAft>
              <a:buClr>
                <a:schemeClr val="dk1"/>
              </a:buClr>
              <a:buSzPct val="99166"/>
              <a:buFont typeface="Arial"/>
              <a:buChar char="•"/>
            </a:pPr>
            <a:r>
              <a:rPr b="1" i="0" lang="el-GR" sz="2380" u="none" cap="none" strike="noStrike">
                <a:solidFill>
                  <a:schemeClr val="dk1"/>
                </a:solidFill>
                <a:latin typeface="Calibri"/>
                <a:ea typeface="Calibri"/>
                <a:cs typeface="Calibri"/>
                <a:sym typeface="Calibri"/>
              </a:rPr>
              <a:t>Β 12: Πρόληψη </a:t>
            </a:r>
            <a:r>
              <a:rPr b="0" i="0" lang="el-GR" sz="2380" u="none" cap="none" strike="noStrike">
                <a:solidFill>
                  <a:schemeClr val="dk1"/>
                </a:solidFill>
                <a:latin typeface="Calibri"/>
                <a:ea typeface="Calibri"/>
                <a:cs typeface="Calibri"/>
                <a:sym typeface="Calibri"/>
              </a:rPr>
              <a:t>- 300-500μg/d. </a:t>
            </a:r>
          </a:p>
          <a:p>
            <a:pPr indent="0" lvl="0" marL="0" marR="0" rtl="0" algn="l">
              <a:lnSpc>
                <a:spcPct val="70000"/>
              </a:lnSpc>
              <a:spcBef>
                <a:spcPts val="1000"/>
              </a:spcBef>
              <a:spcAft>
                <a:spcPts val="0"/>
              </a:spcAft>
              <a:buClr>
                <a:schemeClr val="dk1"/>
              </a:buClr>
              <a:buSzPct val="25000"/>
              <a:buFont typeface="Arial"/>
              <a:buNone/>
            </a:pPr>
            <a:r>
              <a:rPr b="0" i="0" lang="el-GR" sz="2380" u="none" cap="none" strike="noStrike">
                <a:solidFill>
                  <a:schemeClr val="dk1"/>
                </a:solidFill>
                <a:latin typeface="Calibri"/>
                <a:ea typeface="Calibri"/>
                <a:cs typeface="Calibri"/>
                <a:sym typeface="Calibri"/>
              </a:rPr>
              <a:t>              </a:t>
            </a:r>
            <a:r>
              <a:rPr b="1" i="0" lang="el-GR" sz="2380" u="none" cap="none" strike="noStrike">
                <a:solidFill>
                  <a:schemeClr val="dk1"/>
                </a:solidFill>
                <a:latin typeface="Calibri"/>
                <a:ea typeface="Calibri"/>
                <a:cs typeface="Calibri"/>
                <a:sym typeface="Calibri"/>
              </a:rPr>
              <a:t>Θεραπεία</a:t>
            </a:r>
            <a:r>
              <a:rPr b="0" i="0" lang="el-GR" sz="2380" u="none" cap="none" strike="noStrike">
                <a:solidFill>
                  <a:schemeClr val="dk1"/>
                </a:solidFill>
                <a:latin typeface="Calibri"/>
                <a:ea typeface="Calibri"/>
                <a:cs typeface="Calibri"/>
                <a:sym typeface="Calibri"/>
              </a:rPr>
              <a:t> – 1000μg/mo i.m</a:t>
            </a:r>
          </a:p>
          <a:p>
            <a:pPr indent="-228600" lvl="0" marL="228600" marR="0" rtl="0" algn="l">
              <a:lnSpc>
                <a:spcPct val="70000"/>
              </a:lnSpc>
              <a:spcBef>
                <a:spcPts val="1000"/>
              </a:spcBef>
              <a:spcAft>
                <a:spcPts val="0"/>
              </a:spcAft>
              <a:buClr>
                <a:schemeClr val="dk1"/>
              </a:buClr>
              <a:buSzPct val="99166"/>
              <a:buFont typeface="Arial"/>
              <a:buChar char="•"/>
            </a:pPr>
            <a:r>
              <a:rPr b="1" i="0" lang="el-GR" sz="2380" u="none" cap="none" strike="noStrike">
                <a:solidFill>
                  <a:schemeClr val="dk1"/>
                </a:solidFill>
                <a:latin typeface="Calibri"/>
                <a:ea typeface="Calibri"/>
                <a:cs typeface="Calibri"/>
                <a:sym typeface="Calibri"/>
              </a:rPr>
              <a:t>Φυλλικό οξύ: Πρόληψη</a:t>
            </a:r>
            <a:r>
              <a:rPr b="0" i="0" lang="el-GR" sz="2380" u="none" cap="none" strike="noStrike">
                <a:solidFill>
                  <a:schemeClr val="dk1"/>
                </a:solidFill>
                <a:latin typeface="Calibri"/>
                <a:ea typeface="Calibri"/>
                <a:cs typeface="Calibri"/>
                <a:sym typeface="Calibri"/>
              </a:rPr>
              <a:t> – Φυλλικό 1mg/d με το πολυβιταμινούχο.    </a:t>
            </a:r>
          </a:p>
          <a:p>
            <a:pPr indent="0" lvl="0" marL="0" marR="0" rtl="0" algn="l">
              <a:lnSpc>
                <a:spcPct val="70000"/>
              </a:lnSpc>
              <a:spcBef>
                <a:spcPts val="1000"/>
              </a:spcBef>
              <a:spcAft>
                <a:spcPts val="0"/>
              </a:spcAft>
              <a:buClr>
                <a:schemeClr val="dk1"/>
              </a:buClr>
              <a:buSzPct val="25000"/>
              <a:buFont typeface="Arial"/>
              <a:buNone/>
            </a:pPr>
            <a:r>
              <a:rPr b="0" i="0" lang="el-GR" sz="2380" u="none" cap="none" strike="noStrike">
                <a:solidFill>
                  <a:schemeClr val="dk1"/>
                </a:solidFill>
                <a:latin typeface="Calibri"/>
                <a:ea typeface="Calibri"/>
                <a:cs typeface="Calibri"/>
                <a:sym typeface="Calibri"/>
              </a:rPr>
              <a:t>                             </a:t>
            </a:r>
            <a:r>
              <a:rPr b="1" i="0" lang="el-GR" sz="2380" u="none" cap="none" strike="noStrike">
                <a:solidFill>
                  <a:schemeClr val="dk1"/>
                </a:solidFill>
                <a:latin typeface="Calibri"/>
                <a:ea typeface="Calibri"/>
                <a:cs typeface="Calibri"/>
                <a:sym typeface="Calibri"/>
              </a:rPr>
              <a:t>Θεραπεία</a:t>
            </a:r>
            <a:r>
              <a:rPr b="0" i="0" lang="el-GR" sz="2380" u="none" cap="none" strike="noStrike">
                <a:solidFill>
                  <a:schemeClr val="dk1"/>
                </a:solidFill>
                <a:latin typeface="Calibri"/>
                <a:ea typeface="Calibri"/>
                <a:cs typeface="Calibri"/>
                <a:sym typeface="Calibri"/>
              </a:rPr>
              <a:t> – το ίδιο</a:t>
            </a:r>
          </a:p>
          <a:p>
            <a:pPr indent="-228600" lvl="0" marL="228600" marR="0" rtl="0" algn="l">
              <a:lnSpc>
                <a:spcPct val="70000"/>
              </a:lnSpc>
              <a:spcBef>
                <a:spcPts val="1000"/>
              </a:spcBef>
              <a:spcAft>
                <a:spcPts val="0"/>
              </a:spcAft>
              <a:buClr>
                <a:schemeClr val="dk1"/>
              </a:buClr>
              <a:buSzPct val="99166"/>
              <a:buFont typeface="Arial"/>
              <a:buChar char="•"/>
            </a:pPr>
            <a:r>
              <a:rPr b="1" i="0" lang="el-GR" sz="2380" u="none" cap="none" strike="noStrike">
                <a:solidFill>
                  <a:schemeClr val="dk1"/>
                </a:solidFill>
                <a:latin typeface="Calibri"/>
                <a:ea typeface="Calibri"/>
                <a:cs typeface="Calibri"/>
                <a:sym typeface="Calibri"/>
              </a:rPr>
              <a:t>Λιποδιαλυτές βιταμίνες Α,D,E,K: Πρόληψη</a:t>
            </a:r>
            <a:r>
              <a:rPr b="0" i="0" lang="el-GR" sz="2380" u="none" cap="none" strike="noStrike">
                <a:solidFill>
                  <a:schemeClr val="dk1"/>
                </a:solidFill>
                <a:latin typeface="Calibri"/>
                <a:ea typeface="Calibri"/>
                <a:cs typeface="Calibri"/>
                <a:sym typeface="Calibri"/>
              </a:rPr>
              <a:t> – Πολυβιτaμινούχοπου να περιέχει 400 IU Vit.D. </a:t>
            </a:r>
          </a:p>
          <a:p>
            <a:pPr indent="0" lvl="0" marL="0" marR="0" rtl="0" algn="l">
              <a:lnSpc>
                <a:spcPct val="70000"/>
              </a:lnSpc>
              <a:spcBef>
                <a:spcPts val="1000"/>
              </a:spcBef>
              <a:spcAft>
                <a:spcPts val="0"/>
              </a:spcAft>
              <a:buClr>
                <a:schemeClr val="dk1"/>
              </a:buClr>
              <a:buSzPct val="25000"/>
              <a:buFont typeface="Arial"/>
              <a:buNone/>
            </a:pPr>
            <a:r>
              <a:rPr b="0" i="0" lang="el-GR" sz="2380" u="none" cap="none" strike="noStrike">
                <a:solidFill>
                  <a:schemeClr val="dk1"/>
                </a:solidFill>
                <a:latin typeface="Calibri"/>
                <a:ea typeface="Calibri"/>
                <a:cs typeface="Calibri"/>
                <a:sym typeface="Calibri"/>
              </a:rPr>
              <a:t>                                                                </a:t>
            </a:r>
            <a:r>
              <a:rPr b="1" i="0" lang="el-GR" sz="2380" u="none" cap="none" strike="noStrike">
                <a:solidFill>
                  <a:schemeClr val="dk1"/>
                </a:solidFill>
                <a:latin typeface="Calibri"/>
                <a:ea typeface="Calibri"/>
                <a:cs typeface="Calibri"/>
                <a:sym typeface="Calibri"/>
              </a:rPr>
              <a:t>Θεραπεία </a:t>
            </a:r>
            <a:r>
              <a:rPr b="0" i="0" lang="el-GR" sz="2380" u="none" cap="none" strike="noStrike">
                <a:solidFill>
                  <a:schemeClr val="dk1"/>
                </a:solidFill>
                <a:latin typeface="Calibri"/>
                <a:ea typeface="Calibri"/>
                <a:cs typeface="Calibri"/>
                <a:sym typeface="Calibri"/>
              </a:rPr>
              <a:t>– χορήγηση αντίστοιχης βιταμίνης</a:t>
            </a:r>
          </a:p>
          <a:p>
            <a:pPr indent="-228600" lvl="0" marL="228600" marR="0" rtl="0" algn="l">
              <a:lnSpc>
                <a:spcPct val="70000"/>
              </a:lnSpc>
              <a:spcBef>
                <a:spcPts val="1000"/>
              </a:spcBef>
              <a:spcAft>
                <a:spcPts val="0"/>
              </a:spcAft>
              <a:buClr>
                <a:schemeClr val="dk1"/>
              </a:buClr>
              <a:buSzPct val="99166"/>
              <a:buFont typeface="Arial"/>
              <a:buChar char="•"/>
            </a:pPr>
            <a:r>
              <a:rPr b="1" i="0" lang="el-GR" sz="2380" u="none" cap="none" strike="noStrike">
                <a:solidFill>
                  <a:schemeClr val="dk1"/>
                </a:solidFill>
                <a:latin typeface="Calibri"/>
                <a:ea typeface="Calibri"/>
                <a:cs typeface="Calibri"/>
                <a:sym typeface="Calibri"/>
              </a:rPr>
              <a:t>Θειαμίνη:</a:t>
            </a:r>
            <a:r>
              <a:rPr b="0" i="0" lang="el-GR" sz="2380" u="none" cap="none" strike="noStrike">
                <a:solidFill>
                  <a:schemeClr val="dk1"/>
                </a:solidFill>
                <a:latin typeface="Calibri"/>
                <a:ea typeface="Calibri"/>
                <a:cs typeface="Calibri"/>
                <a:sym typeface="Calibri"/>
              </a:rPr>
              <a:t> </a:t>
            </a:r>
            <a:r>
              <a:rPr b="1" i="0" lang="el-GR" sz="2380" u="none" cap="none" strike="noStrike">
                <a:solidFill>
                  <a:schemeClr val="dk1"/>
                </a:solidFill>
                <a:latin typeface="Calibri"/>
                <a:ea typeface="Calibri"/>
                <a:cs typeface="Calibri"/>
                <a:sym typeface="Calibri"/>
              </a:rPr>
              <a:t>Πρόληψη</a:t>
            </a:r>
            <a:r>
              <a:rPr b="0" i="0" lang="el-GR" sz="2380" u="none" cap="none" strike="noStrike">
                <a:solidFill>
                  <a:schemeClr val="dk1"/>
                </a:solidFill>
                <a:latin typeface="Calibri"/>
                <a:ea typeface="Calibri"/>
                <a:cs typeface="Calibri"/>
                <a:sym typeface="Calibri"/>
              </a:rPr>
              <a:t> – Πολυβιταμινούχο με θειαμίνη. </a:t>
            </a:r>
          </a:p>
          <a:p>
            <a:pPr indent="0" lvl="0" marL="0" marR="0" rtl="0" algn="l">
              <a:lnSpc>
                <a:spcPct val="70000"/>
              </a:lnSpc>
              <a:spcBef>
                <a:spcPts val="1000"/>
              </a:spcBef>
              <a:spcAft>
                <a:spcPts val="0"/>
              </a:spcAft>
              <a:buClr>
                <a:schemeClr val="dk1"/>
              </a:buClr>
              <a:buSzPct val="25000"/>
              <a:buFont typeface="Arial"/>
              <a:buNone/>
            </a:pPr>
            <a:r>
              <a:rPr b="0" i="0" lang="el-GR" sz="2380" u="none" cap="none" strike="noStrike">
                <a:solidFill>
                  <a:schemeClr val="dk1"/>
                </a:solidFill>
                <a:latin typeface="Calibri"/>
                <a:ea typeface="Calibri"/>
                <a:cs typeface="Calibri"/>
                <a:sym typeface="Calibri"/>
              </a:rPr>
              <a:t>                       </a:t>
            </a:r>
            <a:r>
              <a:rPr b="1" i="0" lang="el-GR" sz="2380" u="none" cap="none" strike="noStrike">
                <a:solidFill>
                  <a:schemeClr val="dk1"/>
                </a:solidFill>
                <a:latin typeface="Calibri"/>
                <a:ea typeface="Calibri"/>
                <a:cs typeface="Calibri"/>
                <a:sym typeface="Calibri"/>
              </a:rPr>
              <a:t>Θεραπεία</a:t>
            </a:r>
            <a:r>
              <a:rPr b="0" i="0" lang="el-GR" sz="2380" u="none" cap="none" strike="noStrike">
                <a:solidFill>
                  <a:schemeClr val="dk1"/>
                </a:solidFill>
                <a:latin typeface="Calibri"/>
                <a:ea typeface="Calibri"/>
                <a:cs typeface="Calibri"/>
                <a:sym typeface="Calibri"/>
              </a:rPr>
              <a:t> – 50mg IV όχι χορήγηση Dextrose μέχρι αποκατάστασης επιπέδων    </a:t>
            </a:r>
          </a:p>
          <a:p>
            <a:pPr indent="0" lvl="0" marL="0" marR="0" rtl="0" algn="l">
              <a:lnSpc>
                <a:spcPct val="70000"/>
              </a:lnSpc>
              <a:spcBef>
                <a:spcPts val="1000"/>
              </a:spcBef>
              <a:spcAft>
                <a:spcPts val="0"/>
              </a:spcAft>
              <a:buClr>
                <a:schemeClr val="dk1"/>
              </a:buClr>
              <a:buSzPct val="25000"/>
              <a:buFont typeface="Arial"/>
              <a:buNone/>
            </a:pPr>
            <a:r>
              <a:rPr b="0" i="0" lang="el-GR" sz="2380" u="none" cap="none" strike="noStrike">
                <a:solidFill>
                  <a:schemeClr val="dk1"/>
                </a:solidFill>
                <a:latin typeface="Calibri"/>
                <a:ea typeface="Calibri"/>
                <a:cs typeface="Calibri"/>
                <a:sym typeface="Calibri"/>
              </a:rPr>
              <a:t>                       θειαμίνης</a:t>
            </a:r>
          </a:p>
          <a:p>
            <a:pPr indent="-228600" lvl="0" marL="228600" marR="0" rtl="0" algn="l">
              <a:lnSpc>
                <a:spcPct val="70000"/>
              </a:lnSpc>
              <a:spcBef>
                <a:spcPts val="1000"/>
              </a:spcBef>
              <a:spcAft>
                <a:spcPts val="0"/>
              </a:spcAft>
              <a:buClr>
                <a:schemeClr val="dk1"/>
              </a:buClr>
              <a:buSzPct val="99166"/>
              <a:buFont typeface="Arial"/>
              <a:buChar char="•"/>
            </a:pPr>
            <a:r>
              <a:rPr b="1" i="0" lang="el-GR" sz="2380" u="none" cap="none" strike="noStrike">
                <a:solidFill>
                  <a:schemeClr val="dk1"/>
                </a:solidFill>
                <a:latin typeface="Calibri"/>
                <a:ea typeface="Calibri"/>
                <a:cs typeface="Calibri"/>
                <a:sym typeface="Calibri"/>
              </a:rPr>
              <a:t>Ασβέστιο:</a:t>
            </a:r>
            <a:r>
              <a:rPr b="0" i="0" lang="el-GR" sz="2380" u="none" cap="none" strike="noStrike">
                <a:solidFill>
                  <a:schemeClr val="dk1"/>
                </a:solidFill>
                <a:latin typeface="Calibri"/>
                <a:ea typeface="Calibri"/>
                <a:cs typeface="Calibri"/>
                <a:sym typeface="Calibri"/>
              </a:rPr>
              <a:t> </a:t>
            </a:r>
            <a:r>
              <a:rPr b="1" i="0" lang="el-GR" sz="2380" u="none" cap="none" strike="noStrike">
                <a:solidFill>
                  <a:schemeClr val="dk1"/>
                </a:solidFill>
                <a:latin typeface="Calibri"/>
                <a:ea typeface="Calibri"/>
                <a:cs typeface="Calibri"/>
                <a:sym typeface="Calibri"/>
              </a:rPr>
              <a:t>Πρόληψη</a:t>
            </a:r>
            <a:r>
              <a:rPr b="0" i="0" lang="el-GR" sz="2380" u="none" cap="none" strike="noStrike">
                <a:solidFill>
                  <a:schemeClr val="dk1"/>
                </a:solidFill>
                <a:latin typeface="Calibri"/>
                <a:ea typeface="Calibri"/>
                <a:cs typeface="Calibri"/>
                <a:sym typeface="Calibri"/>
              </a:rPr>
              <a:t> – 1500mg/d στοιχειακό Ca. </a:t>
            </a:r>
          </a:p>
          <a:p>
            <a:pPr indent="0" lvl="0" marL="0" marR="0" rtl="0" algn="l">
              <a:lnSpc>
                <a:spcPct val="70000"/>
              </a:lnSpc>
              <a:spcBef>
                <a:spcPts val="1000"/>
              </a:spcBef>
              <a:spcAft>
                <a:spcPts val="0"/>
              </a:spcAft>
              <a:buClr>
                <a:schemeClr val="dk1"/>
              </a:buClr>
              <a:buSzPct val="25000"/>
              <a:buFont typeface="Arial"/>
              <a:buNone/>
            </a:pPr>
            <a:r>
              <a:rPr b="0" i="0" lang="el-GR" sz="2380" u="none" cap="none" strike="noStrike">
                <a:solidFill>
                  <a:schemeClr val="dk1"/>
                </a:solidFill>
                <a:latin typeface="Calibri"/>
                <a:ea typeface="Calibri"/>
                <a:cs typeface="Calibri"/>
                <a:sym typeface="Calibri"/>
              </a:rPr>
              <a:t>                       </a:t>
            </a:r>
            <a:r>
              <a:rPr b="1" i="0" lang="el-GR" sz="2380" u="none" cap="none" strike="noStrike">
                <a:solidFill>
                  <a:schemeClr val="dk1"/>
                </a:solidFill>
                <a:latin typeface="Calibri"/>
                <a:ea typeface="Calibri"/>
                <a:cs typeface="Calibri"/>
                <a:sym typeface="Calibri"/>
              </a:rPr>
              <a:t>Θεραπεία</a:t>
            </a:r>
            <a:r>
              <a:rPr b="0" i="0" lang="el-GR" sz="2380" u="none" cap="none" strike="noStrike">
                <a:solidFill>
                  <a:schemeClr val="dk1"/>
                </a:solidFill>
                <a:latin typeface="Calibri"/>
                <a:ea typeface="Calibri"/>
                <a:cs typeface="Calibri"/>
                <a:sym typeface="Calibri"/>
              </a:rPr>
              <a:t> – το ίδιο. </a:t>
            </a:r>
          </a:p>
          <a:p>
            <a:pPr indent="0" lvl="0" marL="0" marR="0" rtl="0" algn="l">
              <a:lnSpc>
                <a:spcPct val="70000"/>
              </a:lnSpc>
              <a:spcBef>
                <a:spcPts val="1000"/>
              </a:spcBef>
              <a:buClr>
                <a:schemeClr val="dk1"/>
              </a:buClr>
              <a:buSzPct val="25000"/>
              <a:buFont typeface="Arial"/>
              <a:buNone/>
            </a:pPr>
            <a:r>
              <a:t/>
            </a:r>
            <a:endParaRPr b="0" i="0" sz="2380" u="none" cap="none" strike="noStrike">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6" name="Shape 346"/>
        <p:cNvGrpSpPr/>
        <p:nvPr/>
      </p:nvGrpSpPr>
      <p:grpSpPr>
        <a:xfrm>
          <a:off x="0" y="0"/>
          <a:ext cx="0" cy="0"/>
          <a:chOff x="0" y="0"/>
          <a:chExt cx="0" cy="0"/>
        </a:xfrm>
      </p:grpSpPr>
      <p:sp>
        <p:nvSpPr>
          <p:cNvPr id="347" name="Shape 347"/>
          <p:cNvSpPr txBox="1"/>
          <p:nvPr>
            <p:ph type="title"/>
          </p:nvPr>
        </p:nvSpPr>
        <p:spPr>
          <a:xfrm>
            <a:off x="0" y="0"/>
            <a:ext cx="12192000" cy="1335312"/>
          </a:xfrm>
          <a:prstGeom prst="rect">
            <a:avLst/>
          </a:prstGeom>
          <a:solidFill>
            <a:srgbClr val="C00000"/>
          </a:solidFill>
          <a:ln>
            <a:noFill/>
          </a:ln>
        </p:spPr>
        <p:txBody>
          <a:bodyPr anchorCtr="0" anchor="ctr" bIns="45700" lIns="91425" rIns="91425" tIns="45700">
            <a:noAutofit/>
          </a:bodyPr>
          <a:lstStyle/>
          <a:p>
            <a:pPr indent="0" lvl="0" marL="0" marR="0" rtl="0" algn="l">
              <a:lnSpc>
                <a:spcPct val="90000"/>
              </a:lnSpc>
              <a:spcBef>
                <a:spcPts val="0"/>
              </a:spcBef>
              <a:buClr>
                <a:schemeClr val="lt1"/>
              </a:buClr>
              <a:buSzPct val="25000"/>
              <a:buFont typeface="Calibri"/>
              <a:buNone/>
            </a:pPr>
            <a:r>
              <a:rPr b="1" i="0" lang="el-GR" sz="4410" u="none" cap="none" strike="noStrike">
                <a:solidFill>
                  <a:schemeClr val="lt1"/>
                </a:solidFill>
                <a:latin typeface="Calibri"/>
                <a:ea typeface="Calibri"/>
                <a:cs typeface="Calibri"/>
                <a:sym typeface="Calibri"/>
              </a:rPr>
              <a:t>Γαστρεντερικές ενδοσκοπικές πράξεις και παχυσαρκία</a:t>
            </a:r>
          </a:p>
        </p:txBody>
      </p:sp>
      <p:sp>
        <p:nvSpPr>
          <p:cNvPr id="348" name="Shape 348"/>
          <p:cNvSpPr txBox="1"/>
          <p:nvPr>
            <p:ph idx="1" type="body"/>
          </p:nvPr>
        </p:nvSpPr>
        <p:spPr>
          <a:xfrm>
            <a:off x="0" y="1335313"/>
            <a:ext cx="12192000" cy="5522685"/>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Η παχυσαρκία είναι νόσος που αυξάνει την νοσηρότητα στον πεπτικό σωλήνα και ως εκ τούτου την ζήτηση γαστρεντερολογικών ενδοσκοπικών πράξεων (οισοφαγο-γαστρο-12/δακτυλοσκόπηση, ERCP, κολοσκόπηση, μανομετρία οισοφάγου και pHμετρία οισοφάγου, αντιστασιομετρία).</a:t>
            </a: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Σημαντικό ρόλο παίζει η ενδοσκόπηση στα πλαίσια της βαριατρικής χειρουργικής τόσο στην προεγχειρητική όσο και στην διεγχειρητική αλλά και μετεγχειρητική διαχείριση των ασθενών.</a:t>
            </a: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Η βαριατρική ενδοθεραπεία είναι ένας πολλά υποσχόμενος τομέας της ενδοσκοπικής πρακτικής στην παχυσαρκία.  </a:t>
            </a:r>
          </a:p>
          <a:p>
            <a:pPr indent="-228600" lvl="0" marL="228600" marR="0" rtl="0" algn="l">
              <a:lnSpc>
                <a:spcPct val="90000"/>
              </a:lnSpc>
              <a:spcBef>
                <a:spcPts val="1000"/>
              </a:spcBef>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2" name="Shape 352"/>
        <p:cNvGrpSpPr/>
        <p:nvPr/>
      </p:nvGrpSpPr>
      <p:grpSpPr>
        <a:xfrm>
          <a:off x="0" y="0"/>
          <a:ext cx="0" cy="0"/>
          <a:chOff x="0" y="0"/>
          <a:chExt cx="0" cy="0"/>
        </a:xfrm>
      </p:grpSpPr>
      <p:sp>
        <p:nvSpPr>
          <p:cNvPr id="353" name="Shape 353"/>
          <p:cNvSpPr txBox="1"/>
          <p:nvPr>
            <p:ph type="title"/>
          </p:nvPr>
        </p:nvSpPr>
        <p:spPr>
          <a:xfrm>
            <a:off x="0" y="0"/>
            <a:ext cx="12192000" cy="1308099"/>
          </a:xfrm>
          <a:prstGeom prst="rect">
            <a:avLst/>
          </a:prstGeom>
          <a:solidFill>
            <a:srgbClr val="C00000"/>
          </a:solidFill>
          <a:ln>
            <a:noFill/>
          </a:ln>
        </p:spPr>
        <p:txBody>
          <a:bodyPr anchorCtr="0" anchor="ctr" bIns="45700" lIns="91425" rIns="91425" tIns="45700">
            <a:noAutofit/>
          </a:bodyPr>
          <a:lstStyle/>
          <a:p>
            <a:pPr indent="0" lvl="0" marL="0" marR="0" rtl="0" algn="ctr">
              <a:lnSpc>
                <a:spcPct val="90000"/>
              </a:lnSpc>
              <a:spcBef>
                <a:spcPts val="0"/>
              </a:spcBef>
              <a:buClr>
                <a:schemeClr val="lt1"/>
              </a:buClr>
              <a:buSzPct val="25000"/>
              <a:buFont typeface="Calibri"/>
              <a:buNone/>
            </a:pPr>
            <a:r>
              <a:rPr b="1" i="0" lang="el-GR" sz="4900" u="none" cap="none" strike="noStrike">
                <a:solidFill>
                  <a:schemeClr val="lt1"/>
                </a:solidFill>
                <a:latin typeface="Calibri"/>
                <a:ea typeface="Calibri"/>
                <a:cs typeface="Calibri"/>
                <a:sym typeface="Calibri"/>
              </a:rPr>
              <a:t>Μετεγχειρητική ενδοσκόπηση</a:t>
            </a:r>
          </a:p>
        </p:txBody>
      </p:sp>
      <p:sp>
        <p:nvSpPr>
          <p:cNvPr id="354" name="Shape 354"/>
          <p:cNvSpPr txBox="1"/>
          <p:nvPr>
            <p:ph idx="1" type="body"/>
          </p:nvPr>
        </p:nvSpPr>
        <p:spPr>
          <a:xfrm>
            <a:off x="0" y="1219200"/>
            <a:ext cx="12192000" cy="5638799"/>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Ζωτικής σημασίας η εξοικείωση των γαστρεντερολόγων με την μετεγχειρητική ανατομία καθώς και η στενή συνεργασία με τον χειρουργό που έκανε την επέμβαση ώστε να μεγιστοποιηθεί  το αποτέλεσμα και η ασφάλεια της ενδοσκόπησης αλλά ακόμη και στο να επιλεγεί το κατάλληλο για την περίσταση ενδοσκόπιο.</a:t>
            </a: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Η σωστή αξιολόγηση των συμπτωμάτων του μετεγχειρητικού ασθενή σε συνδυασμό με τον χρόνο που μεσολάβησε από την επέμβαση  θα παίξουν καίριο ρόλο στο ποιος και πως θα παρέμβει.</a:t>
            </a: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Κατά την άμεση μετεγχειρητική περίοδο λόγω ανησυχιών για την ανώριμη αναστόμωση συνήθως χρειάζεται η χειρουργική παρέμβαση (διαρροή ή αιμορραγία αναστόμωσης, απόφραξη του λεπτού εντέρου κλπ).</a:t>
            </a:r>
          </a:p>
          <a:p>
            <a:pPr indent="0" lvl="0" marL="0" marR="0" rtl="0" algn="l">
              <a:lnSpc>
                <a:spcPct val="90000"/>
              </a:lnSpc>
              <a:spcBef>
                <a:spcPts val="1000"/>
              </a:spcBef>
              <a:spcAft>
                <a:spcPts val="0"/>
              </a:spcAft>
              <a:buClr>
                <a:schemeClr val="dk1"/>
              </a:buClr>
              <a:buSzPct val="25000"/>
              <a:buFont typeface="Arial"/>
              <a:buNone/>
            </a:pPr>
            <a:r>
              <a:rPr b="0" i="1" lang="el-GR" sz="2000" u="none" cap="none" strike="noStrike">
                <a:solidFill>
                  <a:schemeClr val="dk1"/>
                </a:solidFill>
                <a:latin typeface="Calibri"/>
                <a:ea typeface="Calibri"/>
                <a:cs typeface="Calibri"/>
                <a:sym typeface="Calibri"/>
              </a:rPr>
              <a:t>(τους 2 πρώτους μήνες το βαριούχο γεύμα και η CΤ αποτελούν την 1</a:t>
            </a:r>
            <a:r>
              <a:rPr b="0" baseline="30000" i="1" lang="el-GR" sz="2000" u="none" cap="none" strike="noStrike">
                <a:solidFill>
                  <a:schemeClr val="dk1"/>
                </a:solidFill>
                <a:latin typeface="Calibri"/>
                <a:ea typeface="Calibri"/>
                <a:cs typeface="Calibri"/>
                <a:sym typeface="Calibri"/>
              </a:rPr>
              <a:t>η</a:t>
            </a:r>
            <a:r>
              <a:rPr b="0" i="1" lang="el-GR" sz="2000" u="none" cap="none" strike="noStrike">
                <a:solidFill>
                  <a:schemeClr val="dk1"/>
                </a:solidFill>
                <a:latin typeface="Calibri"/>
                <a:ea typeface="Calibri"/>
                <a:cs typeface="Calibri"/>
                <a:sym typeface="Calibri"/>
              </a:rPr>
              <a:t> επιλογή εάν υπάρξει επιπλοκή)</a:t>
            </a:r>
          </a:p>
          <a:p>
            <a:pPr indent="-228600" lvl="0" marL="228600" marR="0" rtl="0" algn="l">
              <a:lnSpc>
                <a:spcPct val="90000"/>
              </a:lnSpc>
              <a:spcBef>
                <a:spcPts val="1000"/>
              </a:spcBef>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8" name="Shape 358"/>
        <p:cNvGrpSpPr/>
        <p:nvPr/>
      </p:nvGrpSpPr>
      <p:grpSpPr>
        <a:xfrm>
          <a:off x="0" y="0"/>
          <a:ext cx="0" cy="0"/>
          <a:chOff x="0" y="0"/>
          <a:chExt cx="0" cy="0"/>
        </a:xfrm>
      </p:grpSpPr>
      <p:sp>
        <p:nvSpPr>
          <p:cNvPr id="359" name="Shape 359"/>
          <p:cNvSpPr txBox="1"/>
          <p:nvPr>
            <p:ph type="title"/>
          </p:nvPr>
        </p:nvSpPr>
        <p:spPr>
          <a:xfrm>
            <a:off x="0" y="0"/>
            <a:ext cx="12192000" cy="1358898"/>
          </a:xfrm>
          <a:prstGeom prst="rect">
            <a:avLst/>
          </a:prstGeom>
          <a:solidFill>
            <a:srgbClr val="C00000"/>
          </a:solidFill>
          <a:ln>
            <a:noFill/>
          </a:ln>
        </p:spPr>
        <p:txBody>
          <a:bodyPr anchorCtr="0" anchor="ctr" bIns="45700" lIns="91425" rIns="91425" tIns="45700">
            <a:noAutofit/>
          </a:bodyPr>
          <a:lstStyle/>
          <a:p>
            <a:pPr indent="0" lvl="0" marL="0" marR="0" rtl="0" algn="ctr">
              <a:lnSpc>
                <a:spcPct val="90000"/>
              </a:lnSpc>
              <a:spcBef>
                <a:spcPts val="0"/>
              </a:spcBef>
              <a:buClr>
                <a:schemeClr val="lt1"/>
              </a:buClr>
              <a:buSzPct val="25000"/>
              <a:buFont typeface="Calibri"/>
              <a:buNone/>
            </a:pPr>
            <a:r>
              <a:rPr b="1" i="0" lang="el-GR" sz="4400" u="none" cap="none" strike="noStrike">
                <a:solidFill>
                  <a:schemeClr val="lt1"/>
                </a:solidFill>
                <a:latin typeface="Calibri"/>
                <a:ea typeface="Calibri"/>
                <a:cs typeface="Calibri"/>
                <a:sym typeface="Calibri"/>
              </a:rPr>
              <a:t>Γαστρεντερικές επιπλοκές με αποτέλεσμα ενδοσκόπηση μετά την επέμβαση</a:t>
            </a:r>
          </a:p>
        </p:txBody>
      </p:sp>
      <p:sp>
        <p:nvSpPr>
          <p:cNvPr id="360" name="Shape 360"/>
          <p:cNvSpPr txBox="1"/>
          <p:nvPr>
            <p:ph idx="1" type="body"/>
          </p:nvPr>
        </p:nvSpPr>
        <p:spPr>
          <a:xfrm>
            <a:off x="0" y="1088570"/>
            <a:ext cx="12192000" cy="5769429"/>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Αναστομωτικά έλκη </a:t>
            </a: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Αναστομωτική διαρροή </a:t>
            </a: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Συρίγγια και στενώσεις </a:t>
            </a: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Στένωση δακτυλίου</a:t>
            </a: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Διάβρωση και ολίσθηση  </a:t>
            </a: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Τροφοπίλημα</a:t>
            </a: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Χοληδοχολιθίαση</a:t>
            </a:r>
          </a:p>
          <a:p>
            <a:pPr indent="-228600" lvl="0" marL="228600" marR="0" rtl="0" algn="l">
              <a:lnSpc>
                <a:spcPct val="90000"/>
              </a:lnSpc>
              <a:spcBef>
                <a:spcPts val="1000"/>
              </a:spcBef>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4" name="Shape 364"/>
        <p:cNvGrpSpPr/>
        <p:nvPr/>
      </p:nvGrpSpPr>
      <p:grpSpPr>
        <a:xfrm>
          <a:off x="0" y="0"/>
          <a:ext cx="0" cy="0"/>
          <a:chOff x="0" y="0"/>
          <a:chExt cx="0" cy="0"/>
        </a:xfrm>
      </p:grpSpPr>
      <p:sp>
        <p:nvSpPr>
          <p:cNvPr id="365" name="Shape 365"/>
          <p:cNvSpPr txBox="1"/>
          <p:nvPr>
            <p:ph type="title"/>
          </p:nvPr>
        </p:nvSpPr>
        <p:spPr>
          <a:xfrm>
            <a:off x="0" y="0"/>
            <a:ext cx="12192000" cy="1396998"/>
          </a:xfrm>
          <a:prstGeom prst="rect">
            <a:avLst/>
          </a:prstGeom>
          <a:solidFill>
            <a:srgbClr val="C00000"/>
          </a:solidFill>
          <a:ln>
            <a:noFill/>
          </a:ln>
        </p:spPr>
        <p:txBody>
          <a:bodyPr anchorCtr="0" anchor="ctr" bIns="45700" lIns="91425" rIns="91425" tIns="45700">
            <a:noAutofit/>
          </a:bodyPr>
          <a:lstStyle/>
          <a:p>
            <a:pPr indent="0" lvl="0" marL="0" marR="0" rtl="0" algn="ctr">
              <a:lnSpc>
                <a:spcPct val="90000"/>
              </a:lnSpc>
              <a:spcBef>
                <a:spcPts val="0"/>
              </a:spcBef>
              <a:buClr>
                <a:schemeClr val="lt1"/>
              </a:buClr>
              <a:buSzPct val="25000"/>
              <a:buFont typeface="Calibri"/>
              <a:buNone/>
            </a:pPr>
            <a:r>
              <a:rPr b="1" i="0" lang="el-GR" sz="4400" u="none" cap="none" strike="noStrike">
                <a:solidFill>
                  <a:schemeClr val="lt1"/>
                </a:solidFill>
                <a:latin typeface="Calibri"/>
                <a:ea typeface="Calibri"/>
                <a:cs typeface="Calibri"/>
                <a:sym typeface="Calibri"/>
              </a:rPr>
              <a:t>Συμπτώματα για τα οποία μπορεί να χρειαστεί ενδοσκόπηση μετά την επέμβαση</a:t>
            </a:r>
          </a:p>
        </p:txBody>
      </p:sp>
      <p:sp>
        <p:nvSpPr>
          <p:cNvPr id="366" name="Shape 366"/>
          <p:cNvSpPr txBox="1"/>
          <p:nvPr>
            <p:ph idx="1" type="body"/>
          </p:nvPr>
        </p:nvSpPr>
        <p:spPr>
          <a:xfrm>
            <a:off x="0" y="1397000"/>
            <a:ext cx="12192000" cy="5461000"/>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spcAft>
                <a:spcPts val="0"/>
              </a:spcAft>
              <a:buClr>
                <a:schemeClr val="dk1"/>
              </a:buClr>
              <a:buSzPct val="25000"/>
              <a:buFont typeface="Arial"/>
              <a:buNone/>
            </a:pPr>
            <a:r>
              <a:t/>
            </a:r>
            <a:endParaRPr b="0" i="0" sz="2590" u="none" cap="none" strike="noStrike">
              <a:solidFill>
                <a:schemeClr val="dk1"/>
              </a:solidFill>
              <a:latin typeface="Calibri"/>
              <a:ea typeface="Calibri"/>
              <a:cs typeface="Calibri"/>
              <a:sym typeface="Calibri"/>
            </a:endParaRPr>
          </a:p>
          <a:p>
            <a:pPr indent="-228600" lvl="0" marL="228600" marR="0" rtl="0" algn="l">
              <a:lnSpc>
                <a:spcPct val="8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Κοιλιακό άλγος </a:t>
            </a:r>
          </a:p>
          <a:p>
            <a:pPr indent="-228600" lvl="0" marL="228600" marR="0" rtl="0" algn="l">
              <a:lnSpc>
                <a:spcPct val="8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Διάρροια </a:t>
            </a:r>
          </a:p>
          <a:p>
            <a:pPr indent="-228600" lvl="0" marL="228600" marR="0" rtl="0" algn="l">
              <a:lnSpc>
                <a:spcPct val="8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Ναυτία - Εμετός </a:t>
            </a:r>
          </a:p>
          <a:p>
            <a:pPr indent="-228600" lvl="0" marL="228600" marR="0" rtl="0" algn="l">
              <a:lnSpc>
                <a:spcPct val="8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Καύσος</a:t>
            </a:r>
          </a:p>
          <a:p>
            <a:pPr indent="-228600" lvl="0" marL="228600" marR="0" rtl="0" algn="l">
              <a:lnSpc>
                <a:spcPct val="8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Dumping </a:t>
            </a:r>
          </a:p>
          <a:p>
            <a:pPr indent="-228600" lvl="0" marL="228600" marR="0" rtl="0" algn="l">
              <a:lnSpc>
                <a:spcPct val="8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Αναιμία / αιμορραγία </a:t>
            </a:r>
          </a:p>
          <a:p>
            <a:pPr indent="-228600" lvl="0" marL="228600" marR="0" rtl="0" algn="l">
              <a:lnSpc>
                <a:spcPct val="8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Επαναπρόσληψη βάρους </a:t>
            </a:r>
          </a:p>
          <a:p>
            <a:pPr indent="-228600" lvl="0" marL="228600" marR="0" rtl="0" algn="l">
              <a:lnSpc>
                <a:spcPct val="8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Υπερβολική απώλεια βάρους</a:t>
            </a:r>
          </a:p>
          <a:p>
            <a:pPr indent="0" lvl="0" marL="0" marR="0" rtl="0" algn="l">
              <a:lnSpc>
                <a:spcPct val="80000"/>
              </a:lnSpc>
              <a:spcBef>
                <a:spcPts val="1000"/>
              </a:spcBef>
              <a:spcAft>
                <a:spcPts val="0"/>
              </a:spcAft>
              <a:buClr>
                <a:schemeClr val="dk1"/>
              </a:buClr>
              <a:buSzPct val="25000"/>
              <a:buFont typeface="Arial"/>
              <a:buNone/>
            </a:pPr>
            <a:r>
              <a:rPr b="0" i="0" lang="el-GR" sz="2220" u="none" cap="none" strike="noStrike">
                <a:solidFill>
                  <a:schemeClr val="dk1"/>
                </a:solidFill>
                <a:latin typeface="Calibri"/>
                <a:ea typeface="Calibri"/>
                <a:cs typeface="Calibri"/>
                <a:sym typeface="Calibri"/>
              </a:rPr>
              <a:t>-- </a:t>
            </a:r>
            <a:r>
              <a:rPr b="0" i="1" lang="el-GR" sz="2220" u="none" cap="none" strike="noStrike">
                <a:solidFill>
                  <a:schemeClr val="dk1"/>
                </a:solidFill>
                <a:latin typeface="Calibri"/>
                <a:ea typeface="Calibri"/>
                <a:cs typeface="Calibri"/>
                <a:sym typeface="Calibri"/>
              </a:rPr>
              <a:t>Η μη συμμόρφωση στους διατροφικούς περιορισμούς μετεγχειρητικά πρέπει να λαμβάνεται πάντα υπόψη στην ναυτία και τον έμετο</a:t>
            </a:r>
          </a:p>
          <a:p>
            <a:pPr indent="0" lvl="0" marL="0" marR="0" rtl="0" algn="l">
              <a:lnSpc>
                <a:spcPct val="80000"/>
              </a:lnSpc>
              <a:spcBef>
                <a:spcPts val="1000"/>
              </a:spcBef>
              <a:spcAft>
                <a:spcPts val="0"/>
              </a:spcAft>
              <a:buClr>
                <a:schemeClr val="dk1"/>
              </a:buClr>
              <a:buSzPct val="25000"/>
              <a:buFont typeface="Arial"/>
              <a:buNone/>
            </a:pPr>
            <a:r>
              <a:rPr b="0" i="1" lang="el-GR" sz="2220" u="none" cap="none" strike="noStrike">
                <a:solidFill>
                  <a:schemeClr val="dk1"/>
                </a:solidFill>
                <a:latin typeface="Calibri"/>
                <a:ea typeface="Calibri"/>
                <a:cs typeface="Calibri"/>
                <a:sym typeface="Calibri"/>
              </a:rPr>
              <a:t>-- Η απουσία ναυτίας, εμέτου και δυσφαγίας είναι προγνωστικό απουσίας στένωσης της αναστόμωσης. </a:t>
            </a:r>
          </a:p>
          <a:p>
            <a:pPr indent="0" lvl="0" marL="0" marR="0" rtl="0" algn="l">
              <a:lnSpc>
                <a:spcPct val="80000"/>
              </a:lnSpc>
              <a:spcBef>
                <a:spcPts val="1000"/>
              </a:spcBef>
              <a:buClr>
                <a:schemeClr val="dk1"/>
              </a:buClr>
              <a:buSzPct val="25000"/>
              <a:buFont typeface="Arial"/>
              <a:buNone/>
            </a:pPr>
            <a:r>
              <a:t/>
            </a:r>
            <a:endParaRPr b="0" i="0" sz="2590" u="none" cap="none" strike="noStrike">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0" name="Shape 370"/>
        <p:cNvGrpSpPr/>
        <p:nvPr/>
      </p:nvGrpSpPr>
      <p:grpSpPr>
        <a:xfrm>
          <a:off x="0" y="0"/>
          <a:ext cx="0" cy="0"/>
          <a:chOff x="0" y="0"/>
          <a:chExt cx="0" cy="0"/>
        </a:xfrm>
      </p:grpSpPr>
      <p:sp>
        <p:nvSpPr>
          <p:cNvPr id="371" name="Shape 371"/>
          <p:cNvSpPr txBox="1"/>
          <p:nvPr>
            <p:ph type="title"/>
          </p:nvPr>
        </p:nvSpPr>
        <p:spPr>
          <a:xfrm>
            <a:off x="0" y="0"/>
            <a:ext cx="12192000" cy="1325562"/>
          </a:xfrm>
          <a:prstGeom prst="rect">
            <a:avLst/>
          </a:prstGeom>
          <a:solidFill>
            <a:srgbClr val="C00000"/>
          </a:solidFill>
          <a:ln>
            <a:noFill/>
          </a:ln>
        </p:spPr>
        <p:txBody>
          <a:bodyPr anchorCtr="0" anchor="ctr" bIns="45700" lIns="91425" rIns="91425" tIns="45700">
            <a:noAutofit/>
          </a:bodyPr>
          <a:lstStyle/>
          <a:p>
            <a:pPr indent="0" lvl="0" marL="0" marR="0" rtl="0" algn="ctr">
              <a:lnSpc>
                <a:spcPct val="90000"/>
              </a:lnSpc>
              <a:spcBef>
                <a:spcPts val="0"/>
              </a:spcBef>
              <a:buClr>
                <a:schemeClr val="lt1"/>
              </a:buClr>
              <a:buSzPct val="25000"/>
              <a:buFont typeface="Calibri"/>
              <a:buNone/>
            </a:pPr>
            <a:r>
              <a:rPr b="1" i="0" lang="el-GR" sz="4400" u="none" cap="none" strike="noStrike">
                <a:solidFill>
                  <a:schemeClr val="lt1"/>
                </a:solidFill>
                <a:latin typeface="Calibri"/>
                <a:ea typeface="Calibri"/>
                <a:cs typeface="Calibri"/>
                <a:sym typeface="Calibri"/>
              </a:rPr>
              <a:t>Τα οφέλη της βαριατρικής χειρουργικής</a:t>
            </a:r>
          </a:p>
        </p:txBody>
      </p:sp>
      <p:sp>
        <p:nvSpPr>
          <p:cNvPr id="372" name="Shape 372"/>
          <p:cNvSpPr txBox="1"/>
          <p:nvPr>
            <p:ph idx="1" type="body"/>
          </p:nvPr>
        </p:nvSpPr>
        <p:spPr>
          <a:xfrm>
            <a:off x="0" y="1325562"/>
            <a:ext cx="12192000" cy="5532436"/>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t/>
            </a:r>
            <a:endParaRPr b="0" i="0" sz="24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100000"/>
              <a:buFont typeface="Arial"/>
              <a:buChar char="•"/>
            </a:pPr>
            <a:r>
              <a:rPr b="1" i="0" lang="el-GR" sz="2400" u="none" cap="none" strike="noStrike">
                <a:solidFill>
                  <a:schemeClr val="dk1"/>
                </a:solidFill>
                <a:latin typeface="Calibri"/>
                <a:ea typeface="Calibri"/>
                <a:cs typeface="Calibri"/>
                <a:sym typeface="Calibri"/>
              </a:rPr>
              <a:t>Υπέρταση: </a:t>
            </a:r>
            <a:r>
              <a:rPr b="0" i="0" lang="el-GR" sz="2400" u="none" cap="none" strike="noStrike">
                <a:solidFill>
                  <a:schemeClr val="dk1"/>
                </a:solidFill>
                <a:latin typeface="Calibri"/>
                <a:ea typeface="Calibri"/>
                <a:cs typeface="Calibri"/>
                <a:sym typeface="Calibri"/>
              </a:rPr>
              <a:t>Μείωση της Α/Π και της δόσης των φαρμάκων</a:t>
            </a:r>
          </a:p>
          <a:p>
            <a:pPr indent="-228600" lvl="0" marL="228600" marR="0" rtl="0" algn="l">
              <a:lnSpc>
                <a:spcPct val="90000"/>
              </a:lnSpc>
              <a:spcBef>
                <a:spcPts val="1000"/>
              </a:spcBef>
              <a:spcAft>
                <a:spcPts val="0"/>
              </a:spcAft>
              <a:buClr>
                <a:schemeClr val="dk1"/>
              </a:buClr>
              <a:buSzPct val="100000"/>
              <a:buFont typeface="Arial"/>
              <a:buChar char="•"/>
            </a:pPr>
            <a:r>
              <a:rPr b="1" i="0" lang="el-GR" sz="2400" u="none" cap="none" strike="noStrike">
                <a:solidFill>
                  <a:schemeClr val="dk1"/>
                </a:solidFill>
                <a:latin typeface="Calibri"/>
                <a:ea typeface="Calibri"/>
                <a:cs typeface="Calibri"/>
                <a:sym typeface="Calibri"/>
              </a:rPr>
              <a:t>Καρδιαγγειακός κίνδυνος: </a:t>
            </a:r>
            <a:r>
              <a:rPr b="0" i="0" lang="el-GR" sz="2400" u="none" cap="none" strike="noStrike">
                <a:solidFill>
                  <a:schemeClr val="dk1"/>
                </a:solidFill>
                <a:latin typeface="Calibri"/>
                <a:ea typeface="Calibri"/>
                <a:cs typeface="Calibri"/>
                <a:sym typeface="Calibri"/>
              </a:rPr>
              <a:t>Μειώνεται ο κίνδυνος και ο πρόωρος  θάνατος (μελέτη SOS)</a:t>
            </a:r>
          </a:p>
          <a:p>
            <a:pPr indent="-228600" lvl="0" marL="228600" marR="0" rtl="0" algn="l">
              <a:lnSpc>
                <a:spcPct val="90000"/>
              </a:lnSpc>
              <a:spcBef>
                <a:spcPts val="1000"/>
              </a:spcBef>
              <a:spcAft>
                <a:spcPts val="0"/>
              </a:spcAft>
              <a:buClr>
                <a:schemeClr val="dk1"/>
              </a:buClr>
              <a:buSzPct val="100000"/>
              <a:buFont typeface="Arial"/>
              <a:buChar char="•"/>
            </a:pPr>
            <a:r>
              <a:rPr b="1" i="0" lang="el-GR" sz="2400" u="none" cap="none" strike="noStrike">
                <a:solidFill>
                  <a:schemeClr val="dk1"/>
                </a:solidFill>
                <a:latin typeface="Calibri"/>
                <a:ea typeface="Calibri"/>
                <a:cs typeface="Calibri"/>
                <a:sym typeface="Calibri"/>
              </a:rPr>
              <a:t>Διαβήτης: </a:t>
            </a:r>
            <a:r>
              <a:rPr b="0" i="0" lang="el-GR" sz="2400" u="none" cap="none" strike="noStrike">
                <a:solidFill>
                  <a:schemeClr val="dk1"/>
                </a:solidFill>
                <a:latin typeface="Calibri"/>
                <a:ea typeface="Calibri"/>
                <a:cs typeface="Calibri"/>
                <a:sym typeface="Calibri"/>
              </a:rPr>
              <a:t>Βελτίωση γλυκαιμικής καμπύλης αντίστοιχη της απώλειας βάρους.</a:t>
            </a:r>
          </a:p>
          <a:p>
            <a:pPr indent="0" lvl="0" marL="0" marR="0" rtl="0" algn="l">
              <a:lnSpc>
                <a:spcPct val="90000"/>
              </a:lnSpc>
              <a:spcBef>
                <a:spcPts val="1000"/>
              </a:spcBef>
              <a:spcAft>
                <a:spcPts val="0"/>
              </a:spcAft>
              <a:buClr>
                <a:schemeClr val="dk1"/>
              </a:buClr>
              <a:buSzPct val="25000"/>
              <a:buFont typeface="Arial"/>
              <a:buNone/>
            </a:pPr>
            <a:r>
              <a:rPr b="0" i="0" lang="el-GR" sz="2400" u="none" cap="none" strike="noStrike">
                <a:solidFill>
                  <a:schemeClr val="dk1"/>
                </a:solidFill>
                <a:latin typeface="Calibri"/>
                <a:ea typeface="Calibri"/>
                <a:cs typeface="Calibri"/>
                <a:sym typeface="Calibri"/>
              </a:rPr>
              <a:t>    Σε επέμβαση By-Pass ίαση αρχόμενου διαβήτη στο 90%</a:t>
            </a:r>
          </a:p>
          <a:p>
            <a:pPr indent="-228600" lvl="0" marL="228600" marR="0" rtl="0" algn="l">
              <a:lnSpc>
                <a:spcPct val="90000"/>
              </a:lnSpc>
              <a:spcBef>
                <a:spcPts val="1000"/>
              </a:spcBef>
              <a:spcAft>
                <a:spcPts val="0"/>
              </a:spcAft>
              <a:buClr>
                <a:schemeClr val="dk1"/>
              </a:buClr>
              <a:buSzPct val="100000"/>
              <a:buFont typeface="Arial"/>
              <a:buChar char="•"/>
            </a:pPr>
            <a:r>
              <a:rPr b="1" i="0" lang="el-GR" sz="2400" u="none" cap="none" strike="noStrike">
                <a:solidFill>
                  <a:schemeClr val="dk1"/>
                </a:solidFill>
                <a:latin typeface="Calibri"/>
                <a:ea typeface="Calibri"/>
                <a:cs typeface="Calibri"/>
                <a:sym typeface="Calibri"/>
              </a:rPr>
              <a:t>Υπνική άπνοια και ροχαλητό: </a:t>
            </a:r>
            <a:r>
              <a:rPr b="0" i="0" lang="el-GR" sz="2400" u="none" cap="none" strike="noStrike">
                <a:solidFill>
                  <a:schemeClr val="dk1"/>
                </a:solidFill>
                <a:latin typeface="Calibri"/>
                <a:ea typeface="Calibri"/>
                <a:cs typeface="Calibri"/>
                <a:sym typeface="Calibri"/>
              </a:rPr>
              <a:t>Βελτίωση ή και ίαση στο 85% των ασθενών</a:t>
            </a:r>
          </a:p>
          <a:p>
            <a:pPr indent="-228600" lvl="0" marL="228600" marR="0" rtl="0" algn="l">
              <a:lnSpc>
                <a:spcPct val="90000"/>
              </a:lnSpc>
              <a:spcBef>
                <a:spcPts val="1000"/>
              </a:spcBef>
              <a:spcAft>
                <a:spcPts val="0"/>
              </a:spcAft>
              <a:buClr>
                <a:schemeClr val="dk1"/>
              </a:buClr>
              <a:buSzPct val="100000"/>
              <a:buFont typeface="Arial"/>
              <a:buChar char="•"/>
            </a:pPr>
            <a:r>
              <a:rPr b="1" i="0" lang="el-GR" sz="2400" u="none" cap="none" strike="noStrike">
                <a:solidFill>
                  <a:schemeClr val="dk1"/>
                </a:solidFill>
                <a:latin typeface="Calibri"/>
                <a:ea typeface="Calibri"/>
                <a:cs typeface="Calibri"/>
                <a:sym typeface="Calibri"/>
              </a:rPr>
              <a:t>Ακράτεια ούρων: </a:t>
            </a:r>
            <a:r>
              <a:rPr b="0" i="0" lang="el-GR" sz="2400" u="none" cap="none" strike="noStrike">
                <a:solidFill>
                  <a:schemeClr val="dk1"/>
                </a:solidFill>
                <a:latin typeface="Calibri"/>
                <a:ea typeface="Calibri"/>
                <a:cs typeface="Calibri"/>
                <a:sym typeface="Calibri"/>
              </a:rPr>
              <a:t>Βελτίωση ή/και ίαση στο 90% των ασθενών μέσα σε 3 μήνες.</a:t>
            </a:r>
          </a:p>
          <a:p>
            <a:pPr indent="-228600" lvl="0" marL="228600" marR="0" rtl="0" algn="l">
              <a:lnSpc>
                <a:spcPct val="90000"/>
              </a:lnSpc>
              <a:spcBef>
                <a:spcPts val="1000"/>
              </a:spcBef>
              <a:spcAft>
                <a:spcPts val="0"/>
              </a:spcAft>
              <a:buClr>
                <a:schemeClr val="dk1"/>
              </a:buClr>
              <a:buSzPct val="100000"/>
              <a:buFont typeface="Arial"/>
              <a:buChar char="•"/>
            </a:pPr>
            <a:r>
              <a:rPr b="1" i="0" lang="el-GR" sz="2400" u="none" cap="none" strike="noStrike">
                <a:solidFill>
                  <a:schemeClr val="dk1"/>
                </a:solidFill>
                <a:latin typeface="Calibri"/>
                <a:ea typeface="Calibri"/>
                <a:cs typeface="Calibri"/>
                <a:sym typeface="Calibri"/>
              </a:rPr>
              <a:t>Εκφυλιστική οστεοαρθρίτιδα: </a:t>
            </a:r>
            <a:r>
              <a:rPr b="0" i="0" lang="el-GR" sz="2400" u="none" cap="none" strike="noStrike">
                <a:solidFill>
                  <a:schemeClr val="dk1"/>
                </a:solidFill>
                <a:latin typeface="Calibri"/>
                <a:ea typeface="Calibri"/>
                <a:cs typeface="Calibri"/>
                <a:sym typeface="Calibri"/>
              </a:rPr>
              <a:t>ΣΣ και γονάτων με σημαντική μείωση του άλγους σε 2 μήνες</a:t>
            </a:r>
          </a:p>
          <a:p>
            <a:pPr indent="-228600" lvl="0" marL="228600" marR="0" rtl="0" algn="l">
              <a:lnSpc>
                <a:spcPct val="90000"/>
              </a:lnSpc>
              <a:spcBef>
                <a:spcPts val="1000"/>
              </a:spcBef>
              <a:spcAft>
                <a:spcPts val="0"/>
              </a:spcAft>
              <a:buClr>
                <a:schemeClr val="dk1"/>
              </a:buClr>
              <a:buSzPct val="100000"/>
              <a:buFont typeface="Arial"/>
              <a:buChar char="•"/>
            </a:pPr>
            <a:r>
              <a:rPr b="1" i="0" lang="el-GR" sz="2400" u="none" cap="none" strike="noStrike">
                <a:solidFill>
                  <a:schemeClr val="dk1"/>
                </a:solidFill>
                <a:latin typeface="Calibri"/>
                <a:ea typeface="Calibri"/>
                <a:cs typeface="Calibri"/>
                <a:sym typeface="Calibri"/>
              </a:rPr>
              <a:t>Γονιμότητα:</a:t>
            </a:r>
            <a:r>
              <a:rPr b="0" i="0" lang="el-GR" sz="2400" u="none" cap="none" strike="noStrike">
                <a:solidFill>
                  <a:schemeClr val="dk1"/>
                </a:solidFill>
                <a:latin typeface="Calibri"/>
                <a:ea typeface="Calibri"/>
                <a:cs typeface="Calibri"/>
                <a:sym typeface="Calibri"/>
              </a:rPr>
              <a:t> Βελτίωση του συνδρόμου πολυκυστικών ωοθηκών, αύξηση της γονιμότητας, μείωση κινδύνων εγκυμοσύνης και τοκετού</a:t>
            </a:r>
          </a:p>
          <a:p>
            <a:pPr indent="-228600" lvl="0" marL="228600" marR="0" rtl="0" algn="l">
              <a:lnSpc>
                <a:spcPct val="90000"/>
              </a:lnSpc>
              <a:spcBef>
                <a:spcPts val="1000"/>
              </a:spcBef>
              <a:spcAft>
                <a:spcPts val="0"/>
              </a:spcAft>
              <a:buClr>
                <a:schemeClr val="dk1"/>
              </a:buClr>
              <a:buSzPct val="100000"/>
              <a:buFont typeface="Arial"/>
              <a:buChar char="•"/>
            </a:pPr>
            <a:r>
              <a:rPr b="1" i="0" lang="el-GR" sz="2400" u="none" cap="none" strike="noStrike">
                <a:solidFill>
                  <a:schemeClr val="dk1"/>
                </a:solidFill>
                <a:latin typeface="Calibri"/>
                <a:ea typeface="Calibri"/>
                <a:cs typeface="Calibri"/>
                <a:sym typeface="Calibri"/>
              </a:rPr>
              <a:t>Ευεξία, ψυχική υγεία:</a:t>
            </a:r>
            <a:r>
              <a:rPr b="0" i="0" lang="el-GR" sz="2400" u="none" cap="none" strike="noStrike">
                <a:solidFill>
                  <a:schemeClr val="dk1"/>
                </a:solidFill>
                <a:latin typeface="Calibri"/>
                <a:ea typeface="Calibri"/>
                <a:cs typeface="Calibri"/>
                <a:sym typeface="Calibri"/>
              </a:rPr>
              <a:t> Βελτίωση αυτοεκτίμηση, κοινωνικότητας και λειτουργικότητας</a:t>
            </a:r>
          </a:p>
          <a:p>
            <a:pPr indent="0" lvl="0" marL="0" marR="0" rtl="0" algn="ctr">
              <a:lnSpc>
                <a:spcPct val="90000"/>
              </a:lnSpc>
              <a:spcBef>
                <a:spcPts val="1000"/>
              </a:spcBef>
              <a:spcAft>
                <a:spcPts val="0"/>
              </a:spcAft>
              <a:buClr>
                <a:schemeClr val="dk1"/>
              </a:buClr>
              <a:buSzPct val="25000"/>
              <a:buFont typeface="Arial"/>
              <a:buNone/>
            </a:pPr>
            <a:r>
              <a:rPr b="0" i="0" lang="el-GR" sz="2400" u="none" cap="none" strike="noStrike">
                <a:solidFill>
                  <a:schemeClr val="dk1"/>
                </a:solidFill>
                <a:latin typeface="Calibri"/>
                <a:ea typeface="Calibri"/>
                <a:cs typeface="Calibri"/>
                <a:sym typeface="Calibri"/>
              </a:rPr>
              <a:t> </a:t>
            </a:r>
            <a:r>
              <a:rPr b="0" i="0" lang="el-GR" sz="1800" u="none" cap="none" strike="noStrike">
                <a:solidFill>
                  <a:schemeClr val="dk1"/>
                </a:solidFill>
                <a:latin typeface="Calibri"/>
                <a:ea typeface="Calibri"/>
                <a:cs typeface="Calibri"/>
                <a:sym typeface="Calibri"/>
              </a:rPr>
              <a:t>Buchwald H, Avidor Y, Braunwald E et al.: Bariatric surgery: Αsystematic review and meta-analysis. JAMA 2004;292:1724-1737.</a:t>
            </a:r>
          </a:p>
          <a:p>
            <a:pPr indent="-228600" lvl="0" marL="228600" marR="0" rtl="0" algn="l">
              <a:lnSpc>
                <a:spcPct val="90000"/>
              </a:lnSpc>
              <a:spcBef>
                <a:spcPts val="1000"/>
              </a:spcBef>
              <a:spcAft>
                <a:spcPts val="0"/>
              </a:spcAft>
              <a:buClr>
                <a:schemeClr val="dk1"/>
              </a:buClr>
              <a:buSzPct val="1000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90000"/>
              </a:lnSpc>
              <a:spcBef>
                <a:spcPts val="1000"/>
              </a:spcBef>
              <a:buClr>
                <a:schemeClr val="dk1"/>
              </a:buClr>
              <a:buSzPct val="25000"/>
              <a:buFont typeface="Arial"/>
              <a:buNone/>
            </a:pPr>
            <a:r>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6" name="Shape 376"/>
        <p:cNvGrpSpPr/>
        <p:nvPr/>
      </p:nvGrpSpPr>
      <p:grpSpPr>
        <a:xfrm>
          <a:off x="0" y="0"/>
          <a:ext cx="0" cy="0"/>
          <a:chOff x="0" y="0"/>
          <a:chExt cx="0" cy="0"/>
        </a:xfrm>
      </p:grpSpPr>
      <p:sp>
        <p:nvSpPr>
          <p:cNvPr id="377" name="Shape 377"/>
          <p:cNvSpPr txBox="1"/>
          <p:nvPr>
            <p:ph type="title"/>
          </p:nvPr>
        </p:nvSpPr>
        <p:spPr>
          <a:xfrm>
            <a:off x="0" y="0"/>
            <a:ext cx="12192000" cy="1325562"/>
          </a:xfrm>
          <a:prstGeom prst="rect">
            <a:avLst/>
          </a:prstGeom>
          <a:solidFill>
            <a:srgbClr val="C00000"/>
          </a:solidFill>
          <a:ln>
            <a:noFill/>
          </a:ln>
        </p:spPr>
        <p:txBody>
          <a:bodyPr anchorCtr="0" anchor="ctr" bIns="45700" lIns="91425" rIns="91425" tIns="45700">
            <a:noAutofit/>
          </a:bodyPr>
          <a:lstStyle/>
          <a:p>
            <a:pPr indent="0" lvl="0" marL="0" marR="0" rtl="0" algn="ctr">
              <a:lnSpc>
                <a:spcPct val="90000"/>
              </a:lnSpc>
              <a:spcBef>
                <a:spcPts val="0"/>
              </a:spcBef>
              <a:buClr>
                <a:schemeClr val="lt1"/>
              </a:buClr>
              <a:buSzPct val="25000"/>
              <a:buFont typeface="Calibri"/>
              <a:buNone/>
            </a:pPr>
            <a:r>
              <a:rPr b="1" i="0" lang="el-GR" sz="4400" u="none" cap="none" strike="noStrike">
                <a:solidFill>
                  <a:schemeClr val="lt1"/>
                </a:solidFill>
                <a:latin typeface="Calibri"/>
                <a:ea typeface="Calibri"/>
                <a:cs typeface="Calibri"/>
                <a:sym typeface="Calibri"/>
              </a:rPr>
              <a:t>Συμπεράσματα και ρόλος του γαστρεντερολόγου Ι</a:t>
            </a:r>
          </a:p>
        </p:txBody>
      </p:sp>
      <p:sp>
        <p:nvSpPr>
          <p:cNvPr id="378" name="Shape 378"/>
          <p:cNvSpPr txBox="1"/>
          <p:nvPr>
            <p:ph idx="1" type="body"/>
          </p:nvPr>
        </p:nvSpPr>
        <p:spPr>
          <a:xfrm>
            <a:off x="0" y="1325562"/>
            <a:ext cx="12192000" cy="5532436"/>
          </a:xfrm>
          <a:prstGeom prst="rect">
            <a:avLst/>
          </a:prstGeom>
          <a:noFill/>
          <a:ln>
            <a:noFill/>
          </a:ln>
        </p:spPr>
        <p:txBody>
          <a:bodyPr anchorCtr="0" anchor="t" bIns="45700" lIns="91425" rIns="91425" tIns="45700">
            <a:noAutofit/>
          </a:bodyPr>
          <a:lstStyle/>
          <a:p>
            <a:pPr indent="-228600" lvl="0" marL="228600" marR="0" rtl="0" algn="l">
              <a:lnSpc>
                <a:spcPct val="80000"/>
              </a:lnSpc>
              <a:spcBef>
                <a:spcPts val="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just">
              <a:lnSpc>
                <a:spcPct val="8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Η </a:t>
            </a:r>
            <a:r>
              <a:rPr b="1" i="0" lang="el-GR" sz="2800" u="none" cap="none" strike="noStrike">
                <a:solidFill>
                  <a:schemeClr val="dk1"/>
                </a:solidFill>
                <a:latin typeface="Calibri"/>
                <a:ea typeface="Calibri"/>
                <a:cs typeface="Calibri"/>
                <a:sym typeface="Calibri"/>
              </a:rPr>
              <a:t>παχυσαρκία </a:t>
            </a:r>
            <a:r>
              <a:rPr b="0" i="0" lang="el-GR" sz="2800" u="none" cap="none" strike="noStrike">
                <a:solidFill>
                  <a:schemeClr val="dk1"/>
                </a:solidFill>
                <a:latin typeface="Calibri"/>
                <a:ea typeface="Calibri"/>
                <a:cs typeface="Calibri"/>
                <a:sym typeface="Calibri"/>
              </a:rPr>
              <a:t>είναι μια σύνθετη πολυπαραγοντική κατάσταση που οδηγεί σε κακή σωματική και ψυχική υγεία καθώς συχνά οι ασθενείς αυτού υποφέρουν από σημαντικό κοινωνικό στίγμα, αποκλεισμούς και διακρίσεις. </a:t>
            </a:r>
          </a:p>
          <a:p>
            <a:pPr indent="-228600" lvl="0" marL="228600" marR="0" rtl="0" algn="just">
              <a:lnSpc>
                <a:spcPct val="8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Ο </a:t>
            </a:r>
            <a:r>
              <a:rPr b="1" i="0" lang="el-GR" sz="2800" u="none" cap="none" strike="noStrike">
                <a:solidFill>
                  <a:schemeClr val="dk1"/>
                </a:solidFill>
                <a:latin typeface="Calibri"/>
                <a:ea typeface="Calibri"/>
                <a:cs typeface="Calibri"/>
                <a:sym typeface="Calibri"/>
              </a:rPr>
              <a:t>επιπολασμός</a:t>
            </a:r>
            <a:r>
              <a:rPr b="0" i="0" lang="el-GR" sz="2800" u="none" cap="none" strike="noStrike">
                <a:solidFill>
                  <a:schemeClr val="dk1"/>
                </a:solidFill>
                <a:latin typeface="Calibri"/>
                <a:ea typeface="Calibri"/>
                <a:cs typeface="Calibri"/>
                <a:sym typeface="Calibri"/>
              </a:rPr>
              <a:t> της παχυσαρκίας σε παιδιά και εφήβους είναι σε ανησυχητική άνοδο με αποτέλεσμα νοσηρότητα όλο και σε μικρότερες ηλικίες.</a:t>
            </a:r>
          </a:p>
          <a:p>
            <a:pPr indent="-228600" lvl="0" marL="228600" marR="0" rtl="0" algn="just">
              <a:lnSpc>
                <a:spcPct val="8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Οι άμεσες και έμμεσες </a:t>
            </a:r>
            <a:r>
              <a:rPr b="1" i="0" lang="el-GR" sz="2800" u="none" cap="none" strike="noStrike">
                <a:solidFill>
                  <a:schemeClr val="dk1"/>
                </a:solidFill>
                <a:latin typeface="Calibri"/>
                <a:ea typeface="Calibri"/>
                <a:cs typeface="Calibri"/>
                <a:sym typeface="Calibri"/>
              </a:rPr>
              <a:t>δαπάνες</a:t>
            </a:r>
            <a:r>
              <a:rPr b="0" i="0" lang="el-GR" sz="2800" u="none" cap="none" strike="noStrike">
                <a:solidFill>
                  <a:schemeClr val="dk1"/>
                </a:solidFill>
                <a:latin typeface="Calibri"/>
                <a:ea typeface="Calibri"/>
                <a:cs typeface="Calibri"/>
                <a:sym typeface="Calibri"/>
              </a:rPr>
              <a:t> υγειονομικής φροντίδας αυτών των ασθενών είναι εξαιρετικά υψηλές.</a:t>
            </a:r>
          </a:p>
          <a:p>
            <a:pPr indent="-228600" lvl="0" marL="228600" marR="0" rtl="0" algn="just">
              <a:lnSpc>
                <a:spcPct val="80000"/>
              </a:lnSpc>
              <a:spcBef>
                <a:spcPts val="1000"/>
              </a:spcBef>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Το μέγεθος της </a:t>
            </a:r>
            <a:r>
              <a:rPr b="1" i="0" lang="el-GR" sz="2800" u="none" cap="none" strike="noStrike">
                <a:solidFill>
                  <a:schemeClr val="dk1"/>
                </a:solidFill>
                <a:latin typeface="Calibri"/>
                <a:ea typeface="Calibri"/>
                <a:cs typeface="Calibri"/>
                <a:sym typeface="Calibri"/>
              </a:rPr>
              <a:t>επιδημίας</a:t>
            </a:r>
            <a:r>
              <a:rPr b="0" i="0" lang="el-GR" sz="2800" u="none" cap="none" strike="noStrike">
                <a:solidFill>
                  <a:schemeClr val="dk1"/>
                </a:solidFill>
                <a:latin typeface="Calibri"/>
                <a:ea typeface="Calibri"/>
                <a:cs typeface="Calibri"/>
                <a:sym typeface="Calibri"/>
              </a:rPr>
              <a:t> της παχυσαρκίας σε συνδυασμό με την κατανόηση των εντερικών ορμονών της όρεξης και του ρόλου του μικροβιώματος του εντέρου στον μεταβολισμό οδηγεί σε ένα σαφή ρόλο για τους γαστρεντερολόγους που τους τοποθετεί στην 1</a:t>
            </a:r>
            <a:r>
              <a:rPr b="0" baseline="30000" i="0" lang="el-GR" sz="2800" u="none" cap="none" strike="noStrike">
                <a:solidFill>
                  <a:schemeClr val="dk1"/>
                </a:solidFill>
                <a:latin typeface="Calibri"/>
                <a:ea typeface="Calibri"/>
                <a:cs typeface="Calibri"/>
                <a:sym typeface="Calibri"/>
              </a:rPr>
              <a:t>η</a:t>
            </a:r>
            <a:r>
              <a:rPr b="0" i="0" lang="el-GR" sz="2800" u="none" cap="none" strike="noStrike">
                <a:solidFill>
                  <a:schemeClr val="dk1"/>
                </a:solidFill>
                <a:latin typeface="Calibri"/>
                <a:ea typeface="Calibri"/>
                <a:cs typeface="Calibri"/>
                <a:sym typeface="Calibri"/>
              </a:rPr>
              <a:t> γραμμή στην διάγνωση και την θεραπεία ασθενών με προβλήματα από το πεπτικό και των επιπλοκών που σχετίζονται άμεσα με την παχυσαρκία.</a:t>
            </a: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2" name="Shape 382"/>
        <p:cNvGrpSpPr/>
        <p:nvPr/>
      </p:nvGrpSpPr>
      <p:grpSpPr>
        <a:xfrm>
          <a:off x="0" y="0"/>
          <a:ext cx="0" cy="0"/>
          <a:chOff x="0" y="0"/>
          <a:chExt cx="0" cy="0"/>
        </a:xfrm>
      </p:grpSpPr>
      <p:sp>
        <p:nvSpPr>
          <p:cNvPr id="383" name="Shape 383"/>
          <p:cNvSpPr txBox="1"/>
          <p:nvPr>
            <p:ph type="title"/>
          </p:nvPr>
        </p:nvSpPr>
        <p:spPr>
          <a:xfrm>
            <a:off x="0" y="0"/>
            <a:ext cx="12192000" cy="1325562"/>
          </a:xfrm>
          <a:prstGeom prst="rect">
            <a:avLst/>
          </a:prstGeom>
          <a:solidFill>
            <a:srgbClr val="C00000"/>
          </a:solidFill>
          <a:ln>
            <a:noFill/>
          </a:ln>
        </p:spPr>
        <p:txBody>
          <a:bodyPr anchorCtr="0" anchor="ctr" bIns="45700" lIns="91425" rIns="91425" tIns="45700">
            <a:noAutofit/>
          </a:bodyPr>
          <a:lstStyle/>
          <a:p>
            <a:pPr indent="0" lvl="0" marL="0" marR="0" rtl="0" algn="ctr">
              <a:lnSpc>
                <a:spcPct val="90000"/>
              </a:lnSpc>
              <a:spcBef>
                <a:spcPts val="0"/>
              </a:spcBef>
              <a:buClr>
                <a:schemeClr val="lt1"/>
              </a:buClr>
              <a:buSzPct val="25000"/>
              <a:buFont typeface="Calibri"/>
              <a:buNone/>
            </a:pPr>
            <a:r>
              <a:rPr b="1" i="0" lang="el-GR" sz="4400" u="none" cap="none" strike="noStrike">
                <a:solidFill>
                  <a:schemeClr val="lt1"/>
                </a:solidFill>
                <a:latin typeface="Calibri"/>
                <a:ea typeface="Calibri"/>
                <a:cs typeface="Calibri"/>
                <a:sym typeface="Calibri"/>
              </a:rPr>
              <a:t>Συμπεράσματα και ο ρόλος του γαστρεντερολόγου ΙΙ</a:t>
            </a:r>
          </a:p>
        </p:txBody>
      </p:sp>
      <p:sp>
        <p:nvSpPr>
          <p:cNvPr id="384" name="Shape 384"/>
          <p:cNvSpPr txBox="1"/>
          <p:nvPr>
            <p:ph idx="1" type="body"/>
          </p:nvPr>
        </p:nvSpPr>
        <p:spPr>
          <a:xfrm>
            <a:off x="0" y="1325562"/>
            <a:ext cx="12192000" cy="5532438"/>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Λόγω αυξημένου πληθυσμού με παχυσαρκία και όλο και περισσότερων ασθενών με βαριατρικές επεμβάσεις οι γαστρεντερολόγοι θα καλούμαστε όλο και περισσότερο να αναπτύξουμε ενεργό ρόλο σε αυτό τον τομέα.</a:t>
            </a: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Είναι απαραίτητη η εξοικείωση των γαστρεντερολόγων με τις φαρμακολογικές και τις χειρουργικές επιλογές στην αντιμετώπιση της παχυσαρκίας, συμπεριλαμβανομένων των ενδείξεων, του οφέλους, των κινδύνων από τις πιθ. επιπλοκές καθώς όλο και περισσότερο θα εμπλέκονται στην ολοκληρωμένη φροντίδα αυτών των ασθενών.</a:t>
            </a:r>
          </a:p>
          <a:p>
            <a:pPr indent="-228600" lvl="0" marL="228600" marR="0" rtl="0" algn="just">
              <a:lnSpc>
                <a:spcPct val="90000"/>
              </a:lnSpc>
              <a:spcBef>
                <a:spcPts val="1000"/>
              </a:spcBef>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Ο γαστρεντερολόγος πρέπει να συμμετέχει ενεργά στην διεπιστημονική ομάδα μαζί με τον χειρουργό, διατροφολόγο και ψυχολόγο που θα φροντίζει τους παχύσαρκους ασθενείς διευκολύνοντας την μετεγχειρητική τους φροντίδα.   </a:t>
            </a: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8" name="Shape 388"/>
        <p:cNvGrpSpPr/>
        <p:nvPr/>
      </p:nvGrpSpPr>
      <p:grpSpPr>
        <a:xfrm>
          <a:off x="0" y="0"/>
          <a:ext cx="0" cy="0"/>
          <a:chOff x="0" y="0"/>
          <a:chExt cx="0" cy="0"/>
        </a:xfrm>
      </p:grpSpPr>
      <p:sp>
        <p:nvSpPr>
          <p:cNvPr id="389" name="Shape 389"/>
          <p:cNvSpPr txBox="1"/>
          <p:nvPr>
            <p:ph type="title"/>
          </p:nvPr>
        </p:nvSpPr>
        <p:spPr>
          <a:xfrm>
            <a:off x="0" y="0"/>
            <a:ext cx="12192000" cy="1325562"/>
          </a:xfrm>
          <a:prstGeom prst="rect">
            <a:avLst/>
          </a:prstGeom>
          <a:solidFill>
            <a:srgbClr val="C00000"/>
          </a:solidFill>
          <a:ln>
            <a:noFill/>
          </a:ln>
        </p:spPr>
        <p:txBody>
          <a:bodyPr anchorCtr="0" anchor="ctr" bIns="45700" lIns="91425" rIns="91425" tIns="45700">
            <a:noAutofit/>
          </a:bodyPr>
          <a:lstStyle/>
          <a:p>
            <a:pPr indent="0" lvl="0" marL="0" marR="0" rtl="0" algn="ctr">
              <a:lnSpc>
                <a:spcPct val="90000"/>
              </a:lnSpc>
              <a:spcBef>
                <a:spcPts val="0"/>
              </a:spcBef>
              <a:buClr>
                <a:schemeClr val="lt1"/>
              </a:buClr>
              <a:buSzPct val="25000"/>
              <a:buFont typeface="Calibri"/>
              <a:buNone/>
            </a:pPr>
            <a:r>
              <a:rPr b="1" i="0" lang="el-GR" sz="4400" u="none" cap="none" strike="noStrike">
                <a:solidFill>
                  <a:schemeClr val="lt1"/>
                </a:solidFill>
                <a:latin typeface="Calibri"/>
                <a:ea typeface="Calibri"/>
                <a:cs typeface="Calibri"/>
                <a:sym typeface="Calibri"/>
              </a:rPr>
              <a:t>Συμπεράσματα και ρόλος του γαστρεντερολόγου ΙΙΙ</a:t>
            </a:r>
          </a:p>
        </p:txBody>
      </p:sp>
      <p:sp>
        <p:nvSpPr>
          <p:cNvPr id="390" name="Shape 390"/>
          <p:cNvSpPr txBox="1"/>
          <p:nvPr>
            <p:ph idx="1" type="body"/>
          </p:nvPr>
        </p:nvSpPr>
        <p:spPr>
          <a:xfrm>
            <a:off x="0" y="1325562"/>
            <a:ext cx="12192000" cy="5532436"/>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Η τεχνική πρόοδος στον επεμβατικό ενδοσκοπικό τομέα είναι συναρπαστική με συνέπεια όλο και περισσότερο η ενδοαυλική παρέμβαση, μαζί με τις προθέσεις και συρραφές να αποκτούν ρόλο καθώς γίνονται όλο και πιο ασφαλείς και αποδοτικές.</a:t>
            </a: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Στο μέλλον μια αναστρέψιμη ενδοσκοπική ενδοαυλική προσέγγιση της παχυσαρκίας θα ήταν ιδιαίτερα ελκυστική  καθώς δεν θα επιφέρει μόνιμη τροποποίηση του γαστρεντερικού σωλήνα.</a:t>
            </a: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Μια τέτοια προσέγγιση θα μπορούσε να λειτουργήσει ως κύρια θεραπεία, ως γέφυρα προς μία χειρουργική επέμβαση ή μεταβολική θεραπεία.  </a:t>
            </a: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Η αποτελεσματικότητα και η ασφάλεια των τεχνικών και των συσκευών πρέπει να αποδειχτεί μέσα από κατάλληλα σχεδιασμένες κλινικές δοκιμές. </a:t>
            </a:r>
          </a:p>
          <a:p>
            <a:pPr indent="0" lvl="0" marL="0" marR="0" rtl="0" algn="l">
              <a:lnSpc>
                <a:spcPct val="9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type="title"/>
          </p:nvPr>
        </p:nvSpPr>
        <p:spPr>
          <a:xfrm>
            <a:off x="0" y="0"/>
            <a:ext cx="12192000" cy="1175656"/>
          </a:xfrm>
          <a:prstGeom prst="rect">
            <a:avLst/>
          </a:prstGeom>
          <a:solidFill>
            <a:srgbClr val="C00000"/>
          </a:solidFill>
          <a:ln>
            <a:noFill/>
          </a:ln>
        </p:spPr>
        <p:txBody>
          <a:bodyPr anchorCtr="0" anchor="ctr" bIns="45700" lIns="91425" rIns="91425" tIns="45700">
            <a:noAutofit/>
          </a:bodyPr>
          <a:lstStyle/>
          <a:p>
            <a:pPr indent="0" lvl="0" marL="0" marR="0" rtl="0" algn="ctr">
              <a:lnSpc>
                <a:spcPct val="90000"/>
              </a:lnSpc>
              <a:spcBef>
                <a:spcPts val="0"/>
              </a:spcBef>
              <a:buClr>
                <a:schemeClr val="lt1"/>
              </a:buClr>
              <a:buSzPct val="25000"/>
              <a:buFont typeface="Calibri"/>
              <a:buNone/>
            </a:pPr>
            <a:r>
              <a:rPr b="1" i="0" lang="el-GR" sz="4400" u="none" cap="none" strike="noStrike">
                <a:solidFill>
                  <a:schemeClr val="lt1"/>
                </a:solidFill>
                <a:latin typeface="Calibri"/>
                <a:ea typeface="Calibri"/>
                <a:cs typeface="Calibri"/>
                <a:sym typeface="Calibri"/>
              </a:rPr>
              <a:t>Χειρουργικές επιλογές (λαπαροσκοπικά)</a:t>
            </a:r>
          </a:p>
        </p:txBody>
      </p:sp>
      <p:sp>
        <p:nvSpPr>
          <p:cNvPr id="117" name="Shape 117"/>
          <p:cNvSpPr txBox="1"/>
          <p:nvPr>
            <p:ph idx="1" type="body"/>
          </p:nvPr>
        </p:nvSpPr>
        <p:spPr>
          <a:xfrm>
            <a:off x="0" y="1175655"/>
            <a:ext cx="12192000" cy="5682343"/>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dk1"/>
              </a:buClr>
              <a:buSzPct val="100000"/>
              <a:buFont typeface="Arial"/>
              <a:buNone/>
            </a:pPr>
            <a:r>
              <a:t/>
            </a:r>
            <a:endParaRPr b="1"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100000"/>
              <a:buFont typeface="Arial"/>
              <a:buChar char="•"/>
            </a:pPr>
            <a:r>
              <a:rPr b="1" i="0" lang="el-GR" sz="2800" u="none" cap="none" strike="noStrike">
                <a:solidFill>
                  <a:schemeClr val="dk1"/>
                </a:solidFill>
                <a:latin typeface="Calibri"/>
                <a:ea typeface="Calibri"/>
                <a:cs typeface="Calibri"/>
                <a:sym typeface="Calibri"/>
              </a:rPr>
              <a:t>Γαστρικός δακτύλιος, </a:t>
            </a:r>
          </a:p>
          <a:p>
            <a:pPr indent="-228600" lvl="0" marL="228600" marR="0" rtl="0" algn="l">
              <a:lnSpc>
                <a:spcPct val="90000"/>
              </a:lnSpc>
              <a:spcBef>
                <a:spcPts val="1000"/>
              </a:spcBef>
              <a:spcAft>
                <a:spcPts val="0"/>
              </a:spcAft>
              <a:buClr>
                <a:schemeClr val="dk1"/>
              </a:buClr>
              <a:buSzPct val="100000"/>
              <a:buFont typeface="Arial"/>
              <a:buChar char="•"/>
            </a:pPr>
            <a:r>
              <a:rPr b="1" i="0" lang="el-GR" sz="2800" u="none" cap="none" strike="noStrike">
                <a:solidFill>
                  <a:schemeClr val="dk1"/>
                </a:solidFill>
                <a:latin typeface="Calibri"/>
                <a:ea typeface="Calibri"/>
                <a:cs typeface="Calibri"/>
                <a:sym typeface="Calibri"/>
              </a:rPr>
              <a:t>Γαστροπλαστική sleeve («γαστρικό μανίκι»), </a:t>
            </a:r>
          </a:p>
          <a:p>
            <a:pPr indent="-228600" lvl="0" marL="228600" marR="0" rtl="0" algn="l">
              <a:lnSpc>
                <a:spcPct val="90000"/>
              </a:lnSpc>
              <a:spcBef>
                <a:spcPts val="1000"/>
              </a:spcBef>
              <a:spcAft>
                <a:spcPts val="0"/>
              </a:spcAft>
              <a:buClr>
                <a:schemeClr val="dk1"/>
              </a:buClr>
              <a:buSzPct val="100000"/>
              <a:buFont typeface="Arial"/>
              <a:buChar char="•"/>
            </a:pPr>
            <a:r>
              <a:rPr b="1" i="0" lang="el-GR" sz="2800" u="none" cap="none" strike="noStrike">
                <a:solidFill>
                  <a:schemeClr val="dk1"/>
                </a:solidFill>
                <a:latin typeface="Calibri"/>
                <a:ea typeface="Calibri"/>
                <a:cs typeface="Calibri"/>
                <a:sym typeface="Calibri"/>
              </a:rPr>
              <a:t>Γαστρική παράκαμψη κατά Roux en-Y  (γαστρικό By-Pass) και</a:t>
            </a:r>
          </a:p>
          <a:p>
            <a:pPr indent="-228600" lvl="0" marL="228600" marR="0" rtl="0" algn="l">
              <a:lnSpc>
                <a:spcPct val="90000"/>
              </a:lnSpc>
              <a:spcBef>
                <a:spcPts val="1000"/>
              </a:spcBef>
              <a:spcAft>
                <a:spcPts val="0"/>
              </a:spcAft>
              <a:buClr>
                <a:schemeClr val="dk1"/>
              </a:buClr>
              <a:buSzPct val="100000"/>
              <a:buFont typeface="Arial"/>
              <a:buChar char="•"/>
            </a:pPr>
            <a:r>
              <a:rPr b="1" i="0" lang="el-GR" sz="2800" u="none" cap="none" strike="noStrike">
                <a:solidFill>
                  <a:schemeClr val="dk1"/>
                </a:solidFill>
                <a:latin typeface="Calibri"/>
                <a:ea typeface="Calibri"/>
                <a:cs typeface="Calibri"/>
                <a:sym typeface="Calibri"/>
              </a:rPr>
              <a:t>Χολοπαγκρεατικές παρακάμψεις (Scopinaro &amp; Marceau)</a:t>
            </a:r>
          </a:p>
          <a:p>
            <a:pPr indent="0" lvl="0" marL="0" marR="0" rtl="0" algn="l">
              <a:lnSpc>
                <a:spcPct val="90000"/>
              </a:lnSpc>
              <a:spcBef>
                <a:spcPts val="1000"/>
              </a:spcBef>
              <a:spcAft>
                <a:spcPts val="0"/>
              </a:spcAft>
              <a:buClr>
                <a:schemeClr val="dk1"/>
              </a:buClr>
              <a:buSzPct val="25000"/>
              <a:buFont typeface="Arial"/>
              <a:buNone/>
            </a:pPr>
            <a:r>
              <a:rPr b="1" i="0" lang="el-GR" sz="2800" u="none" cap="none" strike="noStrike">
                <a:solidFill>
                  <a:schemeClr val="dk1"/>
                </a:solidFill>
                <a:latin typeface="Calibri"/>
                <a:ea typeface="Calibri"/>
                <a:cs typeface="Calibri"/>
                <a:sym typeface="Calibri"/>
              </a:rPr>
              <a:t> </a:t>
            </a:r>
          </a:p>
          <a:p>
            <a:pPr indent="-228600" lvl="0" marL="228600" marR="0" rtl="0" algn="l">
              <a:lnSpc>
                <a:spcPct val="90000"/>
              </a:lnSpc>
              <a:spcBef>
                <a:spcPts val="1000"/>
              </a:spcBef>
              <a:spcAft>
                <a:spcPts val="0"/>
              </a:spcAft>
              <a:buClr>
                <a:schemeClr val="dk1"/>
              </a:buClr>
              <a:buSzPct val="100000"/>
              <a:buFont typeface="Arial"/>
              <a:buChar char="•"/>
            </a:pPr>
            <a:r>
              <a:rPr b="1" i="0" lang="el-GR" sz="2800" u="none" cap="none" strike="noStrike">
                <a:solidFill>
                  <a:schemeClr val="dk1"/>
                </a:solidFill>
                <a:latin typeface="Calibri"/>
                <a:ea typeface="Calibri"/>
                <a:cs typeface="Calibri"/>
                <a:sym typeface="Calibri"/>
              </a:rPr>
              <a:t>Αποτέλεσμα</a:t>
            </a:r>
            <a:r>
              <a:rPr b="0" i="0" lang="el-GR" sz="2800" u="none" cap="none" strike="noStrike">
                <a:solidFill>
                  <a:schemeClr val="dk1"/>
                </a:solidFill>
                <a:latin typeface="Calibri"/>
                <a:ea typeface="Calibri"/>
                <a:cs typeface="Calibri"/>
                <a:sym typeface="Calibri"/>
              </a:rPr>
              <a:t>: </a:t>
            </a: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Περιορισμός χωρητικότητας</a:t>
            </a: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Καταστολή ορμονών πείνας</a:t>
            </a:r>
          </a:p>
          <a:p>
            <a:pPr indent="-228600" lvl="0" marL="228600" marR="0" rtl="0" algn="l">
              <a:lnSpc>
                <a:spcPct val="90000"/>
              </a:lnSpc>
              <a:spcBef>
                <a:spcPts val="1000"/>
              </a:spcBef>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Περιορισμός απορρόφησης θρεπτικών συστατικών και θερμίδων (δυσαπορρόφηση).</a:t>
            </a:r>
            <a:r>
              <a:rPr b="1" i="0" lang="el-GR" sz="2800" u="none" cap="none" strike="noStrike">
                <a:solidFill>
                  <a:schemeClr val="dk1"/>
                </a:solidFill>
                <a:latin typeface="Calibri"/>
                <a:ea typeface="Calibri"/>
                <a:cs typeface="Calibri"/>
                <a:sym typeface="Calibri"/>
              </a:rPr>
              <a:t> </a:t>
            </a: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4" name="Shape 394"/>
        <p:cNvGrpSpPr/>
        <p:nvPr/>
      </p:nvGrpSpPr>
      <p:grpSpPr>
        <a:xfrm>
          <a:off x="0" y="0"/>
          <a:ext cx="0" cy="0"/>
          <a:chOff x="0" y="0"/>
          <a:chExt cx="0" cy="0"/>
        </a:xfrm>
      </p:grpSpPr>
      <p:sp>
        <p:nvSpPr>
          <p:cNvPr id="395" name="Shape 395"/>
          <p:cNvSpPr txBox="1"/>
          <p:nvPr>
            <p:ph type="title"/>
          </p:nvPr>
        </p:nvSpPr>
        <p:spPr>
          <a:xfrm>
            <a:off x="0" y="0"/>
            <a:ext cx="12192000" cy="1325562"/>
          </a:xfrm>
          <a:prstGeom prst="rect">
            <a:avLst/>
          </a:prstGeom>
          <a:solidFill>
            <a:srgbClr val="C00000"/>
          </a:solidFill>
          <a:ln>
            <a:noFill/>
          </a:ln>
        </p:spPr>
        <p:txBody>
          <a:bodyPr anchorCtr="0" anchor="ctr" bIns="45700" lIns="91425" rIns="91425" tIns="45700">
            <a:noAutofit/>
          </a:bodyPr>
          <a:lstStyle/>
          <a:p>
            <a:pPr indent="0" lvl="0" marL="0" marR="0" rtl="0" algn="ctr">
              <a:lnSpc>
                <a:spcPct val="90000"/>
              </a:lnSpc>
              <a:spcBef>
                <a:spcPts val="0"/>
              </a:spcBef>
              <a:buClr>
                <a:schemeClr val="lt1"/>
              </a:buClr>
              <a:buSzPct val="25000"/>
              <a:buFont typeface="Calibri"/>
              <a:buNone/>
            </a:pPr>
            <a:r>
              <a:rPr b="1" i="0" lang="el-GR" sz="4400" u="none" cap="none" strike="noStrike">
                <a:solidFill>
                  <a:schemeClr val="lt1"/>
                </a:solidFill>
                <a:latin typeface="Calibri"/>
                <a:ea typeface="Calibri"/>
                <a:cs typeface="Calibri"/>
                <a:sym typeface="Calibri"/>
              </a:rPr>
              <a:t>Συμπεράσματα και ρόλος του γαστρεντερολόγου IV</a:t>
            </a:r>
          </a:p>
        </p:txBody>
      </p:sp>
      <p:sp>
        <p:nvSpPr>
          <p:cNvPr id="396" name="Shape 396"/>
          <p:cNvSpPr txBox="1"/>
          <p:nvPr>
            <p:ph idx="1" type="body"/>
          </p:nvPr>
        </p:nvSpPr>
        <p:spPr>
          <a:xfrm>
            <a:off x="0" y="1325562"/>
            <a:ext cx="12192000" cy="5532436"/>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ο γαστρεντερολόγος έχει λοιπόν ρόλο στην:</a:t>
            </a:r>
          </a:p>
          <a:p>
            <a:pPr indent="0" lvl="0" marL="0" marR="0" rtl="0" algn="l">
              <a:lnSpc>
                <a:spcPct val="90000"/>
              </a:lnSpc>
              <a:spcBef>
                <a:spcPts val="100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Στην </a:t>
            </a:r>
            <a:r>
              <a:rPr b="1" i="0" lang="el-GR" sz="2800" u="none" cap="none" strike="noStrike">
                <a:solidFill>
                  <a:schemeClr val="dk1"/>
                </a:solidFill>
                <a:latin typeface="Calibri"/>
                <a:ea typeface="Calibri"/>
                <a:cs typeface="Calibri"/>
                <a:sym typeface="Calibri"/>
              </a:rPr>
              <a:t>παχυσαρκία</a:t>
            </a:r>
            <a:r>
              <a:rPr b="0" i="0" lang="el-GR" sz="2800" u="none" cap="none" strike="noStrike">
                <a:solidFill>
                  <a:schemeClr val="dk1"/>
                </a:solidFill>
                <a:latin typeface="Calibri"/>
                <a:ea typeface="Calibri"/>
                <a:cs typeface="Calibri"/>
                <a:sym typeface="Calibri"/>
              </a:rPr>
              <a:t> καθώς αυτή σχετίζεται με γαστρεντερικά συμπτώματα και διαταραχές, υπάρχουν διάφοροι παράγοντες που συνδέουν το έντερο στην παθογένεια της μαζί με τις ορμόνες του πεπτικού σωλήνα  (που επηρεάζουν την όρεξη και τον κορεσμό), την κινητικότητα του αλλά και την μικροχλωρίδα του.</a:t>
            </a: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Στην </a:t>
            </a:r>
            <a:r>
              <a:rPr b="1" i="0" lang="el-GR" sz="2800" u="none" cap="none" strike="noStrike">
                <a:solidFill>
                  <a:schemeClr val="dk1"/>
                </a:solidFill>
                <a:latin typeface="Calibri"/>
                <a:ea typeface="Calibri"/>
                <a:cs typeface="Calibri"/>
                <a:sym typeface="Calibri"/>
              </a:rPr>
              <a:t>προεγχειρητική</a:t>
            </a:r>
            <a:r>
              <a:rPr b="0" i="0" lang="el-GR" sz="2800" u="none" cap="none" strike="noStrike">
                <a:solidFill>
                  <a:schemeClr val="dk1"/>
                </a:solidFill>
                <a:latin typeface="Calibri"/>
                <a:ea typeface="Calibri"/>
                <a:cs typeface="Calibri"/>
                <a:sym typeface="Calibri"/>
              </a:rPr>
              <a:t> και </a:t>
            </a:r>
            <a:r>
              <a:rPr b="1" i="0" lang="el-GR" sz="2800" u="none" cap="none" strike="noStrike">
                <a:solidFill>
                  <a:schemeClr val="dk1"/>
                </a:solidFill>
                <a:latin typeface="Calibri"/>
                <a:ea typeface="Calibri"/>
                <a:cs typeface="Calibri"/>
                <a:sym typeface="Calibri"/>
              </a:rPr>
              <a:t>διεγχειρητική</a:t>
            </a:r>
            <a:r>
              <a:rPr b="0" i="0" lang="el-GR" sz="2800" u="none" cap="none" strike="noStrike">
                <a:solidFill>
                  <a:schemeClr val="dk1"/>
                </a:solidFill>
                <a:latin typeface="Calibri"/>
                <a:ea typeface="Calibri"/>
                <a:cs typeface="Calibri"/>
                <a:sym typeface="Calibri"/>
              </a:rPr>
              <a:t> διαχείρηση των ασθενών</a:t>
            </a:r>
          </a:p>
          <a:p>
            <a:pPr indent="-228600" lvl="0" marL="228600" marR="0" rtl="0" algn="just">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Στην εξοικείωση με τις </a:t>
            </a:r>
            <a:r>
              <a:rPr b="1" i="0" lang="el-GR" sz="2800" u="none" cap="none" strike="noStrike">
                <a:solidFill>
                  <a:schemeClr val="dk1"/>
                </a:solidFill>
                <a:latin typeface="Calibri"/>
                <a:ea typeface="Calibri"/>
                <a:cs typeface="Calibri"/>
                <a:sym typeface="Calibri"/>
              </a:rPr>
              <a:t>συνέπειες</a:t>
            </a:r>
            <a:r>
              <a:rPr b="0" i="0" lang="el-GR" sz="2800" u="none" cap="none" strike="noStrike">
                <a:solidFill>
                  <a:schemeClr val="dk1"/>
                </a:solidFill>
                <a:latin typeface="Calibri"/>
                <a:ea typeface="Calibri"/>
                <a:cs typeface="Calibri"/>
                <a:sym typeface="Calibri"/>
              </a:rPr>
              <a:t> των διατροφικών ελλείψεων την έγκαιρη αναγνώριση και διόρθωση αυτών των συνεπειών.  </a:t>
            </a:r>
          </a:p>
          <a:p>
            <a:pPr indent="0" lvl="0" marL="0" marR="0" rtl="0" algn="l">
              <a:lnSpc>
                <a:spcPct val="9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0" name="Shape 400"/>
        <p:cNvGrpSpPr/>
        <p:nvPr/>
      </p:nvGrpSpPr>
      <p:grpSpPr>
        <a:xfrm>
          <a:off x="0" y="0"/>
          <a:ext cx="0" cy="0"/>
          <a:chOff x="0" y="0"/>
          <a:chExt cx="0" cy="0"/>
        </a:xfrm>
      </p:grpSpPr>
      <p:sp>
        <p:nvSpPr>
          <p:cNvPr id="401" name="Shape 401"/>
          <p:cNvSpPr txBox="1"/>
          <p:nvPr>
            <p:ph type="title"/>
          </p:nvPr>
        </p:nvSpPr>
        <p:spPr>
          <a:xfrm>
            <a:off x="0" y="5589587"/>
            <a:ext cx="12192000" cy="1268411"/>
          </a:xfrm>
          <a:prstGeom prst="rect">
            <a:avLst/>
          </a:prstGeom>
          <a:solidFill>
            <a:srgbClr val="C00000"/>
          </a:solidFill>
          <a:ln>
            <a:noFill/>
          </a:ln>
        </p:spPr>
        <p:txBody>
          <a:bodyPr anchorCtr="0" anchor="ctr" bIns="45700" lIns="91425" rIns="91425" tIns="45700">
            <a:noAutofit/>
          </a:bodyPr>
          <a:lstStyle/>
          <a:p>
            <a:pPr indent="0" lvl="0" marL="0" marR="0" rtl="0" algn="ctr">
              <a:lnSpc>
                <a:spcPct val="90000"/>
              </a:lnSpc>
              <a:spcBef>
                <a:spcPts val="0"/>
              </a:spcBef>
              <a:buClr>
                <a:schemeClr val="lt1"/>
              </a:buClr>
              <a:buSzPct val="25000"/>
              <a:buFont typeface="Calibri"/>
              <a:buNone/>
            </a:pPr>
            <a:r>
              <a:rPr b="1" i="0" lang="el-GR" sz="4320" u="none" cap="none" strike="noStrike">
                <a:solidFill>
                  <a:schemeClr val="lt1"/>
                </a:solidFill>
                <a:latin typeface="Calibri"/>
                <a:ea typeface="Calibri"/>
                <a:cs typeface="Calibri"/>
                <a:sym typeface="Calibri"/>
              </a:rPr>
              <a:t>Ευχαριστώ</a:t>
            </a:r>
            <a:r>
              <a:rPr b="1" i="0" lang="el-GR" sz="3959" u="none" cap="none" strike="noStrike">
                <a:solidFill>
                  <a:schemeClr val="lt1"/>
                </a:solidFill>
                <a:latin typeface="Calibri"/>
                <a:ea typeface="Calibri"/>
                <a:cs typeface="Calibri"/>
                <a:sym typeface="Calibri"/>
              </a:rPr>
              <a:t> </a:t>
            </a:r>
            <a:br>
              <a:rPr b="1" i="0" lang="el-GR" sz="3959" u="none" cap="none" strike="noStrike">
                <a:solidFill>
                  <a:schemeClr val="lt1"/>
                </a:solidFill>
                <a:latin typeface="Calibri"/>
                <a:ea typeface="Calibri"/>
                <a:cs typeface="Calibri"/>
                <a:sym typeface="Calibri"/>
              </a:rPr>
            </a:br>
            <a:r>
              <a:rPr b="1" i="0" lang="el-GR" sz="3959" u="none" cap="none" strike="noStrike">
                <a:solidFill>
                  <a:schemeClr val="lt1"/>
                </a:solidFill>
                <a:latin typeface="Calibri"/>
                <a:ea typeface="Calibri"/>
                <a:cs typeface="Calibri"/>
                <a:sym typeface="Calibri"/>
              </a:rPr>
              <a:t>για την προσοχή σας</a:t>
            </a:r>
          </a:p>
        </p:txBody>
      </p:sp>
      <p:pic>
        <p:nvPicPr>
          <p:cNvPr id="402" name="Shape 402"/>
          <p:cNvPicPr preferRelativeResize="0"/>
          <p:nvPr/>
        </p:nvPicPr>
        <p:blipFill rotWithShape="1">
          <a:blip r:embed="rId3">
            <a:alphaModFix/>
          </a:blip>
          <a:srcRect b="0" l="0" r="0" t="0"/>
          <a:stretch/>
        </p:blipFill>
        <p:spPr>
          <a:xfrm>
            <a:off x="2135189" y="39689"/>
            <a:ext cx="8137525" cy="540543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type="ctrTitle"/>
          </p:nvPr>
        </p:nvSpPr>
        <p:spPr>
          <a:xfrm>
            <a:off x="0" y="0"/>
            <a:ext cx="12192000" cy="1017430"/>
          </a:xfrm>
          <a:prstGeom prst="rect">
            <a:avLst/>
          </a:prstGeom>
          <a:solidFill>
            <a:srgbClr val="C00000"/>
          </a:solidFill>
          <a:ln>
            <a:noFill/>
          </a:ln>
        </p:spPr>
        <p:txBody>
          <a:bodyPr anchorCtr="0" anchor="b" bIns="45700" lIns="91425" rIns="91425" tIns="45700">
            <a:noAutofit/>
          </a:bodyPr>
          <a:lstStyle/>
          <a:p>
            <a:pPr indent="0" lvl="0" marL="0" marR="0" rtl="0" algn="ctr">
              <a:lnSpc>
                <a:spcPct val="90000"/>
              </a:lnSpc>
              <a:spcBef>
                <a:spcPts val="0"/>
              </a:spcBef>
              <a:buClr>
                <a:schemeClr val="lt1"/>
              </a:buClr>
              <a:buSzPct val="25000"/>
              <a:buFont typeface="Calibri"/>
              <a:buNone/>
            </a:pPr>
            <a:r>
              <a:rPr b="1" i="0" lang="el-GR" sz="3240" u="none" cap="none" strike="noStrike">
                <a:solidFill>
                  <a:schemeClr val="lt1"/>
                </a:solidFill>
                <a:latin typeface="Calibri"/>
                <a:ea typeface="Calibri"/>
                <a:cs typeface="Calibri"/>
                <a:sym typeface="Calibri"/>
              </a:rPr>
              <a:t>Περιεγχειριτικές επιπλοκές μετά από βαριατρικές επεμβάσεις</a:t>
            </a:r>
            <a:br>
              <a:rPr b="1" i="0" lang="el-GR" sz="3240" u="none" cap="none" strike="noStrike">
                <a:solidFill>
                  <a:schemeClr val="lt1"/>
                </a:solidFill>
                <a:latin typeface="Calibri"/>
                <a:ea typeface="Calibri"/>
                <a:cs typeface="Calibri"/>
                <a:sym typeface="Calibri"/>
              </a:rPr>
            </a:br>
            <a:r>
              <a:rPr b="1" i="0" lang="el-GR" sz="3240" u="none" cap="none" strike="noStrike">
                <a:solidFill>
                  <a:schemeClr val="lt1"/>
                </a:solidFill>
                <a:latin typeface="Calibri"/>
                <a:ea typeface="Calibri"/>
                <a:cs typeface="Calibri"/>
                <a:sym typeface="Calibri"/>
              </a:rPr>
              <a:t>(</a:t>
            </a:r>
            <a:r>
              <a:rPr b="1" i="0" lang="el-GR" sz="2430" u="none" cap="none" strike="noStrike">
                <a:solidFill>
                  <a:schemeClr val="lt1"/>
                </a:solidFill>
                <a:latin typeface="Calibri"/>
                <a:ea typeface="Calibri"/>
                <a:cs typeface="Calibri"/>
                <a:sym typeface="Calibri"/>
              </a:rPr>
              <a:t>θνητότητα &lt;1% - με συχνότερη αιτία θανάτου την πνευμονική εμβολή)</a:t>
            </a:r>
            <a:r>
              <a:rPr b="1" i="0" lang="el-GR" sz="1800" u="none" cap="none" strike="noStrike">
                <a:solidFill>
                  <a:schemeClr val="lt1"/>
                </a:solidFill>
                <a:latin typeface="Calibri"/>
                <a:ea typeface="Calibri"/>
                <a:cs typeface="Calibri"/>
                <a:sym typeface="Calibri"/>
              </a:rPr>
              <a:t> </a:t>
            </a:r>
          </a:p>
        </p:txBody>
      </p:sp>
      <p:graphicFrame>
        <p:nvGraphicFramePr>
          <p:cNvPr id="123" name="Shape 123"/>
          <p:cNvGraphicFramePr/>
          <p:nvPr/>
        </p:nvGraphicFramePr>
        <p:xfrm>
          <a:off x="-2" y="1158295"/>
          <a:ext cx="3000000" cy="3000000"/>
        </p:xfrm>
        <a:graphic>
          <a:graphicData uri="http://schemas.openxmlformats.org/drawingml/2006/table">
            <a:tbl>
              <a:tblPr bandRow="1" firstCol="1" firstRow="1">
                <a:noFill/>
                <a:tableStyleId>{8CAAA113-773D-486A-AE23-F52E590F82A6}</a:tableStyleId>
              </a:tblPr>
              <a:tblGrid>
                <a:gridCol w="1970475"/>
                <a:gridCol w="8693250"/>
                <a:gridCol w="1528300"/>
              </a:tblGrid>
              <a:tr h="419750">
                <a:tc rowSpan="7">
                  <a:txBody>
                    <a:bodyPr>
                      <a:noAutofit/>
                    </a:bodyPr>
                    <a:lstStyle/>
                    <a:p>
                      <a:pPr indent="0" lvl="0" marL="0" marR="0" rtl="0" algn="ctr">
                        <a:lnSpc>
                          <a:spcPct val="107000"/>
                        </a:lnSpc>
                        <a:spcBef>
                          <a:spcPts val="0"/>
                        </a:spcBef>
                        <a:buSzPct val="25000"/>
                        <a:buNone/>
                      </a:pPr>
                      <a:r>
                        <a:rPr lang="el-GR" sz="2400" u="none" cap="none" strike="noStrike"/>
                        <a:t>Μικρές </a:t>
                      </a:r>
                    </a:p>
                    <a:p>
                      <a:pPr indent="0" lvl="0" marL="0" marR="0" rtl="0" algn="ctr">
                        <a:lnSpc>
                          <a:spcPct val="107000"/>
                        </a:lnSpc>
                        <a:spcBef>
                          <a:spcPts val="0"/>
                        </a:spcBef>
                        <a:buSzPct val="25000"/>
                        <a:buNone/>
                      </a:pPr>
                      <a:r>
                        <a:rPr lang="el-GR" sz="2400" u="none" cap="none" strike="noStrike"/>
                        <a:t>(συνήθως χωρίς σοβαρό κίνδυνο)</a:t>
                      </a:r>
                    </a:p>
                  </a:txBody>
                  <a:tcPr marT="9525" marB="9525" marR="9525" marL="9525" anchor="ctr">
                    <a:solidFill>
                      <a:srgbClr val="C00000"/>
                    </a:solidFill>
                  </a:tcPr>
                </a:tc>
                <a:tc>
                  <a:txBody>
                    <a:bodyPr>
                      <a:noAutofit/>
                    </a:bodyPr>
                    <a:lstStyle/>
                    <a:p>
                      <a:pPr indent="0" lvl="0" marL="0" marR="0" rtl="0" algn="l">
                        <a:lnSpc>
                          <a:spcPct val="107000"/>
                        </a:lnSpc>
                        <a:spcBef>
                          <a:spcPts val="0"/>
                        </a:spcBef>
                        <a:buSzPct val="25000"/>
                        <a:buNone/>
                      </a:pPr>
                      <a:r>
                        <a:t/>
                      </a:r>
                      <a:endParaRPr sz="1100" u="none" cap="none" strike="noStrike">
                        <a:latin typeface="Calibri"/>
                        <a:ea typeface="Calibri"/>
                        <a:cs typeface="Calibri"/>
                        <a:sym typeface="Calibri"/>
                      </a:endParaRPr>
                    </a:p>
                  </a:txBody>
                  <a:tcPr marT="9525" marB="9525" marR="9525" marL="9525" anchor="ctr">
                    <a:solidFill>
                      <a:srgbClr val="C00000"/>
                    </a:solidFill>
                  </a:tcPr>
                </a:tc>
                <a:tc>
                  <a:txBody>
                    <a:bodyPr>
                      <a:noAutofit/>
                    </a:bodyPr>
                    <a:lstStyle/>
                    <a:p>
                      <a:pPr indent="0" lvl="0" marL="0" marR="0" rtl="0" algn="ctr">
                        <a:lnSpc>
                          <a:spcPct val="107000"/>
                        </a:lnSpc>
                        <a:spcBef>
                          <a:spcPts val="0"/>
                        </a:spcBef>
                        <a:buSzPct val="25000"/>
                        <a:buNone/>
                      </a:pPr>
                      <a:r>
                        <a:rPr lang="el-GR" sz="2000" u="none" cap="none" strike="noStrike"/>
                        <a:t>Ποσοστο (%)</a:t>
                      </a:r>
                      <a:r>
                        <a:rPr lang="el-GR" sz="1200" u="none" cap="none" strike="noStrike"/>
                        <a:t> </a:t>
                      </a:r>
                    </a:p>
                  </a:txBody>
                  <a:tcPr marT="9525" marB="9525" marR="9525" marL="9525" anchor="ctr">
                    <a:solidFill>
                      <a:srgbClr val="C00000"/>
                    </a:solidFill>
                  </a:tcPr>
                </a:tc>
              </a:tr>
              <a:tr h="322875">
                <a:tc vMerge="1"/>
                <a:tc>
                  <a:txBody>
                    <a:bodyPr>
                      <a:noAutofit/>
                    </a:bodyPr>
                    <a:lstStyle/>
                    <a:p>
                      <a:pPr indent="0" lvl="0" marL="0" marR="0" rtl="0" algn="l">
                        <a:spcBef>
                          <a:spcPts val="0"/>
                        </a:spcBef>
                        <a:buSzPct val="25000"/>
                        <a:buNone/>
                      </a:pPr>
                      <a:r>
                        <a:rPr lang="el-GR" sz="2000" u="none" cap="none" strike="noStrike"/>
                        <a:t>   Ορώδης συλλογή τραύματος</a:t>
                      </a:r>
                    </a:p>
                  </a:txBody>
                  <a:tcPr marT="9525" marB="9525" marR="9525" marL="9525" anchor="ctr">
                    <a:solidFill>
                      <a:srgbClr val="F7CAAC"/>
                    </a:solidFill>
                  </a:tcPr>
                </a:tc>
                <a:tc>
                  <a:txBody>
                    <a:bodyPr>
                      <a:noAutofit/>
                    </a:bodyPr>
                    <a:lstStyle/>
                    <a:p>
                      <a:pPr indent="0" lvl="0" marL="0" marR="0" rtl="0" algn="l">
                        <a:spcBef>
                          <a:spcPts val="0"/>
                        </a:spcBef>
                        <a:buSzPct val="25000"/>
                        <a:buNone/>
                      </a:pPr>
                      <a:r>
                        <a:rPr lang="el-GR" sz="2000"/>
                        <a:t>        20</a:t>
                      </a:r>
                      <a:r>
                        <a:rPr lang="el-GR" sz="2000"/>
                        <a:t> - 40</a:t>
                      </a:r>
                    </a:p>
                  </a:txBody>
                  <a:tcPr marT="9525" marB="9525" marR="9525" marL="9525" anchor="ctr">
                    <a:solidFill>
                      <a:srgbClr val="F7CAAC"/>
                    </a:solidFill>
                  </a:tcPr>
                </a:tc>
              </a:tr>
              <a:tr h="322875">
                <a:tc vMerge="1"/>
                <a:tc>
                  <a:txBody>
                    <a:bodyPr>
                      <a:noAutofit/>
                    </a:bodyPr>
                    <a:lstStyle/>
                    <a:p>
                      <a:pPr indent="0" lvl="0" marL="0" marR="0" rtl="0" algn="l">
                        <a:lnSpc>
                          <a:spcPct val="107000"/>
                        </a:lnSpc>
                        <a:spcBef>
                          <a:spcPts val="0"/>
                        </a:spcBef>
                        <a:spcAft>
                          <a:spcPts val="0"/>
                        </a:spcAft>
                        <a:buSzPct val="25000"/>
                        <a:buNone/>
                      </a:pPr>
                      <a:r>
                        <a:rPr lang="el-GR" sz="2000"/>
                        <a:t>   Λοίμωξη τραύματος</a:t>
                      </a:r>
                    </a:p>
                  </a:txBody>
                  <a:tcPr marT="9525" marB="9525" marR="9525" marL="9525" anchor="ctr">
                    <a:solidFill>
                      <a:srgbClr val="FBE4D4"/>
                    </a:solidFill>
                  </a:tcPr>
                </a:tc>
                <a:tc>
                  <a:txBody>
                    <a:bodyPr>
                      <a:noAutofit/>
                    </a:bodyPr>
                    <a:lstStyle/>
                    <a:p>
                      <a:pPr indent="0" lvl="0" marL="0" marR="0" rtl="0" algn="ctr">
                        <a:lnSpc>
                          <a:spcPct val="107000"/>
                        </a:lnSpc>
                        <a:spcBef>
                          <a:spcPts val="0"/>
                        </a:spcBef>
                        <a:spcAft>
                          <a:spcPts val="0"/>
                        </a:spcAft>
                        <a:buSzPct val="25000"/>
                        <a:buNone/>
                      </a:pPr>
                      <a:r>
                        <a:rPr lang="el-GR" sz="2000"/>
                        <a:t>10 – 15</a:t>
                      </a:r>
                    </a:p>
                  </a:txBody>
                  <a:tcPr marT="9525" marB="9525" marR="9525" marL="9525" anchor="ctr">
                    <a:solidFill>
                      <a:srgbClr val="FBE4D4"/>
                    </a:solidFill>
                  </a:tcPr>
                </a:tc>
              </a:tr>
              <a:tr h="322875">
                <a:tc vMerge="1"/>
                <a:tc>
                  <a:txBody>
                    <a:bodyPr>
                      <a:noAutofit/>
                    </a:bodyPr>
                    <a:lstStyle/>
                    <a:p>
                      <a:pPr indent="0" lvl="0" marL="0" marR="0" rtl="0" algn="l">
                        <a:lnSpc>
                          <a:spcPct val="107000"/>
                        </a:lnSpc>
                        <a:spcBef>
                          <a:spcPts val="0"/>
                        </a:spcBef>
                        <a:spcAft>
                          <a:spcPts val="0"/>
                        </a:spcAft>
                        <a:buSzPct val="25000"/>
                        <a:buNone/>
                      </a:pPr>
                      <a:r>
                        <a:rPr lang="el-GR" sz="2000"/>
                        <a:t>   Ατελεκτασίες, πλευριτικές συλλογές, πνευμονία</a:t>
                      </a:r>
                    </a:p>
                  </a:txBody>
                  <a:tcPr marT="9525" marB="9525" marR="9525" marL="9525" anchor="ctr">
                    <a:solidFill>
                      <a:srgbClr val="F7CAAC"/>
                    </a:solidFill>
                  </a:tcPr>
                </a:tc>
                <a:tc>
                  <a:txBody>
                    <a:bodyPr>
                      <a:noAutofit/>
                    </a:bodyPr>
                    <a:lstStyle/>
                    <a:p>
                      <a:pPr indent="0" lvl="0" marL="0" marR="0" rtl="0" algn="ctr">
                        <a:lnSpc>
                          <a:spcPct val="107000"/>
                        </a:lnSpc>
                        <a:spcBef>
                          <a:spcPts val="0"/>
                        </a:spcBef>
                        <a:spcAft>
                          <a:spcPts val="0"/>
                        </a:spcAft>
                        <a:buSzPct val="25000"/>
                        <a:buNone/>
                      </a:pPr>
                      <a:r>
                        <a:rPr lang="el-GR" sz="2000"/>
                        <a:t>2 – 5</a:t>
                      </a:r>
                    </a:p>
                  </a:txBody>
                  <a:tcPr marT="9525" marB="9525" marR="9525" marL="9525" anchor="ctr">
                    <a:solidFill>
                      <a:srgbClr val="F7CAAC"/>
                    </a:solidFill>
                  </a:tcPr>
                </a:tc>
              </a:tr>
              <a:tr h="322875">
                <a:tc vMerge="1"/>
                <a:tc>
                  <a:txBody>
                    <a:bodyPr>
                      <a:noAutofit/>
                    </a:bodyPr>
                    <a:lstStyle/>
                    <a:p>
                      <a:pPr indent="0" lvl="0" marL="0" marR="0" rtl="0" algn="l">
                        <a:lnSpc>
                          <a:spcPct val="107000"/>
                        </a:lnSpc>
                        <a:spcBef>
                          <a:spcPts val="0"/>
                        </a:spcBef>
                        <a:spcAft>
                          <a:spcPts val="0"/>
                        </a:spcAft>
                        <a:buSzPct val="25000"/>
                        <a:buNone/>
                      </a:pPr>
                      <a:r>
                        <a:rPr lang="el-GR" sz="2000"/>
                        <a:t>   Κάκωση σπληνός, ήπατος</a:t>
                      </a:r>
                    </a:p>
                  </a:txBody>
                  <a:tcPr marT="9525" marB="9525" marR="9525" marL="9525" anchor="ctr">
                    <a:solidFill>
                      <a:srgbClr val="FBE4D4"/>
                    </a:solidFill>
                  </a:tcPr>
                </a:tc>
                <a:tc>
                  <a:txBody>
                    <a:bodyPr>
                      <a:noAutofit/>
                    </a:bodyPr>
                    <a:lstStyle/>
                    <a:p>
                      <a:pPr indent="0" lvl="0" marL="0" marR="0" rtl="0" algn="ctr">
                        <a:lnSpc>
                          <a:spcPct val="107000"/>
                        </a:lnSpc>
                        <a:spcBef>
                          <a:spcPts val="0"/>
                        </a:spcBef>
                        <a:spcAft>
                          <a:spcPts val="0"/>
                        </a:spcAft>
                        <a:buSzPct val="25000"/>
                        <a:buNone/>
                      </a:pPr>
                      <a:r>
                        <a:rPr lang="el-GR" sz="2000"/>
                        <a:t>&lt;1</a:t>
                      </a:r>
                    </a:p>
                  </a:txBody>
                  <a:tcPr marT="9525" marB="9525" marR="9525" marL="9525" anchor="ctr">
                    <a:solidFill>
                      <a:srgbClr val="FBE4D4"/>
                    </a:solidFill>
                  </a:tcPr>
                </a:tc>
              </a:tr>
              <a:tr h="322875">
                <a:tc vMerge="1"/>
                <a:tc>
                  <a:txBody>
                    <a:bodyPr>
                      <a:noAutofit/>
                    </a:bodyPr>
                    <a:lstStyle/>
                    <a:p>
                      <a:pPr indent="0" lvl="0" marL="0" marR="0" rtl="0" algn="l">
                        <a:lnSpc>
                          <a:spcPct val="107000"/>
                        </a:lnSpc>
                        <a:spcBef>
                          <a:spcPts val="0"/>
                        </a:spcBef>
                        <a:spcAft>
                          <a:spcPts val="0"/>
                        </a:spcAft>
                        <a:buSzPct val="25000"/>
                        <a:buNone/>
                      </a:pPr>
                      <a:r>
                        <a:rPr lang="el-GR" sz="2000"/>
                        <a:t>   Ουρολοίμωξη</a:t>
                      </a:r>
                    </a:p>
                  </a:txBody>
                  <a:tcPr marT="9525" marB="9525" marR="9525" marL="9525" anchor="ctr">
                    <a:solidFill>
                      <a:srgbClr val="F7CAAC"/>
                    </a:solidFill>
                  </a:tcPr>
                </a:tc>
                <a:tc>
                  <a:txBody>
                    <a:bodyPr>
                      <a:noAutofit/>
                    </a:bodyPr>
                    <a:lstStyle/>
                    <a:p>
                      <a:pPr indent="0" lvl="0" marL="0" marR="0" rtl="0" algn="ctr">
                        <a:lnSpc>
                          <a:spcPct val="107000"/>
                        </a:lnSpc>
                        <a:spcBef>
                          <a:spcPts val="0"/>
                        </a:spcBef>
                        <a:spcAft>
                          <a:spcPts val="0"/>
                        </a:spcAft>
                        <a:buSzPct val="25000"/>
                        <a:buNone/>
                      </a:pPr>
                      <a:r>
                        <a:rPr lang="el-GR" sz="2000"/>
                        <a:t>&lt;1</a:t>
                      </a:r>
                    </a:p>
                  </a:txBody>
                  <a:tcPr marT="9525" marB="9525" marR="9525" marL="9525" anchor="ctr">
                    <a:solidFill>
                      <a:srgbClr val="F7CAAC"/>
                    </a:solidFill>
                  </a:tcPr>
                </a:tc>
              </a:tr>
              <a:tr h="322875">
                <a:tc vMerge="1"/>
                <a:tc>
                  <a:txBody>
                    <a:bodyPr>
                      <a:noAutofit/>
                    </a:bodyPr>
                    <a:lstStyle/>
                    <a:p>
                      <a:pPr indent="0" lvl="0" marL="0" marR="0" rtl="0" algn="l">
                        <a:lnSpc>
                          <a:spcPct val="107000"/>
                        </a:lnSpc>
                        <a:spcBef>
                          <a:spcPts val="0"/>
                        </a:spcBef>
                        <a:spcAft>
                          <a:spcPts val="0"/>
                        </a:spcAft>
                        <a:buSzPct val="25000"/>
                        <a:buNone/>
                      </a:pPr>
                      <a:r>
                        <a:rPr lang="el-GR" sz="2000"/>
                        <a:t>   Ειλεός</a:t>
                      </a:r>
                    </a:p>
                  </a:txBody>
                  <a:tcPr marT="9525" marB="9525" marR="9525" marL="9525" anchor="ctr">
                    <a:solidFill>
                      <a:srgbClr val="FBE4D4"/>
                    </a:solidFill>
                  </a:tcPr>
                </a:tc>
                <a:tc>
                  <a:txBody>
                    <a:bodyPr>
                      <a:noAutofit/>
                    </a:bodyPr>
                    <a:lstStyle/>
                    <a:p>
                      <a:pPr indent="0" lvl="0" marL="0" marR="0" rtl="0" algn="ctr">
                        <a:lnSpc>
                          <a:spcPct val="107000"/>
                        </a:lnSpc>
                        <a:spcBef>
                          <a:spcPts val="0"/>
                        </a:spcBef>
                        <a:spcAft>
                          <a:spcPts val="0"/>
                        </a:spcAft>
                        <a:buSzPct val="25000"/>
                        <a:buNone/>
                      </a:pPr>
                      <a:r>
                        <a:rPr lang="el-GR" sz="2000"/>
                        <a:t>&lt;1 </a:t>
                      </a:r>
                    </a:p>
                  </a:txBody>
                  <a:tcPr marT="9525" marB="9525" marR="9525" marL="9525" anchor="ctr">
                    <a:solidFill>
                      <a:srgbClr val="FBE4D4"/>
                    </a:solidFill>
                  </a:tcPr>
                </a:tc>
              </a:tr>
              <a:tr h="415750">
                <a:tc rowSpan="10">
                  <a:txBody>
                    <a:bodyPr>
                      <a:noAutofit/>
                    </a:bodyPr>
                    <a:lstStyle/>
                    <a:p>
                      <a:pPr indent="0" lvl="0" marL="0" marR="0" rtl="0" algn="ctr">
                        <a:lnSpc>
                          <a:spcPct val="107000"/>
                        </a:lnSpc>
                        <a:spcBef>
                          <a:spcPts val="0"/>
                        </a:spcBef>
                        <a:buSzPct val="25000"/>
                        <a:buNone/>
                      </a:pPr>
                      <a:r>
                        <a:rPr lang="el-GR" sz="2400"/>
                        <a:t>Μεγάλες </a:t>
                      </a:r>
                    </a:p>
                    <a:p>
                      <a:pPr indent="0" lvl="0" marL="0" marR="0" rtl="0" algn="ctr">
                        <a:lnSpc>
                          <a:spcPct val="107000"/>
                        </a:lnSpc>
                        <a:spcBef>
                          <a:spcPts val="0"/>
                        </a:spcBef>
                        <a:buSzPct val="25000"/>
                        <a:buNone/>
                      </a:pPr>
                      <a:r>
                        <a:rPr lang="el-GR" sz="2400"/>
                        <a:t>(συχνά απειλητικές για τη ζωή) </a:t>
                      </a:r>
                    </a:p>
                  </a:txBody>
                  <a:tcPr marT="9525" marB="9525" marR="9525" marL="9525" anchor="ctr">
                    <a:solidFill>
                      <a:srgbClr val="C00000"/>
                    </a:solidFill>
                  </a:tcPr>
                </a:tc>
                <a:tc>
                  <a:txBody>
                    <a:bodyPr>
                      <a:noAutofit/>
                    </a:bodyPr>
                    <a:lstStyle/>
                    <a:p>
                      <a:pPr indent="0" lvl="0" marL="0" marR="0" rtl="0" algn="l">
                        <a:spcBef>
                          <a:spcPts val="0"/>
                        </a:spcBef>
                        <a:buSzPct val="25000"/>
                        <a:buNone/>
                      </a:pPr>
                      <a:r>
                        <a:rPr lang="el-GR" sz="2000"/>
                        <a:t>   Πνευμονική εμβολή</a:t>
                      </a:r>
                    </a:p>
                  </a:txBody>
                  <a:tcPr marT="9525" marB="9525" marR="9525" marL="9525" anchor="ctr">
                    <a:solidFill>
                      <a:srgbClr val="F7CAAC"/>
                    </a:solidFill>
                  </a:tcPr>
                </a:tc>
                <a:tc>
                  <a:txBody>
                    <a:bodyPr>
                      <a:noAutofit/>
                    </a:bodyPr>
                    <a:lstStyle/>
                    <a:p>
                      <a:pPr indent="0" lvl="0" marL="0" marR="0" rtl="0" algn="ctr">
                        <a:spcBef>
                          <a:spcPts val="0"/>
                        </a:spcBef>
                        <a:buSzPct val="25000"/>
                        <a:buNone/>
                      </a:pPr>
                      <a:r>
                        <a:rPr lang="el-GR" sz="2000"/>
                        <a:t>1 - 2</a:t>
                      </a:r>
                    </a:p>
                  </a:txBody>
                  <a:tcPr marT="9525" marB="9525" marR="9525" marL="9525" anchor="ctr">
                    <a:solidFill>
                      <a:srgbClr val="F7CAAC"/>
                    </a:solidFill>
                  </a:tcPr>
                </a:tc>
              </a:tr>
              <a:tr h="367175">
                <a:tc vMerge="1"/>
                <a:tc>
                  <a:txBody>
                    <a:bodyPr>
                      <a:noAutofit/>
                    </a:bodyPr>
                    <a:lstStyle/>
                    <a:p>
                      <a:pPr indent="0" lvl="0" marL="0" marR="0" rtl="0" algn="l">
                        <a:spcBef>
                          <a:spcPts val="0"/>
                        </a:spcBef>
                        <a:buSzPct val="25000"/>
                        <a:buNone/>
                      </a:pPr>
                      <a:r>
                        <a:rPr lang="el-GR" sz="2000"/>
                        <a:t>   Διαφυγές</a:t>
                      </a:r>
                      <a:r>
                        <a:rPr lang="el-GR" sz="2000"/>
                        <a:t> από αναστομώσεις, περιτονίτιδα</a:t>
                      </a:r>
                    </a:p>
                  </a:txBody>
                  <a:tcPr marT="9525" marB="9525" marR="9525" marL="9525" anchor="ctr">
                    <a:solidFill>
                      <a:srgbClr val="FBE4D4"/>
                    </a:solidFill>
                  </a:tcPr>
                </a:tc>
                <a:tc>
                  <a:txBody>
                    <a:bodyPr>
                      <a:noAutofit/>
                    </a:bodyPr>
                    <a:lstStyle/>
                    <a:p>
                      <a:pPr indent="0" lvl="0" marL="0" marR="0" rtl="0" algn="ctr">
                        <a:spcBef>
                          <a:spcPts val="0"/>
                        </a:spcBef>
                        <a:buSzPct val="25000"/>
                        <a:buNone/>
                      </a:pPr>
                      <a:r>
                        <a:rPr lang="el-GR" sz="2000"/>
                        <a:t>0,65 – 1,5</a:t>
                      </a:r>
                    </a:p>
                  </a:txBody>
                  <a:tcPr marT="9525" marB="9525" marR="9525" marL="9525" anchor="ctr">
                    <a:solidFill>
                      <a:srgbClr val="FBE4D4"/>
                    </a:solidFill>
                  </a:tcPr>
                </a:tc>
              </a:tr>
              <a:tr h="322875">
                <a:tc vMerge="1"/>
                <a:tc>
                  <a:txBody>
                    <a:bodyPr>
                      <a:noAutofit/>
                    </a:bodyPr>
                    <a:lstStyle/>
                    <a:p>
                      <a:pPr indent="0" lvl="0" marL="0" marR="0" rtl="0" algn="l">
                        <a:lnSpc>
                          <a:spcPct val="107000"/>
                        </a:lnSpc>
                        <a:spcBef>
                          <a:spcPts val="0"/>
                        </a:spcBef>
                        <a:spcAft>
                          <a:spcPts val="0"/>
                        </a:spcAft>
                        <a:buSzPct val="25000"/>
                        <a:buNone/>
                      </a:pPr>
                      <a:r>
                        <a:rPr lang="el-GR" sz="2000"/>
                        <a:t>   Αιμορραγία ανωτέρου πεπτικού, μετεγχειρητική αιμορραγία</a:t>
                      </a:r>
                    </a:p>
                  </a:txBody>
                  <a:tcPr marT="9525" marB="9525" marR="9525" marL="9525" anchor="ctr">
                    <a:solidFill>
                      <a:srgbClr val="F7CAAC"/>
                    </a:solidFill>
                  </a:tcPr>
                </a:tc>
                <a:tc>
                  <a:txBody>
                    <a:bodyPr>
                      <a:noAutofit/>
                    </a:bodyPr>
                    <a:lstStyle/>
                    <a:p>
                      <a:pPr indent="0" lvl="0" marL="0" marR="0" rtl="0" algn="ctr">
                        <a:lnSpc>
                          <a:spcPct val="107000"/>
                        </a:lnSpc>
                        <a:spcBef>
                          <a:spcPts val="0"/>
                        </a:spcBef>
                        <a:spcAft>
                          <a:spcPts val="0"/>
                        </a:spcAft>
                        <a:buSzPct val="25000"/>
                        <a:buNone/>
                      </a:pPr>
                      <a:r>
                        <a:rPr lang="el-GR" sz="2000"/>
                        <a:t>0.24 - 1.4</a:t>
                      </a:r>
                    </a:p>
                  </a:txBody>
                  <a:tcPr marT="9525" marB="9525" marR="9525" marL="9525" anchor="ctr">
                    <a:solidFill>
                      <a:srgbClr val="F7CAAC"/>
                    </a:solidFill>
                  </a:tcPr>
                </a:tc>
              </a:tr>
              <a:tr h="322875">
                <a:tc vMerge="1"/>
                <a:tc>
                  <a:txBody>
                    <a:bodyPr>
                      <a:noAutofit/>
                    </a:bodyPr>
                    <a:lstStyle/>
                    <a:p>
                      <a:pPr indent="0" lvl="0" marL="0" marR="0" rtl="0" algn="l">
                        <a:lnSpc>
                          <a:spcPct val="107000"/>
                        </a:lnSpc>
                        <a:spcBef>
                          <a:spcPts val="0"/>
                        </a:spcBef>
                        <a:buSzPct val="25000"/>
                        <a:buNone/>
                      </a:pPr>
                      <a:r>
                        <a:rPr lang="el-GR" sz="2000"/>
                        <a:t>   Καρδιακές</a:t>
                      </a:r>
                      <a:r>
                        <a:rPr lang="el-GR" sz="2000"/>
                        <a:t> επιπλοκές</a:t>
                      </a:r>
                    </a:p>
                  </a:txBody>
                  <a:tcPr marT="9525" marB="9525" marR="9525" marL="9525" anchor="ctr">
                    <a:solidFill>
                      <a:srgbClr val="FBE4D4"/>
                    </a:solidFill>
                  </a:tcPr>
                </a:tc>
                <a:tc>
                  <a:txBody>
                    <a:bodyPr>
                      <a:noAutofit/>
                    </a:bodyPr>
                    <a:lstStyle/>
                    <a:p>
                      <a:pPr indent="0" lvl="0" marL="0" marR="0" rtl="0" algn="ctr">
                        <a:lnSpc>
                          <a:spcPct val="107000"/>
                        </a:lnSpc>
                        <a:spcBef>
                          <a:spcPts val="0"/>
                        </a:spcBef>
                        <a:buSzPct val="25000"/>
                        <a:buNone/>
                      </a:pPr>
                      <a:r>
                        <a:rPr lang="el-GR" sz="2000">
                          <a:latin typeface="Calibri"/>
                          <a:ea typeface="Calibri"/>
                          <a:cs typeface="Calibri"/>
                          <a:sym typeface="Calibri"/>
                        </a:rPr>
                        <a:t>&lt;1</a:t>
                      </a:r>
                    </a:p>
                  </a:txBody>
                  <a:tcPr marT="9525" marB="9525" marR="9525" marL="9525" anchor="ctr">
                    <a:solidFill>
                      <a:srgbClr val="FBE4D4"/>
                    </a:solidFill>
                  </a:tcPr>
                </a:tc>
              </a:tr>
              <a:tr h="322875">
                <a:tc vMerge="1"/>
                <a:tc>
                  <a:txBody>
                    <a:bodyPr>
                      <a:noAutofit/>
                    </a:bodyPr>
                    <a:lstStyle/>
                    <a:p>
                      <a:pPr indent="0" lvl="0" marL="0" marR="0" rtl="0" algn="l">
                        <a:lnSpc>
                          <a:spcPct val="107000"/>
                        </a:lnSpc>
                        <a:spcBef>
                          <a:spcPts val="0"/>
                        </a:spcBef>
                        <a:spcAft>
                          <a:spcPts val="0"/>
                        </a:spcAft>
                        <a:buSzPct val="25000"/>
                        <a:buNone/>
                      </a:pPr>
                      <a:r>
                        <a:rPr lang="el-GR" sz="2000"/>
                        <a:t>   Αναπνευστική ανεπάρκεια</a:t>
                      </a:r>
                    </a:p>
                  </a:txBody>
                  <a:tcPr marT="9525" marB="9525" marR="9525" marL="9525" anchor="ctr">
                    <a:solidFill>
                      <a:srgbClr val="F7CAAC"/>
                    </a:solidFill>
                  </a:tcPr>
                </a:tc>
                <a:tc>
                  <a:txBody>
                    <a:bodyPr>
                      <a:noAutofit/>
                    </a:bodyPr>
                    <a:lstStyle/>
                    <a:p>
                      <a:pPr indent="0" lvl="0" marL="0" marR="0" rtl="0" algn="ctr">
                        <a:lnSpc>
                          <a:spcPct val="107000"/>
                        </a:lnSpc>
                        <a:spcBef>
                          <a:spcPts val="0"/>
                        </a:spcBef>
                        <a:spcAft>
                          <a:spcPts val="0"/>
                        </a:spcAft>
                        <a:buSzPct val="25000"/>
                        <a:buNone/>
                      </a:pPr>
                      <a:r>
                        <a:rPr lang="el-GR" sz="2000"/>
                        <a:t>&lt;1</a:t>
                      </a:r>
                    </a:p>
                  </a:txBody>
                  <a:tcPr marT="9525" marB="9525" marR="9525" marL="9525" anchor="ctr">
                    <a:solidFill>
                      <a:srgbClr val="F7CAAC"/>
                    </a:solidFill>
                  </a:tcPr>
                </a:tc>
              </a:tr>
              <a:tr h="322875">
                <a:tc vMerge="1"/>
                <a:tc>
                  <a:txBody>
                    <a:bodyPr>
                      <a:noAutofit/>
                    </a:bodyPr>
                    <a:lstStyle/>
                    <a:p>
                      <a:pPr indent="0" lvl="0" marL="0" marR="0" rtl="0" algn="l">
                        <a:lnSpc>
                          <a:spcPct val="107000"/>
                        </a:lnSpc>
                        <a:spcBef>
                          <a:spcPts val="0"/>
                        </a:spcBef>
                        <a:spcAft>
                          <a:spcPts val="0"/>
                        </a:spcAft>
                        <a:buSzPct val="25000"/>
                        <a:buNone/>
                      </a:pPr>
                      <a:r>
                        <a:rPr lang="el-GR" sz="2000"/>
                        <a:t>   Διάσπαση τραύματος</a:t>
                      </a:r>
                    </a:p>
                  </a:txBody>
                  <a:tcPr marT="9525" marB="9525" marR="9525" marL="9525" anchor="ctr">
                    <a:solidFill>
                      <a:srgbClr val="FBE4D4"/>
                    </a:solidFill>
                  </a:tcPr>
                </a:tc>
                <a:tc>
                  <a:txBody>
                    <a:bodyPr>
                      <a:noAutofit/>
                    </a:bodyPr>
                    <a:lstStyle/>
                    <a:p>
                      <a:pPr indent="0" lvl="0" marL="0" marR="0" rtl="0" algn="ctr">
                        <a:lnSpc>
                          <a:spcPct val="107000"/>
                        </a:lnSpc>
                        <a:spcBef>
                          <a:spcPts val="0"/>
                        </a:spcBef>
                        <a:spcAft>
                          <a:spcPts val="0"/>
                        </a:spcAft>
                        <a:buSzPct val="25000"/>
                        <a:buNone/>
                      </a:pPr>
                      <a:r>
                        <a:rPr lang="el-GR" sz="2000"/>
                        <a:t>&lt;1</a:t>
                      </a:r>
                    </a:p>
                  </a:txBody>
                  <a:tcPr marT="9525" marB="9525" marR="9525" marL="9525" anchor="ctr">
                    <a:solidFill>
                      <a:srgbClr val="FBE4D4"/>
                    </a:solidFill>
                  </a:tcPr>
                </a:tc>
              </a:tr>
              <a:tr h="322875">
                <a:tc vMerge="1"/>
                <a:tc>
                  <a:txBody>
                    <a:bodyPr>
                      <a:noAutofit/>
                    </a:bodyPr>
                    <a:lstStyle/>
                    <a:p>
                      <a:pPr indent="0" lvl="0" marL="0" marR="0" rtl="0" algn="l">
                        <a:lnSpc>
                          <a:spcPct val="107000"/>
                        </a:lnSpc>
                        <a:spcBef>
                          <a:spcPts val="0"/>
                        </a:spcBef>
                        <a:spcAft>
                          <a:spcPts val="0"/>
                        </a:spcAft>
                        <a:buSzPct val="25000"/>
                        <a:buNone/>
                      </a:pPr>
                      <a:r>
                        <a:rPr lang="el-GR" sz="2000"/>
                        <a:t>   Ενδοκοιλιακά αποστήματα</a:t>
                      </a:r>
                    </a:p>
                  </a:txBody>
                  <a:tcPr marT="9525" marB="9525" marR="9525" marL="9525" anchor="ctr">
                    <a:solidFill>
                      <a:srgbClr val="F7CAAC"/>
                    </a:solidFill>
                  </a:tcPr>
                </a:tc>
                <a:tc>
                  <a:txBody>
                    <a:bodyPr>
                      <a:noAutofit/>
                    </a:bodyPr>
                    <a:lstStyle/>
                    <a:p>
                      <a:pPr indent="0" lvl="0" marL="0" marR="0" rtl="0" algn="ctr">
                        <a:lnSpc>
                          <a:spcPct val="107000"/>
                        </a:lnSpc>
                        <a:spcBef>
                          <a:spcPts val="0"/>
                        </a:spcBef>
                        <a:spcAft>
                          <a:spcPts val="0"/>
                        </a:spcAft>
                        <a:buSzPct val="25000"/>
                        <a:buNone/>
                      </a:pPr>
                      <a:r>
                        <a:rPr lang="el-GR" sz="2000"/>
                        <a:t>&lt;1</a:t>
                      </a:r>
                    </a:p>
                  </a:txBody>
                  <a:tcPr marT="9525" marB="9525" marR="9525" marL="9525" anchor="ctr">
                    <a:solidFill>
                      <a:srgbClr val="F7CAAC"/>
                    </a:solidFill>
                  </a:tcPr>
                </a:tc>
              </a:tr>
              <a:tr h="322875">
                <a:tc vMerge="1"/>
                <a:tc>
                  <a:txBody>
                    <a:bodyPr>
                      <a:noAutofit/>
                    </a:bodyPr>
                    <a:lstStyle/>
                    <a:p>
                      <a:pPr indent="0" lvl="0" marL="0" marR="0" rtl="0" algn="l">
                        <a:lnSpc>
                          <a:spcPct val="107000"/>
                        </a:lnSpc>
                        <a:spcBef>
                          <a:spcPts val="0"/>
                        </a:spcBef>
                        <a:spcAft>
                          <a:spcPts val="0"/>
                        </a:spcAft>
                        <a:buSzPct val="25000"/>
                        <a:buNone/>
                      </a:pPr>
                      <a:r>
                        <a:rPr lang="el-GR" sz="2000"/>
                        <a:t>   Νευρολογικές επιπλοκές</a:t>
                      </a:r>
                    </a:p>
                  </a:txBody>
                  <a:tcPr marT="9525" marB="9525" marR="9525" marL="9525" anchor="ctr">
                    <a:solidFill>
                      <a:srgbClr val="FBE4D4"/>
                    </a:solidFill>
                  </a:tcPr>
                </a:tc>
                <a:tc>
                  <a:txBody>
                    <a:bodyPr>
                      <a:noAutofit/>
                    </a:bodyPr>
                    <a:lstStyle/>
                    <a:p>
                      <a:pPr indent="0" lvl="0" marL="0" marR="0" rtl="0" algn="ctr">
                        <a:lnSpc>
                          <a:spcPct val="107000"/>
                        </a:lnSpc>
                        <a:spcBef>
                          <a:spcPts val="0"/>
                        </a:spcBef>
                        <a:spcAft>
                          <a:spcPts val="0"/>
                        </a:spcAft>
                        <a:buSzPct val="25000"/>
                        <a:buNone/>
                      </a:pPr>
                      <a:r>
                        <a:rPr lang="el-GR" sz="2000"/>
                        <a:t>&lt;1</a:t>
                      </a:r>
                    </a:p>
                  </a:txBody>
                  <a:tcPr marT="9525" marB="9525" marR="9525" marL="9525" anchor="ctr">
                    <a:solidFill>
                      <a:srgbClr val="FBE4D4"/>
                    </a:solidFill>
                  </a:tcPr>
                </a:tc>
              </a:tr>
              <a:tr h="322875">
                <a:tc vMerge="1"/>
                <a:tc>
                  <a:txBody>
                    <a:bodyPr>
                      <a:noAutofit/>
                    </a:bodyPr>
                    <a:lstStyle/>
                    <a:p>
                      <a:pPr indent="0" lvl="0" marL="0" marR="0" rtl="0" algn="l">
                        <a:lnSpc>
                          <a:spcPct val="107000"/>
                        </a:lnSpc>
                        <a:spcBef>
                          <a:spcPts val="0"/>
                        </a:spcBef>
                        <a:spcAft>
                          <a:spcPts val="0"/>
                        </a:spcAft>
                        <a:buSzPct val="25000"/>
                        <a:buNone/>
                      </a:pPr>
                      <a:r>
                        <a:rPr lang="el-GR" sz="2000"/>
                        <a:t>   Εν τω βάθει φλεβοθρόμβωση, θρομβοφλεβίτιδα</a:t>
                      </a:r>
                    </a:p>
                  </a:txBody>
                  <a:tcPr marT="9525" marB="9525" marR="9525" marL="9525" anchor="ctr">
                    <a:solidFill>
                      <a:srgbClr val="F7CAAC"/>
                    </a:solidFill>
                  </a:tcPr>
                </a:tc>
                <a:tc>
                  <a:txBody>
                    <a:bodyPr>
                      <a:noAutofit/>
                    </a:bodyPr>
                    <a:lstStyle/>
                    <a:p>
                      <a:pPr indent="0" lvl="0" marL="0" marR="0" rtl="0" algn="ctr">
                        <a:lnSpc>
                          <a:spcPct val="107000"/>
                        </a:lnSpc>
                        <a:spcBef>
                          <a:spcPts val="0"/>
                        </a:spcBef>
                        <a:spcAft>
                          <a:spcPts val="0"/>
                        </a:spcAft>
                        <a:buSzPct val="25000"/>
                        <a:buNone/>
                      </a:pPr>
                      <a:r>
                        <a:rPr lang="el-GR" sz="2000"/>
                        <a:t>&lt;1</a:t>
                      </a:r>
                    </a:p>
                  </a:txBody>
                  <a:tcPr marT="9525" marB="9525" marR="9525" marL="9525" anchor="ctr">
                    <a:solidFill>
                      <a:srgbClr val="F7CAAC"/>
                    </a:solidFill>
                  </a:tcPr>
                </a:tc>
              </a:tr>
              <a:tr h="298725">
                <a:tc vMerge="1"/>
                <a:tc>
                  <a:txBody>
                    <a:bodyPr>
                      <a:noAutofit/>
                    </a:bodyPr>
                    <a:lstStyle/>
                    <a:p>
                      <a:pPr indent="0" lvl="0" marL="0" marR="0" rtl="0" algn="l">
                        <a:lnSpc>
                          <a:spcPct val="107000"/>
                        </a:lnSpc>
                        <a:spcBef>
                          <a:spcPts val="0"/>
                        </a:spcBef>
                        <a:spcAft>
                          <a:spcPts val="0"/>
                        </a:spcAft>
                        <a:buSzPct val="25000"/>
                        <a:buNone/>
                      </a:pPr>
                      <a:r>
                        <a:rPr lang="el-GR" sz="2000"/>
                        <a:t>   Παγκρεατίτιδα</a:t>
                      </a:r>
                    </a:p>
                  </a:txBody>
                  <a:tcPr marT="9525" marB="9525" marR="9525" marL="9525" anchor="ctr">
                    <a:solidFill>
                      <a:srgbClr val="FBE4D4"/>
                    </a:solidFill>
                  </a:tcPr>
                </a:tc>
                <a:tc>
                  <a:txBody>
                    <a:bodyPr>
                      <a:noAutofit/>
                    </a:bodyPr>
                    <a:lstStyle/>
                    <a:p>
                      <a:pPr indent="0" lvl="0" marL="0" marR="0" rtl="0" algn="ctr">
                        <a:lnSpc>
                          <a:spcPct val="107000"/>
                        </a:lnSpc>
                        <a:spcBef>
                          <a:spcPts val="0"/>
                        </a:spcBef>
                        <a:spcAft>
                          <a:spcPts val="0"/>
                        </a:spcAft>
                        <a:buSzPct val="25000"/>
                        <a:buNone/>
                      </a:pPr>
                      <a:r>
                        <a:rPr lang="el-GR" sz="2000"/>
                        <a:t>&lt;1</a:t>
                      </a:r>
                    </a:p>
                  </a:txBody>
                  <a:tcPr marT="9525" marB="9525" marR="9525" marL="9525" anchor="ctr">
                    <a:solidFill>
                      <a:srgbClr val="FBE4D4"/>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type="title"/>
          </p:nvPr>
        </p:nvSpPr>
        <p:spPr>
          <a:xfrm>
            <a:off x="0" y="0"/>
            <a:ext cx="12192000" cy="1378858"/>
          </a:xfrm>
          <a:prstGeom prst="rect">
            <a:avLst/>
          </a:prstGeom>
          <a:solidFill>
            <a:srgbClr val="C00000"/>
          </a:solidFill>
          <a:ln>
            <a:noFill/>
          </a:ln>
        </p:spPr>
        <p:txBody>
          <a:bodyPr anchorCtr="0" anchor="ctr" bIns="45700" lIns="91425" rIns="91425" tIns="45700">
            <a:noAutofit/>
          </a:bodyPr>
          <a:lstStyle/>
          <a:p>
            <a:pPr indent="0" lvl="0" marL="0" marR="0" rtl="0" algn="ctr">
              <a:lnSpc>
                <a:spcPct val="90000"/>
              </a:lnSpc>
              <a:spcBef>
                <a:spcPts val="0"/>
              </a:spcBef>
              <a:buClr>
                <a:schemeClr val="dk1"/>
              </a:buClr>
              <a:buSzPct val="25000"/>
              <a:buFont typeface="Calibri"/>
              <a:buNone/>
            </a:pPr>
            <a:br>
              <a:rPr b="0" i="0" lang="el-GR" sz="3959" u="none" cap="none" strike="noStrike">
                <a:solidFill>
                  <a:schemeClr val="dk1"/>
                </a:solidFill>
                <a:latin typeface="Calibri"/>
                <a:ea typeface="Calibri"/>
                <a:cs typeface="Calibri"/>
                <a:sym typeface="Calibri"/>
              </a:rPr>
            </a:br>
            <a:r>
              <a:rPr b="0" i="0" lang="el-GR" sz="4410" u="none" cap="none" strike="noStrike">
                <a:solidFill>
                  <a:schemeClr val="lt1"/>
                </a:solidFill>
                <a:latin typeface="Calibri"/>
                <a:ea typeface="Calibri"/>
                <a:cs typeface="Calibri"/>
                <a:sym typeface="Calibri"/>
              </a:rPr>
              <a:t>Απώτερες επιπλοκές βαριατρικών επεμβάσεων</a:t>
            </a:r>
            <a:br>
              <a:rPr b="0" i="0" lang="el-GR" sz="3959" u="none" cap="none" strike="noStrike">
                <a:solidFill>
                  <a:schemeClr val="dk1"/>
                </a:solidFill>
                <a:latin typeface="Calibri"/>
                <a:ea typeface="Calibri"/>
                <a:cs typeface="Calibri"/>
                <a:sym typeface="Calibri"/>
              </a:rPr>
            </a:br>
          </a:p>
        </p:txBody>
      </p:sp>
      <p:graphicFrame>
        <p:nvGraphicFramePr>
          <p:cNvPr id="129" name="Shape 129"/>
          <p:cNvGraphicFramePr/>
          <p:nvPr/>
        </p:nvGraphicFramePr>
        <p:xfrm>
          <a:off x="0" y="1494970"/>
          <a:ext cx="3000000" cy="3000000"/>
        </p:xfrm>
        <a:graphic>
          <a:graphicData uri="http://schemas.openxmlformats.org/drawingml/2006/table">
            <a:tbl>
              <a:tblPr bandRow="1" firstCol="1" firstRow="1">
                <a:noFill/>
                <a:tableStyleId>{8CAAA113-773D-486A-AE23-F52E590F82A6}</a:tableStyleId>
              </a:tblPr>
              <a:tblGrid>
                <a:gridCol w="9144000"/>
                <a:gridCol w="3048000"/>
              </a:tblGrid>
              <a:tr h="510575">
                <a:tc>
                  <a:txBody>
                    <a:bodyPr>
                      <a:noAutofit/>
                    </a:bodyPr>
                    <a:lstStyle/>
                    <a:p>
                      <a:pPr indent="0" lvl="0" marL="0" marR="0" rtl="0" algn="l">
                        <a:lnSpc>
                          <a:spcPct val="107000"/>
                        </a:lnSpc>
                        <a:spcBef>
                          <a:spcPts val="0"/>
                        </a:spcBef>
                        <a:buSzPct val="25000"/>
                        <a:buNone/>
                      </a:pPr>
                      <a:r>
                        <a:t/>
                      </a:r>
                      <a:endParaRPr sz="2000">
                        <a:latin typeface="Calibri"/>
                        <a:ea typeface="Calibri"/>
                        <a:cs typeface="Calibri"/>
                        <a:sym typeface="Calibri"/>
                      </a:endParaRPr>
                    </a:p>
                  </a:txBody>
                  <a:tcPr marT="9525" marB="9525" marR="9525" marL="9525" anchor="ctr">
                    <a:solidFill>
                      <a:srgbClr val="C00000"/>
                    </a:solidFill>
                  </a:tcPr>
                </a:tc>
                <a:tc>
                  <a:txBody>
                    <a:bodyPr>
                      <a:noAutofit/>
                    </a:bodyPr>
                    <a:lstStyle/>
                    <a:p>
                      <a:pPr indent="0" lvl="0" marL="0" marR="0" rtl="0" algn="ctr">
                        <a:lnSpc>
                          <a:spcPct val="107000"/>
                        </a:lnSpc>
                        <a:spcBef>
                          <a:spcPts val="0"/>
                        </a:spcBef>
                        <a:spcAft>
                          <a:spcPts val="0"/>
                        </a:spcAft>
                        <a:buSzPct val="25000"/>
                        <a:buNone/>
                      </a:pPr>
                      <a:r>
                        <a:rPr lang="el-GR" sz="2000" u="sng"/>
                        <a:t>Ποσοστό % </a:t>
                      </a:r>
                    </a:p>
                  </a:txBody>
                  <a:tcPr marT="9525" marB="9525" marR="9525" marL="9525" anchor="ctr">
                    <a:solidFill>
                      <a:srgbClr val="C00000"/>
                    </a:solidFill>
                  </a:tcPr>
                </a:tc>
              </a:tr>
              <a:tr h="441125">
                <a:tc>
                  <a:txBody>
                    <a:bodyPr>
                      <a:noAutofit/>
                    </a:bodyPr>
                    <a:lstStyle/>
                    <a:p>
                      <a:pPr indent="0" lvl="0" marL="0" marR="0" rtl="0" algn="l">
                        <a:lnSpc>
                          <a:spcPct val="107000"/>
                        </a:lnSpc>
                        <a:spcBef>
                          <a:spcPts val="0"/>
                        </a:spcBef>
                        <a:spcAft>
                          <a:spcPts val="0"/>
                        </a:spcAft>
                        <a:buSzPct val="25000"/>
                        <a:buNone/>
                      </a:pPr>
                      <a:r>
                        <a:rPr lang="el-GR" sz="2400">
                          <a:solidFill>
                            <a:schemeClr val="dk1"/>
                          </a:solidFill>
                        </a:rPr>
                        <a:t>  Σιδηροπενία, έλλειψη βιταμινών</a:t>
                      </a:r>
                    </a:p>
                  </a:txBody>
                  <a:tcPr marT="9525" marB="9525" marR="9525" marL="9525" anchor="ctr">
                    <a:solidFill>
                      <a:srgbClr val="F4B081"/>
                    </a:solidFill>
                  </a:tcPr>
                </a:tc>
                <a:tc>
                  <a:txBody>
                    <a:bodyPr>
                      <a:noAutofit/>
                    </a:bodyPr>
                    <a:lstStyle/>
                    <a:p>
                      <a:pPr indent="0" lvl="0" marL="0" marR="0" rtl="0" algn="ctr">
                        <a:lnSpc>
                          <a:spcPct val="107000"/>
                        </a:lnSpc>
                        <a:spcBef>
                          <a:spcPts val="0"/>
                        </a:spcBef>
                        <a:spcAft>
                          <a:spcPts val="0"/>
                        </a:spcAft>
                        <a:buSzPct val="25000"/>
                        <a:buNone/>
                      </a:pPr>
                      <a:r>
                        <a:rPr lang="el-GR" sz="2400"/>
                        <a:t>10</a:t>
                      </a:r>
                      <a:r>
                        <a:rPr lang="el-GR" sz="2400"/>
                        <a:t> - 54</a:t>
                      </a:r>
                    </a:p>
                  </a:txBody>
                  <a:tcPr marT="9525" marB="9525" marR="9525" marL="9525" anchor="ctr">
                    <a:solidFill>
                      <a:srgbClr val="F7CAAC"/>
                    </a:solidFill>
                  </a:tcPr>
                </a:tc>
              </a:tr>
              <a:tr h="441125">
                <a:tc>
                  <a:txBody>
                    <a:bodyPr>
                      <a:noAutofit/>
                    </a:bodyPr>
                    <a:lstStyle/>
                    <a:p>
                      <a:pPr indent="0" lvl="0" marL="0" marR="0" rtl="0" algn="l">
                        <a:lnSpc>
                          <a:spcPct val="107000"/>
                        </a:lnSpc>
                        <a:spcBef>
                          <a:spcPts val="0"/>
                        </a:spcBef>
                        <a:spcAft>
                          <a:spcPts val="0"/>
                        </a:spcAft>
                        <a:buSzPct val="25000"/>
                        <a:buNone/>
                      </a:pPr>
                      <a:r>
                        <a:rPr lang="el-GR" sz="2400">
                          <a:solidFill>
                            <a:schemeClr val="dk1"/>
                          </a:solidFill>
                        </a:rPr>
                        <a:t>  Μετεγχειρητική</a:t>
                      </a:r>
                      <a:r>
                        <a:rPr lang="el-GR" sz="2400">
                          <a:solidFill>
                            <a:schemeClr val="dk1"/>
                          </a:solidFill>
                        </a:rPr>
                        <a:t> κήλη σε ανοιχτές επεμβάσεις</a:t>
                      </a:r>
                    </a:p>
                  </a:txBody>
                  <a:tcPr marT="9525" marB="9525" marR="9525" marL="9525" anchor="ctr">
                    <a:solidFill>
                      <a:srgbClr val="F4B081"/>
                    </a:solidFill>
                  </a:tcPr>
                </a:tc>
                <a:tc>
                  <a:txBody>
                    <a:bodyPr>
                      <a:noAutofit/>
                    </a:bodyPr>
                    <a:lstStyle/>
                    <a:p>
                      <a:pPr indent="0" lvl="0" marL="0" marR="0" rtl="0" algn="ctr">
                        <a:lnSpc>
                          <a:spcPct val="107000"/>
                        </a:lnSpc>
                        <a:spcBef>
                          <a:spcPts val="0"/>
                        </a:spcBef>
                        <a:spcAft>
                          <a:spcPts val="0"/>
                        </a:spcAft>
                        <a:buSzPct val="25000"/>
                        <a:buNone/>
                      </a:pPr>
                      <a:r>
                        <a:rPr lang="el-GR" sz="2400"/>
                        <a:t>20 - 25</a:t>
                      </a:r>
                    </a:p>
                  </a:txBody>
                  <a:tcPr marT="9525" marB="9525" marR="9525" marL="9525" anchor="ctr">
                    <a:solidFill>
                      <a:srgbClr val="FBE4D4"/>
                    </a:solidFill>
                  </a:tcPr>
                </a:tc>
              </a:tr>
              <a:tr h="441125">
                <a:tc>
                  <a:txBody>
                    <a:bodyPr>
                      <a:noAutofit/>
                    </a:bodyPr>
                    <a:lstStyle/>
                    <a:p>
                      <a:pPr indent="0" lvl="0" marL="0" marR="0" rtl="0" algn="l">
                        <a:lnSpc>
                          <a:spcPct val="107000"/>
                        </a:lnSpc>
                        <a:spcBef>
                          <a:spcPts val="0"/>
                        </a:spcBef>
                        <a:spcAft>
                          <a:spcPts val="0"/>
                        </a:spcAft>
                        <a:buSzPct val="25000"/>
                        <a:buNone/>
                      </a:pPr>
                      <a:r>
                        <a:rPr lang="el-GR" sz="2400">
                          <a:solidFill>
                            <a:schemeClr val="dk1"/>
                          </a:solidFill>
                        </a:rPr>
                        <a:t>  Διάρροιες</a:t>
                      </a:r>
                    </a:p>
                  </a:txBody>
                  <a:tcPr marT="9525" marB="9525" marR="9525" marL="9525" anchor="ctr">
                    <a:solidFill>
                      <a:srgbClr val="F4B081"/>
                    </a:solidFill>
                  </a:tcPr>
                </a:tc>
                <a:tc>
                  <a:txBody>
                    <a:bodyPr>
                      <a:noAutofit/>
                    </a:bodyPr>
                    <a:lstStyle/>
                    <a:p>
                      <a:pPr indent="0" lvl="0" marL="0" marR="0" rtl="0" algn="ctr">
                        <a:lnSpc>
                          <a:spcPct val="107000"/>
                        </a:lnSpc>
                        <a:spcBef>
                          <a:spcPts val="0"/>
                        </a:spcBef>
                        <a:spcAft>
                          <a:spcPts val="0"/>
                        </a:spcAft>
                        <a:buSzPct val="25000"/>
                        <a:buNone/>
                      </a:pPr>
                      <a:r>
                        <a:rPr lang="el-GR" sz="2400"/>
                        <a:t>8 - 24</a:t>
                      </a:r>
                    </a:p>
                  </a:txBody>
                  <a:tcPr marT="9525" marB="9525" marR="9525" marL="9525" anchor="ctr">
                    <a:solidFill>
                      <a:srgbClr val="F7CAAC"/>
                    </a:solidFill>
                  </a:tcPr>
                </a:tc>
              </a:tr>
              <a:tr h="441125">
                <a:tc>
                  <a:txBody>
                    <a:bodyPr>
                      <a:noAutofit/>
                    </a:bodyPr>
                    <a:lstStyle/>
                    <a:p>
                      <a:pPr indent="0" lvl="0" marL="0" marR="0" rtl="0" algn="l">
                        <a:lnSpc>
                          <a:spcPct val="107000"/>
                        </a:lnSpc>
                        <a:spcBef>
                          <a:spcPts val="0"/>
                        </a:spcBef>
                        <a:spcAft>
                          <a:spcPts val="0"/>
                        </a:spcAft>
                        <a:buSzPct val="25000"/>
                        <a:buNone/>
                      </a:pPr>
                      <a:r>
                        <a:rPr lang="el-GR" sz="2400">
                          <a:solidFill>
                            <a:schemeClr val="dk1"/>
                          </a:solidFill>
                        </a:rPr>
                        <a:t>  Παροδική τριχόπτωση</a:t>
                      </a:r>
                    </a:p>
                  </a:txBody>
                  <a:tcPr marT="9525" marB="9525" marR="9525" marL="9525" anchor="ctr">
                    <a:solidFill>
                      <a:srgbClr val="F4B081"/>
                    </a:solidFill>
                  </a:tcPr>
                </a:tc>
                <a:tc>
                  <a:txBody>
                    <a:bodyPr>
                      <a:noAutofit/>
                    </a:bodyPr>
                    <a:lstStyle/>
                    <a:p>
                      <a:pPr indent="0" lvl="0" marL="0" marR="0" rtl="0" algn="ctr">
                        <a:lnSpc>
                          <a:spcPct val="107000"/>
                        </a:lnSpc>
                        <a:spcBef>
                          <a:spcPts val="0"/>
                        </a:spcBef>
                        <a:spcAft>
                          <a:spcPts val="0"/>
                        </a:spcAft>
                        <a:buSzPct val="25000"/>
                        <a:buNone/>
                      </a:pPr>
                      <a:r>
                        <a:rPr lang="el-GR" sz="2400"/>
                        <a:t>15 - 20</a:t>
                      </a:r>
                    </a:p>
                  </a:txBody>
                  <a:tcPr marT="9525" marB="9525" marR="9525" marL="9525" anchor="ctr">
                    <a:solidFill>
                      <a:srgbClr val="FBE4D4"/>
                    </a:solidFill>
                  </a:tcPr>
                </a:tc>
              </a:tr>
              <a:tr h="441125">
                <a:tc>
                  <a:txBody>
                    <a:bodyPr>
                      <a:noAutofit/>
                    </a:bodyPr>
                    <a:lstStyle/>
                    <a:p>
                      <a:pPr indent="0" lvl="0" marL="0" marR="0" rtl="0" algn="l">
                        <a:lnSpc>
                          <a:spcPct val="107000"/>
                        </a:lnSpc>
                        <a:spcBef>
                          <a:spcPts val="0"/>
                        </a:spcBef>
                        <a:spcAft>
                          <a:spcPts val="0"/>
                        </a:spcAft>
                        <a:buSzPct val="25000"/>
                        <a:buNone/>
                      </a:pPr>
                      <a:r>
                        <a:rPr lang="el-GR" sz="2400">
                          <a:solidFill>
                            <a:schemeClr val="dk1"/>
                          </a:solidFill>
                        </a:rPr>
                        <a:t>  Γαστροισοφαγική παλινδρόμηση (σε επεμβάσεις περιορισμού)</a:t>
                      </a:r>
                    </a:p>
                  </a:txBody>
                  <a:tcPr marT="9525" marB="9525" marR="9525" marL="9525" anchor="ctr">
                    <a:solidFill>
                      <a:srgbClr val="F4B081"/>
                    </a:solidFill>
                  </a:tcPr>
                </a:tc>
                <a:tc>
                  <a:txBody>
                    <a:bodyPr>
                      <a:noAutofit/>
                    </a:bodyPr>
                    <a:lstStyle/>
                    <a:p>
                      <a:pPr indent="0" lvl="0" marL="0" marR="0" rtl="0" algn="ctr">
                        <a:lnSpc>
                          <a:spcPct val="107000"/>
                        </a:lnSpc>
                        <a:spcBef>
                          <a:spcPts val="0"/>
                        </a:spcBef>
                        <a:spcAft>
                          <a:spcPts val="0"/>
                        </a:spcAft>
                        <a:buSzPct val="25000"/>
                        <a:buNone/>
                      </a:pPr>
                      <a:r>
                        <a:rPr lang="el-GR" sz="2400"/>
                        <a:t>4 – 18</a:t>
                      </a:r>
                    </a:p>
                  </a:txBody>
                  <a:tcPr marT="9525" marB="9525" marR="9525" marL="9525" anchor="ctr">
                    <a:solidFill>
                      <a:srgbClr val="F7CAAC"/>
                    </a:solidFill>
                  </a:tcPr>
                </a:tc>
              </a:tr>
              <a:tr h="441125">
                <a:tc>
                  <a:txBody>
                    <a:bodyPr>
                      <a:noAutofit/>
                    </a:bodyPr>
                    <a:lstStyle/>
                    <a:p>
                      <a:pPr indent="0" lvl="0" marL="0" marR="0" rtl="0" algn="l">
                        <a:lnSpc>
                          <a:spcPct val="107000"/>
                        </a:lnSpc>
                        <a:spcBef>
                          <a:spcPts val="0"/>
                        </a:spcBef>
                        <a:spcAft>
                          <a:spcPts val="0"/>
                        </a:spcAft>
                        <a:buSzPct val="25000"/>
                        <a:buNone/>
                      </a:pPr>
                      <a:r>
                        <a:rPr lang="el-GR" sz="2400">
                          <a:solidFill>
                            <a:schemeClr val="dk1"/>
                          </a:solidFill>
                        </a:rPr>
                        <a:t>  Αναστομωτικό έλκος</a:t>
                      </a:r>
                    </a:p>
                  </a:txBody>
                  <a:tcPr marT="9525" marB="9525" marR="9525" marL="9525" anchor="ctr">
                    <a:solidFill>
                      <a:srgbClr val="F4B081"/>
                    </a:solidFill>
                  </a:tcPr>
                </a:tc>
                <a:tc>
                  <a:txBody>
                    <a:bodyPr>
                      <a:noAutofit/>
                    </a:bodyPr>
                    <a:lstStyle/>
                    <a:p>
                      <a:pPr indent="0" lvl="0" marL="0" marR="0" rtl="0" algn="ctr">
                        <a:lnSpc>
                          <a:spcPct val="107000"/>
                        </a:lnSpc>
                        <a:spcBef>
                          <a:spcPts val="0"/>
                        </a:spcBef>
                        <a:spcAft>
                          <a:spcPts val="0"/>
                        </a:spcAft>
                        <a:buSzPct val="25000"/>
                        <a:buNone/>
                      </a:pPr>
                      <a:r>
                        <a:rPr lang="el-GR" sz="2400"/>
                        <a:t>3 - 15</a:t>
                      </a:r>
                    </a:p>
                  </a:txBody>
                  <a:tcPr marT="9525" marB="9525" marR="9525" marL="9525" anchor="ctr">
                    <a:solidFill>
                      <a:srgbClr val="FBE4D4"/>
                    </a:solidFill>
                  </a:tcPr>
                </a:tc>
              </a:tr>
              <a:tr h="441125">
                <a:tc>
                  <a:txBody>
                    <a:bodyPr>
                      <a:noAutofit/>
                    </a:bodyPr>
                    <a:lstStyle/>
                    <a:p>
                      <a:pPr indent="0" lvl="0" marL="0" marR="0" rtl="0" algn="l">
                        <a:lnSpc>
                          <a:spcPct val="107000"/>
                        </a:lnSpc>
                        <a:spcBef>
                          <a:spcPts val="0"/>
                        </a:spcBef>
                        <a:spcAft>
                          <a:spcPts val="0"/>
                        </a:spcAft>
                        <a:buSzPct val="25000"/>
                        <a:buNone/>
                      </a:pPr>
                      <a:r>
                        <a:rPr lang="el-GR" sz="2400">
                          <a:solidFill>
                            <a:schemeClr val="dk1"/>
                          </a:solidFill>
                        </a:rPr>
                        <a:t>  Επίμονοι εμετοί (κυρίως σε επεμβάσεις περιορισμού)</a:t>
                      </a:r>
                    </a:p>
                  </a:txBody>
                  <a:tcPr marT="9525" marB="9525" marR="9525" marL="9525" anchor="ctr">
                    <a:solidFill>
                      <a:srgbClr val="F4B081"/>
                    </a:solidFill>
                  </a:tcPr>
                </a:tc>
                <a:tc>
                  <a:txBody>
                    <a:bodyPr>
                      <a:noAutofit/>
                    </a:bodyPr>
                    <a:lstStyle/>
                    <a:p>
                      <a:pPr indent="0" lvl="0" marL="0" marR="0" rtl="0" algn="ctr">
                        <a:lnSpc>
                          <a:spcPct val="107000"/>
                        </a:lnSpc>
                        <a:spcBef>
                          <a:spcPts val="0"/>
                        </a:spcBef>
                        <a:spcAft>
                          <a:spcPts val="0"/>
                        </a:spcAft>
                        <a:buSzPct val="25000"/>
                        <a:buNone/>
                      </a:pPr>
                      <a:r>
                        <a:rPr lang="el-GR" sz="2400"/>
                        <a:t>10</a:t>
                      </a:r>
                      <a:r>
                        <a:rPr lang="el-GR" sz="2400"/>
                        <a:t> - 14</a:t>
                      </a:r>
                    </a:p>
                  </a:txBody>
                  <a:tcPr marT="9525" marB="9525" marR="9525" marL="9525" anchor="ctr">
                    <a:solidFill>
                      <a:srgbClr val="F7CAAC"/>
                    </a:solidFill>
                  </a:tcPr>
                </a:tc>
              </a:tr>
              <a:tr h="441125">
                <a:tc>
                  <a:txBody>
                    <a:bodyPr>
                      <a:noAutofit/>
                    </a:bodyPr>
                    <a:lstStyle/>
                    <a:p>
                      <a:pPr indent="0" lvl="0" marL="0" marR="0" rtl="0" algn="l">
                        <a:lnSpc>
                          <a:spcPct val="107000"/>
                        </a:lnSpc>
                        <a:spcBef>
                          <a:spcPts val="0"/>
                        </a:spcBef>
                        <a:spcAft>
                          <a:spcPts val="0"/>
                        </a:spcAft>
                        <a:buSzPct val="25000"/>
                        <a:buNone/>
                      </a:pPr>
                      <a:r>
                        <a:rPr lang="el-GR" sz="2400">
                          <a:solidFill>
                            <a:schemeClr val="dk1"/>
                          </a:solidFill>
                        </a:rPr>
                        <a:t>  Στένωση αναστομώσεων</a:t>
                      </a:r>
                    </a:p>
                  </a:txBody>
                  <a:tcPr marT="9525" marB="9525" marR="9525" marL="9525" anchor="ctr">
                    <a:solidFill>
                      <a:srgbClr val="F4B081"/>
                    </a:solidFill>
                  </a:tcPr>
                </a:tc>
                <a:tc>
                  <a:txBody>
                    <a:bodyPr>
                      <a:noAutofit/>
                    </a:bodyPr>
                    <a:lstStyle/>
                    <a:p>
                      <a:pPr indent="0" lvl="0" marL="0" marR="0" rtl="0" algn="ctr">
                        <a:lnSpc>
                          <a:spcPct val="107000"/>
                        </a:lnSpc>
                        <a:spcBef>
                          <a:spcPts val="0"/>
                        </a:spcBef>
                        <a:spcAft>
                          <a:spcPts val="0"/>
                        </a:spcAft>
                        <a:buSzPct val="25000"/>
                        <a:buNone/>
                      </a:pPr>
                      <a:r>
                        <a:rPr lang="el-GR" sz="2400"/>
                        <a:t>2 – 10</a:t>
                      </a:r>
                    </a:p>
                  </a:txBody>
                  <a:tcPr marT="9525" marB="9525" marR="9525" marL="9525" anchor="ctr">
                    <a:solidFill>
                      <a:srgbClr val="FBE4D4"/>
                    </a:solidFill>
                  </a:tcPr>
                </a:tc>
              </a:tr>
              <a:tr h="441125">
                <a:tc>
                  <a:txBody>
                    <a:bodyPr>
                      <a:noAutofit/>
                    </a:bodyPr>
                    <a:lstStyle/>
                    <a:p>
                      <a:pPr indent="0" lvl="0" marL="0" marR="0" rtl="0" algn="l">
                        <a:lnSpc>
                          <a:spcPct val="107000"/>
                        </a:lnSpc>
                        <a:spcBef>
                          <a:spcPts val="0"/>
                        </a:spcBef>
                        <a:spcAft>
                          <a:spcPts val="0"/>
                        </a:spcAft>
                        <a:buClr>
                          <a:schemeClr val="dk1"/>
                        </a:buClr>
                        <a:buSzPct val="25000"/>
                        <a:buFont typeface="Calibri"/>
                        <a:buNone/>
                      </a:pPr>
                      <a:r>
                        <a:rPr lang="el-GR" sz="2400">
                          <a:solidFill>
                            <a:schemeClr val="dk1"/>
                          </a:solidFill>
                        </a:rPr>
                        <a:t>  Εντερική απόφραξη (ειλεός)</a:t>
                      </a:r>
                    </a:p>
                  </a:txBody>
                  <a:tcPr marT="9525" marB="9525" marR="9525" marL="9525" anchor="ctr">
                    <a:solidFill>
                      <a:srgbClr val="F4B081"/>
                    </a:solidFill>
                  </a:tcPr>
                </a:tc>
                <a:tc>
                  <a:txBody>
                    <a:bodyPr>
                      <a:noAutofit/>
                    </a:bodyPr>
                    <a:lstStyle/>
                    <a:p>
                      <a:pPr indent="0" lvl="0" marL="0" marR="0" rtl="0" algn="ctr">
                        <a:lnSpc>
                          <a:spcPct val="107000"/>
                        </a:lnSpc>
                        <a:spcBef>
                          <a:spcPts val="0"/>
                        </a:spcBef>
                        <a:spcAft>
                          <a:spcPts val="0"/>
                        </a:spcAft>
                        <a:buSzPct val="25000"/>
                        <a:buNone/>
                      </a:pPr>
                      <a:r>
                        <a:rPr lang="el-GR" sz="2400"/>
                        <a:t>2 – 3</a:t>
                      </a:r>
                    </a:p>
                  </a:txBody>
                  <a:tcPr marT="9525" marB="9525" marR="9525" marL="9525" anchor="ctr">
                    <a:solidFill>
                      <a:srgbClr val="F7CAAC"/>
                    </a:solidFill>
                  </a:tcPr>
                </a:tc>
              </a:tr>
              <a:tr h="441125">
                <a:tc>
                  <a:txBody>
                    <a:bodyPr>
                      <a:noAutofit/>
                    </a:bodyPr>
                    <a:lstStyle/>
                    <a:p>
                      <a:pPr indent="0" lvl="0" marL="0" marR="0" rtl="0" algn="l">
                        <a:lnSpc>
                          <a:spcPct val="107000"/>
                        </a:lnSpc>
                        <a:spcBef>
                          <a:spcPts val="0"/>
                        </a:spcBef>
                        <a:spcAft>
                          <a:spcPts val="0"/>
                        </a:spcAft>
                        <a:buSzPct val="25000"/>
                        <a:buNone/>
                      </a:pPr>
                      <a:r>
                        <a:rPr lang="el-GR" sz="2400">
                          <a:solidFill>
                            <a:schemeClr val="dk1"/>
                          </a:solidFill>
                        </a:rPr>
                        <a:t>  Γαστρικό συρίγγιο</a:t>
                      </a:r>
                    </a:p>
                  </a:txBody>
                  <a:tcPr marT="9525" marB="9525" marR="9525" marL="9525" anchor="ctr">
                    <a:solidFill>
                      <a:srgbClr val="F4B081"/>
                    </a:solidFill>
                  </a:tcPr>
                </a:tc>
                <a:tc>
                  <a:txBody>
                    <a:bodyPr>
                      <a:noAutofit/>
                    </a:bodyPr>
                    <a:lstStyle/>
                    <a:p>
                      <a:pPr indent="0" lvl="0" marL="0" marR="0" rtl="0" algn="ctr">
                        <a:lnSpc>
                          <a:spcPct val="107000"/>
                        </a:lnSpc>
                        <a:spcBef>
                          <a:spcPts val="0"/>
                        </a:spcBef>
                        <a:spcAft>
                          <a:spcPts val="0"/>
                        </a:spcAft>
                        <a:buSzPct val="25000"/>
                        <a:buNone/>
                      </a:pPr>
                      <a:r>
                        <a:rPr lang="el-GR" sz="2400">
                          <a:latin typeface="Calibri"/>
                          <a:ea typeface="Calibri"/>
                          <a:cs typeface="Calibri"/>
                          <a:sym typeface="Calibri"/>
                        </a:rPr>
                        <a:t>&lt;1</a:t>
                      </a:r>
                    </a:p>
                  </a:txBody>
                  <a:tcPr marT="9525" marB="9525" marR="9525" marL="9525" anchor="ctr">
                    <a:solidFill>
                      <a:srgbClr val="FBE4D4"/>
                    </a:solidFill>
                  </a:tcPr>
                </a:tc>
              </a:tr>
              <a:tr h="441125">
                <a:tc>
                  <a:txBody>
                    <a:bodyPr>
                      <a:noAutofit/>
                    </a:bodyPr>
                    <a:lstStyle/>
                    <a:p>
                      <a:pPr indent="0" lvl="0" marL="0" marR="0" rtl="0" algn="l">
                        <a:lnSpc>
                          <a:spcPct val="107000"/>
                        </a:lnSpc>
                        <a:spcBef>
                          <a:spcPts val="0"/>
                        </a:spcBef>
                        <a:spcAft>
                          <a:spcPts val="0"/>
                        </a:spcAft>
                        <a:buSzPct val="25000"/>
                        <a:buNone/>
                      </a:pPr>
                      <a:r>
                        <a:rPr lang="el-GR" sz="2000">
                          <a:solidFill>
                            <a:schemeClr val="dk1"/>
                          </a:solidFill>
                        </a:rPr>
                        <a:t>  </a:t>
                      </a:r>
                      <a:r>
                        <a:rPr lang="el-GR" sz="2400">
                          <a:solidFill>
                            <a:schemeClr val="dk1"/>
                          </a:solidFill>
                        </a:rPr>
                        <a:t>Ηπατική ανεπάρκεια - κίρρωση </a:t>
                      </a:r>
                      <a:r>
                        <a:rPr lang="el-GR" sz="1800">
                          <a:solidFill>
                            <a:schemeClr val="dk1"/>
                          </a:solidFill>
                        </a:rPr>
                        <a:t>(συνήθως μετά απο χολοπαγκρεατική εκτροπή)</a:t>
                      </a:r>
                    </a:p>
                  </a:txBody>
                  <a:tcPr marT="9525" marB="9525" marR="9525" marL="9525" anchor="ctr">
                    <a:solidFill>
                      <a:srgbClr val="F4B081"/>
                    </a:solidFill>
                  </a:tcPr>
                </a:tc>
                <a:tc>
                  <a:txBody>
                    <a:bodyPr>
                      <a:noAutofit/>
                    </a:bodyPr>
                    <a:lstStyle/>
                    <a:p>
                      <a:pPr indent="0" lvl="0" marL="0" marR="0" rtl="0" algn="ctr">
                        <a:lnSpc>
                          <a:spcPct val="107000"/>
                        </a:lnSpc>
                        <a:spcBef>
                          <a:spcPts val="0"/>
                        </a:spcBef>
                        <a:spcAft>
                          <a:spcPts val="0"/>
                        </a:spcAft>
                        <a:buSzPct val="25000"/>
                        <a:buNone/>
                      </a:pPr>
                      <a:r>
                        <a:rPr lang="el-GR" sz="2400"/>
                        <a:t>0.2 – 4</a:t>
                      </a:r>
                    </a:p>
                  </a:txBody>
                  <a:tcPr marT="9525" marB="9525" marR="9525" marL="9525" anchor="ctr">
                    <a:solidFill>
                      <a:srgbClr val="F7CAAC"/>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sp>
        <p:nvSpPr>
          <p:cNvPr id="134" name="Shape 134"/>
          <p:cNvSpPr txBox="1"/>
          <p:nvPr>
            <p:ph type="title"/>
          </p:nvPr>
        </p:nvSpPr>
        <p:spPr>
          <a:xfrm>
            <a:off x="0" y="0"/>
            <a:ext cx="12192000" cy="1465942"/>
          </a:xfrm>
          <a:prstGeom prst="rect">
            <a:avLst/>
          </a:prstGeom>
          <a:solidFill>
            <a:srgbClr val="C00000"/>
          </a:solidFill>
          <a:ln>
            <a:noFill/>
          </a:ln>
        </p:spPr>
        <p:txBody>
          <a:bodyPr anchorCtr="0" anchor="ctr" bIns="45700" lIns="91425" rIns="91425" tIns="45700">
            <a:noAutofit/>
          </a:bodyPr>
          <a:lstStyle/>
          <a:p>
            <a:pPr indent="0" lvl="0" marL="0" marR="0" rtl="0" algn="ctr">
              <a:lnSpc>
                <a:spcPct val="90000"/>
              </a:lnSpc>
              <a:spcBef>
                <a:spcPts val="0"/>
              </a:spcBef>
              <a:buClr>
                <a:schemeClr val="lt1"/>
              </a:buClr>
              <a:buSzPct val="25000"/>
              <a:buFont typeface="Calibri"/>
              <a:buNone/>
            </a:pPr>
            <a:r>
              <a:rPr b="1" i="0" lang="el-GR" sz="4400" u="none" cap="none" strike="noStrike">
                <a:solidFill>
                  <a:schemeClr val="lt1"/>
                </a:solidFill>
                <a:latin typeface="Calibri"/>
                <a:ea typeface="Calibri"/>
                <a:cs typeface="Calibri"/>
                <a:sym typeface="Calibri"/>
              </a:rPr>
              <a:t>Κίνδυνος επιπλοκών 10πλάσιος αν δεν υπάρχει</a:t>
            </a:r>
          </a:p>
        </p:txBody>
      </p:sp>
      <p:sp>
        <p:nvSpPr>
          <p:cNvPr id="135" name="Shape 135"/>
          <p:cNvSpPr txBox="1"/>
          <p:nvPr>
            <p:ph idx="1" type="body"/>
          </p:nvPr>
        </p:nvSpPr>
        <p:spPr>
          <a:xfrm>
            <a:off x="0" y="1320800"/>
            <a:ext cx="12192000" cy="5537199"/>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just">
              <a:lnSpc>
                <a:spcPct val="90000"/>
              </a:lnSpc>
              <a:spcBef>
                <a:spcPts val="1000"/>
              </a:spcBef>
              <a:spcAft>
                <a:spcPts val="0"/>
              </a:spcAft>
              <a:buClr>
                <a:schemeClr val="dk1"/>
              </a:buClr>
              <a:buSzPct val="100000"/>
              <a:buFont typeface="Arial"/>
              <a:buChar char="•"/>
            </a:pPr>
            <a:r>
              <a:rPr b="1" i="0" lang="el-GR" sz="2800" u="none" cap="none" strike="noStrike">
                <a:solidFill>
                  <a:schemeClr val="dk1"/>
                </a:solidFill>
                <a:latin typeface="Calibri"/>
                <a:ea typeface="Calibri"/>
                <a:cs typeface="Calibri"/>
                <a:sym typeface="Calibri"/>
              </a:rPr>
              <a:t>Νοσηλευτική μονάδα και χειρουργείο</a:t>
            </a:r>
            <a:r>
              <a:rPr b="0" i="0" lang="el-GR" sz="2800" u="none" cap="none" strike="noStrike">
                <a:solidFill>
                  <a:schemeClr val="dk1"/>
                </a:solidFill>
                <a:latin typeface="Calibri"/>
                <a:ea typeface="Calibri"/>
                <a:cs typeface="Calibri"/>
                <a:sym typeface="Calibri"/>
              </a:rPr>
              <a:t> κατάλληλο για βαριατρικούς ασθενείς.</a:t>
            </a:r>
          </a:p>
          <a:p>
            <a:pPr indent="0" lvl="0" marL="0" marR="0" rtl="0" algn="just">
              <a:lnSpc>
                <a:spcPct val="90000"/>
              </a:lnSpc>
              <a:spcBef>
                <a:spcPts val="100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just">
              <a:lnSpc>
                <a:spcPct val="90000"/>
              </a:lnSpc>
              <a:spcBef>
                <a:spcPts val="1000"/>
              </a:spcBef>
              <a:spcAft>
                <a:spcPts val="0"/>
              </a:spcAft>
              <a:buClr>
                <a:schemeClr val="dk1"/>
              </a:buClr>
              <a:buSzPct val="100000"/>
              <a:buFont typeface="Arial"/>
              <a:buChar char="•"/>
            </a:pPr>
            <a:r>
              <a:rPr b="1" i="0" lang="el-GR" sz="2800" u="none" cap="none" strike="noStrike">
                <a:solidFill>
                  <a:schemeClr val="dk1"/>
                </a:solidFill>
                <a:latin typeface="Calibri"/>
                <a:ea typeface="Calibri"/>
                <a:cs typeface="Calibri"/>
                <a:sym typeface="Calibri"/>
              </a:rPr>
              <a:t>Εξειδικευμένη χειρουργική ομάδα </a:t>
            </a:r>
            <a:r>
              <a:rPr b="0" i="0" lang="el-GR" sz="2800" u="none" cap="none" strike="noStrike">
                <a:solidFill>
                  <a:schemeClr val="dk1"/>
                </a:solidFill>
                <a:latin typeface="Calibri"/>
                <a:ea typeface="Calibri"/>
                <a:cs typeface="Calibri"/>
                <a:sym typeface="Calibri"/>
              </a:rPr>
              <a:t>με εμπειρία σε διάφορες τεχνικές και μεγάλη σειρά επεμβάσεων.</a:t>
            </a:r>
          </a:p>
          <a:p>
            <a:pPr indent="0" lvl="0" marL="0" marR="0" rtl="0" algn="just">
              <a:lnSpc>
                <a:spcPct val="90000"/>
              </a:lnSpc>
              <a:spcBef>
                <a:spcPts val="100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just">
              <a:lnSpc>
                <a:spcPct val="90000"/>
              </a:lnSpc>
              <a:spcBef>
                <a:spcPts val="1000"/>
              </a:spcBef>
              <a:spcAft>
                <a:spcPts val="0"/>
              </a:spcAft>
              <a:buClr>
                <a:schemeClr val="dk1"/>
              </a:buClr>
              <a:buSzPct val="100000"/>
              <a:buFont typeface="Arial"/>
              <a:buChar char="•"/>
            </a:pPr>
            <a:r>
              <a:rPr b="1" i="0" lang="el-GR" sz="2800" u="none" cap="none" strike="noStrike">
                <a:solidFill>
                  <a:schemeClr val="dk1"/>
                </a:solidFill>
                <a:latin typeface="Calibri"/>
                <a:ea typeface="Calibri"/>
                <a:cs typeface="Calibri"/>
                <a:sym typeface="Calibri"/>
              </a:rPr>
              <a:t>Πρωτόκολλο</a:t>
            </a:r>
            <a:r>
              <a:rPr b="0" i="0" lang="el-GR" sz="2800" u="none" cap="none" strike="noStrike">
                <a:solidFill>
                  <a:schemeClr val="dk1"/>
                </a:solidFill>
                <a:latin typeface="Calibri"/>
                <a:ea typeface="Calibri"/>
                <a:cs typeface="Calibri"/>
                <a:sym typeface="Calibri"/>
              </a:rPr>
              <a:t> επιλογής, προετοιμασίας και μετεγχειρητικής παρακολούθησης των ασθενών.</a:t>
            </a:r>
          </a:p>
          <a:p>
            <a:pPr indent="0" lvl="0" marL="0" marR="0" rtl="0" algn="just">
              <a:lnSpc>
                <a:spcPct val="90000"/>
              </a:lnSpc>
              <a:spcBef>
                <a:spcPts val="100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just">
              <a:lnSpc>
                <a:spcPct val="90000"/>
              </a:lnSpc>
              <a:spcBef>
                <a:spcPts val="1000"/>
              </a:spcBef>
              <a:spcAft>
                <a:spcPts val="0"/>
              </a:spcAft>
              <a:buClr>
                <a:schemeClr val="dk1"/>
              </a:buClr>
              <a:buSzPct val="100000"/>
              <a:buFont typeface="Arial"/>
              <a:buChar char="•"/>
            </a:pPr>
            <a:r>
              <a:rPr b="1" i="0" lang="el-GR" sz="2800" u="none" cap="none" strike="noStrike">
                <a:solidFill>
                  <a:schemeClr val="dk1"/>
                </a:solidFill>
                <a:latin typeface="Calibri"/>
                <a:ea typeface="Calibri"/>
                <a:cs typeface="Calibri"/>
                <a:sym typeface="Calibri"/>
              </a:rPr>
              <a:t>Υποστηρικτική ομάδα </a:t>
            </a:r>
            <a:r>
              <a:rPr b="0" i="0" lang="el-GR" sz="2800" u="none" cap="none" strike="noStrike">
                <a:solidFill>
                  <a:schemeClr val="dk1"/>
                </a:solidFill>
                <a:latin typeface="Calibri"/>
                <a:ea typeface="Calibri"/>
                <a:cs typeface="Calibri"/>
                <a:sym typeface="Calibri"/>
              </a:rPr>
              <a:t>(χειρουργός, γαστρεντερολόγος, διαιτολόγος, ψυχολόγος) στην οποία θα ανατρέχει ο ασθενής μετά το χειρουργείο.</a:t>
            </a:r>
          </a:p>
          <a:p>
            <a:pPr indent="-228600" lvl="0" marL="228600" marR="0" rtl="0" algn="l">
              <a:lnSpc>
                <a:spcPct val="90000"/>
              </a:lnSpc>
              <a:spcBef>
                <a:spcPts val="1000"/>
              </a:spcBef>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ph type="title"/>
          </p:nvPr>
        </p:nvSpPr>
        <p:spPr>
          <a:xfrm>
            <a:off x="0" y="0"/>
            <a:ext cx="12192000" cy="1088571"/>
          </a:xfrm>
          <a:prstGeom prst="rect">
            <a:avLst/>
          </a:prstGeom>
          <a:solidFill>
            <a:srgbClr val="C00000"/>
          </a:solidFill>
          <a:ln>
            <a:noFill/>
          </a:ln>
        </p:spPr>
        <p:txBody>
          <a:bodyPr anchorCtr="0" anchor="ctr" bIns="45700" lIns="91425" rIns="91425" tIns="45700">
            <a:noAutofit/>
          </a:bodyPr>
          <a:lstStyle/>
          <a:p>
            <a:pPr indent="0" lvl="0" marL="0" marR="0" rtl="0" algn="ctr">
              <a:lnSpc>
                <a:spcPct val="90000"/>
              </a:lnSpc>
              <a:spcBef>
                <a:spcPts val="0"/>
              </a:spcBef>
              <a:buClr>
                <a:schemeClr val="lt1"/>
              </a:buClr>
              <a:buSzPct val="25000"/>
              <a:buFont typeface="Calibri"/>
              <a:buNone/>
            </a:pPr>
            <a:r>
              <a:rPr b="1" i="0" lang="el-GR" sz="4400" u="none" cap="none" strike="noStrike">
                <a:solidFill>
                  <a:schemeClr val="lt1"/>
                </a:solidFill>
                <a:latin typeface="Calibri"/>
                <a:ea typeface="Calibri"/>
                <a:cs typeface="Calibri"/>
                <a:sym typeface="Calibri"/>
              </a:rPr>
              <a:t>Oι συχνότερες επιπλοκές με το δακτύλιο</a:t>
            </a:r>
          </a:p>
        </p:txBody>
      </p:sp>
      <p:sp>
        <p:nvSpPr>
          <p:cNvPr id="141" name="Shape 141"/>
          <p:cNvSpPr txBox="1"/>
          <p:nvPr>
            <p:ph idx="1" type="body"/>
          </p:nvPr>
        </p:nvSpPr>
        <p:spPr>
          <a:xfrm>
            <a:off x="0" y="1088570"/>
            <a:ext cx="12192000" cy="5769429"/>
          </a:xfrm>
          <a:prstGeom prst="rect">
            <a:avLst/>
          </a:prstGeom>
          <a:noFill/>
          <a:ln>
            <a:noFill/>
          </a:ln>
        </p:spPr>
        <p:txBody>
          <a:bodyPr anchorCtr="0" anchor="t" bIns="45700" lIns="91425" rIns="91425" tIns="45700">
            <a:noAutofit/>
          </a:bodyPr>
          <a:lstStyle/>
          <a:p>
            <a:pPr indent="-228600" lvl="0" marL="228600" marR="0" rtl="0" algn="l">
              <a:lnSpc>
                <a:spcPct val="70000"/>
              </a:lnSpc>
              <a:spcBef>
                <a:spcPts val="0"/>
              </a:spcBef>
              <a:spcAft>
                <a:spcPts val="0"/>
              </a:spcAft>
              <a:buClr>
                <a:schemeClr val="dk1"/>
              </a:buClr>
              <a:buSzPct val="98000"/>
              <a:buFont typeface="Arial"/>
              <a:buNone/>
            </a:pPr>
            <a:r>
              <a:t/>
            </a:r>
            <a:endParaRPr b="1" i="0" sz="1960" u="sng" cap="none" strike="noStrike">
              <a:solidFill>
                <a:schemeClr val="dk1"/>
              </a:solidFill>
              <a:latin typeface="Calibri"/>
              <a:ea typeface="Calibri"/>
              <a:cs typeface="Calibri"/>
              <a:sym typeface="Calibri"/>
            </a:endParaRPr>
          </a:p>
          <a:p>
            <a:pPr indent="-228600" lvl="0" marL="228600" marR="0" rtl="0" algn="just">
              <a:lnSpc>
                <a:spcPct val="70000"/>
              </a:lnSpc>
              <a:spcBef>
                <a:spcPts val="1000"/>
              </a:spcBef>
              <a:spcAft>
                <a:spcPts val="0"/>
              </a:spcAft>
              <a:buClr>
                <a:schemeClr val="dk1"/>
              </a:buClr>
              <a:buSzPct val="99166"/>
              <a:buFont typeface="Arial"/>
              <a:buChar char="•"/>
            </a:pPr>
            <a:r>
              <a:rPr b="1" i="0" lang="el-GR" sz="2380" u="sng" cap="none" strike="noStrike">
                <a:solidFill>
                  <a:schemeClr val="dk1"/>
                </a:solidFill>
                <a:latin typeface="Calibri"/>
                <a:ea typeface="Calibri"/>
                <a:cs typeface="Calibri"/>
                <a:sym typeface="Calibri"/>
              </a:rPr>
              <a:t>Διάταση του γαστρικού θυλάκου</a:t>
            </a:r>
            <a:r>
              <a:rPr b="1" i="0" lang="el-GR" sz="2380" u="none" cap="none" strike="noStrike">
                <a:solidFill>
                  <a:schemeClr val="dk1"/>
                </a:solidFill>
                <a:latin typeface="Calibri"/>
                <a:ea typeface="Calibri"/>
                <a:cs typeface="Calibri"/>
                <a:sym typeface="Calibri"/>
              </a:rPr>
              <a:t> </a:t>
            </a:r>
            <a:r>
              <a:rPr b="0" i="0" lang="el-GR" sz="1960" u="none" cap="none" strike="noStrike">
                <a:solidFill>
                  <a:schemeClr val="dk1"/>
                </a:solidFill>
                <a:latin typeface="Calibri"/>
                <a:ea typeface="Calibri"/>
                <a:cs typeface="Calibri"/>
                <a:sym typeface="Calibri"/>
              </a:rPr>
              <a:t>και βαριά γαστροοισοφαγική παλινδρόμηση. Είναι από τις πιο συχνές επιπλοκές (4.4-20% στα 3 ώς 8 χρόνια). Έμετοί καθημερινοί. Στην κατάκλιση αυτόματη αναγωγή τροφής, με κίνδυνο πνιγμού κατά τη διάρκεια του ύπνου. Σοβαρές λοιμώξεις των πνευμόνων από εισρόφηση και ασθματικές κρίσεις.</a:t>
            </a:r>
          </a:p>
          <a:p>
            <a:pPr indent="-228600" lvl="0" marL="228600" marR="0" rtl="0" algn="just">
              <a:lnSpc>
                <a:spcPct val="70000"/>
              </a:lnSpc>
              <a:spcBef>
                <a:spcPts val="1000"/>
              </a:spcBef>
              <a:spcAft>
                <a:spcPts val="0"/>
              </a:spcAft>
              <a:buClr>
                <a:schemeClr val="dk1"/>
              </a:buClr>
              <a:buSzPct val="99166"/>
              <a:buFont typeface="Arial"/>
              <a:buChar char="•"/>
            </a:pPr>
            <a:r>
              <a:rPr b="1" i="0" lang="el-GR" sz="2380" u="sng" cap="none" strike="noStrike">
                <a:solidFill>
                  <a:schemeClr val="dk1"/>
                </a:solidFill>
                <a:latin typeface="Calibri"/>
                <a:ea typeface="Calibri"/>
                <a:cs typeface="Calibri"/>
                <a:sym typeface="Calibri"/>
              </a:rPr>
              <a:t>Διάταση του οισοφάγου</a:t>
            </a:r>
            <a:r>
              <a:rPr b="0" i="0" lang="el-GR" sz="1960" u="none" cap="none" strike="noStrike">
                <a:solidFill>
                  <a:schemeClr val="dk1"/>
                </a:solidFill>
                <a:latin typeface="Calibri"/>
                <a:ea typeface="Calibri"/>
                <a:cs typeface="Calibri"/>
                <a:sym typeface="Calibri"/>
              </a:rPr>
              <a:t>. Η συχνότητα και συμπτώματα παρόμοια με αυτά της διάτασης του γαστρικού θυλάκου. Συχνά οι δύο καταστάσεις συνυπάρχουν.</a:t>
            </a:r>
          </a:p>
          <a:p>
            <a:pPr indent="-228600" lvl="0" marL="228600" marR="0" rtl="0" algn="just">
              <a:lnSpc>
                <a:spcPct val="70000"/>
              </a:lnSpc>
              <a:spcBef>
                <a:spcPts val="1000"/>
              </a:spcBef>
              <a:spcAft>
                <a:spcPts val="0"/>
              </a:spcAft>
              <a:buClr>
                <a:schemeClr val="dk1"/>
              </a:buClr>
              <a:buSzPct val="99166"/>
              <a:buFont typeface="Arial"/>
              <a:buChar char="•"/>
            </a:pPr>
            <a:r>
              <a:rPr b="1" i="0" lang="el-GR" sz="2380" u="sng" cap="none" strike="noStrike">
                <a:solidFill>
                  <a:schemeClr val="dk1"/>
                </a:solidFill>
                <a:latin typeface="Calibri"/>
                <a:ea typeface="Calibri"/>
                <a:cs typeface="Calibri"/>
                <a:sym typeface="Calibri"/>
              </a:rPr>
              <a:t>Ολίσθηση του γαστρικού δακτυλίου</a:t>
            </a:r>
            <a:r>
              <a:rPr b="0" i="0" lang="el-GR" sz="1960" u="none" cap="none" strike="noStrike">
                <a:solidFill>
                  <a:schemeClr val="dk1"/>
                </a:solidFill>
                <a:latin typeface="Calibri"/>
                <a:ea typeface="Calibri"/>
                <a:cs typeface="Calibri"/>
                <a:sym typeface="Calibri"/>
              </a:rPr>
              <a:t>. Με συχνότητα 12-20% στην πενταετία. Πρόκειται πιθανώς για εξέλιξη της διάτασης του θυλάκου. Τα συμπτώματα είναι επίσης ίδια, αλλά οι γαστρικές ενοχλήσεις είναι πιο έντονες. Η παραμελημένη ολίσθηση μπορεί να προκαλέσει οξεία πρόπτωση ή συστροφή του στομάχου, κατάσταση που είναι επικίνδυνη για τη ζωή.</a:t>
            </a:r>
          </a:p>
          <a:p>
            <a:pPr indent="-228600" lvl="0" marL="228600" marR="0" rtl="0" algn="just">
              <a:lnSpc>
                <a:spcPct val="70000"/>
              </a:lnSpc>
              <a:spcBef>
                <a:spcPts val="1000"/>
              </a:spcBef>
              <a:spcAft>
                <a:spcPts val="0"/>
              </a:spcAft>
              <a:buClr>
                <a:schemeClr val="dk1"/>
              </a:buClr>
              <a:buSzPct val="99166"/>
              <a:buFont typeface="Arial"/>
              <a:buChar char="•"/>
            </a:pPr>
            <a:r>
              <a:rPr b="1" i="0" lang="el-GR" sz="2380" u="sng" cap="none" strike="noStrike">
                <a:solidFill>
                  <a:schemeClr val="dk1"/>
                </a:solidFill>
                <a:latin typeface="Calibri"/>
                <a:ea typeface="Calibri"/>
                <a:cs typeface="Calibri"/>
                <a:sym typeface="Calibri"/>
              </a:rPr>
              <a:t>Διάτρηση στομάχου και διάβρωση άλλων οργάνων</a:t>
            </a:r>
            <a:r>
              <a:rPr b="0" i="0" lang="el-GR" sz="1960" u="none" cap="none" strike="noStrike">
                <a:solidFill>
                  <a:schemeClr val="dk1"/>
                </a:solidFill>
                <a:latin typeface="Calibri"/>
                <a:ea typeface="Calibri"/>
                <a:cs typeface="Calibri"/>
                <a:sym typeface="Calibri"/>
              </a:rPr>
              <a:t>. Διάτρηση στομάχου σε ποσοστό 3-8% στα 3-5 χρόνια. Συχνά τα συμπτώματα είναι ήπια, αλλά μπορεί να προκληθεί επικίνδυνη ενδοκοιλιακή λοίμωξη. Υπάρχουν ακόμη σποραδικές αναφορές για περιπτώσεις διάβρωσης του διαφράγματος και μετανάστευση του δακτυλίου στο θώρακα, διάβρωση εντέρου και σκωληκοειδούς απόφυσης, καθώς και θανατηφόρες αιμορραγίες από διάβρωση μεγάλων ενδοκοιλιακών αγγείων.</a:t>
            </a:r>
          </a:p>
          <a:p>
            <a:pPr indent="-228600" lvl="0" marL="228600" marR="0" rtl="0" algn="just">
              <a:lnSpc>
                <a:spcPct val="70000"/>
              </a:lnSpc>
              <a:spcBef>
                <a:spcPts val="1000"/>
              </a:spcBef>
              <a:buClr>
                <a:schemeClr val="dk1"/>
              </a:buClr>
              <a:buSzPct val="99166"/>
              <a:buFont typeface="Arial"/>
              <a:buChar char="•"/>
            </a:pPr>
            <a:r>
              <a:rPr b="1" i="0" lang="el-GR" sz="2380" u="sng" cap="none" strike="noStrike">
                <a:solidFill>
                  <a:schemeClr val="dk1"/>
                </a:solidFill>
                <a:latin typeface="Calibri"/>
                <a:ea typeface="Calibri"/>
                <a:cs typeface="Calibri"/>
                <a:sym typeface="Calibri"/>
              </a:rPr>
              <a:t>Μηχανικά προβλήματα της συσκευής</a:t>
            </a:r>
            <a:r>
              <a:rPr b="0" i="0" lang="el-GR" sz="1960" u="none" cap="none" strike="noStrike">
                <a:solidFill>
                  <a:schemeClr val="dk1"/>
                </a:solidFill>
                <a:latin typeface="Calibri"/>
                <a:ea typeface="Calibri"/>
                <a:cs typeface="Calibri"/>
                <a:sym typeface="Calibri"/>
              </a:rPr>
              <a:t>. Επιπλοκές που σχετίζονται με το υλικό είναι διαρροές του δακτυλίου, αποσύνδεση ή ρήξη του σωλήνα και μετατόπιση της βαλβίδας (port). Οι επιπλοκές αυτές δεν είναι επικίνδυνες, αλλά απαιτούν μικρές ή κανονικές χειρουργικές επεμβάσεις για αντικατάσταση της συσκευής ή επιδιόρθωση του προβλήματος. Οι επιπλοκές αυτές συχνά υποτιμώνται από τη βιβλιογραφία, αλλά ξεπερνούν το 10% στα 3 χρόνια και συμβάλλουν στη γενικότερη νοσηρότητα και την αποτυχία της μεθόδου</a:t>
            </a:r>
          </a:p>
        </p:txBody>
      </p:sp>
    </p:spTree>
  </p:cSld>
  <p:clrMapOvr>
    <a:masterClrMapping/>
  </p:clrMapOvr>
</p:sld>
</file>

<file path=ppt/theme/theme1.xml><?xml version="1.0" encoding="utf-8"?>
<a:theme xmlns:a="http://schemas.openxmlformats.org/drawingml/2006/main" xmlns:r="http://schemas.openxmlformats.org/officeDocument/2006/relationships" name="Θέμα του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