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76" r:id="rId5"/>
    <p:sldId id="277" r:id="rId6"/>
    <p:sldId id="261" r:id="rId7"/>
    <p:sldId id="278" r:id="rId8"/>
    <p:sldId id="263" r:id="rId9"/>
    <p:sldId id="280" r:id="rId10"/>
    <p:sldId id="265" r:id="rId11"/>
    <p:sldId id="281" r:id="rId12"/>
    <p:sldId id="266" r:id="rId13"/>
    <p:sldId id="282" r:id="rId14"/>
    <p:sldId id="283" r:id="rId15"/>
    <p:sldId id="268" r:id="rId16"/>
    <p:sldId id="284" r:id="rId17"/>
    <p:sldId id="285" r:id="rId18"/>
    <p:sldId id="286" r:id="rId19"/>
    <p:sldId id="287" r:id="rId20"/>
    <p:sldId id="288" r:id="rId21"/>
    <p:sldId id="269" r:id="rId22"/>
    <p:sldId id="291" r:id="rId23"/>
    <p:sldId id="290" r:id="rId24"/>
    <p:sldId id="292" r:id="rId25"/>
    <p:sldId id="294" r:id="rId26"/>
    <p:sldId id="270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4" r:id="rId35"/>
    <p:sldId id="303" r:id="rId36"/>
    <p:sldId id="305" r:id="rId37"/>
    <p:sldId id="306" r:id="rId38"/>
    <p:sldId id="307" r:id="rId39"/>
    <p:sldId id="308" r:id="rId40"/>
    <p:sldId id="275" r:id="rId41"/>
    <p:sldId id="274" r:id="rId42"/>
    <p:sldId id="309" r:id="rId43"/>
    <p:sldId id="317" r:id="rId44"/>
    <p:sldId id="318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30" r:id="rId54"/>
    <p:sldId id="331" r:id="rId55"/>
    <p:sldId id="332" r:id="rId56"/>
    <p:sldId id="333" r:id="rId57"/>
    <p:sldId id="335" r:id="rId58"/>
    <p:sldId id="334" r:id="rId59"/>
    <p:sldId id="336" r:id="rId60"/>
    <p:sldId id="337" r:id="rId61"/>
    <p:sldId id="338" r:id="rId62"/>
    <p:sldId id="339" r:id="rId63"/>
    <p:sldId id="340" r:id="rId64"/>
    <p:sldId id="341" r:id="rId65"/>
    <p:sldId id="310" r:id="rId66"/>
    <p:sldId id="343" r:id="rId67"/>
    <p:sldId id="342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94ECD-70BC-4866-8C0E-FACD421204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A115CB2-6E1D-40C5-88BA-3FFCA96EDAEA}">
      <dgm:prSet phldrT="[Κείμενο]"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1 εκατομμύριο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Ευρωπαίοι  προσβάλλονται κάθε χρόνο. </a:t>
          </a:r>
          <a:endParaRPr lang="el-GR" dirty="0"/>
        </a:p>
      </dgm:t>
    </dgm:pt>
    <dgm:pt modelId="{D82591C7-B3B4-4160-B5BC-8E792DD0E794}" type="parTrans" cxnId="{7FD4BC1A-2216-4332-9B41-3341315F8568}">
      <dgm:prSet/>
      <dgm:spPr/>
      <dgm:t>
        <a:bodyPr/>
        <a:lstStyle/>
        <a:p>
          <a:endParaRPr lang="el-GR"/>
        </a:p>
      </dgm:t>
    </dgm:pt>
    <dgm:pt modelId="{2E7C7380-C185-4BDB-8B38-174A34727E45}" type="sibTrans" cxnId="{7FD4BC1A-2216-4332-9B41-3341315F8568}">
      <dgm:prSet/>
      <dgm:spPr/>
      <dgm:t>
        <a:bodyPr/>
        <a:lstStyle/>
        <a:p>
          <a:endParaRPr lang="el-GR"/>
        </a:p>
      </dgm:t>
    </dgm:pt>
    <dgm:pt modelId="{C1547133-6593-4563-B29E-9A5D271CE8D3}">
      <dgm:prSet phldrT="[Κείμενο]"/>
      <dgm:spPr/>
      <dgm:t>
        <a:bodyPr/>
        <a:lstStyle/>
        <a:p>
          <a:r>
            <a:rPr kumimoji="0" lang="el-GR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90.000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θα γίνουν χρόνιοι φορείς </a:t>
          </a:r>
          <a:endParaRPr lang="el-GR" dirty="0"/>
        </a:p>
      </dgm:t>
    </dgm:pt>
    <dgm:pt modelId="{B7BEF3E4-F450-4A53-B0FC-2720D28FAB3B}" type="parTrans" cxnId="{4EE592D9-0C6C-4569-9109-BE62BDA9773F}">
      <dgm:prSet/>
      <dgm:spPr/>
      <dgm:t>
        <a:bodyPr/>
        <a:lstStyle/>
        <a:p>
          <a:endParaRPr lang="el-GR" dirty="0"/>
        </a:p>
      </dgm:t>
    </dgm:pt>
    <dgm:pt modelId="{F5325E13-761A-4F43-8A3B-32054F709E91}" type="sibTrans" cxnId="{4EE592D9-0C6C-4569-9109-BE62BDA9773F}">
      <dgm:prSet/>
      <dgm:spPr/>
      <dgm:t>
        <a:bodyPr/>
        <a:lstStyle/>
        <a:p>
          <a:endParaRPr lang="el-GR"/>
        </a:p>
      </dgm:t>
    </dgm:pt>
    <dgm:pt modelId="{1E1E6075-C4CF-41F3-B65D-CEC72AD8A27C}">
      <dgm:prSet phldrT="[Κείμενο]"/>
      <dgm:spPr/>
      <dgm:t>
        <a:bodyPr/>
        <a:lstStyle/>
        <a:p>
          <a:r>
            <a:rPr kumimoji="0" lang="el-GR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24.000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θα πεθάνουν από κίρρωση ή  καρκίνο του ήπατος</a:t>
          </a:r>
          <a:endParaRPr lang="el-GR" dirty="0"/>
        </a:p>
      </dgm:t>
    </dgm:pt>
    <dgm:pt modelId="{37D92247-9E20-43BB-9BF3-4F4140AACBB9}" type="parTrans" cxnId="{A0F9FD70-E049-42AF-9C5D-2B433281E423}">
      <dgm:prSet/>
      <dgm:spPr/>
      <dgm:t>
        <a:bodyPr/>
        <a:lstStyle/>
        <a:p>
          <a:endParaRPr lang="el-GR" dirty="0"/>
        </a:p>
      </dgm:t>
    </dgm:pt>
    <dgm:pt modelId="{5B482968-0062-4900-BC13-DED13804FD6C}" type="sibTrans" cxnId="{A0F9FD70-E049-42AF-9C5D-2B433281E423}">
      <dgm:prSet/>
      <dgm:spPr/>
      <dgm:t>
        <a:bodyPr/>
        <a:lstStyle/>
        <a:p>
          <a:endParaRPr lang="el-GR"/>
        </a:p>
      </dgm:t>
    </dgm:pt>
    <dgm:pt modelId="{F444789A-58C1-494F-A534-4FEAE0416B0D}" type="pres">
      <dgm:prSet presAssocID="{F2F94ECD-70BC-4866-8C0E-FACD421204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3375FE6-E6F3-4012-B0F5-F1BE417A1B79}" type="pres">
      <dgm:prSet presAssocID="{AA115CB2-6E1D-40C5-88BA-3FFCA96EDAEA}" presName="root1" presStyleCnt="0"/>
      <dgm:spPr/>
    </dgm:pt>
    <dgm:pt modelId="{51493DE1-25D2-4244-AE02-96A9747EA327}" type="pres">
      <dgm:prSet presAssocID="{AA115CB2-6E1D-40C5-88BA-3FFCA96EDA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87308D6-06A7-4256-8769-B0105C0A4E22}" type="pres">
      <dgm:prSet presAssocID="{AA115CB2-6E1D-40C5-88BA-3FFCA96EDAEA}" presName="level2hierChild" presStyleCnt="0"/>
      <dgm:spPr/>
    </dgm:pt>
    <dgm:pt modelId="{9699B4F4-3BE3-4B1E-A770-CD4E5C7D8027}" type="pres">
      <dgm:prSet presAssocID="{B7BEF3E4-F450-4A53-B0FC-2720D28FAB3B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A369F006-C852-44F7-B55C-CDDD581810D5}" type="pres">
      <dgm:prSet presAssocID="{B7BEF3E4-F450-4A53-B0FC-2720D28FAB3B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7F3F655-0C11-4957-B372-01D5F70B3405}" type="pres">
      <dgm:prSet presAssocID="{C1547133-6593-4563-B29E-9A5D271CE8D3}" presName="root2" presStyleCnt="0"/>
      <dgm:spPr/>
    </dgm:pt>
    <dgm:pt modelId="{CF97E8A6-5FBC-49A1-8E02-059213152C26}" type="pres">
      <dgm:prSet presAssocID="{C1547133-6593-4563-B29E-9A5D271CE8D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705EA71-E0AD-492A-905B-55FB1B9F262F}" type="pres">
      <dgm:prSet presAssocID="{C1547133-6593-4563-B29E-9A5D271CE8D3}" presName="level3hierChild" presStyleCnt="0"/>
      <dgm:spPr/>
    </dgm:pt>
    <dgm:pt modelId="{20F317DA-35C1-45EF-938B-3559E222371F}" type="pres">
      <dgm:prSet presAssocID="{37D92247-9E20-43BB-9BF3-4F4140AACBB9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A8B1DD6E-F17C-49AC-8C85-5FB302203071}" type="pres">
      <dgm:prSet presAssocID="{37D92247-9E20-43BB-9BF3-4F4140AACBB9}" presName="connTx" presStyleLbl="parChTrans1D2" presStyleIdx="1" presStyleCnt="2"/>
      <dgm:spPr/>
      <dgm:t>
        <a:bodyPr/>
        <a:lstStyle/>
        <a:p>
          <a:endParaRPr lang="el-GR"/>
        </a:p>
      </dgm:t>
    </dgm:pt>
    <dgm:pt modelId="{8DBD8B18-232E-455D-BCF1-866F7FA37997}" type="pres">
      <dgm:prSet presAssocID="{1E1E6075-C4CF-41F3-B65D-CEC72AD8A27C}" presName="root2" presStyleCnt="0"/>
      <dgm:spPr/>
    </dgm:pt>
    <dgm:pt modelId="{860B9217-E470-47BA-A4F9-742CA741B376}" type="pres">
      <dgm:prSet presAssocID="{1E1E6075-C4CF-41F3-B65D-CEC72AD8A27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62BE576-1737-42B2-9BAA-C6338BD415E8}" type="pres">
      <dgm:prSet presAssocID="{1E1E6075-C4CF-41F3-B65D-CEC72AD8A27C}" presName="level3hierChild" presStyleCnt="0"/>
      <dgm:spPr/>
    </dgm:pt>
  </dgm:ptLst>
  <dgm:cxnLst>
    <dgm:cxn modelId="{9BD9AF7A-2BCA-494E-A0FB-0E7C64483CE0}" type="presOf" srcId="{F2F94ECD-70BC-4866-8C0E-FACD421204C7}" destId="{F444789A-58C1-494F-A534-4FEAE0416B0D}" srcOrd="0" destOrd="0" presId="urn:microsoft.com/office/officeart/2005/8/layout/hierarchy2"/>
    <dgm:cxn modelId="{DAEC0BB6-9065-42F8-8F12-AB0118B16728}" type="presOf" srcId="{37D92247-9E20-43BB-9BF3-4F4140AACBB9}" destId="{20F317DA-35C1-45EF-938B-3559E222371F}" srcOrd="0" destOrd="0" presId="urn:microsoft.com/office/officeart/2005/8/layout/hierarchy2"/>
    <dgm:cxn modelId="{6DC1A96E-DE79-4F44-8FB4-6134710C1047}" type="presOf" srcId="{B7BEF3E4-F450-4A53-B0FC-2720D28FAB3B}" destId="{A369F006-C852-44F7-B55C-CDDD581810D5}" srcOrd="1" destOrd="0" presId="urn:microsoft.com/office/officeart/2005/8/layout/hierarchy2"/>
    <dgm:cxn modelId="{64DE710A-7CAE-415E-98A1-C6E0DF4AF2C9}" type="presOf" srcId="{AA115CB2-6E1D-40C5-88BA-3FFCA96EDAEA}" destId="{51493DE1-25D2-4244-AE02-96A9747EA327}" srcOrd="0" destOrd="0" presId="urn:microsoft.com/office/officeart/2005/8/layout/hierarchy2"/>
    <dgm:cxn modelId="{F2F7C62C-A738-43A7-913D-875164234DDB}" type="presOf" srcId="{B7BEF3E4-F450-4A53-B0FC-2720D28FAB3B}" destId="{9699B4F4-3BE3-4B1E-A770-CD4E5C7D8027}" srcOrd="0" destOrd="0" presId="urn:microsoft.com/office/officeart/2005/8/layout/hierarchy2"/>
    <dgm:cxn modelId="{A0F9FD70-E049-42AF-9C5D-2B433281E423}" srcId="{AA115CB2-6E1D-40C5-88BA-3FFCA96EDAEA}" destId="{1E1E6075-C4CF-41F3-B65D-CEC72AD8A27C}" srcOrd="1" destOrd="0" parTransId="{37D92247-9E20-43BB-9BF3-4F4140AACBB9}" sibTransId="{5B482968-0062-4900-BC13-DED13804FD6C}"/>
    <dgm:cxn modelId="{4EE592D9-0C6C-4569-9109-BE62BDA9773F}" srcId="{AA115CB2-6E1D-40C5-88BA-3FFCA96EDAEA}" destId="{C1547133-6593-4563-B29E-9A5D271CE8D3}" srcOrd="0" destOrd="0" parTransId="{B7BEF3E4-F450-4A53-B0FC-2720D28FAB3B}" sibTransId="{F5325E13-761A-4F43-8A3B-32054F709E91}"/>
    <dgm:cxn modelId="{7FD4BC1A-2216-4332-9B41-3341315F8568}" srcId="{F2F94ECD-70BC-4866-8C0E-FACD421204C7}" destId="{AA115CB2-6E1D-40C5-88BA-3FFCA96EDAEA}" srcOrd="0" destOrd="0" parTransId="{D82591C7-B3B4-4160-B5BC-8E792DD0E794}" sibTransId="{2E7C7380-C185-4BDB-8B38-174A34727E45}"/>
    <dgm:cxn modelId="{C693CBBE-D714-4271-A80B-C946AF2EA427}" type="presOf" srcId="{C1547133-6593-4563-B29E-9A5D271CE8D3}" destId="{CF97E8A6-5FBC-49A1-8E02-059213152C26}" srcOrd="0" destOrd="0" presId="urn:microsoft.com/office/officeart/2005/8/layout/hierarchy2"/>
    <dgm:cxn modelId="{703A1F59-B688-4E92-9EFE-F187E01A5EEC}" type="presOf" srcId="{37D92247-9E20-43BB-9BF3-4F4140AACBB9}" destId="{A8B1DD6E-F17C-49AC-8C85-5FB302203071}" srcOrd="1" destOrd="0" presId="urn:microsoft.com/office/officeart/2005/8/layout/hierarchy2"/>
    <dgm:cxn modelId="{D7F051C4-B9E6-4221-9E30-9FFEF4CD2C3F}" type="presOf" srcId="{1E1E6075-C4CF-41F3-B65D-CEC72AD8A27C}" destId="{860B9217-E470-47BA-A4F9-742CA741B376}" srcOrd="0" destOrd="0" presId="urn:microsoft.com/office/officeart/2005/8/layout/hierarchy2"/>
    <dgm:cxn modelId="{BB9182F6-5087-436B-8888-38E465FB95C1}" type="presParOf" srcId="{F444789A-58C1-494F-A534-4FEAE0416B0D}" destId="{F3375FE6-E6F3-4012-B0F5-F1BE417A1B79}" srcOrd="0" destOrd="0" presId="urn:microsoft.com/office/officeart/2005/8/layout/hierarchy2"/>
    <dgm:cxn modelId="{10489927-318E-498E-9800-D0EABB27D609}" type="presParOf" srcId="{F3375FE6-E6F3-4012-B0F5-F1BE417A1B79}" destId="{51493DE1-25D2-4244-AE02-96A9747EA327}" srcOrd="0" destOrd="0" presId="urn:microsoft.com/office/officeart/2005/8/layout/hierarchy2"/>
    <dgm:cxn modelId="{4A417154-0F43-49BF-B81B-75910AECC6AC}" type="presParOf" srcId="{F3375FE6-E6F3-4012-B0F5-F1BE417A1B79}" destId="{D87308D6-06A7-4256-8769-B0105C0A4E22}" srcOrd="1" destOrd="0" presId="urn:microsoft.com/office/officeart/2005/8/layout/hierarchy2"/>
    <dgm:cxn modelId="{69200E4F-331B-4718-B9FF-C3EBD10A4235}" type="presParOf" srcId="{D87308D6-06A7-4256-8769-B0105C0A4E22}" destId="{9699B4F4-3BE3-4B1E-A770-CD4E5C7D8027}" srcOrd="0" destOrd="0" presId="urn:microsoft.com/office/officeart/2005/8/layout/hierarchy2"/>
    <dgm:cxn modelId="{0135B1EB-291A-4B2C-82C7-6E732AF8962E}" type="presParOf" srcId="{9699B4F4-3BE3-4B1E-A770-CD4E5C7D8027}" destId="{A369F006-C852-44F7-B55C-CDDD581810D5}" srcOrd="0" destOrd="0" presId="urn:microsoft.com/office/officeart/2005/8/layout/hierarchy2"/>
    <dgm:cxn modelId="{1F836367-DA95-4276-90A3-ACF48E8181A2}" type="presParOf" srcId="{D87308D6-06A7-4256-8769-B0105C0A4E22}" destId="{C7F3F655-0C11-4957-B372-01D5F70B3405}" srcOrd="1" destOrd="0" presId="urn:microsoft.com/office/officeart/2005/8/layout/hierarchy2"/>
    <dgm:cxn modelId="{E2974BF5-EB20-4C1B-80A6-45245C47C2D4}" type="presParOf" srcId="{C7F3F655-0C11-4957-B372-01D5F70B3405}" destId="{CF97E8A6-5FBC-49A1-8E02-059213152C26}" srcOrd="0" destOrd="0" presId="urn:microsoft.com/office/officeart/2005/8/layout/hierarchy2"/>
    <dgm:cxn modelId="{F12EC356-297D-400C-B659-9390A1628C72}" type="presParOf" srcId="{C7F3F655-0C11-4957-B372-01D5F70B3405}" destId="{F705EA71-E0AD-492A-905B-55FB1B9F262F}" srcOrd="1" destOrd="0" presId="urn:microsoft.com/office/officeart/2005/8/layout/hierarchy2"/>
    <dgm:cxn modelId="{B459B2D1-3D75-44EA-83A8-12145888B117}" type="presParOf" srcId="{D87308D6-06A7-4256-8769-B0105C0A4E22}" destId="{20F317DA-35C1-45EF-938B-3559E222371F}" srcOrd="2" destOrd="0" presId="urn:microsoft.com/office/officeart/2005/8/layout/hierarchy2"/>
    <dgm:cxn modelId="{8CC7D1EE-28FE-48F8-B702-192E96C3FEDF}" type="presParOf" srcId="{20F317DA-35C1-45EF-938B-3559E222371F}" destId="{A8B1DD6E-F17C-49AC-8C85-5FB302203071}" srcOrd="0" destOrd="0" presId="urn:microsoft.com/office/officeart/2005/8/layout/hierarchy2"/>
    <dgm:cxn modelId="{5636CA4D-34C3-4796-8ED0-082DFA2C418C}" type="presParOf" srcId="{D87308D6-06A7-4256-8769-B0105C0A4E22}" destId="{8DBD8B18-232E-455D-BCF1-866F7FA37997}" srcOrd="3" destOrd="0" presId="urn:microsoft.com/office/officeart/2005/8/layout/hierarchy2"/>
    <dgm:cxn modelId="{74DD8C76-29A3-4014-9A20-9F5EB731AD26}" type="presParOf" srcId="{8DBD8B18-232E-455D-BCF1-866F7FA37997}" destId="{860B9217-E470-47BA-A4F9-742CA741B376}" srcOrd="0" destOrd="0" presId="urn:microsoft.com/office/officeart/2005/8/layout/hierarchy2"/>
    <dgm:cxn modelId="{8621FBE4-EE4C-4C39-80B3-1A6C9B10526A}" type="presParOf" srcId="{8DBD8B18-232E-455D-BCF1-866F7FA37997}" destId="{A62BE576-1737-42B2-9BAA-C6338BD415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93DE1-25D2-4244-AE02-96A9747EA327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1 εκατομμύριο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Ευρωπαίοι  προσβάλλονται κάθε χρόνο. </a:t>
          </a:r>
          <a:endParaRPr lang="el-GR" sz="2000" kern="1200" dirty="0"/>
        </a:p>
      </dsp:txBody>
      <dsp:txXfrm>
        <a:off x="37197" y="1434197"/>
        <a:ext cx="2465605" cy="1195605"/>
      </dsp:txXfrm>
    </dsp:sp>
    <dsp:sp modelId="{9699B4F4-3BE3-4B1E-A770-CD4E5C7D8027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3016719" y="1635594"/>
        <a:ext cx="62560" cy="62560"/>
      </dsp:txXfrm>
    </dsp:sp>
    <dsp:sp modelId="{CF97E8A6-5FBC-49A1-8E02-059213152C26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90.000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θα γίνουν χρόνιοι φορείς </a:t>
          </a:r>
          <a:endParaRPr lang="el-GR" sz="2000" kern="1200" dirty="0"/>
        </a:p>
      </dsp:txBody>
      <dsp:txXfrm>
        <a:off x="3593197" y="703947"/>
        <a:ext cx="2465605" cy="1195605"/>
      </dsp:txXfrm>
    </dsp:sp>
    <dsp:sp modelId="{20F317DA-35C1-45EF-938B-3559E222371F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3016719" y="2365844"/>
        <a:ext cx="62560" cy="62560"/>
      </dsp:txXfrm>
    </dsp:sp>
    <dsp:sp modelId="{860B9217-E470-47BA-A4F9-742CA741B376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24.000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θα πεθάνουν από κίρρωση ή  καρκίνο του ήπατος</a:t>
          </a:r>
          <a:endParaRPr lang="el-GR" sz="2000" kern="1200" dirty="0"/>
        </a:p>
      </dsp:txBody>
      <dsp:txXfrm>
        <a:off x="3593197" y="2164447"/>
        <a:ext cx="2465605" cy="119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49CC0-F629-4451-A6E9-146923CAC16E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41B3-5F46-45E2-BD52-7CD4B558824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35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16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51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2489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271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382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74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192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9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47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843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82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079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174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79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48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1B3-5F46-45E2-BD52-7CD4B558824A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99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636E7-0030-4FFF-BAC6-AE0043100D97}" type="datetimeFigureOut">
              <a:rPr lang="el-GR" smtClean="0"/>
              <a:pPr/>
              <a:t>30/11/2016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4C2F-ABD8-463C-9097-4AFCD890915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235745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Επιδημιολογία και πρόληψη Σεξουαλικώς Μεταδιδόμενων Νοσημάτων (ΣΜΝ)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9144000" cy="17859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hlink"/>
              </a:buClr>
              <a:buSzPct val="75000"/>
              <a:defRPr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Τσιώνης Χάρης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75000"/>
              <a:defRPr/>
            </a:pP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Ειδικός Γαστρεντερολόγος</a:t>
            </a:r>
            <a:endParaRPr lang="el-GR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lnSpc>
                <a:spcPct val="120000"/>
              </a:lnSpc>
              <a:buClr>
                <a:schemeClr val="hlink"/>
              </a:buClr>
              <a:buSzPct val="75000"/>
              <a:defRPr/>
            </a:pP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       tsionisx@hotmail.com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endParaRPr lang="el-GR" sz="2400" dirty="0"/>
          </a:p>
        </p:txBody>
      </p:sp>
      <p:pic>
        <p:nvPicPr>
          <p:cNvPr id="6" name="5 - Εικόνα" descr="blue-mai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6067452"/>
            <a:ext cx="576258" cy="576258"/>
          </a:xfrm>
          <a:prstGeom prst="rect">
            <a:avLst/>
          </a:prstGeom>
        </p:spPr>
      </p:pic>
      <p:pic>
        <p:nvPicPr>
          <p:cNvPr id="7" name="6 - Εικόνα" descr="main cristi180884 shutterstock_58061779.jpg"/>
          <p:cNvPicPr>
            <a:picLocks noChangeAspect="1"/>
          </p:cNvPicPr>
          <p:nvPr/>
        </p:nvPicPr>
        <p:blipFill>
          <a:blip r:embed="rId3" cstate="print"/>
          <a:srcRect t="7310" b="10575"/>
          <a:stretch>
            <a:fillRect/>
          </a:stretch>
        </p:blipFill>
        <p:spPr>
          <a:xfrm>
            <a:off x="0" y="1928802"/>
            <a:ext cx="918689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Φθειρίαση -  ψείρες εφηβαίου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just">
              <a:buClr>
                <a:schemeClr val="folHlink"/>
              </a:buClr>
              <a:defRPr/>
            </a:pPr>
            <a:r>
              <a:rPr lang="el-GR" sz="2000" dirty="0"/>
              <a:t>Οι φθείρες (ψείρες) του εφηβαίου είναι μικρά γκριζο-κίτρινα παράσιτα στο σχήμα του κάβουρα, που μπαίνουν στο δέρμα και τρέφονται με αίμα. Ζουν στις τρίχες κυρίως του εφηβαίου, των μασχαλών. </a:t>
            </a:r>
          </a:p>
          <a:p>
            <a:pPr algn="just">
              <a:buClr>
                <a:schemeClr val="folHlink"/>
              </a:buClr>
              <a:defRPr/>
            </a:pPr>
            <a:r>
              <a:rPr lang="el-GR" sz="2000" dirty="0"/>
              <a:t>Μεταδίδονται κατά την διάρκεια της σεξουαλικής επαφής, αλλά και με τα κλινοσκεπάσματα, τα ρούχα, τις πετσέτες. </a:t>
            </a:r>
          </a:p>
          <a:p>
            <a:pPr>
              <a:buClr>
                <a:schemeClr val="folHlink"/>
              </a:buClr>
              <a:defRPr/>
            </a:pPr>
            <a:r>
              <a:rPr lang="el-GR" sz="2000" dirty="0"/>
              <a:t>Συμπτώματα:</a:t>
            </a:r>
          </a:p>
          <a:p>
            <a:pPr lvl="1">
              <a:buClr>
                <a:schemeClr val="folHlink"/>
              </a:buClr>
              <a:defRPr/>
            </a:pPr>
            <a:r>
              <a:rPr lang="el-GR" sz="2000" dirty="0"/>
              <a:t>Φαγούρα </a:t>
            </a:r>
          </a:p>
          <a:p>
            <a:pPr lvl="1">
              <a:buClr>
                <a:schemeClr val="folHlink"/>
              </a:buClr>
              <a:defRPr/>
            </a:pPr>
            <a:r>
              <a:rPr lang="el-GR" sz="2000" dirty="0"/>
              <a:t>Φλεγμονή της προσβεβλημένης περιοχής</a:t>
            </a:r>
          </a:p>
          <a:p>
            <a:pPr lvl="1">
              <a:buClr>
                <a:schemeClr val="folHlink"/>
              </a:buClr>
              <a:defRPr/>
            </a:pPr>
            <a:r>
              <a:rPr lang="el-GR" sz="2000" dirty="0"/>
              <a:t>Μερικές φορές βλέπουμε τις ψείρες και </a:t>
            </a:r>
            <a:r>
              <a:rPr lang="el-GR" sz="2000" dirty="0" smtClean="0"/>
              <a:t>τις</a:t>
            </a:r>
          </a:p>
          <a:p>
            <a:pPr lvl="1">
              <a:buClr>
                <a:schemeClr val="folHlink"/>
              </a:buClr>
              <a:buNone/>
              <a:defRPr/>
            </a:pPr>
            <a:r>
              <a:rPr lang="el-GR" sz="2000" dirty="0"/>
              <a:t>	</a:t>
            </a:r>
            <a:r>
              <a:rPr lang="el-GR" sz="2000" dirty="0" smtClean="0"/>
              <a:t>κόνιδες</a:t>
            </a:r>
          </a:p>
          <a:p>
            <a:pPr lvl="1">
              <a:buClr>
                <a:schemeClr val="folHlink"/>
              </a:buClr>
              <a:defRPr/>
            </a:pPr>
            <a:endParaRPr lang="el-GR" sz="2000" dirty="0" smtClean="0"/>
          </a:p>
          <a:p>
            <a:pPr lvl="1">
              <a:buClr>
                <a:schemeClr val="folHlink"/>
              </a:buClr>
              <a:defRPr/>
            </a:pPr>
            <a:endParaRPr lang="el-GR" sz="2000" dirty="0"/>
          </a:p>
          <a:p>
            <a:pPr algn="ctr">
              <a:buClr>
                <a:schemeClr val="folHlink"/>
              </a:buClr>
              <a:buNone/>
              <a:defRPr/>
            </a:pPr>
            <a:r>
              <a:rPr lang="el-GR" sz="22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l-GR" sz="2200" b="1" dirty="0" smtClean="0">
                <a:solidFill>
                  <a:srgbClr val="C00000"/>
                </a:solidFill>
              </a:rPr>
              <a:t>Δεν υπάρχει αποτελεσματικός τρόπος πρόληψης κατά τη διάρκεια της σεξουαλικής επαφής</a:t>
            </a:r>
            <a:endParaRPr lang="el-GR" sz="2200" b="1" dirty="0">
              <a:solidFill>
                <a:srgbClr val="C00000"/>
              </a:solidFill>
            </a:endParaRPr>
          </a:p>
          <a:p>
            <a:endParaRPr lang="el-GR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00438"/>
            <a:ext cx="2325728" cy="1725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>
                <a:solidFill>
                  <a:srgbClr val="C00000"/>
                </a:solidFill>
              </a:rPr>
              <a:t>Έ</a:t>
            </a:r>
            <a:r>
              <a:rPr lang="el-GR" sz="2800" dirty="0" smtClean="0">
                <a:solidFill>
                  <a:srgbClr val="C00000"/>
                </a:solidFill>
              </a:rPr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n-US" sz="2800" dirty="0" smtClean="0"/>
              <a:t>HPV</a:t>
            </a:r>
            <a:r>
              <a:rPr lang="el-GR" sz="2800" dirty="0" smtClean="0"/>
              <a:t> λοίμωξη</a:t>
            </a:r>
            <a:endParaRPr lang="el-GR" sz="2800" dirty="0"/>
          </a:p>
        </p:txBody>
      </p:sp>
      <p:pic>
        <p:nvPicPr>
          <p:cNvPr id="4" name="3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Έρπης γεννητικών οργάνων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643050"/>
            <a:ext cx="7772440" cy="454344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folHlink"/>
              </a:buClr>
              <a:buNone/>
              <a:defRPr/>
            </a:pPr>
            <a:r>
              <a:rPr lang="el-GR" sz="2900" b="1" dirty="0"/>
              <a:t>Οφείλεται στον ιό του απλού έρπητα και προκαλεί: </a:t>
            </a:r>
          </a:p>
          <a:p>
            <a:pPr>
              <a:buClr>
                <a:schemeClr val="folHlink"/>
              </a:buClr>
              <a:buNone/>
              <a:defRPr/>
            </a:pPr>
            <a:endParaRPr lang="el-GR" sz="2900" b="1" dirty="0"/>
          </a:p>
          <a:p>
            <a:pPr algn="just">
              <a:buClr>
                <a:schemeClr val="folHlink"/>
              </a:buClr>
              <a:defRPr/>
            </a:pPr>
            <a:r>
              <a:rPr lang="el-GR" sz="2900" dirty="0"/>
              <a:t>Εμφάνιση </a:t>
            </a:r>
            <a:r>
              <a:rPr lang="el-GR" sz="2900" b="1" dirty="0"/>
              <a:t>φυσαλίδων</a:t>
            </a:r>
            <a:r>
              <a:rPr lang="el-GR" sz="2900" dirty="0"/>
              <a:t> με υγρό που συνήθως σπάνε και αφήνουν πληγές με πόνο, φαγούρα ή κάψιμο.</a:t>
            </a:r>
          </a:p>
          <a:p>
            <a:pPr algn="just">
              <a:buClr>
                <a:schemeClr val="folHlink"/>
              </a:buClr>
              <a:defRPr/>
            </a:pPr>
            <a:r>
              <a:rPr lang="el-GR" sz="2900" dirty="0"/>
              <a:t>Μετά την πρωτομόλυνση οι ερπητοϊοί κρύβονται στις νευρικές ίνες κοντά στην περιοχή της λοίμωξης, όπου μένουν σε λανθάνουσα (ασυμπτωματική) κατάσταση.</a:t>
            </a:r>
          </a:p>
          <a:p>
            <a:pPr algn="just">
              <a:buClr>
                <a:schemeClr val="folHlink"/>
              </a:buClr>
              <a:defRPr/>
            </a:pPr>
            <a:r>
              <a:rPr lang="el-GR" sz="2900" dirty="0"/>
              <a:t>Υποτροπές συμβαίνουν με </a:t>
            </a:r>
            <a:r>
              <a:rPr lang="el-GR" sz="2900" dirty="0" err="1"/>
              <a:t>stress</a:t>
            </a:r>
            <a:r>
              <a:rPr lang="el-GR" sz="2900" dirty="0"/>
              <a:t> </a:t>
            </a:r>
            <a:r>
              <a:rPr lang="el-GR" sz="2900" dirty="0"/>
              <a:t>ή</a:t>
            </a:r>
            <a:r>
              <a:rPr lang="el-GR" sz="2900" dirty="0" smtClean="0"/>
              <a:t> </a:t>
            </a:r>
            <a:r>
              <a:rPr lang="el-GR" sz="2900" dirty="0"/>
              <a:t>πτώση της άμυνας του οργανισμού, αλλά τα επεισόδια διαρκούν λιγότερο και είναι πιο ελαφριά</a:t>
            </a:r>
            <a:r>
              <a:rPr lang="el-GR" sz="2900" dirty="0" smtClean="0"/>
              <a:t>.</a:t>
            </a:r>
            <a:endParaRPr lang="en-US" sz="2900" dirty="0" smtClean="0"/>
          </a:p>
          <a:p>
            <a:pPr algn="just">
              <a:buClr>
                <a:schemeClr val="folHlink"/>
              </a:buClr>
              <a:defRPr/>
            </a:pPr>
            <a:endParaRPr lang="el-GR" sz="2900" dirty="0"/>
          </a:p>
          <a:p>
            <a:pPr algn="ctr">
              <a:buClr>
                <a:schemeClr val="folHlink"/>
              </a:buClr>
              <a:buNone/>
              <a:defRPr/>
            </a:pPr>
            <a:r>
              <a:rPr lang="en-US" sz="2900" dirty="0" smtClean="0"/>
              <a:t>	</a:t>
            </a:r>
            <a:r>
              <a:rPr lang="el-GR" sz="2900" b="1" i="1" dirty="0" smtClean="0">
                <a:solidFill>
                  <a:srgbClr val="C00000"/>
                </a:solidFill>
              </a:rPr>
              <a:t>Η </a:t>
            </a:r>
            <a:r>
              <a:rPr lang="el-GR" sz="2900" b="1" i="1" dirty="0">
                <a:solidFill>
                  <a:srgbClr val="C00000"/>
                </a:solidFill>
              </a:rPr>
              <a:t>μετάδοση γίνεται στην διάρκεια της σεξουαλικής επαφής, ακόμη και αν δεν υπάρχουν βλάβες ή συμπτώματα</a:t>
            </a:r>
            <a:r>
              <a:rPr lang="el-GR" sz="2900" b="1" i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buClr>
                <a:schemeClr val="folHlink"/>
              </a:buClr>
              <a:buNone/>
              <a:defRPr/>
            </a:pPr>
            <a:endParaRPr lang="el-GR" sz="2900" b="1" i="1" dirty="0">
              <a:solidFill>
                <a:srgbClr val="C00000"/>
              </a:solidFill>
            </a:endParaRPr>
          </a:p>
          <a:p>
            <a:pPr algn="ctr">
              <a:buClr>
                <a:schemeClr val="folHlink"/>
              </a:buClr>
              <a:buNone/>
              <a:defRPr/>
            </a:pPr>
            <a:r>
              <a:rPr lang="en-US" sz="2900" b="1" i="1" dirty="0" smtClean="0">
                <a:solidFill>
                  <a:srgbClr val="C00000"/>
                </a:solidFill>
              </a:rPr>
              <a:t>	</a:t>
            </a:r>
            <a:r>
              <a:rPr lang="el-GR" sz="2900" b="1" i="1" dirty="0" smtClean="0">
                <a:solidFill>
                  <a:srgbClr val="C00000"/>
                </a:solidFill>
              </a:rPr>
              <a:t>Πρόληψη </a:t>
            </a:r>
            <a:r>
              <a:rPr lang="el-GR" sz="2900" b="1" i="1" dirty="0">
                <a:solidFill>
                  <a:srgbClr val="C00000"/>
                </a:solidFill>
              </a:rPr>
              <a:t>μπορεί να γίνει με το προφυλακτικό αν καλύπτει τις βλάβες. </a:t>
            </a:r>
          </a:p>
          <a:p>
            <a:pPr>
              <a:buNone/>
            </a:pP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2386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2386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n-US" sz="2800" dirty="0" smtClean="0"/>
              <a:t>HPV</a:t>
            </a:r>
            <a:r>
              <a:rPr lang="el-GR" sz="2800" dirty="0" smtClean="0"/>
              <a:t> λοίμωξη</a:t>
            </a:r>
            <a:endParaRPr lang="el-GR" sz="2800" dirty="0"/>
          </a:p>
        </p:txBody>
      </p:sp>
      <p:pic>
        <p:nvPicPr>
          <p:cNvPr id="4" name="3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Σύφιλη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0059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/>
              <a:t>Το όνομα της δόθηκε από τον </a:t>
            </a:r>
            <a:r>
              <a:rPr lang="en-US" sz="2400" dirty="0" smtClean="0"/>
              <a:t>Fracastorius </a:t>
            </a:r>
            <a:r>
              <a:rPr lang="el-GR" sz="2400" dirty="0" smtClean="0"/>
              <a:t>το 1530 από ένα άρρωστο βοσκό, τον Σίφυλους.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Περιγραφές στην Βίβλο και αρχαία Κινέζικα κείμενα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Καταστροφικές επιδημίες στη διάρκεια της ιστορίας</a:t>
            </a:r>
          </a:p>
          <a:p>
            <a:pPr>
              <a:buNone/>
            </a:pPr>
            <a:endParaRPr lang="el-GR" sz="2000" dirty="0"/>
          </a:p>
        </p:txBody>
      </p:sp>
      <p:pic>
        <p:nvPicPr>
          <p:cNvPr id="5" name="4 - Εικόνα" descr="columbu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2562" y="3929066"/>
            <a:ext cx="4938876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Σύφιλη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1785926"/>
            <a:ext cx="4686304" cy="3900502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defRPr/>
            </a:pPr>
            <a:r>
              <a:rPr lang="el-GR" sz="2400" dirty="0"/>
              <a:t>Οφείλεται στην </a:t>
            </a:r>
            <a:r>
              <a:rPr lang="el-GR" sz="2400" dirty="0" smtClean="0"/>
              <a:t>ωχρά </a:t>
            </a:r>
            <a:r>
              <a:rPr lang="el-GR" sz="2400" dirty="0"/>
              <a:t>σπειροχαίτη.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Μεταδίδεται με την σεξουαλική επαφή.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Επίσης από άρρωστη μητέρα στο κυοφορούμενο έμβρυο.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Από μετάγγιση μολυσμένου αίματος.</a:t>
            </a:r>
          </a:p>
          <a:p>
            <a:pPr>
              <a:buClr>
                <a:schemeClr val="folHlink"/>
              </a:buClr>
              <a:defRPr/>
            </a:pP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3 - Εικόνα" descr="-WE_ARE_HELPING_TO_STAMP_OUT_SYPHILIS-_-_NARA_-_516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3125727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Σύφιλη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900502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defRPr/>
            </a:pPr>
            <a:r>
              <a:rPr lang="el-GR" sz="2400" dirty="0"/>
              <a:t>Ανώδυνη πληγή στα γεννητικά όργανα – συφιλιδικό έλκος.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Πρησμένοι λεμφαδένες.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Εξάνθημα (ανάλογα με το στάδιο).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Πυρετός ή κακουχία.</a:t>
            </a:r>
          </a:p>
          <a:p>
            <a:pPr>
              <a:buClr>
                <a:schemeClr val="folHlink"/>
              </a:buClr>
              <a:defRPr/>
            </a:pP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3857628"/>
            <a:ext cx="3420000" cy="2680956"/>
          </a:xfrm>
          <a:prstGeom prst="rect">
            <a:avLst/>
          </a:prstGeom>
        </p:spPr>
      </p:pic>
      <p:pic>
        <p:nvPicPr>
          <p:cNvPr id="5" name="4 - Εικόνα" descr="syphilis-primary.jpg"/>
          <p:cNvPicPr>
            <a:picLocks noChangeAspect="1"/>
          </p:cNvPicPr>
          <p:nvPr/>
        </p:nvPicPr>
        <p:blipFill>
          <a:blip r:embed="rId3" cstate="print"/>
          <a:srcRect r="6499"/>
          <a:stretch>
            <a:fillRect/>
          </a:stretch>
        </p:blipFill>
        <p:spPr>
          <a:xfrm>
            <a:off x="5214942" y="3857628"/>
            <a:ext cx="3357588" cy="26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Σύφιλη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3900502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defRPr/>
            </a:pPr>
            <a:r>
              <a:rPr lang="el-GR" sz="2400" dirty="0"/>
              <a:t>Εξελίσσεται (χωρίς θεραπεία) σε 3 στάδια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Σοβαρή προσβολή καρδιάς, ματιών, νευρικού συστήματος.</a:t>
            </a:r>
          </a:p>
          <a:p>
            <a:pPr>
              <a:buClr>
                <a:schemeClr val="folHlink"/>
              </a:buClr>
              <a:defRPr/>
            </a:pPr>
            <a:r>
              <a:rPr lang="el-GR" sz="2400" dirty="0"/>
              <a:t>Η θεραπεία της επιτεύχθηκε με την ανακάλυψη της </a:t>
            </a:r>
            <a:r>
              <a:rPr lang="el-GR" sz="2400" dirty="0" smtClean="0"/>
              <a:t>πενικιλίνης</a:t>
            </a:r>
            <a:endParaRPr lang="el-GR" sz="2400" dirty="0"/>
          </a:p>
          <a:p>
            <a:pPr>
              <a:buClr>
                <a:schemeClr val="folHlink"/>
              </a:buClr>
              <a:buNone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Clr>
                <a:schemeClr val="folHlink"/>
              </a:buClr>
              <a:buNone/>
              <a:defRPr/>
            </a:pPr>
            <a:endParaRPr lang="el-GR" sz="2400" dirty="0" smtClean="0">
              <a:solidFill>
                <a:srgbClr val="C00000"/>
              </a:solidFill>
            </a:endParaRPr>
          </a:p>
          <a:p>
            <a:pPr algn="ctr">
              <a:buClr>
                <a:schemeClr val="folHlink"/>
              </a:buClr>
              <a:buNone/>
              <a:defRPr/>
            </a:pPr>
            <a:r>
              <a:rPr lang="el-GR" sz="2400" dirty="0" smtClean="0">
                <a:solidFill>
                  <a:srgbClr val="C00000"/>
                </a:solidFill>
              </a:rPr>
              <a:t>Το προφυλακτικό </a:t>
            </a:r>
            <a:r>
              <a:rPr lang="el-GR" sz="2400" dirty="0">
                <a:solidFill>
                  <a:srgbClr val="C00000"/>
                </a:solidFill>
              </a:rPr>
              <a:t>δεν προσφέρει απόλυτη προφύλαξη</a:t>
            </a:r>
          </a:p>
          <a:p>
            <a:pPr>
              <a:buClr>
                <a:schemeClr val="folHlink"/>
              </a:buClr>
              <a:defRPr/>
            </a:pP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HPV</a:t>
            </a:r>
            <a:r>
              <a:rPr lang="el-GR" sz="2800" dirty="0" smtClean="0"/>
              <a:t> λοίμωξη</a:t>
            </a:r>
            <a:endParaRPr lang="el-GR" sz="2800" dirty="0"/>
          </a:p>
        </p:txBody>
      </p:sp>
      <p:pic>
        <p:nvPicPr>
          <p:cNvPr id="8" name="7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Τι είναι τα ΣΜΝ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1214430" y="2026499"/>
            <a:ext cx="685803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i="1" dirty="0">
                <a:latin typeface="Calibri" pitchFamily="34" charset="0"/>
              </a:rPr>
              <a:t>Ε</a:t>
            </a:r>
            <a:r>
              <a:rPr lang="el-GR" sz="2400" i="1" dirty="0" smtClean="0">
                <a:latin typeface="Calibri" pitchFamily="34" charset="0"/>
              </a:rPr>
              <a:t>ίναι </a:t>
            </a:r>
            <a:r>
              <a:rPr lang="el-GR" sz="2400" b="1" i="1" dirty="0" smtClean="0">
                <a:latin typeface="Calibri" pitchFamily="34" charset="0"/>
              </a:rPr>
              <a:t>νοσήματα</a:t>
            </a:r>
            <a:r>
              <a:rPr lang="el-GR" sz="2400" i="1" dirty="0" smtClean="0">
                <a:latin typeface="Calibri" pitchFamily="34" charset="0"/>
              </a:rPr>
              <a:t> που </a:t>
            </a:r>
            <a:r>
              <a:rPr lang="el-GR" sz="2400" b="1" i="1" dirty="0" smtClean="0">
                <a:latin typeface="Calibri" pitchFamily="34" charset="0"/>
              </a:rPr>
              <a:t>μεταδίδονται</a:t>
            </a:r>
            <a:r>
              <a:rPr lang="el-GR" sz="2400" i="1" dirty="0" smtClean="0">
                <a:latin typeface="Calibri" pitchFamily="34" charset="0"/>
              </a:rPr>
              <a:t> από άτομο σε άτομο κατά την </a:t>
            </a:r>
            <a:r>
              <a:rPr lang="el-GR" sz="2400" b="1" i="1" dirty="0" smtClean="0">
                <a:latin typeface="Calibri" pitchFamily="34" charset="0"/>
              </a:rPr>
              <a:t>σεξουαλική</a:t>
            </a:r>
            <a:r>
              <a:rPr lang="el-GR" sz="2400" i="1" dirty="0" smtClean="0">
                <a:latin typeface="Calibri" pitchFamily="34" charset="0"/>
              </a:rPr>
              <a:t> </a:t>
            </a:r>
            <a:r>
              <a:rPr lang="el-GR" sz="2400" b="1" i="1" dirty="0" smtClean="0">
                <a:latin typeface="Calibri" pitchFamily="34" charset="0"/>
              </a:rPr>
              <a:t>επαφή</a:t>
            </a:r>
            <a:r>
              <a:rPr lang="el-GR" sz="2400" i="1" dirty="0" smtClean="0">
                <a:latin typeface="Calibri" pitchFamily="34" charset="0"/>
              </a:rPr>
              <a:t>. </a:t>
            </a:r>
            <a:endParaRPr lang="el-GR" sz="2400" i="1" dirty="0"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42910" y="4060702"/>
            <a:ext cx="3420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latin typeface="Calibri" pitchFamily="34" charset="0"/>
              </a:rPr>
              <a:t>Μερικά απ' αυτά μπορούν να μεταδοθούν με απλή σωματική επαφή ενώ άλλα χρειάζονται πλήρη και στενή σεξουαλική σχέση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072066" y="4060702"/>
            <a:ext cx="3420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latin typeface="Calibri" pitchFamily="34" charset="0"/>
              </a:rPr>
              <a:t>Μολονότι η προφύλαξη είναι δυνατή και υπάρχουν πλέον αποτελεσματικές θεραπείες, τα αφροδίσια νοσήματα αποτελούν και σήμερα σοβαρό πρόβλημα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image_galler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86" cy="32146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Το Ήπαρ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3500438"/>
            <a:ext cx="7929618" cy="2857520"/>
          </a:xfrm>
        </p:spPr>
        <p:txBody>
          <a:bodyPr>
            <a:noAutofit/>
          </a:bodyPr>
          <a:lstStyle/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 smtClean="0">
                <a:effectLst/>
              </a:rPr>
              <a:t>Μερικές μόνο από τις λειτουργίες που επιτελεί:</a:t>
            </a:r>
          </a:p>
          <a:p>
            <a:pPr>
              <a:buFontTx/>
              <a:buChar char="-"/>
            </a:pPr>
            <a:endParaRPr lang="el-GR" sz="2000" dirty="0" smtClean="0">
              <a:effectLst/>
            </a:endParaRPr>
          </a:p>
          <a:p>
            <a:pPr>
              <a:buFontTx/>
              <a:buChar char="-"/>
            </a:pPr>
            <a:r>
              <a:rPr lang="el-GR" sz="2000" dirty="0" smtClean="0">
                <a:effectLst/>
              </a:rPr>
              <a:t>Καταστρέφει βλαβερές ουσίες</a:t>
            </a:r>
          </a:p>
          <a:p>
            <a:pPr>
              <a:buFontTx/>
              <a:buChar char="-"/>
            </a:pPr>
            <a:r>
              <a:rPr lang="el-GR" sz="2000" dirty="0" smtClean="0">
                <a:effectLst/>
              </a:rPr>
              <a:t>Ρυθμίζει τη λειτουργία των φαρμάκων</a:t>
            </a:r>
          </a:p>
          <a:p>
            <a:pPr>
              <a:buFontTx/>
              <a:buChar char="-"/>
            </a:pPr>
            <a:r>
              <a:rPr lang="el-GR" sz="2000" dirty="0" smtClean="0">
                <a:effectLst/>
              </a:rPr>
              <a:t>Ρυθμίζει τη χοληστερόλη και άλλες σημαντικές ουσίες</a:t>
            </a:r>
          </a:p>
          <a:p>
            <a:pPr>
              <a:buFontTx/>
              <a:buChar char="-"/>
            </a:pPr>
            <a:r>
              <a:rPr lang="el-GR" sz="2000" dirty="0" smtClean="0">
                <a:effectLst/>
              </a:rPr>
              <a:t>Αποθηκεύει λίπη, βιταμίνες και άλλες ουσίες</a:t>
            </a:r>
          </a:p>
          <a:p>
            <a:pPr>
              <a:buFontTx/>
              <a:buChar char="-"/>
            </a:pPr>
            <a:r>
              <a:rPr lang="el-GR" sz="2000" dirty="0" smtClean="0">
                <a:effectLst/>
              </a:rPr>
              <a:t>Συνθέτει πολύτιμες πρωτεΐνες που υπάρχουν στο αίμα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3 - TextBox"/>
          <p:cNvSpPr txBox="1"/>
          <p:nvPr/>
        </p:nvSpPr>
        <p:spPr>
          <a:xfrm>
            <a:off x="4214810" y="1857364"/>
            <a:ext cx="42862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/>
              </a:rPr>
              <a:t>Το ήπαρ (συκώτι) είναι ένα πολύτιμο όργανο απαραίτητο για την λειτουργία ολόκληρου του οργανισμού.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Ηπατίτιδα Β</a:t>
            </a:r>
            <a:endParaRPr lang="el-GR" b="1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2623" y="1643050"/>
            <a:ext cx="5238755" cy="392906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130800" y="2325688"/>
            <a:ext cx="2890838" cy="2863850"/>
            <a:chOff x="2915" y="1896"/>
            <a:chExt cx="1128" cy="1117"/>
          </a:xfrm>
        </p:grpSpPr>
        <p:sp>
          <p:nvSpPr>
            <p:cNvPr id="25621" name="Arc 3"/>
            <p:cNvSpPr>
              <a:spLocks noChangeAspect="1"/>
            </p:cNvSpPr>
            <p:nvPr/>
          </p:nvSpPr>
          <p:spPr bwMode="auto">
            <a:xfrm>
              <a:off x="2915" y="1957"/>
              <a:ext cx="1049" cy="1056"/>
            </a:xfrm>
            <a:custGeom>
              <a:avLst/>
              <a:gdLst>
                <a:gd name="T0" fmla="*/ 0 w 42913"/>
                <a:gd name="T1" fmla="*/ 0 h 43200"/>
                <a:gd name="T2" fmla="*/ 0 w 42913"/>
                <a:gd name="T3" fmla="*/ 0 h 43200"/>
                <a:gd name="T4" fmla="*/ 0 w 42913"/>
                <a:gd name="T5" fmla="*/ 0 h 43200"/>
                <a:gd name="T6" fmla="*/ 0 60000 65536"/>
                <a:gd name="T7" fmla="*/ 0 60000 65536"/>
                <a:gd name="T8" fmla="*/ 0 60000 65536"/>
                <a:gd name="T9" fmla="*/ 0 w 42913"/>
                <a:gd name="T10" fmla="*/ 0 h 43200"/>
                <a:gd name="T11" fmla="*/ 42913 w 4291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13" h="43200" fill="none" extrusionOk="0">
                  <a:moveTo>
                    <a:pt x="42912" y="25109"/>
                  </a:moveTo>
                  <a:cubicBezTo>
                    <a:pt x="41194" y="35544"/>
                    <a:pt x="3217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424" y="-1"/>
                    <a:pt x="23248" y="47"/>
                    <a:pt x="24066" y="141"/>
                  </a:cubicBezTo>
                </a:path>
                <a:path w="42913" h="43200" stroke="0" extrusionOk="0">
                  <a:moveTo>
                    <a:pt x="42912" y="25109"/>
                  </a:moveTo>
                  <a:cubicBezTo>
                    <a:pt x="41194" y="35544"/>
                    <a:pt x="3217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424" y="-1"/>
                    <a:pt x="23248" y="47"/>
                    <a:pt x="24066" y="14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622" name="Arc 4"/>
            <p:cNvSpPr>
              <a:spLocks noChangeAspect="1"/>
            </p:cNvSpPr>
            <p:nvPr/>
          </p:nvSpPr>
          <p:spPr bwMode="auto">
            <a:xfrm>
              <a:off x="3443" y="1960"/>
              <a:ext cx="528" cy="610"/>
            </a:xfrm>
            <a:custGeom>
              <a:avLst/>
              <a:gdLst>
                <a:gd name="T0" fmla="*/ 0 w 21600"/>
                <a:gd name="T1" fmla="*/ 0 h 24969"/>
                <a:gd name="T2" fmla="*/ 0 w 21600"/>
                <a:gd name="T3" fmla="*/ 0 h 24969"/>
                <a:gd name="T4" fmla="*/ 0 w 21600"/>
                <a:gd name="T5" fmla="*/ 0 h 24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969"/>
                <a:gd name="T11" fmla="*/ 21600 w 21600"/>
                <a:gd name="T12" fmla="*/ 24969 h 24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969" fill="none" extrusionOk="0">
                  <a:moveTo>
                    <a:pt x="2466" y="0"/>
                  </a:moveTo>
                  <a:cubicBezTo>
                    <a:pt x="13370" y="1253"/>
                    <a:pt x="21600" y="10484"/>
                    <a:pt x="21600" y="21459"/>
                  </a:cubicBezTo>
                  <a:cubicBezTo>
                    <a:pt x="21600" y="22634"/>
                    <a:pt x="21503" y="23808"/>
                    <a:pt x="21312" y="24968"/>
                  </a:cubicBezTo>
                </a:path>
                <a:path w="21600" h="24969" stroke="0" extrusionOk="0">
                  <a:moveTo>
                    <a:pt x="2466" y="0"/>
                  </a:moveTo>
                  <a:cubicBezTo>
                    <a:pt x="13370" y="1253"/>
                    <a:pt x="21600" y="10484"/>
                    <a:pt x="21600" y="21459"/>
                  </a:cubicBezTo>
                  <a:cubicBezTo>
                    <a:pt x="21600" y="22634"/>
                    <a:pt x="21503" y="23808"/>
                    <a:pt x="21312" y="24968"/>
                  </a:cubicBezTo>
                  <a:lnTo>
                    <a:pt x="0" y="21459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623" name="Arc 5"/>
            <p:cNvSpPr>
              <a:spLocks noChangeAspect="1"/>
            </p:cNvSpPr>
            <p:nvPr/>
          </p:nvSpPr>
          <p:spPr bwMode="auto">
            <a:xfrm>
              <a:off x="3515" y="1896"/>
              <a:ext cx="528" cy="610"/>
            </a:xfrm>
            <a:custGeom>
              <a:avLst/>
              <a:gdLst>
                <a:gd name="T0" fmla="*/ 0 w 21600"/>
                <a:gd name="T1" fmla="*/ 0 h 24969"/>
                <a:gd name="T2" fmla="*/ 0 w 21600"/>
                <a:gd name="T3" fmla="*/ 0 h 24969"/>
                <a:gd name="T4" fmla="*/ 0 w 21600"/>
                <a:gd name="T5" fmla="*/ 0 h 24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969"/>
                <a:gd name="T11" fmla="*/ 21600 w 21600"/>
                <a:gd name="T12" fmla="*/ 24969 h 24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969" fill="none" extrusionOk="0">
                  <a:moveTo>
                    <a:pt x="2466" y="0"/>
                  </a:moveTo>
                  <a:cubicBezTo>
                    <a:pt x="13370" y="1253"/>
                    <a:pt x="21600" y="10484"/>
                    <a:pt x="21600" y="21459"/>
                  </a:cubicBezTo>
                  <a:cubicBezTo>
                    <a:pt x="21600" y="22634"/>
                    <a:pt x="21503" y="23808"/>
                    <a:pt x="21312" y="24968"/>
                  </a:cubicBezTo>
                </a:path>
                <a:path w="21600" h="24969" stroke="0" extrusionOk="0">
                  <a:moveTo>
                    <a:pt x="2466" y="0"/>
                  </a:moveTo>
                  <a:cubicBezTo>
                    <a:pt x="13370" y="1253"/>
                    <a:pt x="21600" y="10484"/>
                    <a:pt x="21600" y="21459"/>
                  </a:cubicBezTo>
                  <a:cubicBezTo>
                    <a:pt x="21600" y="22634"/>
                    <a:pt x="21503" y="23808"/>
                    <a:pt x="21312" y="24968"/>
                  </a:cubicBezTo>
                  <a:lnTo>
                    <a:pt x="0" y="214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624" name="Line 6"/>
            <p:cNvSpPr>
              <a:spLocks noChangeAspect="1" noChangeShapeType="1"/>
            </p:cNvSpPr>
            <p:nvPr/>
          </p:nvSpPr>
          <p:spPr bwMode="auto">
            <a:xfrm flipH="1">
              <a:off x="3444" y="1956"/>
              <a:ext cx="60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5625" name="Line 7"/>
            <p:cNvSpPr>
              <a:spLocks noChangeAspect="1" noChangeShapeType="1"/>
            </p:cNvSpPr>
            <p:nvPr/>
          </p:nvSpPr>
          <p:spPr bwMode="auto">
            <a:xfrm flipH="1" flipV="1">
              <a:off x="3444" y="2484"/>
              <a:ext cx="532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25603" name="Line 8"/>
          <p:cNvSpPr>
            <a:spLocks noChangeAspect="1" noChangeShapeType="1"/>
          </p:cNvSpPr>
          <p:nvPr/>
        </p:nvSpPr>
        <p:spPr bwMode="auto">
          <a:xfrm flipV="1">
            <a:off x="3779838" y="2449513"/>
            <a:ext cx="2124075" cy="795337"/>
          </a:xfrm>
          <a:prstGeom prst="line">
            <a:avLst/>
          </a:prstGeom>
          <a:noFill/>
          <a:ln w="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827088" y="2092325"/>
            <a:ext cx="3313112" cy="3375025"/>
            <a:chOff x="1692" y="1200"/>
            <a:chExt cx="1900" cy="1928"/>
          </a:xfrm>
        </p:grpSpPr>
        <p:pic>
          <p:nvPicPr>
            <p:cNvPr id="25619" name="Picture 10" descr="globe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" y="1200"/>
              <a:ext cx="1900" cy="1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Oval 11"/>
            <p:cNvSpPr>
              <a:spLocks noChangeAspect="1" noChangeArrowheads="1"/>
            </p:cNvSpPr>
            <p:nvPr/>
          </p:nvSpPr>
          <p:spPr bwMode="auto">
            <a:xfrm>
              <a:off x="1699" y="1201"/>
              <a:ext cx="1888" cy="1920"/>
            </a:xfrm>
            <a:prstGeom prst="ellipse">
              <a:avLst/>
            </a:prstGeom>
            <a:noFill/>
            <a:ln w="28575">
              <a:solidFill>
                <a:srgbClr val="1F54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25605" name="Rectangle 12"/>
          <p:cNvSpPr>
            <a:spLocks noChangeAspect="1" noChangeArrowheads="1"/>
          </p:cNvSpPr>
          <p:nvPr/>
        </p:nvSpPr>
        <p:spPr bwMode="auto">
          <a:xfrm>
            <a:off x="1343025" y="4945063"/>
            <a:ext cx="20034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5606" name="Rectangle 13"/>
          <p:cNvSpPr>
            <a:spLocks noChangeAspect="1" noChangeArrowheads="1"/>
          </p:cNvSpPr>
          <p:nvPr/>
        </p:nvSpPr>
        <p:spPr bwMode="auto">
          <a:xfrm>
            <a:off x="2560638" y="1712913"/>
            <a:ext cx="28702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5607" name="Rectangle 14"/>
          <p:cNvSpPr>
            <a:spLocks noChangeAspect="1" noChangeArrowheads="1"/>
          </p:cNvSpPr>
          <p:nvPr/>
        </p:nvSpPr>
        <p:spPr bwMode="auto">
          <a:xfrm>
            <a:off x="1067072" y="1125538"/>
            <a:ext cx="24333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l-GR" sz="2400" b="1" dirty="0">
                <a:solidFill>
                  <a:srgbClr val="FF3300"/>
                </a:solidFill>
              </a:rPr>
              <a:t>&gt; </a:t>
            </a:r>
            <a:r>
              <a:rPr lang="en-GB" sz="2400" b="1" dirty="0">
                <a:solidFill>
                  <a:srgbClr val="FF3300"/>
                </a:solidFill>
              </a:rPr>
              <a:t>2</a:t>
            </a:r>
            <a:r>
              <a:rPr lang="el-GR" sz="2400" b="1" dirty="0">
                <a:solidFill>
                  <a:srgbClr val="FF3300"/>
                </a:solidFill>
              </a:rPr>
              <a:t> δισ. με ένδειξη </a:t>
            </a:r>
          </a:p>
          <a:p>
            <a:pPr algn="ctr" eaLnBrk="0" hangingPunct="0"/>
            <a:r>
              <a:rPr lang="en-US" sz="2400" b="1" dirty="0">
                <a:solidFill>
                  <a:srgbClr val="FF3300"/>
                </a:solidFill>
              </a:rPr>
              <a:t>HBV </a:t>
            </a:r>
            <a:r>
              <a:rPr lang="el-GR" sz="2400" b="1" dirty="0">
                <a:solidFill>
                  <a:srgbClr val="FF3300"/>
                </a:solidFill>
              </a:rPr>
              <a:t>λοίμωξης</a:t>
            </a:r>
            <a:endParaRPr lang="en-GB" sz="2400" b="1" dirty="0">
              <a:solidFill>
                <a:srgbClr val="FF3300"/>
              </a:solidFill>
            </a:endParaRPr>
          </a:p>
        </p:txBody>
      </p:sp>
      <p:sp>
        <p:nvSpPr>
          <p:cNvPr id="25608" name="Rectangle 15"/>
          <p:cNvSpPr>
            <a:spLocks noChangeAspect="1" noChangeArrowheads="1"/>
          </p:cNvSpPr>
          <p:nvPr/>
        </p:nvSpPr>
        <p:spPr bwMode="auto">
          <a:xfrm>
            <a:off x="5126038" y="4664075"/>
            <a:ext cx="23431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5609" name="Rectangle 16"/>
          <p:cNvSpPr>
            <a:spLocks noChangeAspect="1" noChangeArrowheads="1"/>
          </p:cNvSpPr>
          <p:nvPr/>
        </p:nvSpPr>
        <p:spPr bwMode="auto">
          <a:xfrm>
            <a:off x="4931619" y="5373688"/>
            <a:ext cx="328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400" b="1" dirty="0">
                <a:solidFill>
                  <a:srgbClr val="FF3300"/>
                </a:solidFill>
              </a:rPr>
              <a:t>400 </a:t>
            </a:r>
            <a:r>
              <a:rPr lang="el-GR" sz="2400" b="1" dirty="0">
                <a:solidFill>
                  <a:srgbClr val="FF3300"/>
                </a:solidFill>
              </a:rPr>
              <a:t>εκατομμύρια με ΧΗΒ</a:t>
            </a:r>
            <a:r>
              <a:rPr lang="en-GB" sz="24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5610" name="Rectangle 17"/>
          <p:cNvSpPr>
            <a:spLocks noChangeAspect="1" noChangeArrowheads="1"/>
          </p:cNvSpPr>
          <p:nvPr/>
        </p:nvSpPr>
        <p:spPr bwMode="auto">
          <a:xfrm>
            <a:off x="4786314" y="1071546"/>
            <a:ext cx="36988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l-GR" sz="2400" b="1" dirty="0">
                <a:solidFill>
                  <a:srgbClr val="FF3300"/>
                </a:solidFill>
              </a:rPr>
              <a:t>&gt; 2 εκ θάνατοι/έτος </a:t>
            </a:r>
          </a:p>
          <a:p>
            <a:pPr algn="ctr" eaLnBrk="0" hangingPunct="0"/>
            <a:r>
              <a:rPr lang="el-GR" sz="2400" b="1" dirty="0">
                <a:solidFill>
                  <a:srgbClr val="FF3300"/>
                </a:solidFill>
              </a:rPr>
              <a:t>λόγω επιπλοκών:</a:t>
            </a:r>
          </a:p>
          <a:p>
            <a:pPr algn="ctr" eaLnBrk="0" hangingPunct="0"/>
            <a:r>
              <a:rPr lang="el-GR" sz="2400" b="1" dirty="0">
                <a:solidFill>
                  <a:srgbClr val="FF3300"/>
                </a:solidFill>
              </a:rPr>
              <a:t>(κίρρωσης-ΗΚΚ…)</a:t>
            </a:r>
            <a:endParaRPr lang="en-GB" sz="2400" b="1" dirty="0">
              <a:solidFill>
                <a:srgbClr val="FF3300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-281924">
            <a:off x="2068513" y="2089150"/>
            <a:ext cx="1701800" cy="1627188"/>
            <a:chOff x="1414" y="1730"/>
            <a:chExt cx="1072" cy="1025"/>
          </a:xfrm>
        </p:grpSpPr>
        <p:sp>
          <p:nvSpPr>
            <p:cNvPr id="25615" name="Arc 19"/>
            <p:cNvSpPr>
              <a:spLocks noChangeAspect="1"/>
            </p:cNvSpPr>
            <p:nvPr/>
          </p:nvSpPr>
          <p:spPr bwMode="auto">
            <a:xfrm rot="357565">
              <a:off x="1451" y="2442"/>
              <a:ext cx="876" cy="307"/>
            </a:xfrm>
            <a:custGeom>
              <a:avLst/>
              <a:gdLst>
                <a:gd name="T0" fmla="*/ 0 w 21600"/>
                <a:gd name="T1" fmla="*/ 0 h 7459"/>
                <a:gd name="T2" fmla="*/ 0 w 21600"/>
                <a:gd name="T3" fmla="*/ 0 h 7459"/>
                <a:gd name="T4" fmla="*/ 0 w 21600"/>
                <a:gd name="T5" fmla="*/ 0 h 7459"/>
                <a:gd name="T6" fmla="*/ 0 60000 65536"/>
                <a:gd name="T7" fmla="*/ 0 60000 65536"/>
                <a:gd name="T8" fmla="*/ 0 60000 65536"/>
                <a:gd name="T9" fmla="*/ 0 w 21600"/>
                <a:gd name="T10" fmla="*/ 0 h 7459"/>
                <a:gd name="T11" fmla="*/ 21600 w 21600"/>
                <a:gd name="T12" fmla="*/ 7459 h 74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7459" fill="none" extrusionOk="0">
                  <a:moveTo>
                    <a:pt x="21242" y="0"/>
                  </a:moveTo>
                  <a:cubicBezTo>
                    <a:pt x="21480" y="1290"/>
                    <a:pt x="21600" y="2600"/>
                    <a:pt x="21600" y="3913"/>
                  </a:cubicBezTo>
                  <a:cubicBezTo>
                    <a:pt x="21600" y="5101"/>
                    <a:pt x="21501" y="6287"/>
                    <a:pt x="21306" y="7458"/>
                  </a:cubicBezTo>
                </a:path>
                <a:path w="21600" h="7459" stroke="0" extrusionOk="0">
                  <a:moveTo>
                    <a:pt x="21242" y="0"/>
                  </a:moveTo>
                  <a:cubicBezTo>
                    <a:pt x="21480" y="1290"/>
                    <a:pt x="21600" y="2600"/>
                    <a:pt x="21600" y="3913"/>
                  </a:cubicBezTo>
                  <a:cubicBezTo>
                    <a:pt x="21600" y="5101"/>
                    <a:pt x="21501" y="6287"/>
                    <a:pt x="21306" y="7458"/>
                  </a:cubicBezTo>
                  <a:lnTo>
                    <a:pt x="0" y="3913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616" name="Arc 20"/>
            <p:cNvSpPr>
              <a:spLocks noChangeAspect="1"/>
            </p:cNvSpPr>
            <p:nvPr/>
          </p:nvSpPr>
          <p:spPr bwMode="auto">
            <a:xfrm rot="353229">
              <a:off x="1414" y="1730"/>
              <a:ext cx="937" cy="870"/>
            </a:xfrm>
            <a:custGeom>
              <a:avLst/>
              <a:gdLst>
                <a:gd name="T0" fmla="*/ 0 w 23166"/>
                <a:gd name="T1" fmla="*/ 0 h 21600"/>
                <a:gd name="T2" fmla="*/ 0 w 23166"/>
                <a:gd name="T3" fmla="*/ 0 h 21600"/>
                <a:gd name="T4" fmla="*/ 0 w 231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166"/>
                <a:gd name="T10" fmla="*/ 0 h 21600"/>
                <a:gd name="T11" fmla="*/ 23166 w 231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66" h="21600" fill="none" extrusionOk="0">
                  <a:moveTo>
                    <a:pt x="-1" y="85"/>
                  </a:moveTo>
                  <a:cubicBezTo>
                    <a:pt x="639" y="28"/>
                    <a:pt x="1281" y="-1"/>
                    <a:pt x="1923" y="0"/>
                  </a:cubicBezTo>
                  <a:cubicBezTo>
                    <a:pt x="12343" y="0"/>
                    <a:pt x="21277" y="7439"/>
                    <a:pt x="23165" y="17687"/>
                  </a:cubicBezTo>
                </a:path>
                <a:path w="23166" h="21600" stroke="0" extrusionOk="0">
                  <a:moveTo>
                    <a:pt x="-1" y="85"/>
                  </a:moveTo>
                  <a:cubicBezTo>
                    <a:pt x="639" y="28"/>
                    <a:pt x="1281" y="-1"/>
                    <a:pt x="1923" y="0"/>
                  </a:cubicBezTo>
                  <a:cubicBezTo>
                    <a:pt x="12343" y="0"/>
                    <a:pt x="21277" y="7439"/>
                    <a:pt x="23165" y="17687"/>
                  </a:cubicBezTo>
                  <a:lnTo>
                    <a:pt x="1923" y="2160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617" name="Arc 21"/>
            <p:cNvSpPr>
              <a:spLocks noChangeAspect="1"/>
            </p:cNvSpPr>
            <p:nvPr/>
          </p:nvSpPr>
          <p:spPr bwMode="auto">
            <a:xfrm rot="350882">
              <a:off x="1619" y="2456"/>
              <a:ext cx="867" cy="299"/>
            </a:xfrm>
            <a:custGeom>
              <a:avLst/>
              <a:gdLst>
                <a:gd name="T0" fmla="*/ 0 w 21600"/>
                <a:gd name="T1" fmla="*/ 0 h 7464"/>
                <a:gd name="T2" fmla="*/ 0 w 21600"/>
                <a:gd name="T3" fmla="*/ 0 h 7464"/>
                <a:gd name="T4" fmla="*/ 0 w 21600"/>
                <a:gd name="T5" fmla="*/ 0 h 7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7464"/>
                <a:gd name="T11" fmla="*/ 21600 w 21600"/>
                <a:gd name="T12" fmla="*/ 7464 h 7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7464" fill="none" extrusionOk="0">
                  <a:moveTo>
                    <a:pt x="21242" y="0"/>
                  </a:moveTo>
                  <a:cubicBezTo>
                    <a:pt x="21480" y="1290"/>
                    <a:pt x="21600" y="2600"/>
                    <a:pt x="21600" y="3913"/>
                  </a:cubicBezTo>
                  <a:cubicBezTo>
                    <a:pt x="21600" y="5102"/>
                    <a:pt x="21501" y="6290"/>
                    <a:pt x="21306" y="7464"/>
                  </a:cubicBezTo>
                </a:path>
                <a:path w="21600" h="7464" stroke="0" extrusionOk="0">
                  <a:moveTo>
                    <a:pt x="21242" y="0"/>
                  </a:moveTo>
                  <a:cubicBezTo>
                    <a:pt x="21480" y="1290"/>
                    <a:pt x="21600" y="2600"/>
                    <a:pt x="21600" y="3913"/>
                  </a:cubicBezTo>
                  <a:cubicBezTo>
                    <a:pt x="21600" y="5102"/>
                    <a:pt x="21501" y="6290"/>
                    <a:pt x="21306" y="7464"/>
                  </a:cubicBezTo>
                  <a:lnTo>
                    <a:pt x="0" y="3913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618" name="Line 22"/>
            <p:cNvSpPr>
              <a:spLocks noChangeAspect="1" noChangeShapeType="1"/>
            </p:cNvSpPr>
            <p:nvPr/>
          </p:nvSpPr>
          <p:spPr bwMode="auto">
            <a:xfrm flipV="1">
              <a:off x="1458" y="2483"/>
              <a:ext cx="861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25612" name="Line 23"/>
          <p:cNvSpPr>
            <a:spLocks noChangeAspect="1" noChangeShapeType="1"/>
          </p:cNvSpPr>
          <p:nvPr/>
        </p:nvSpPr>
        <p:spPr bwMode="auto">
          <a:xfrm>
            <a:off x="3779838" y="3705225"/>
            <a:ext cx="2124075" cy="793750"/>
          </a:xfrm>
          <a:prstGeom prst="line">
            <a:avLst/>
          </a:prstGeom>
          <a:noFill/>
          <a:ln w="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5613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 dirty="0"/>
              <a:t>Το παγκόσμιο πρόβλημα της </a:t>
            </a:r>
            <a:r>
              <a:rPr lang="en-US" sz="2800" b="1" dirty="0"/>
              <a:t>HBV </a:t>
            </a:r>
            <a:r>
              <a:rPr lang="el-GR" sz="2800" b="1" dirty="0"/>
              <a:t>λοίμωξης</a:t>
            </a:r>
          </a:p>
        </p:txBody>
      </p:sp>
      <p:sp>
        <p:nvSpPr>
          <p:cNvPr id="25614" name="Text Box 25"/>
          <p:cNvSpPr txBox="1">
            <a:spLocks noChangeArrowheads="1"/>
          </p:cNvSpPr>
          <p:nvPr/>
        </p:nvSpPr>
        <p:spPr bwMode="auto">
          <a:xfrm>
            <a:off x="6372225" y="638175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dirty="0">
                <a:solidFill>
                  <a:srgbClr val="663300"/>
                </a:solidFill>
                <a:latin typeface="Tahoma" pitchFamily="34" charset="0"/>
              </a:rPr>
              <a:t>WHO and CDC fact sheets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Ηπατίτιδα Β</a:t>
            </a:r>
            <a:endParaRPr lang="el-G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1357298"/>
            <a:ext cx="6738983" cy="505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14414" y="2214578"/>
            <a:ext cx="6643702" cy="4000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6633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l-GR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Μεγάλος αριθμός ασθενών</a:t>
            </a:r>
          </a:p>
          <a:p>
            <a:pPr marL="742950" marR="0" lvl="1" indent="-28575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6633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l-GR" sz="2400" b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ea typeface="+mn-ea"/>
                <a:cs typeface="+mn-cs"/>
              </a:rPr>
              <a:t>Δύσκολη/αδύνατη η εκρίζωση του ιού</a:t>
            </a:r>
          </a:p>
          <a:p>
            <a:pPr marL="742950" marR="0" lvl="1" indent="-28575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6633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l-GR" sz="2400" b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ea typeface="+mn-ea"/>
                <a:cs typeface="+mn-cs"/>
              </a:rPr>
              <a:t>Σοβαρές απώτερες επιπλοκές της νόσου</a:t>
            </a:r>
          </a:p>
          <a:p>
            <a:pPr marL="742950" marR="0" lvl="1" indent="-28575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6633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l-GR" sz="2400" b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ea typeface="+mn-ea"/>
                <a:cs typeface="+mn-cs"/>
              </a:rPr>
              <a:t>Σημαντική οικονομική επιβάρυνση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414338"/>
            <a:ext cx="9144000" cy="1228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HBV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 λοίμωξη: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ένα παγκόσμιο πρόβλημα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  <p:pic>
        <p:nvPicPr>
          <p:cNvPr id="4" name="3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77813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Ηπατίτιδα Β στην Ευρώπη</a:t>
            </a:r>
          </a:p>
        </p:txBody>
      </p:sp>
      <p:pic>
        <p:nvPicPr>
          <p:cNvPr id="6" name="5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graphicFrame>
        <p:nvGraphicFramePr>
          <p:cNvPr id="7" name="6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77813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Ηπατίτιδα Β στην </a:t>
            </a: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Ελλάδα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357290" y="1928802"/>
            <a:ext cx="650085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/>
              <a:t>Επ</a:t>
            </a:r>
            <a:r>
              <a:rPr lang="el-GR" sz="2400" dirty="0" smtClean="0"/>
              <a:t>ιπολασμός ΗΒ</a:t>
            </a:r>
            <a:r>
              <a:rPr lang="en-US" sz="2400" dirty="0" smtClean="0"/>
              <a:t>V </a:t>
            </a:r>
            <a:r>
              <a:rPr lang="el-GR" sz="2400" dirty="0" smtClean="0"/>
              <a:t>λοιμώξεως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n-US" sz="2400" dirty="0" smtClean="0"/>
              <a:t>1-1,5% </a:t>
            </a:r>
            <a:endParaRPr lang="el-GR" sz="2400" dirty="0" smtClean="0"/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/>
              <a:t>500.000 φορείς του ιού HBV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 smtClean="0"/>
              <a:t>150.000 ασθενείς </a:t>
            </a:r>
            <a:r>
              <a:rPr lang="el-GR" sz="2400" dirty="0" smtClean="0"/>
              <a:t>με χρόνια ηπατίτιδα Β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Περιοχές με ιδιαίτερα υψηλή ενδημικότητα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Υψηλά ποσοστά σε</a:t>
            </a:r>
            <a:r>
              <a:rPr lang="en-US" sz="2400" dirty="0" smtClean="0"/>
              <a:t> μετανάστες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77813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Παράγοντες που μεταβάλλουν την επιδημιολογία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357290" y="1928802"/>
            <a:ext cx="6500858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Εμβολιασμός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Μεταναστεύσεις πληθυσμών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Μεταβολές στη μοριακή βιολογία του </a:t>
            </a:r>
            <a:r>
              <a:rPr lang="en-US" sz="2400" dirty="0" smtClean="0"/>
              <a:t>HBV</a:t>
            </a:r>
            <a:endParaRPr lang="el-GR" sz="2400" dirty="0" smtClean="0"/>
          </a:p>
          <a:p>
            <a:pPr marL="1200150" lvl="2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Tx/>
              <a:buChar char="-"/>
              <a:defRPr/>
            </a:pPr>
            <a:r>
              <a:rPr lang="el-GR" sz="2400" dirty="0" smtClean="0"/>
              <a:t>Επιδράσεις των νεότερων αντιικών φαρμάκων</a:t>
            </a:r>
          </a:p>
          <a:p>
            <a:pPr marL="1200150" lvl="2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Tx/>
              <a:buChar char="-"/>
              <a:defRPr/>
            </a:pPr>
            <a:r>
              <a:rPr lang="el-GR" sz="2400" dirty="0" smtClean="0"/>
              <a:t>Αλληλεπιδράσεις με τον ξενιστή</a:t>
            </a:r>
          </a:p>
          <a:p>
            <a:pPr marL="1200150" lvl="2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Tx/>
              <a:buChar char="-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928688" y="785813"/>
            <a:ext cx="6191250" cy="4643437"/>
            <a:chOff x="585" y="495"/>
            <a:chExt cx="3900" cy="292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5" y="495"/>
              <a:ext cx="3900" cy="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" y="495"/>
              <a:ext cx="3905" cy="2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930275" y="785813"/>
            <a:ext cx="6188075" cy="4643437"/>
            <a:chOff x="586" y="495"/>
            <a:chExt cx="3898" cy="2925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6" y="495"/>
              <a:ext cx="3898" cy="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" y="495"/>
              <a:ext cx="3886" cy="29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071942"/>
            <a:ext cx="2666987" cy="2000240"/>
          </a:xfrm>
          <a:prstGeom prst="rect">
            <a:avLst/>
          </a:prstGeom>
        </p:spPr>
      </p:pic>
      <p:pic>
        <p:nvPicPr>
          <p:cNvPr id="8" name="7 - Εικόνα" descr="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2665" y="4000504"/>
            <a:ext cx="2666987" cy="200024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964645" y="642918"/>
            <a:ext cx="321471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400" strike="sngStrike" dirty="0" smtClean="0"/>
              <a:t>ΦΟΒΟΣ</a:t>
            </a:r>
            <a:endParaRPr lang="el-GR" sz="4400" strike="sngStrike" dirty="0"/>
          </a:p>
        </p:txBody>
      </p:sp>
      <p:sp>
        <p:nvSpPr>
          <p:cNvPr id="6" name="5 - TextBox"/>
          <p:cNvSpPr txBox="1"/>
          <p:nvPr/>
        </p:nvSpPr>
        <p:spPr>
          <a:xfrm>
            <a:off x="2321703" y="2643182"/>
            <a:ext cx="450059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400" strike="sngStrike" dirty="0" smtClean="0"/>
              <a:t>ΕΦΗΣΥΧΑΣΜΟΣ</a:t>
            </a:r>
            <a:endParaRPr lang="el-GR" sz="4400" strike="sngStrike" dirty="0"/>
          </a:p>
        </p:txBody>
      </p:sp>
      <p:sp>
        <p:nvSpPr>
          <p:cNvPr id="7" name="6 - TextBox"/>
          <p:cNvSpPr txBox="1"/>
          <p:nvPr/>
        </p:nvSpPr>
        <p:spPr>
          <a:xfrm>
            <a:off x="2857488" y="4643446"/>
            <a:ext cx="342902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C00000"/>
                </a:solidFill>
              </a:rPr>
              <a:t>ΕΝΗΜΕΡΩΣΗ</a:t>
            </a:r>
            <a:endParaRPr lang="el-GR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hmmm-blood-is-gr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064902" cy="392906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77813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Μέσα μεταφοράς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 descr="cond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678645" y="2000240"/>
            <a:ext cx="7786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spc="300" dirty="0" smtClean="0">
                <a:solidFill>
                  <a:srgbClr val="FF0000"/>
                </a:solidFill>
              </a:rPr>
              <a:t>Αίμα</a:t>
            </a:r>
          </a:p>
          <a:p>
            <a:pPr algn="ctr">
              <a:defRPr/>
            </a:pPr>
            <a:r>
              <a:rPr lang="el-GR" sz="3200" dirty="0" smtClean="0"/>
              <a:t>Σπέρμα</a:t>
            </a:r>
          </a:p>
          <a:p>
            <a:pPr algn="ctr">
              <a:defRPr/>
            </a:pPr>
            <a:r>
              <a:rPr lang="el-GR" sz="3200" dirty="0" smtClean="0"/>
              <a:t>Σάλιο</a:t>
            </a:r>
          </a:p>
          <a:p>
            <a:pPr algn="ctr">
              <a:defRPr/>
            </a:pPr>
            <a:r>
              <a:rPr lang="el-GR" sz="3200" dirty="0" smtClean="0"/>
              <a:t>Κολπικά υγρά</a:t>
            </a:r>
          </a:p>
          <a:p>
            <a:pPr algn="ctr">
              <a:defRPr/>
            </a:pPr>
            <a:r>
              <a:rPr lang="el-GR" sz="3200" dirty="0" smtClean="0"/>
              <a:t>Ιδρώτας</a:t>
            </a:r>
          </a:p>
          <a:p>
            <a:pPr algn="ctr">
              <a:defRPr/>
            </a:pPr>
            <a:r>
              <a:rPr lang="el-GR" sz="3200" dirty="0" smtClean="0"/>
              <a:t>Δάκρυα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77813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Τρόποι Μετάδοσης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678645" y="1938598"/>
            <a:ext cx="7786710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120000"/>
              </a:lnSpc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b="1" dirty="0" smtClean="0"/>
              <a:t>κάθετη</a:t>
            </a:r>
            <a:endParaRPr lang="en-US" sz="2400" b="1" dirty="0" smtClean="0"/>
          </a:p>
          <a:p>
            <a:pPr marL="1158875" lvl="1" indent="-457200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r>
              <a:rPr lang="el-GR" sz="2400" dirty="0" smtClean="0"/>
              <a:t>- από θετική μητέρα στο παιδί </a:t>
            </a:r>
            <a:endParaRPr lang="en-US" sz="2400" dirty="0" smtClean="0"/>
          </a:p>
          <a:p>
            <a:pPr marL="225425" indent="-225425">
              <a:lnSpc>
                <a:spcPct val="90000"/>
              </a:lnSpc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 </a:t>
            </a:r>
            <a:r>
              <a:rPr lang="el-GR" sz="2400" b="1" dirty="0" smtClean="0"/>
              <a:t>οριζόντια</a:t>
            </a:r>
            <a:endParaRPr lang="en-US" sz="2400" b="1" dirty="0" smtClean="0"/>
          </a:p>
          <a:p>
            <a:pPr marL="701675" lvl="1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r>
              <a:rPr lang="el-GR" sz="2400" dirty="0" smtClean="0"/>
              <a:t>- </a:t>
            </a:r>
            <a:r>
              <a:rPr lang="el-GR" sz="2400" dirty="0" smtClean="0">
                <a:solidFill>
                  <a:srgbClr val="FF0000"/>
                </a:solidFill>
              </a:rPr>
              <a:t>σεξουαλική</a:t>
            </a:r>
          </a:p>
          <a:p>
            <a:pPr marL="701675" lvl="1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r>
              <a:rPr lang="el-GR" sz="2400" dirty="0" smtClean="0"/>
              <a:t>- ενδο-οικογενειακή</a:t>
            </a:r>
          </a:p>
          <a:p>
            <a:pPr marL="701675" lvl="1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r>
              <a:rPr lang="el-GR" sz="2400" dirty="0" smtClean="0"/>
              <a:t>- </a:t>
            </a:r>
            <a:r>
              <a:rPr lang="el-GR" sz="2400" dirty="0" smtClean="0">
                <a:solidFill>
                  <a:srgbClr val="FF0000"/>
                </a:solidFill>
              </a:rPr>
              <a:t>ΕΦ χρήση ουσιών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701675" lvl="1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r>
              <a:rPr lang="el-GR" sz="2400" dirty="0" smtClean="0"/>
              <a:t>- μετάγγιση αίματος</a:t>
            </a:r>
            <a:endParaRPr lang="en-US" sz="2400" dirty="0" smtClean="0"/>
          </a:p>
          <a:p>
            <a:pPr marL="701675" lvl="1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r>
              <a:rPr lang="el-GR" sz="2400" dirty="0" smtClean="0"/>
              <a:t>- ατύχημα στους χώρους υγείας</a:t>
            </a:r>
            <a:endParaRPr lang="en-GB" sz="2400" dirty="0" smtClean="0"/>
          </a:p>
          <a:p>
            <a:pPr marL="701675" lvl="1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endParaRPr lang="el-GR" sz="2400" dirty="0" smtClean="0"/>
          </a:p>
          <a:p>
            <a:pPr marL="701675" lvl="1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endParaRPr lang="el-GR" sz="2400" dirty="0" smtClean="0"/>
          </a:p>
          <a:p>
            <a:pPr marL="701675" lvl="1" algn="ctr">
              <a:lnSpc>
                <a:spcPct val="90000"/>
              </a:lnSpc>
              <a:buClr>
                <a:srgbClr val="A50021"/>
              </a:buClr>
              <a:buSzPct val="155000"/>
              <a:defRPr/>
            </a:pPr>
            <a:endParaRPr lang="en-GB" i="1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000100" y="5762170"/>
            <a:ext cx="7286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Μεταδοτικότητα </a:t>
            </a:r>
            <a:r>
              <a:rPr lang="en-US" sz="2400" b="1" dirty="0" smtClean="0">
                <a:solidFill>
                  <a:srgbClr val="C00000"/>
                </a:solidFill>
              </a:rPr>
              <a:t>100 </a:t>
            </a:r>
            <a:r>
              <a:rPr lang="el-GR" sz="2400" b="1" dirty="0" smtClean="0">
                <a:solidFill>
                  <a:srgbClr val="C00000"/>
                </a:solidFill>
              </a:rPr>
              <a:t>φορές </a:t>
            </a:r>
            <a:r>
              <a:rPr lang="el-GR" sz="2400" dirty="0" smtClean="0">
                <a:solidFill>
                  <a:srgbClr val="C00000"/>
                </a:solidFill>
              </a:rPr>
              <a:t>μεγαλύτερη από του</a:t>
            </a:r>
            <a:r>
              <a:rPr lang="en-US" sz="2400" dirty="0" smtClean="0">
                <a:solidFill>
                  <a:srgbClr val="C00000"/>
                </a:solidFill>
              </a:rPr>
              <a:t> HIV </a:t>
            </a:r>
          </a:p>
          <a:p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4143372" y="3214686"/>
            <a:ext cx="1357322" cy="1428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000760" y="3143248"/>
            <a:ext cx="22860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Κύριοι τρόποι μετάδοσης στον ανεπτυγμένο κόσμο</a:t>
            </a:r>
            <a:endParaRPr lang="el-GR" b="1" dirty="0"/>
          </a:p>
        </p:txBody>
      </p:sp>
      <p:sp>
        <p:nvSpPr>
          <p:cNvPr id="11" name="10 - Δεξιό βέλος"/>
          <p:cNvSpPr/>
          <p:nvPr/>
        </p:nvSpPr>
        <p:spPr>
          <a:xfrm>
            <a:off x="4143372" y="3857628"/>
            <a:ext cx="1357322" cy="1428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77813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Τρόποι Μετάδοσης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 descr="cond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000100" y="5762170"/>
            <a:ext cx="7286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Μεταδοτικότητα </a:t>
            </a:r>
            <a:r>
              <a:rPr lang="en-US" sz="2400" b="1" dirty="0" smtClean="0">
                <a:solidFill>
                  <a:srgbClr val="C00000"/>
                </a:solidFill>
              </a:rPr>
              <a:t>100 </a:t>
            </a:r>
            <a:r>
              <a:rPr lang="el-GR" sz="2400" b="1" dirty="0" smtClean="0">
                <a:solidFill>
                  <a:srgbClr val="C00000"/>
                </a:solidFill>
              </a:rPr>
              <a:t>φορές </a:t>
            </a:r>
            <a:r>
              <a:rPr lang="el-GR" sz="2400" dirty="0" smtClean="0">
                <a:solidFill>
                  <a:srgbClr val="C00000"/>
                </a:solidFill>
              </a:rPr>
              <a:t>μεγαλύτερη από του</a:t>
            </a:r>
            <a:r>
              <a:rPr lang="en-US" sz="2400" dirty="0" smtClean="0">
                <a:solidFill>
                  <a:srgbClr val="C00000"/>
                </a:solidFill>
              </a:rPr>
              <a:t> HIV </a:t>
            </a:r>
          </a:p>
          <a:p>
            <a:endParaRPr lang="el-GR" dirty="0"/>
          </a:p>
        </p:txBody>
      </p:sp>
      <p:graphicFrame>
        <p:nvGraphicFramePr>
          <p:cNvPr id="8" name="Group 58"/>
          <p:cNvGraphicFramePr>
            <a:graphicFrameLocks noGrp="1"/>
          </p:cNvGraphicFramePr>
          <p:nvPr>
            <p:ph idx="1"/>
          </p:nvPr>
        </p:nvGraphicFramePr>
        <p:xfrm>
          <a:off x="1357290" y="1428736"/>
          <a:ext cx="6357983" cy="3962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19736"/>
                <a:gridCol w="2004296"/>
                <a:gridCol w="2233951"/>
              </a:tblGrid>
              <a:tr h="309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AIDS – HIV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</a:t>
                      </a:r>
                      <a:r>
                        <a:rPr kumimoji="0" lang="el-GR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Ηπατίτιδα Β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Αριθμός ατόμων που έχουν μολυνθεί (Π.Ο.Υ.)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40.000.000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2.000.000.000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Αριθμός περιστατικών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AIDS</a:t>
                      </a:r>
                      <a:r>
                        <a:rPr kumimoji="0" lang="gl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παγκοσμίως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3.000.000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Αριθμός φορέων ιού Ηπατίτιδας Β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400.000.000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Ελάχιστος όγκος αίματος που μπορεί να μεταδώσει τον ιό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0,00004 ml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5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Κίνδυνος λοίμωξης μετά από μόλυνση από τσίμπημα με μολυσμένη βελόνη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0,5 %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7-30 %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808106-vaccination-doctor-injecting-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469" y="0"/>
            <a:ext cx="5328530" cy="3000372"/>
          </a:xfrm>
          <a:prstGeom prst="rect">
            <a:avLst/>
          </a:prstGeom>
        </p:spPr>
      </p:pic>
      <p:pic>
        <p:nvPicPr>
          <p:cNvPr id="4" name="3 - Εικόνα" descr="cond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4877482"/>
            <a:ext cx="1214414" cy="198051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14356"/>
            <a:ext cx="435771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Εμβόλιο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28596" y="4000504"/>
            <a:ext cx="742955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Διαθέσιμο από το 1981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>
                <a:latin typeface="Tahoma" pitchFamily="34" charset="0"/>
              </a:rPr>
              <a:t>Εφαρμογή σε &gt; 150 χώρες παγκοσμίως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>
                <a:latin typeface="Tahoma" pitchFamily="34" charset="0"/>
              </a:rPr>
              <a:t>Ελλάδα : 1997 Εθνικό πρόγραμμα εμβολιασμών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Ηπατίτιδα </a:t>
            </a:r>
            <a:r>
              <a:rPr lang="en-US" sz="2800" dirty="0" smtClean="0">
                <a:solidFill>
                  <a:srgbClr val="C00000"/>
                </a:solidFill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</a:t>
            </a:r>
            <a:r>
              <a:rPr lang="en-US" sz="2800" dirty="0" smtClean="0"/>
              <a:t>PV </a:t>
            </a:r>
            <a:r>
              <a:rPr lang="el-GR" sz="2800" dirty="0" smtClean="0"/>
              <a:t>λοίμωξη</a:t>
            </a:r>
          </a:p>
        </p:txBody>
      </p:sp>
      <p:pic>
        <p:nvPicPr>
          <p:cNvPr id="8" name="7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Ηπατίτιδα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l-GR" b="1" dirty="0"/>
          </a:p>
        </p:txBody>
      </p:sp>
      <p:grpSp>
        <p:nvGrpSpPr>
          <p:cNvPr id="729" name="Group 3"/>
          <p:cNvGrpSpPr>
            <a:grpSpLocks/>
          </p:cNvGrpSpPr>
          <p:nvPr/>
        </p:nvGrpSpPr>
        <p:grpSpPr bwMode="auto">
          <a:xfrm>
            <a:off x="277813" y="1651000"/>
            <a:ext cx="8694737" cy="4111625"/>
            <a:chOff x="175" y="1040"/>
            <a:chExt cx="5477" cy="2590"/>
          </a:xfrm>
        </p:grpSpPr>
        <p:sp>
          <p:nvSpPr>
            <p:cNvPr id="730" name="Freeform 4"/>
            <p:cNvSpPr>
              <a:spLocks/>
            </p:cNvSpPr>
            <p:nvPr/>
          </p:nvSpPr>
          <p:spPr bwMode="auto">
            <a:xfrm>
              <a:off x="4409" y="2166"/>
              <a:ext cx="36" cy="29"/>
            </a:xfrm>
            <a:custGeom>
              <a:avLst/>
              <a:gdLst>
                <a:gd name="T0" fmla="*/ 109 w 29"/>
                <a:gd name="T1" fmla="*/ 0 h 29"/>
                <a:gd name="T2" fmla="*/ 256 w 29"/>
                <a:gd name="T3" fmla="*/ 0 h 29"/>
                <a:gd name="T4" fmla="*/ 256 w 29"/>
                <a:gd name="T5" fmla="*/ 12 h 29"/>
                <a:gd name="T6" fmla="*/ 109 w 29"/>
                <a:gd name="T7" fmla="*/ 29 h 29"/>
                <a:gd name="T8" fmla="*/ 0 w 29"/>
                <a:gd name="T9" fmla="*/ 23 h 29"/>
                <a:gd name="T10" fmla="*/ 109 w 2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9"/>
                <a:gd name="T20" fmla="*/ 29 w 2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9">
                  <a:moveTo>
                    <a:pt x="12" y="0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12" y="29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31" name="Freeform 5"/>
            <p:cNvSpPr>
              <a:spLocks/>
            </p:cNvSpPr>
            <p:nvPr/>
          </p:nvSpPr>
          <p:spPr bwMode="auto">
            <a:xfrm>
              <a:off x="4733" y="1880"/>
              <a:ext cx="21" cy="28"/>
            </a:xfrm>
            <a:custGeom>
              <a:avLst/>
              <a:gdLst>
                <a:gd name="T0" fmla="*/ 189 w 16"/>
                <a:gd name="T1" fmla="*/ 0 h 28"/>
                <a:gd name="T2" fmla="*/ 248 w 16"/>
                <a:gd name="T3" fmla="*/ 6 h 28"/>
                <a:gd name="T4" fmla="*/ 189 w 16"/>
                <a:gd name="T5" fmla="*/ 28 h 28"/>
                <a:gd name="T6" fmla="*/ 0 w 16"/>
                <a:gd name="T7" fmla="*/ 12 h 28"/>
                <a:gd name="T8" fmla="*/ 189 w 16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8"/>
                <a:gd name="T17" fmla="*/ 16 w 1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8">
                  <a:moveTo>
                    <a:pt x="12" y="0"/>
                  </a:moveTo>
                  <a:lnTo>
                    <a:pt x="16" y="6"/>
                  </a:lnTo>
                  <a:lnTo>
                    <a:pt x="12" y="2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32" name="Freeform 6"/>
            <p:cNvSpPr>
              <a:spLocks/>
            </p:cNvSpPr>
            <p:nvPr/>
          </p:nvSpPr>
          <p:spPr bwMode="auto">
            <a:xfrm>
              <a:off x="4699" y="2333"/>
              <a:ext cx="13" cy="22"/>
            </a:xfrm>
            <a:custGeom>
              <a:avLst/>
              <a:gdLst>
                <a:gd name="T0" fmla="*/ 0 w 10"/>
                <a:gd name="T1" fmla="*/ 0 h 22"/>
                <a:gd name="T2" fmla="*/ 140 w 10"/>
                <a:gd name="T3" fmla="*/ 10 h 22"/>
                <a:gd name="T4" fmla="*/ 0 w 10"/>
                <a:gd name="T5" fmla="*/ 22 h 22"/>
                <a:gd name="T6" fmla="*/ 0 w 10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2"/>
                <a:gd name="T14" fmla="*/ 10 w 1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2">
                  <a:moveTo>
                    <a:pt x="0" y="0"/>
                  </a:moveTo>
                  <a:lnTo>
                    <a:pt x="10" y="10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33" name="Freeform 7"/>
            <p:cNvSpPr>
              <a:spLocks/>
            </p:cNvSpPr>
            <p:nvPr/>
          </p:nvSpPr>
          <p:spPr bwMode="auto">
            <a:xfrm>
              <a:off x="4712" y="2316"/>
              <a:ext cx="15" cy="17"/>
            </a:xfrm>
            <a:custGeom>
              <a:avLst/>
              <a:gdLst>
                <a:gd name="T0" fmla="*/ 0 w 12"/>
                <a:gd name="T1" fmla="*/ 6 h 17"/>
                <a:gd name="T2" fmla="*/ 61 w 12"/>
                <a:gd name="T3" fmla="*/ 0 h 17"/>
                <a:gd name="T4" fmla="*/ 113 w 12"/>
                <a:gd name="T5" fmla="*/ 11 h 17"/>
                <a:gd name="T6" fmla="*/ 113 w 12"/>
                <a:gd name="T7" fmla="*/ 17 h 17"/>
                <a:gd name="T8" fmla="*/ 49 w 12"/>
                <a:gd name="T9" fmla="*/ 11 h 17"/>
                <a:gd name="T10" fmla="*/ 0 w 12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7"/>
                <a:gd name="T20" fmla="*/ 12 w 1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7">
                  <a:moveTo>
                    <a:pt x="0" y="6"/>
                  </a:moveTo>
                  <a:lnTo>
                    <a:pt x="6" y="0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5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34" name="Freeform 8"/>
            <p:cNvSpPr>
              <a:spLocks/>
            </p:cNvSpPr>
            <p:nvPr/>
          </p:nvSpPr>
          <p:spPr bwMode="auto">
            <a:xfrm>
              <a:off x="4741" y="2316"/>
              <a:ext cx="13" cy="17"/>
            </a:xfrm>
            <a:custGeom>
              <a:avLst/>
              <a:gdLst>
                <a:gd name="T0" fmla="*/ 0 w 10"/>
                <a:gd name="T1" fmla="*/ 6 h 17"/>
                <a:gd name="T2" fmla="*/ 140 w 10"/>
                <a:gd name="T3" fmla="*/ 0 h 17"/>
                <a:gd name="T4" fmla="*/ 140 w 10"/>
                <a:gd name="T5" fmla="*/ 17 h 17"/>
                <a:gd name="T6" fmla="*/ 1 w 10"/>
                <a:gd name="T7" fmla="*/ 9 h 17"/>
                <a:gd name="T8" fmla="*/ 0 w 10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7"/>
                <a:gd name="T17" fmla="*/ 10 w 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7">
                  <a:moveTo>
                    <a:pt x="0" y="6"/>
                  </a:moveTo>
                  <a:lnTo>
                    <a:pt x="10" y="0"/>
                  </a:lnTo>
                  <a:lnTo>
                    <a:pt x="10" y="17"/>
                  </a:lnTo>
                  <a:lnTo>
                    <a:pt x="1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35" name="Freeform 9"/>
            <p:cNvSpPr>
              <a:spLocks/>
            </p:cNvSpPr>
            <p:nvPr/>
          </p:nvSpPr>
          <p:spPr bwMode="auto">
            <a:xfrm>
              <a:off x="4712" y="2360"/>
              <a:ext cx="15" cy="23"/>
            </a:xfrm>
            <a:custGeom>
              <a:avLst/>
              <a:gdLst>
                <a:gd name="T0" fmla="*/ 61 w 12"/>
                <a:gd name="T1" fmla="*/ 0 h 23"/>
                <a:gd name="T2" fmla="*/ 113 w 12"/>
                <a:gd name="T3" fmla="*/ 23 h 23"/>
                <a:gd name="T4" fmla="*/ 0 w 12"/>
                <a:gd name="T5" fmla="*/ 17 h 23"/>
                <a:gd name="T6" fmla="*/ 61 w 1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3"/>
                <a:gd name="T14" fmla="*/ 12 w 1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3">
                  <a:moveTo>
                    <a:pt x="6" y="0"/>
                  </a:moveTo>
                  <a:lnTo>
                    <a:pt x="12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36" name="Freeform 10"/>
            <p:cNvSpPr>
              <a:spLocks/>
            </p:cNvSpPr>
            <p:nvPr/>
          </p:nvSpPr>
          <p:spPr bwMode="auto">
            <a:xfrm>
              <a:off x="4614" y="2349"/>
              <a:ext cx="42" cy="55"/>
            </a:xfrm>
            <a:custGeom>
              <a:avLst/>
              <a:gdLst>
                <a:gd name="T0" fmla="*/ 255 w 33"/>
                <a:gd name="T1" fmla="*/ 0 h 55"/>
                <a:gd name="T2" fmla="*/ 358 w 33"/>
                <a:gd name="T3" fmla="*/ 17 h 55"/>
                <a:gd name="T4" fmla="*/ 325 w 33"/>
                <a:gd name="T5" fmla="*/ 23 h 55"/>
                <a:gd name="T6" fmla="*/ 255 w 33"/>
                <a:gd name="T7" fmla="*/ 34 h 55"/>
                <a:gd name="T8" fmla="*/ 75 w 33"/>
                <a:gd name="T9" fmla="*/ 55 h 55"/>
                <a:gd name="T10" fmla="*/ 0 w 33"/>
                <a:gd name="T11" fmla="*/ 44 h 55"/>
                <a:gd name="T12" fmla="*/ 255 w 33"/>
                <a:gd name="T13" fmla="*/ 23 h 55"/>
                <a:gd name="T14" fmla="*/ 255 w 33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55"/>
                <a:gd name="T26" fmla="*/ 33 w 33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55">
                  <a:moveTo>
                    <a:pt x="23" y="0"/>
                  </a:moveTo>
                  <a:lnTo>
                    <a:pt x="33" y="17"/>
                  </a:lnTo>
                  <a:lnTo>
                    <a:pt x="29" y="23"/>
                  </a:lnTo>
                  <a:lnTo>
                    <a:pt x="23" y="34"/>
                  </a:lnTo>
                  <a:lnTo>
                    <a:pt x="6" y="55"/>
                  </a:lnTo>
                  <a:lnTo>
                    <a:pt x="0" y="44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37" name="Freeform 11"/>
            <p:cNvSpPr>
              <a:spLocks/>
            </p:cNvSpPr>
            <p:nvPr/>
          </p:nvSpPr>
          <p:spPr bwMode="auto">
            <a:xfrm>
              <a:off x="4741" y="2343"/>
              <a:ext cx="13" cy="23"/>
            </a:xfrm>
            <a:custGeom>
              <a:avLst/>
              <a:gdLst>
                <a:gd name="T0" fmla="*/ 83 w 10"/>
                <a:gd name="T1" fmla="*/ 0 h 23"/>
                <a:gd name="T2" fmla="*/ 140 w 10"/>
                <a:gd name="T3" fmla="*/ 12 h 23"/>
                <a:gd name="T4" fmla="*/ 140 w 10"/>
                <a:gd name="T5" fmla="*/ 23 h 23"/>
                <a:gd name="T6" fmla="*/ 0 w 10"/>
                <a:gd name="T7" fmla="*/ 9 h 23"/>
                <a:gd name="T8" fmla="*/ 83 w 1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3"/>
                <a:gd name="T17" fmla="*/ 10 w 1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3">
                  <a:moveTo>
                    <a:pt x="6" y="0"/>
                  </a:moveTo>
                  <a:lnTo>
                    <a:pt x="10" y="12"/>
                  </a:lnTo>
                  <a:lnTo>
                    <a:pt x="10" y="23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738" name="Group 12"/>
            <p:cNvGrpSpPr>
              <a:grpSpLocks/>
            </p:cNvGrpSpPr>
            <p:nvPr/>
          </p:nvGrpSpPr>
          <p:grpSpPr bwMode="auto">
            <a:xfrm>
              <a:off x="1236" y="1549"/>
              <a:ext cx="3124" cy="1463"/>
              <a:chOff x="1434" y="1558"/>
              <a:chExt cx="2457" cy="1463"/>
            </a:xfrm>
          </p:grpSpPr>
          <p:sp>
            <p:nvSpPr>
              <p:cNvPr id="1438" name="Freeform 13"/>
              <p:cNvSpPr>
                <a:spLocks/>
              </p:cNvSpPr>
              <p:nvPr/>
            </p:nvSpPr>
            <p:spPr bwMode="auto">
              <a:xfrm>
                <a:off x="1434" y="2778"/>
                <a:ext cx="188" cy="243"/>
              </a:xfrm>
              <a:custGeom>
                <a:avLst/>
                <a:gdLst>
                  <a:gd name="T0" fmla="*/ 10 w 188"/>
                  <a:gd name="T1" fmla="*/ 17 h 243"/>
                  <a:gd name="T2" fmla="*/ 22 w 188"/>
                  <a:gd name="T3" fmla="*/ 11 h 243"/>
                  <a:gd name="T4" fmla="*/ 33 w 188"/>
                  <a:gd name="T5" fmla="*/ 11 h 243"/>
                  <a:gd name="T6" fmla="*/ 44 w 188"/>
                  <a:gd name="T7" fmla="*/ 0 h 243"/>
                  <a:gd name="T8" fmla="*/ 60 w 188"/>
                  <a:gd name="T9" fmla="*/ 0 h 243"/>
                  <a:gd name="T10" fmla="*/ 60 w 188"/>
                  <a:gd name="T11" fmla="*/ 27 h 243"/>
                  <a:gd name="T12" fmla="*/ 88 w 188"/>
                  <a:gd name="T13" fmla="*/ 50 h 243"/>
                  <a:gd name="T14" fmla="*/ 100 w 188"/>
                  <a:gd name="T15" fmla="*/ 50 h 243"/>
                  <a:gd name="T16" fmla="*/ 138 w 188"/>
                  <a:gd name="T17" fmla="*/ 71 h 243"/>
                  <a:gd name="T18" fmla="*/ 150 w 188"/>
                  <a:gd name="T19" fmla="*/ 111 h 243"/>
                  <a:gd name="T20" fmla="*/ 154 w 188"/>
                  <a:gd name="T21" fmla="*/ 121 h 243"/>
                  <a:gd name="T22" fmla="*/ 177 w 188"/>
                  <a:gd name="T23" fmla="*/ 121 h 243"/>
                  <a:gd name="T24" fmla="*/ 181 w 188"/>
                  <a:gd name="T25" fmla="*/ 132 h 243"/>
                  <a:gd name="T26" fmla="*/ 188 w 188"/>
                  <a:gd name="T27" fmla="*/ 188 h 243"/>
                  <a:gd name="T28" fmla="*/ 160 w 188"/>
                  <a:gd name="T29" fmla="*/ 193 h 243"/>
                  <a:gd name="T30" fmla="*/ 127 w 188"/>
                  <a:gd name="T31" fmla="*/ 226 h 243"/>
                  <a:gd name="T32" fmla="*/ 127 w 188"/>
                  <a:gd name="T33" fmla="*/ 232 h 243"/>
                  <a:gd name="T34" fmla="*/ 94 w 188"/>
                  <a:gd name="T35" fmla="*/ 238 h 243"/>
                  <a:gd name="T36" fmla="*/ 83 w 188"/>
                  <a:gd name="T37" fmla="*/ 226 h 243"/>
                  <a:gd name="T38" fmla="*/ 71 w 188"/>
                  <a:gd name="T39" fmla="*/ 226 h 243"/>
                  <a:gd name="T40" fmla="*/ 66 w 188"/>
                  <a:gd name="T41" fmla="*/ 243 h 243"/>
                  <a:gd name="T42" fmla="*/ 50 w 188"/>
                  <a:gd name="T43" fmla="*/ 238 h 243"/>
                  <a:gd name="T44" fmla="*/ 50 w 188"/>
                  <a:gd name="T45" fmla="*/ 215 h 243"/>
                  <a:gd name="T46" fmla="*/ 39 w 188"/>
                  <a:gd name="T47" fmla="*/ 205 h 243"/>
                  <a:gd name="T48" fmla="*/ 27 w 188"/>
                  <a:gd name="T49" fmla="*/ 165 h 243"/>
                  <a:gd name="T50" fmla="*/ 10 w 188"/>
                  <a:gd name="T51" fmla="*/ 144 h 243"/>
                  <a:gd name="T52" fmla="*/ 16 w 188"/>
                  <a:gd name="T53" fmla="*/ 121 h 243"/>
                  <a:gd name="T54" fmla="*/ 27 w 188"/>
                  <a:gd name="T55" fmla="*/ 111 h 243"/>
                  <a:gd name="T56" fmla="*/ 10 w 188"/>
                  <a:gd name="T57" fmla="*/ 100 h 243"/>
                  <a:gd name="T58" fmla="*/ 16 w 188"/>
                  <a:gd name="T59" fmla="*/ 50 h 243"/>
                  <a:gd name="T60" fmla="*/ 0 w 188"/>
                  <a:gd name="T61" fmla="*/ 17 h 243"/>
                  <a:gd name="T62" fmla="*/ 10 w 188"/>
                  <a:gd name="T63" fmla="*/ 17 h 2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243"/>
                  <a:gd name="T98" fmla="*/ 188 w 188"/>
                  <a:gd name="T99" fmla="*/ 243 h 2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243">
                    <a:moveTo>
                      <a:pt x="10" y="17"/>
                    </a:moveTo>
                    <a:lnTo>
                      <a:pt x="22" y="11"/>
                    </a:lnTo>
                    <a:lnTo>
                      <a:pt x="33" y="11"/>
                    </a:lnTo>
                    <a:lnTo>
                      <a:pt x="44" y="0"/>
                    </a:lnTo>
                    <a:lnTo>
                      <a:pt x="60" y="0"/>
                    </a:lnTo>
                    <a:lnTo>
                      <a:pt x="60" y="27"/>
                    </a:lnTo>
                    <a:lnTo>
                      <a:pt x="88" y="50"/>
                    </a:lnTo>
                    <a:lnTo>
                      <a:pt x="100" y="50"/>
                    </a:lnTo>
                    <a:lnTo>
                      <a:pt x="138" y="71"/>
                    </a:lnTo>
                    <a:lnTo>
                      <a:pt x="150" y="111"/>
                    </a:lnTo>
                    <a:lnTo>
                      <a:pt x="154" y="121"/>
                    </a:lnTo>
                    <a:lnTo>
                      <a:pt x="177" y="121"/>
                    </a:lnTo>
                    <a:lnTo>
                      <a:pt x="181" y="132"/>
                    </a:lnTo>
                    <a:lnTo>
                      <a:pt x="188" y="188"/>
                    </a:lnTo>
                    <a:lnTo>
                      <a:pt x="160" y="193"/>
                    </a:lnTo>
                    <a:lnTo>
                      <a:pt x="127" y="226"/>
                    </a:lnTo>
                    <a:lnTo>
                      <a:pt x="127" y="232"/>
                    </a:lnTo>
                    <a:lnTo>
                      <a:pt x="94" y="238"/>
                    </a:lnTo>
                    <a:lnTo>
                      <a:pt x="83" y="226"/>
                    </a:lnTo>
                    <a:lnTo>
                      <a:pt x="71" y="226"/>
                    </a:lnTo>
                    <a:lnTo>
                      <a:pt x="66" y="243"/>
                    </a:lnTo>
                    <a:lnTo>
                      <a:pt x="50" y="238"/>
                    </a:lnTo>
                    <a:lnTo>
                      <a:pt x="50" y="215"/>
                    </a:lnTo>
                    <a:lnTo>
                      <a:pt x="39" y="205"/>
                    </a:lnTo>
                    <a:lnTo>
                      <a:pt x="27" y="165"/>
                    </a:lnTo>
                    <a:lnTo>
                      <a:pt x="10" y="144"/>
                    </a:lnTo>
                    <a:lnTo>
                      <a:pt x="16" y="121"/>
                    </a:lnTo>
                    <a:lnTo>
                      <a:pt x="27" y="111"/>
                    </a:lnTo>
                    <a:lnTo>
                      <a:pt x="10" y="100"/>
                    </a:lnTo>
                    <a:lnTo>
                      <a:pt x="16" y="50"/>
                    </a:lnTo>
                    <a:lnTo>
                      <a:pt x="0" y="1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439" name="Freeform 14"/>
              <p:cNvSpPr>
                <a:spLocks/>
              </p:cNvSpPr>
              <p:nvPr/>
            </p:nvSpPr>
            <p:spPr bwMode="auto">
              <a:xfrm>
                <a:off x="2527" y="2352"/>
                <a:ext cx="122" cy="188"/>
              </a:xfrm>
              <a:custGeom>
                <a:avLst/>
                <a:gdLst>
                  <a:gd name="T0" fmla="*/ 0 w 122"/>
                  <a:gd name="T1" fmla="*/ 150 h 188"/>
                  <a:gd name="T2" fmla="*/ 22 w 122"/>
                  <a:gd name="T3" fmla="*/ 117 h 188"/>
                  <a:gd name="T4" fmla="*/ 34 w 122"/>
                  <a:gd name="T5" fmla="*/ 123 h 188"/>
                  <a:gd name="T6" fmla="*/ 72 w 122"/>
                  <a:gd name="T7" fmla="*/ 78 h 188"/>
                  <a:gd name="T8" fmla="*/ 72 w 122"/>
                  <a:gd name="T9" fmla="*/ 67 h 188"/>
                  <a:gd name="T10" fmla="*/ 88 w 122"/>
                  <a:gd name="T11" fmla="*/ 40 h 188"/>
                  <a:gd name="T12" fmla="*/ 82 w 122"/>
                  <a:gd name="T13" fmla="*/ 0 h 188"/>
                  <a:gd name="T14" fmla="*/ 105 w 122"/>
                  <a:gd name="T15" fmla="*/ 23 h 188"/>
                  <a:gd name="T16" fmla="*/ 99 w 122"/>
                  <a:gd name="T17" fmla="*/ 34 h 188"/>
                  <a:gd name="T18" fmla="*/ 111 w 122"/>
                  <a:gd name="T19" fmla="*/ 56 h 188"/>
                  <a:gd name="T20" fmla="*/ 99 w 122"/>
                  <a:gd name="T21" fmla="*/ 56 h 188"/>
                  <a:gd name="T22" fmla="*/ 99 w 122"/>
                  <a:gd name="T23" fmla="*/ 61 h 188"/>
                  <a:gd name="T24" fmla="*/ 116 w 122"/>
                  <a:gd name="T25" fmla="*/ 90 h 188"/>
                  <a:gd name="T26" fmla="*/ 105 w 122"/>
                  <a:gd name="T27" fmla="*/ 134 h 188"/>
                  <a:gd name="T28" fmla="*/ 122 w 122"/>
                  <a:gd name="T29" fmla="*/ 184 h 188"/>
                  <a:gd name="T30" fmla="*/ 122 w 122"/>
                  <a:gd name="T31" fmla="*/ 188 h 188"/>
                  <a:gd name="T32" fmla="*/ 28 w 122"/>
                  <a:gd name="T33" fmla="*/ 188 h 188"/>
                  <a:gd name="T34" fmla="*/ 22 w 122"/>
                  <a:gd name="T35" fmla="*/ 178 h 188"/>
                  <a:gd name="T36" fmla="*/ 0 w 122"/>
                  <a:gd name="T37" fmla="*/ 150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2"/>
                  <a:gd name="T58" fmla="*/ 0 h 188"/>
                  <a:gd name="T59" fmla="*/ 122 w 122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2" h="188">
                    <a:moveTo>
                      <a:pt x="0" y="150"/>
                    </a:moveTo>
                    <a:lnTo>
                      <a:pt x="22" y="117"/>
                    </a:lnTo>
                    <a:lnTo>
                      <a:pt x="34" y="123"/>
                    </a:lnTo>
                    <a:lnTo>
                      <a:pt x="72" y="78"/>
                    </a:lnTo>
                    <a:lnTo>
                      <a:pt x="72" y="67"/>
                    </a:lnTo>
                    <a:lnTo>
                      <a:pt x="88" y="40"/>
                    </a:lnTo>
                    <a:lnTo>
                      <a:pt x="82" y="0"/>
                    </a:lnTo>
                    <a:lnTo>
                      <a:pt x="105" y="23"/>
                    </a:lnTo>
                    <a:lnTo>
                      <a:pt x="99" y="34"/>
                    </a:lnTo>
                    <a:lnTo>
                      <a:pt x="111" y="56"/>
                    </a:lnTo>
                    <a:lnTo>
                      <a:pt x="99" y="56"/>
                    </a:lnTo>
                    <a:lnTo>
                      <a:pt x="99" y="61"/>
                    </a:lnTo>
                    <a:lnTo>
                      <a:pt x="116" y="90"/>
                    </a:lnTo>
                    <a:lnTo>
                      <a:pt x="105" y="134"/>
                    </a:lnTo>
                    <a:lnTo>
                      <a:pt x="122" y="184"/>
                    </a:lnTo>
                    <a:lnTo>
                      <a:pt x="122" y="188"/>
                    </a:lnTo>
                    <a:lnTo>
                      <a:pt x="28" y="188"/>
                    </a:lnTo>
                    <a:lnTo>
                      <a:pt x="22" y="178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440" name="Freeform 15"/>
              <p:cNvSpPr>
                <a:spLocks/>
              </p:cNvSpPr>
              <p:nvPr/>
            </p:nvSpPr>
            <p:spPr bwMode="auto">
              <a:xfrm>
                <a:off x="2196" y="2352"/>
                <a:ext cx="104" cy="94"/>
              </a:xfrm>
              <a:custGeom>
                <a:avLst/>
                <a:gdLst>
                  <a:gd name="T0" fmla="*/ 0 w 104"/>
                  <a:gd name="T1" fmla="*/ 34 h 94"/>
                  <a:gd name="T2" fmla="*/ 10 w 104"/>
                  <a:gd name="T3" fmla="*/ 34 h 94"/>
                  <a:gd name="T4" fmla="*/ 22 w 104"/>
                  <a:gd name="T5" fmla="*/ 23 h 94"/>
                  <a:gd name="T6" fmla="*/ 27 w 104"/>
                  <a:gd name="T7" fmla="*/ 6 h 94"/>
                  <a:gd name="T8" fmla="*/ 39 w 104"/>
                  <a:gd name="T9" fmla="*/ 0 h 94"/>
                  <a:gd name="T10" fmla="*/ 50 w 104"/>
                  <a:gd name="T11" fmla="*/ 12 h 94"/>
                  <a:gd name="T12" fmla="*/ 54 w 104"/>
                  <a:gd name="T13" fmla="*/ 12 h 94"/>
                  <a:gd name="T14" fmla="*/ 88 w 104"/>
                  <a:gd name="T15" fmla="*/ 17 h 94"/>
                  <a:gd name="T16" fmla="*/ 104 w 104"/>
                  <a:gd name="T17" fmla="*/ 40 h 94"/>
                  <a:gd name="T18" fmla="*/ 100 w 104"/>
                  <a:gd name="T19" fmla="*/ 50 h 94"/>
                  <a:gd name="T20" fmla="*/ 104 w 104"/>
                  <a:gd name="T21" fmla="*/ 78 h 94"/>
                  <a:gd name="T22" fmla="*/ 100 w 104"/>
                  <a:gd name="T23" fmla="*/ 94 h 94"/>
                  <a:gd name="T24" fmla="*/ 88 w 104"/>
                  <a:gd name="T25" fmla="*/ 94 h 94"/>
                  <a:gd name="T26" fmla="*/ 77 w 104"/>
                  <a:gd name="T27" fmla="*/ 84 h 94"/>
                  <a:gd name="T28" fmla="*/ 66 w 104"/>
                  <a:gd name="T29" fmla="*/ 78 h 94"/>
                  <a:gd name="T30" fmla="*/ 60 w 104"/>
                  <a:gd name="T31" fmla="*/ 56 h 94"/>
                  <a:gd name="T32" fmla="*/ 44 w 104"/>
                  <a:gd name="T33" fmla="*/ 50 h 94"/>
                  <a:gd name="T34" fmla="*/ 22 w 104"/>
                  <a:gd name="T35" fmla="*/ 73 h 94"/>
                  <a:gd name="T36" fmla="*/ 0 w 104"/>
                  <a:gd name="T37" fmla="*/ 34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94"/>
                  <a:gd name="T59" fmla="*/ 104 w 104"/>
                  <a:gd name="T60" fmla="*/ 94 h 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94">
                    <a:moveTo>
                      <a:pt x="0" y="34"/>
                    </a:moveTo>
                    <a:lnTo>
                      <a:pt x="10" y="34"/>
                    </a:lnTo>
                    <a:lnTo>
                      <a:pt x="22" y="23"/>
                    </a:lnTo>
                    <a:lnTo>
                      <a:pt x="27" y="6"/>
                    </a:lnTo>
                    <a:lnTo>
                      <a:pt x="39" y="0"/>
                    </a:lnTo>
                    <a:lnTo>
                      <a:pt x="50" y="12"/>
                    </a:lnTo>
                    <a:lnTo>
                      <a:pt x="54" y="12"/>
                    </a:lnTo>
                    <a:lnTo>
                      <a:pt x="88" y="17"/>
                    </a:lnTo>
                    <a:lnTo>
                      <a:pt x="104" y="40"/>
                    </a:lnTo>
                    <a:lnTo>
                      <a:pt x="100" y="50"/>
                    </a:lnTo>
                    <a:lnTo>
                      <a:pt x="104" y="78"/>
                    </a:lnTo>
                    <a:lnTo>
                      <a:pt x="100" y="94"/>
                    </a:lnTo>
                    <a:lnTo>
                      <a:pt x="88" y="94"/>
                    </a:lnTo>
                    <a:lnTo>
                      <a:pt x="77" y="84"/>
                    </a:lnTo>
                    <a:lnTo>
                      <a:pt x="66" y="78"/>
                    </a:lnTo>
                    <a:lnTo>
                      <a:pt x="60" y="56"/>
                    </a:lnTo>
                    <a:lnTo>
                      <a:pt x="44" y="50"/>
                    </a:lnTo>
                    <a:lnTo>
                      <a:pt x="22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441" name="Freeform 16"/>
              <p:cNvSpPr>
                <a:spLocks/>
              </p:cNvSpPr>
              <p:nvPr/>
            </p:nvSpPr>
            <p:spPr bwMode="auto">
              <a:xfrm>
                <a:off x="3498" y="1558"/>
                <a:ext cx="393" cy="243"/>
              </a:xfrm>
              <a:custGeom>
                <a:avLst/>
                <a:gdLst>
                  <a:gd name="T0" fmla="*/ 17 w 393"/>
                  <a:gd name="T1" fmla="*/ 82 h 243"/>
                  <a:gd name="T2" fmla="*/ 17 w 393"/>
                  <a:gd name="T3" fmla="*/ 61 h 243"/>
                  <a:gd name="T4" fmla="*/ 0 w 393"/>
                  <a:gd name="T5" fmla="*/ 44 h 243"/>
                  <a:gd name="T6" fmla="*/ 7 w 393"/>
                  <a:gd name="T7" fmla="*/ 34 h 243"/>
                  <a:gd name="T8" fmla="*/ 44 w 393"/>
                  <a:gd name="T9" fmla="*/ 34 h 243"/>
                  <a:gd name="T10" fmla="*/ 44 w 393"/>
                  <a:gd name="T11" fmla="*/ 17 h 243"/>
                  <a:gd name="T12" fmla="*/ 73 w 393"/>
                  <a:gd name="T13" fmla="*/ 0 h 243"/>
                  <a:gd name="T14" fmla="*/ 94 w 393"/>
                  <a:gd name="T15" fmla="*/ 11 h 243"/>
                  <a:gd name="T16" fmla="*/ 111 w 393"/>
                  <a:gd name="T17" fmla="*/ 11 h 243"/>
                  <a:gd name="T18" fmla="*/ 117 w 393"/>
                  <a:gd name="T19" fmla="*/ 21 h 243"/>
                  <a:gd name="T20" fmla="*/ 138 w 393"/>
                  <a:gd name="T21" fmla="*/ 34 h 243"/>
                  <a:gd name="T22" fmla="*/ 178 w 393"/>
                  <a:gd name="T23" fmla="*/ 55 h 243"/>
                  <a:gd name="T24" fmla="*/ 211 w 393"/>
                  <a:gd name="T25" fmla="*/ 49 h 243"/>
                  <a:gd name="T26" fmla="*/ 249 w 393"/>
                  <a:gd name="T27" fmla="*/ 65 h 243"/>
                  <a:gd name="T28" fmla="*/ 299 w 393"/>
                  <a:gd name="T29" fmla="*/ 65 h 243"/>
                  <a:gd name="T30" fmla="*/ 316 w 393"/>
                  <a:gd name="T31" fmla="*/ 49 h 243"/>
                  <a:gd name="T32" fmla="*/ 332 w 393"/>
                  <a:gd name="T33" fmla="*/ 49 h 243"/>
                  <a:gd name="T34" fmla="*/ 349 w 393"/>
                  <a:gd name="T35" fmla="*/ 38 h 243"/>
                  <a:gd name="T36" fmla="*/ 349 w 393"/>
                  <a:gd name="T37" fmla="*/ 94 h 243"/>
                  <a:gd name="T38" fmla="*/ 353 w 393"/>
                  <a:gd name="T39" fmla="*/ 99 h 243"/>
                  <a:gd name="T40" fmla="*/ 366 w 393"/>
                  <a:gd name="T41" fmla="*/ 99 h 243"/>
                  <a:gd name="T42" fmla="*/ 382 w 393"/>
                  <a:gd name="T43" fmla="*/ 82 h 243"/>
                  <a:gd name="T44" fmla="*/ 393 w 393"/>
                  <a:gd name="T45" fmla="*/ 121 h 243"/>
                  <a:gd name="T46" fmla="*/ 370 w 393"/>
                  <a:gd name="T47" fmla="*/ 138 h 243"/>
                  <a:gd name="T48" fmla="*/ 370 w 393"/>
                  <a:gd name="T49" fmla="*/ 159 h 243"/>
                  <a:gd name="T50" fmla="*/ 326 w 393"/>
                  <a:gd name="T51" fmla="*/ 199 h 243"/>
                  <a:gd name="T52" fmla="*/ 322 w 393"/>
                  <a:gd name="T53" fmla="*/ 199 h 243"/>
                  <a:gd name="T54" fmla="*/ 316 w 393"/>
                  <a:gd name="T55" fmla="*/ 193 h 243"/>
                  <a:gd name="T56" fmla="*/ 305 w 393"/>
                  <a:gd name="T57" fmla="*/ 203 h 243"/>
                  <a:gd name="T58" fmla="*/ 305 w 393"/>
                  <a:gd name="T59" fmla="*/ 209 h 243"/>
                  <a:gd name="T60" fmla="*/ 282 w 393"/>
                  <a:gd name="T61" fmla="*/ 209 h 243"/>
                  <a:gd name="T62" fmla="*/ 276 w 393"/>
                  <a:gd name="T63" fmla="*/ 232 h 243"/>
                  <a:gd name="T64" fmla="*/ 244 w 393"/>
                  <a:gd name="T65" fmla="*/ 237 h 243"/>
                  <a:gd name="T66" fmla="*/ 238 w 393"/>
                  <a:gd name="T67" fmla="*/ 215 h 243"/>
                  <a:gd name="T68" fmla="*/ 228 w 393"/>
                  <a:gd name="T69" fmla="*/ 209 h 243"/>
                  <a:gd name="T70" fmla="*/ 182 w 393"/>
                  <a:gd name="T71" fmla="*/ 215 h 243"/>
                  <a:gd name="T72" fmla="*/ 172 w 393"/>
                  <a:gd name="T73" fmla="*/ 237 h 243"/>
                  <a:gd name="T74" fmla="*/ 138 w 393"/>
                  <a:gd name="T75" fmla="*/ 243 h 243"/>
                  <a:gd name="T76" fmla="*/ 100 w 393"/>
                  <a:gd name="T77" fmla="*/ 209 h 243"/>
                  <a:gd name="T78" fmla="*/ 100 w 393"/>
                  <a:gd name="T79" fmla="*/ 193 h 243"/>
                  <a:gd name="T80" fmla="*/ 73 w 393"/>
                  <a:gd name="T81" fmla="*/ 165 h 243"/>
                  <a:gd name="T82" fmla="*/ 67 w 393"/>
                  <a:gd name="T83" fmla="*/ 138 h 243"/>
                  <a:gd name="T84" fmla="*/ 11 w 393"/>
                  <a:gd name="T85" fmla="*/ 105 h 243"/>
                  <a:gd name="T86" fmla="*/ 11 w 393"/>
                  <a:gd name="T87" fmla="*/ 90 h 243"/>
                  <a:gd name="T88" fmla="*/ 17 w 393"/>
                  <a:gd name="T89" fmla="*/ 82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3"/>
                  <a:gd name="T136" fmla="*/ 0 h 243"/>
                  <a:gd name="T137" fmla="*/ 393 w 393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3" h="243">
                    <a:moveTo>
                      <a:pt x="17" y="82"/>
                    </a:moveTo>
                    <a:lnTo>
                      <a:pt x="17" y="61"/>
                    </a:lnTo>
                    <a:lnTo>
                      <a:pt x="0" y="44"/>
                    </a:lnTo>
                    <a:lnTo>
                      <a:pt x="7" y="34"/>
                    </a:lnTo>
                    <a:lnTo>
                      <a:pt x="44" y="34"/>
                    </a:lnTo>
                    <a:lnTo>
                      <a:pt x="44" y="17"/>
                    </a:lnTo>
                    <a:lnTo>
                      <a:pt x="73" y="0"/>
                    </a:lnTo>
                    <a:lnTo>
                      <a:pt x="94" y="11"/>
                    </a:lnTo>
                    <a:lnTo>
                      <a:pt x="111" y="11"/>
                    </a:lnTo>
                    <a:lnTo>
                      <a:pt x="117" y="21"/>
                    </a:lnTo>
                    <a:lnTo>
                      <a:pt x="138" y="34"/>
                    </a:lnTo>
                    <a:lnTo>
                      <a:pt x="178" y="55"/>
                    </a:lnTo>
                    <a:lnTo>
                      <a:pt x="211" y="49"/>
                    </a:lnTo>
                    <a:lnTo>
                      <a:pt x="249" y="65"/>
                    </a:lnTo>
                    <a:lnTo>
                      <a:pt x="299" y="65"/>
                    </a:lnTo>
                    <a:lnTo>
                      <a:pt x="316" y="49"/>
                    </a:lnTo>
                    <a:lnTo>
                      <a:pt x="332" y="49"/>
                    </a:lnTo>
                    <a:lnTo>
                      <a:pt x="349" y="38"/>
                    </a:lnTo>
                    <a:lnTo>
                      <a:pt x="349" y="94"/>
                    </a:lnTo>
                    <a:lnTo>
                      <a:pt x="353" y="99"/>
                    </a:lnTo>
                    <a:lnTo>
                      <a:pt x="366" y="99"/>
                    </a:lnTo>
                    <a:lnTo>
                      <a:pt x="382" y="82"/>
                    </a:lnTo>
                    <a:lnTo>
                      <a:pt x="393" y="121"/>
                    </a:lnTo>
                    <a:lnTo>
                      <a:pt x="370" y="138"/>
                    </a:lnTo>
                    <a:lnTo>
                      <a:pt x="370" y="159"/>
                    </a:lnTo>
                    <a:lnTo>
                      <a:pt x="326" y="199"/>
                    </a:lnTo>
                    <a:lnTo>
                      <a:pt x="322" y="199"/>
                    </a:lnTo>
                    <a:lnTo>
                      <a:pt x="316" y="193"/>
                    </a:lnTo>
                    <a:lnTo>
                      <a:pt x="305" y="203"/>
                    </a:lnTo>
                    <a:lnTo>
                      <a:pt x="305" y="209"/>
                    </a:lnTo>
                    <a:lnTo>
                      <a:pt x="282" y="209"/>
                    </a:lnTo>
                    <a:lnTo>
                      <a:pt x="276" y="232"/>
                    </a:lnTo>
                    <a:lnTo>
                      <a:pt x="244" y="237"/>
                    </a:lnTo>
                    <a:lnTo>
                      <a:pt x="238" y="215"/>
                    </a:lnTo>
                    <a:lnTo>
                      <a:pt x="228" y="209"/>
                    </a:lnTo>
                    <a:lnTo>
                      <a:pt x="182" y="215"/>
                    </a:lnTo>
                    <a:lnTo>
                      <a:pt x="172" y="237"/>
                    </a:lnTo>
                    <a:lnTo>
                      <a:pt x="138" y="243"/>
                    </a:lnTo>
                    <a:lnTo>
                      <a:pt x="100" y="209"/>
                    </a:lnTo>
                    <a:lnTo>
                      <a:pt x="100" y="193"/>
                    </a:lnTo>
                    <a:lnTo>
                      <a:pt x="73" y="165"/>
                    </a:lnTo>
                    <a:lnTo>
                      <a:pt x="67" y="138"/>
                    </a:lnTo>
                    <a:lnTo>
                      <a:pt x="11" y="105"/>
                    </a:lnTo>
                    <a:lnTo>
                      <a:pt x="11" y="90"/>
                    </a:lnTo>
                    <a:lnTo>
                      <a:pt x="17" y="82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442" name="Freeform 17"/>
              <p:cNvSpPr>
                <a:spLocks/>
              </p:cNvSpPr>
              <p:nvPr/>
            </p:nvSpPr>
            <p:spPr bwMode="auto">
              <a:xfrm>
                <a:off x="2764" y="1999"/>
                <a:ext cx="153" cy="182"/>
              </a:xfrm>
              <a:custGeom>
                <a:avLst/>
                <a:gdLst>
                  <a:gd name="T0" fmla="*/ 0 w 153"/>
                  <a:gd name="T1" fmla="*/ 0 h 182"/>
                  <a:gd name="T2" fmla="*/ 50 w 153"/>
                  <a:gd name="T3" fmla="*/ 17 h 182"/>
                  <a:gd name="T4" fmla="*/ 66 w 153"/>
                  <a:gd name="T5" fmla="*/ 0 h 182"/>
                  <a:gd name="T6" fmla="*/ 94 w 153"/>
                  <a:gd name="T7" fmla="*/ 6 h 182"/>
                  <a:gd name="T8" fmla="*/ 100 w 153"/>
                  <a:gd name="T9" fmla="*/ 17 h 182"/>
                  <a:gd name="T10" fmla="*/ 110 w 153"/>
                  <a:gd name="T11" fmla="*/ 11 h 182"/>
                  <a:gd name="T12" fmla="*/ 116 w 153"/>
                  <a:gd name="T13" fmla="*/ 11 h 182"/>
                  <a:gd name="T14" fmla="*/ 132 w 153"/>
                  <a:gd name="T15" fmla="*/ 37 h 182"/>
                  <a:gd name="T16" fmla="*/ 124 w 153"/>
                  <a:gd name="T17" fmla="*/ 67 h 182"/>
                  <a:gd name="T18" fmla="*/ 100 w 153"/>
                  <a:gd name="T19" fmla="*/ 40 h 182"/>
                  <a:gd name="T20" fmla="*/ 106 w 153"/>
                  <a:gd name="T21" fmla="*/ 61 h 182"/>
                  <a:gd name="T22" fmla="*/ 153 w 153"/>
                  <a:gd name="T23" fmla="*/ 152 h 182"/>
                  <a:gd name="T24" fmla="*/ 150 w 153"/>
                  <a:gd name="T25" fmla="*/ 162 h 182"/>
                  <a:gd name="T26" fmla="*/ 144 w 153"/>
                  <a:gd name="T27" fmla="*/ 159 h 182"/>
                  <a:gd name="T28" fmla="*/ 145 w 153"/>
                  <a:gd name="T29" fmla="*/ 168 h 182"/>
                  <a:gd name="T30" fmla="*/ 139 w 153"/>
                  <a:gd name="T31" fmla="*/ 171 h 182"/>
                  <a:gd name="T32" fmla="*/ 138 w 153"/>
                  <a:gd name="T33" fmla="*/ 180 h 182"/>
                  <a:gd name="T34" fmla="*/ 129 w 153"/>
                  <a:gd name="T35" fmla="*/ 182 h 182"/>
                  <a:gd name="T36" fmla="*/ 122 w 153"/>
                  <a:gd name="T37" fmla="*/ 177 h 182"/>
                  <a:gd name="T38" fmla="*/ 6 w 153"/>
                  <a:gd name="T39" fmla="*/ 177 h 182"/>
                  <a:gd name="T40" fmla="*/ 0 w 153"/>
                  <a:gd name="T41" fmla="*/ 0 h 1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3"/>
                  <a:gd name="T64" fmla="*/ 0 h 182"/>
                  <a:gd name="T65" fmla="*/ 153 w 153"/>
                  <a:gd name="T66" fmla="*/ 182 h 1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3" h="182">
                    <a:moveTo>
                      <a:pt x="0" y="0"/>
                    </a:moveTo>
                    <a:lnTo>
                      <a:pt x="50" y="17"/>
                    </a:lnTo>
                    <a:lnTo>
                      <a:pt x="66" y="0"/>
                    </a:lnTo>
                    <a:lnTo>
                      <a:pt x="94" y="6"/>
                    </a:lnTo>
                    <a:lnTo>
                      <a:pt x="100" y="17"/>
                    </a:lnTo>
                    <a:lnTo>
                      <a:pt x="110" y="11"/>
                    </a:lnTo>
                    <a:lnTo>
                      <a:pt x="116" y="11"/>
                    </a:lnTo>
                    <a:lnTo>
                      <a:pt x="132" y="37"/>
                    </a:lnTo>
                    <a:lnTo>
                      <a:pt x="124" y="67"/>
                    </a:lnTo>
                    <a:lnTo>
                      <a:pt x="100" y="40"/>
                    </a:lnTo>
                    <a:lnTo>
                      <a:pt x="106" y="61"/>
                    </a:lnTo>
                    <a:lnTo>
                      <a:pt x="153" y="152"/>
                    </a:lnTo>
                    <a:lnTo>
                      <a:pt x="150" y="162"/>
                    </a:lnTo>
                    <a:lnTo>
                      <a:pt x="144" y="159"/>
                    </a:lnTo>
                    <a:lnTo>
                      <a:pt x="145" y="168"/>
                    </a:lnTo>
                    <a:lnTo>
                      <a:pt x="139" y="171"/>
                    </a:lnTo>
                    <a:lnTo>
                      <a:pt x="138" y="180"/>
                    </a:lnTo>
                    <a:lnTo>
                      <a:pt x="129" y="182"/>
                    </a:lnTo>
                    <a:lnTo>
                      <a:pt x="122" y="177"/>
                    </a:lnTo>
                    <a:lnTo>
                      <a:pt x="6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</p:grpSp>
        <p:sp>
          <p:nvSpPr>
            <p:cNvPr id="739" name="Freeform 18"/>
            <p:cNvSpPr>
              <a:spLocks/>
            </p:cNvSpPr>
            <p:nvPr/>
          </p:nvSpPr>
          <p:spPr bwMode="auto">
            <a:xfrm>
              <a:off x="3718" y="1526"/>
              <a:ext cx="875" cy="635"/>
            </a:xfrm>
            <a:custGeom>
              <a:avLst/>
              <a:gdLst>
                <a:gd name="T0" fmla="*/ 1250 w 689"/>
                <a:gd name="T1" fmla="*/ 111 h 635"/>
                <a:gd name="T2" fmla="*/ 1869 w 689"/>
                <a:gd name="T3" fmla="*/ 161 h 635"/>
                <a:gd name="T4" fmla="*/ 2226 w 689"/>
                <a:gd name="T5" fmla="*/ 216 h 635"/>
                <a:gd name="T6" fmla="*/ 2640 w 689"/>
                <a:gd name="T7" fmla="*/ 266 h 635"/>
                <a:gd name="T8" fmla="*/ 3081 w 689"/>
                <a:gd name="T9" fmla="*/ 249 h 635"/>
                <a:gd name="T10" fmla="*/ 3632 w 689"/>
                <a:gd name="T11" fmla="*/ 232 h 635"/>
                <a:gd name="T12" fmla="*/ 3793 w 689"/>
                <a:gd name="T13" fmla="*/ 260 h 635"/>
                <a:gd name="T14" fmla="*/ 4210 w 689"/>
                <a:gd name="T15" fmla="*/ 232 h 635"/>
                <a:gd name="T16" fmla="*/ 4459 w 689"/>
                <a:gd name="T17" fmla="*/ 226 h 635"/>
                <a:gd name="T18" fmla="*/ 4690 w 689"/>
                <a:gd name="T19" fmla="*/ 222 h 635"/>
                <a:gd name="T20" fmla="*/ 5175 w 689"/>
                <a:gd name="T21" fmla="*/ 161 h 635"/>
                <a:gd name="T22" fmla="*/ 5306 w 689"/>
                <a:gd name="T23" fmla="*/ 105 h 635"/>
                <a:gd name="T24" fmla="*/ 4990 w 689"/>
                <a:gd name="T25" fmla="*/ 122 h 635"/>
                <a:gd name="T26" fmla="*/ 4940 w 689"/>
                <a:gd name="T27" fmla="*/ 61 h 635"/>
                <a:gd name="T28" fmla="*/ 5128 w 689"/>
                <a:gd name="T29" fmla="*/ 28 h 635"/>
                <a:gd name="T30" fmla="*/ 5061 w 689"/>
                <a:gd name="T31" fmla="*/ 0 h 635"/>
                <a:gd name="T32" fmla="*/ 6337 w 689"/>
                <a:gd name="T33" fmla="*/ 67 h 635"/>
                <a:gd name="T34" fmla="*/ 7039 w 689"/>
                <a:gd name="T35" fmla="*/ 94 h 635"/>
                <a:gd name="T36" fmla="*/ 7413 w 689"/>
                <a:gd name="T37" fmla="*/ 84 h 635"/>
                <a:gd name="T38" fmla="*/ 7353 w 689"/>
                <a:gd name="T39" fmla="*/ 155 h 635"/>
                <a:gd name="T40" fmla="*/ 7517 w 689"/>
                <a:gd name="T41" fmla="*/ 182 h 635"/>
                <a:gd name="T42" fmla="*/ 7288 w 689"/>
                <a:gd name="T43" fmla="*/ 211 h 635"/>
                <a:gd name="T44" fmla="*/ 6926 w 689"/>
                <a:gd name="T45" fmla="*/ 249 h 635"/>
                <a:gd name="T46" fmla="*/ 6745 w 689"/>
                <a:gd name="T47" fmla="*/ 266 h 635"/>
                <a:gd name="T48" fmla="*/ 6558 w 689"/>
                <a:gd name="T49" fmla="*/ 243 h 635"/>
                <a:gd name="T50" fmla="*/ 6140 w 689"/>
                <a:gd name="T51" fmla="*/ 282 h 635"/>
                <a:gd name="T52" fmla="*/ 6622 w 689"/>
                <a:gd name="T53" fmla="*/ 293 h 635"/>
                <a:gd name="T54" fmla="*/ 6926 w 689"/>
                <a:gd name="T55" fmla="*/ 310 h 635"/>
                <a:gd name="T56" fmla="*/ 6745 w 689"/>
                <a:gd name="T57" fmla="*/ 366 h 635"/>
                <a:gd name="T58" fmla="*/ 7517 w 689"/>
                <a:gd name="T59" fmla="*/ 470 h 635"/>
                <a:gd name="T60" fmla="*/ 7102 w 689"/>
                <a:gd name="T61" fmla="*/ 585 h 635"/>
                <a:gd name="T62" fmla="*/ 6806 w 689"/>
                <a:gd name="T63" fmla="*/ 591 h 635"/>
                <a:gd name="T64" fmla="*/ 6196 w 689"/>
                <a:gd name="T65" fmla="*/ 635 h 635"/>
                <a:gd name="T66" fmla="*/ 6016 w 689"/>
                <a:gd name="T67" fmla="*/ 625 h 635"/>
                <a:gd name="T68" fmla="*/ 5592 w 689"/>
                <a:gd name="T69" fmla="*/ 598 h 635"/>
                <a:gd name="T70" fmla="*/ 4990 w 689"/>
                <a:gd name="T71" fmla="*/ 614 h 635"/>
                <a:gd name="T72" fmla="*/ 4811 w 689"/>
                <a:gd name="T73" fmla="*/ 625 h 635"/>
                <a:gd name="T74" fmla="*/ 4395 w 689"/>
                <a:gd name="T75" fmla="*/ 581 h 635"/>
                <a:gd name="T76" fmla="*/ 4106 w 689"/>
                <a:gd name="T77" fmla="*/ 525 h 635"/>
                <a:gd name="T78" fmla="*/ 3829 w 689"/>
                <a:gd name="T79" fmla="*/ 488 h 635"/>
                <a:gd name="T80" fmla="*/ 3565 w 689"/>
                <a:gd name="T81" fmla="*/ 482 h 635"/>
                <a:gd name="T82" fmla="*/ 3279 w 689"/>
                <a:gd name="T83" fmla="*/ 493 h 635"/>
                <a:gd name="T84" fmla="*/ 2706 w 689"/>
                <a:gd name="T85" fmla="*/ 508 h 635"/>
                <a:gd name="T86" fmla="*/ 2534 w 689"/>
                <a:gd name="T87" fmla="*/ 504 h 635"/>
                <a:gd name="T88" fmla="*/ 1212 w 689"/>
                <a:gd name="T89" fmla="*/ 464 h 635"/>
                <a:gd name="T90" fmla="*/ 963 w 689"/>
                <a:gd name="T91" fmla="*/ 431 h 635"/>
                <a:gd name="T92" fmla="*/ 993 w 689"/>
                <a:gd name="T93" fmla="*/ 413 h 635"/>
                <a:gd name="T94" fmla="*/ 856 w 689"/>
                <a:gd name="T95" fmla="*/ 390 h 635"/>
                <a:gd name="T96" fmla="*/ 674 w 689"/>
                <a:gd name="T97" fmla="*/ 372 h 635"/>
                <a:gd name="T98" fmla="*/ 450 w 689"/>
                <a:gd name="T99" fmla="*/ 358 h 635"/>
                <a:gd name="T100" fmla="*/ 232 w 689"/>
                <a:gd name="T101" fmla="*/ 343 h 635"/>
                <a:gd name="T102" fmla="*/ 123 w 689"/>
                <a:gd name="T103" fmla="*/ 316 h 635"/>
                <a:gd name="T104" fmla="*/ 0 w 689"/>
                <a:gd name="T105" fmla="*/ 299 h 635"/>
                <a:gd name="T106" fmla="*/ 357 w 689"/>
                <a:gd name="T107" fmla="*/ 272 h 635"/>
                <a:gd name="T108" fmla="*/ 547 w 689"/>
                <a:gd name="T109" fmla="*/ 194 h 635"/>
                <a:gd name="T110" fmla="*/ 730 w 689"/>
                <a:gd name="T111" fmla="*/ 188 h 635"/>
                <a:gd name="T112" fmla="*/ 1024 w 689"/>
                <a:gd name="T113" fmla="*/ 155 h 635"/>
                <a:gd name="T114" fmla="*/ 1087 w 689"/>
                <a:gd name="T115" fmla="*/ 117 h 6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9"/>
                <a:gd name="T175" fmla="*/ 0 h 635"/>
                <a:gd name="T176" fmla="*/ 689 w 689"/>
                <a:gd name="T177" fmla="*/ 635 h 6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9" h="635">
                  <a:moveTo>
                    <a:pt x="100" y="117"/>
                  </a:moveTo>
                  <a:lnTo>
                    <a:pt x="115" y="111"/>
                  </a:lnTo>
                  <a:lnTo>
                    <a:pt x="115" y="128"/>
                  </a:lnTo>
                  <a:lnTo>
                    <a:pt x="171" y="161"/>
                  </a:lnTo>
                  <a:lnTo>
                    <a:pt x="177" y="188"/>
                  </a:lnTo>
                  <a:lnTo>
                    <a:pt x="204" y="216"/>
                  </a:lnTo>
                  <a:lnTo>
                    <a:pt x="204" y="232"/>
                  </a:lnTo>
                  <a:lnTo>
                    <a:pt x="242" y="266"/>
                  </a:lnTo>
                  <a:lnTo>
                    <a:pt x="276" y="260"/>
                  </a:lnTo>
                  <a:lnTo>
                    <a:pt x="282" y="249"/>
                  </a:lnTo>
                  <a:lnTo>
                    <a:pt x="286" y="238"/>
                  </a:lnTo>
                  <a:lnTo>
                    <a:pt x="332" y="232"/>
                  </a:lnTo>
                  <a:lnTo>
                    <a:pt x="342" y="238"/>
                  </a:lnTo>
                  <a:lnTo>
                    <a:pt x="348" y="260"/>
                  </a:lnTo>
                  <a:lnTo>
                    <a:pt x="380" y="255"/>
                  </a:lnTo>
                  <a:lnTo>
                    <a:pt x="386" y="232"/>
                  </a:lnTo>
                  <a:lnTo>
                    <a:pt x="409" y="232"/>
                  </a:lnTo>
                  <a:lnTo>
                    <a:pt x="409" y="226"/>
                  </a:lnTo>
                  <a:lnTo>
                    <a:pt x="420" y="216"/>
                  </a:lnTo>
                  <a:lnTo>
                    <a:pt x="430" y="222"/>
                  </a:lnTo>
                  <a:lnTo>
                    <a:pt x="474" y="182"/>
                  </a:lnTo>
                  <a:lnTo>
                    <a:pt x="474" y="161"/>
                  </a:lnTo>
                  <a:lnTo>
                    <a:pt x="497" y="144"/>
                  </a:lnTo>
                  <a:lnTo>
                    <a:pt x="486" y="105"/>
                  </a:lnTo>
                  <a:lnTo>
                    <a:pt x="470" y="122"/>
                  </a:lnTo>
                  <a:lnTo>
                    <a:pt x="457" y="122"/>
                  </a:lnTo>
                  <a:lnTo>
                    <a:pt x="453" y="117"/>
                  </a:lnTo>
                  <a:lnTo>
                    <a:pt x="453" y="61"/>
                  </a:lnTo>
                  <a:lnTo>
                    <a:pt x="464" y="61"/>
                  </a:lnTo>
                  <a:lnTo>
                    <a:pt x="470" y="28"/>
                  </a:lnTo>
                  <a:lnTo>
                    <a:pt x="457" y="11"/>
                  </a:lnTo>
                  <a:lnTo>
                    <a:pt x="464" y="0"/>
                  </a:lnTo>
                  <a:lnTo>
                    <a:pt x="513" y="0"/>
                  </a:lnTo>
                  <a:lnTo>
                    <a:pt x="580" y="67"/>
                  </a:lnTo>
                  <a:lnTo>
                    <a:pt x="612" y="72"/>
                  </a:lnTo>
                  <a:lnTo>
                    <a:pt x="645" y="94"/>
                  </a:lnTo>
                  <a:lnTo>
                    <a:pt x="668" y="84"/>
                  </a:lnTo>
                  <a:lnTo>
                    <a:pt x="679" y="84"/>
                  </a:lnTo>
                  <a:lnTo>
                    <a:pt x="689" y="111"/>
                  </a:lnTo>
                  <a:lnTo>
                    <a:pt x="674" y="155"/>
                  </a:lnTo>
                  <a:lnTo>
                    <a:pt x="679" y="161"/>
                  </a:lnTo>
                  <a:lnTo>
                    <a:pt x="689" y="182"/>
                  </a:lnTo>
                  <a:lnTo>
                    <a:pt x="674" y="188"/>
                  </a:lnTo>
                  <a:lnTo>
                    <a:pt x="668" y="211"/>
                  </a:lnTo>
                  <a:lnTo>
                    <a:pt x="657" y="216"/>
                  </a:lnTo>
                  <a:lnTo>
                    <a:pt x="635" y="249"/>
                  </a:lnTo>
                  <a:lnTo>
                    <a:pt x="635" y="255"/>
                  </a:lnTo>
                  <a:lnTo>
                    <a:pt x="618" y="266"/>
                  </a:lnTo>
                  <a:lnTo>
                    <a:pt x="601" y="260"/>
                  </a:lnTo>
                  <a:lnTo>
                    <a:pt x="601" y="243"/>
                  </a:lnTo>
                  <a:lnTo>
                    <a:pt x="591" y="238"/>
                  </a:lnTo>
                  <a:lnTo>
                    <a:pt x="563" y="282"/>
                  </a:lnTo>
                  <a:lnTo>
                    <a:pt x="597" y="304"/>
                  </a:lnTo>
                  <a:lnTo>
                    <a:pt x="607" y="293"/>
                  </a:lnTo>
                  <a:lnTo>
                    <a:pt x="629" y="293"/>
                  </a:lnTo>
                  <a:lnTo>
                    <a:pt x="635" y="310"/>
                  </a:lnTo>
                  <a:lnTo>
                    <a:pt x="624" y="310"/>
                  </a:lnTo>
                  <a:lnTo>
                    <a:pt x="618" y="366"/>
                  </a:lnTo>
                  <a:lnTo>
                    <a:pt x="645" y="393"/>
                  </a:lnTo>
                  <a:lnTo>
                    <a:pt x="689" y="470"/>
                  </a:lnTo>
                  <a:lnTo>
                    <a:pt x="685" y="525"/>
                  </a:lnTo>
                  <a:lnTo>
                    <a:pt x="651" y="585"/>
                  </a:lnTo>
                  <a:lnTo>
                    <a:pt x="645" y="591"/>
                  </a:lnTo>
                  <a:lnTo>
                    <a:pt x="624" y="591"/>
                  </a:lnTo>
                  <a:lnTo>
                    <a:pt x="568" y="619"/>
                  </a:lnTo>
                  <a:lnTo>
                    <a:pt x="568" y="635"/>
                  </a:lnTo>
                  <a:lnTo>
                    <a:pt x="557" y="635"/>
                  </a:lnTo>
                  <a:lnTo>
                    <a:pt x="551" y="625"/>
                  </a:lnTo>
                  <a:lnTo>
                    <a:pt x="535" y="625"/>
                  </a:lnTo>
                  <a:lnTo>
                    <a:pt x="513" y="598"/>
                  </a:lnTo>
                  <a:lnTo>
                    <a:pt x="486" y="598"/>
                  </a:lnTo>
                  <a:lnTo>
                    <a:pt x="457" y="614"/>
                  </a:lnTo>
                  <a:lnTo>
                    <a:pt x="447" y="614"/>
                  </a:lnTo>
                  <a:lnTo>
                    <a:pt x="441" y="625"/>
                  </a:lnTo>
                  <a:lnTo>
                    <a:pt x="409" y="614"/>
                  </a:lnTo>
                  <a:lnTo>
                    <a:pt x="403" y="581"/>
                  </a:lnTo>
                  <a:lnTo>
                    <a:pt x="376" y="575"/>
                  </a:lnTo>
                  <a:lnTo>
                    <a:pt x="376" y="525"/>
                  </a:lnTo>
                  <a:lnTo>
                    <a:pt x="362" y="493"/>
                  </a:lnTo>
                  <a:lnTo>
                    <a:pt x="351" y="488"/>
                  </a:lnTo>
                  <a:lnTo>
                    <a:pt x="342" y="487"/>
                  </a:lnTo>
                  <a:lnTo>
                    <a:pt x="327" y="482"/>
                  </a:lnTo>
                  <a:lnTo>
                    <a:pt x="311" y="487"/>
                  </a:lnTo>
                  <a:lnTo>
                    <a:pt x="301" y="493"/>
                  </a:lnTo>
                  <a:lnTo>
                    <a:pt x="282" y="498"/>
                  </a:lnTo>
                  <a:lnTo>
                    <a:pt x="248" y="508"/>
                  </a:lnTo>
                  <a:lnTo>
                    <a:pt x="242" y="508"/>
                  </a:lnTo>
                  <a:lnTo>
                    <a:pt x="232" y="504"/>
                  </a:lnTo>
                  <a:lnTo>
                    <a:pt x="209" y="504"/>
                  </a:lnTo>
                  <a:lnTo>
                    <a:pt x="111" y="464"/>
                  </a:lnTo>
                  <a:lnTo>
                    <a:pt x="94" y="454"/>
                  </a:lnTo>
                  <a:lnTo>
                    <a:pt x="88" y="431"/>
                  </a:lnTo>
                  <a:lnTo>
                    <a:pt x="80" y="416"/>
                  </a:lnTo>
                  <a:lnTo>
                    <a:pt x="91" y="413"/>
                  </a:lnTo>
                  <a:lnTo>
                    <a:pt x="80" y="399"/>
                  </a:lnTo>
                  <a:lnTo>
                    <a:pt x="79" y="390"/>
                  </a:lnTo>
                  <a:lnTo>
                    <a:pt x="73" y="387"/>
                  </a:lnTo>
                  <a:lnTo>
                    <a:pt x="62" y="372"/>
                  </a:lnTo>
                  <a:lnTo>
                    <a:pt x="42" y="367"/>
                  </a:lnTo>
                  <a:lnTo>
                    <a:pt x="41" y="358"/>
                  </a:lnTo>
                  <a:lnTo>
                    <a:pt x="27" y="349"/>
                  </a:lnTo>
                  <a:lnTo>
                    <a:pt x="21" y="343"/>
                  </a:lnTo>
                  <a:lnTo>
                    <a:pt x="17" y="337"/>
                  </a:lnTo>
                  <a:lnTo>
                    <a:pt x="11" y="316"/>
                  </a:lnTo>
                  <a:lnTo>
                    <a:pt x="0" y="310"/>
                  </a:lnTo>
                  <a:lnTo>
                    <a:pt x="0" y="299"/>
                  </a:lnTo>
                  <a:lnTo>
                    <a:pt x="11" y="276"/>
                  </a:lnTo>
                  <a:lnTo>
                    <a:pt x="33" y="272"/>
                  </a:lnTo>
                  <a:lnTo>
                    <a:pt x="61" y="232"/>
                  </a:lnTo>
                  <a:lnTo>
                    <a:pt x="50" y="194"/>
                  </a:lnTo>
                  <a:lnTo>
                    <a:pt x="61" y="194"/>
                  </a:lnTo>
                  <a:lnTo>
                    <a:pt x="67" y="188"/>
                  </a:lnTo>
                  <a:lnTo>
                    <a:pt x="71" y="155"/>
                  </a:lnTo>
                  <a:lnTo>
                    <a:pt x="94" y="155"/>
                  </a:lnTo>
                  <a:lnTo>
                    <a:pt x="94" y="128"/>
                  </a:lnTo>
                  <a:lnTo>
                    <a:pt x="100" y="11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0" name="Freeform 19"/>
            <p:cNvSpPr>
              <a:spLocks/>
            </p:cNvSpPr>
            <p:nvPr/>
          </p:nvSpPr>
          <p:spPr bwMode="auto">
            <a:xfrm>
              <a:off x="4608" y="2067"/>
              <a:ext cx="28" cy="57"/>
            </a:xfrm>
            <a:custGeom>
              <a:avLst/>
              <a:gdLst>
                <a:gd name="T0" fmla="*/ 59 w 22"/>
                <a:gd name="T1" fmla="*/ 0 h 57"/>
                <a:gd name="T2" fmla="*/ 196 w 22"/>
                <a:gd name="T3" fmla="*/ 7 h 57"/>
                <a:gd name="T4" fmla="*/ 249 w 22"/>
                <a:gd name="T5" fmla="*/ 34 h 57"/>
                <a:gd name="T6" fmla="*/ 123 w 22"/>
                <a:gd name="T7" fmla="*/ 57 h 57"/>
                <a:gd name="T8" fmla="*/ 59 w 22"/>
                <a:gd name="T9" fmla="*/ 44 h 57"/>
                <a:gd name="T10" fmla="*/ 0 w 22"/>
                <a:gd name="T11" fmla="*/ 23 h 57"/>
                <a:gd name="T12" fmla="*/ 59 w 22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57"/>
                <a:gd name="T23" fmla="*/ 22 w 2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57">
                  <a:moveTo>
                    <a:pt x="5" y="0"/>
                  </a:moveTo>
                  <a:lnTo>
                    <a:pt x="17" y="7"/>
                  </a:lnTo>
                  <a:lnTo>
                    <a:pt x="22" y="34"/>
                  </a:lnTo>
                  <a:lnTo>
                    <a:pt x="11" y="57"/>
                  </a:lnTo>
                  <a:lnTo>
                    <a:pt x="5" y="44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1" name="Freeform 20"/>
            <p:cNvSpPr>
              <a:spLocks/>
            </p:cNvSpPr>
            <p:nvPr/>
          </p:nvSpPr>
          <p:spPr bwMode="auto">
            <a:xfrm>
              <a:off x="4608" y="2067"/>
              <a:ext cx="28" cy="57"/>
            </a:xfrm>
            <a:custGeom>
              <a:avLst/>
              <a:gdLst>
                <a:gd name="T0" fmla="*/ 59 w 22"/>
                <a:gd name="T1" fmla="*/ 0 h 57"/>
                <a:gd name="T2" fmla="*/ 196 w 22"/>
                <a:gd name="T3" fmla="*/ 7 h 57"/>
                <a:gd name="T4" fmla="*/ 249 w 22"/>
                <a:gd name="T5" fmla="*/ 34 h 57"/>
                <a:gd name="T6" fmla="*/ 123 w 22"/>
                <a:gd name="T7" fmla="*/ 57 h 57"/>
                <a:gd name="T8" fmla="*/ 59 w 22"/>
                <a:gd name="T9" fmla="*/ 44 h 57"/>
                <a:gd name="T10" fmla="*/ 0 w 22"/>
                <a:gd name="T11" fmla="*/ 23 h 57"/>
                <a:gd name="T12" fmla="*/ 59 w 22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57"/>
                <a:gd name="T23" fmla="*/ 22 w 2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57">
                  <a:moveTo>
                    <a:pt x="5" y="0"/>
                  </a:moveTo>
                  <a:lnTo>
                    <a:pt x="17" y="7"/>
                  </a:lnTo>
                  <a:lnTo>
                    <a:pt x="22" y="34"/>
                  </a:lnTo>
                  <a:lnTo>
                    <a:pt x="11" y="57"/>
                  </a:lnTo>
                  <a:lnTo>
                    <a:pt x="5" y="44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2" name="Freeform 21"/>
            <p:cNvSpPr>
              <a:spLocks/>
            </p:cNvSpPr>
            <p:nvPr/>
          </p:nvSpPr>
          <p:spPr bwMode="auto">
            <a:xfrm>
              <a:off x="4409" y="2166"/>
              <a:ext cx="36" cy="29"/>
            </a:xfrm>
            <a:custGeom>
              <a:avLst/>
              <a:gdLst>
                <a:gd name="T0" fmla="*/ 109 w 29"/>
                <a:gd name="T1" fmla="*/ 0 h 29"/>
                <a:gd name="T2" fmla="*/ 256 w 29"/>
                <a:gd name="T3" fmla="*/ 0 h 29"/>
                <a:gd name="T4" fmla="*/ 256 w 29"/>
                <a:gd name="T5" fmla="*/ 12 h 29"/>
                <a:gd name="T6" fmla="*/ 109 w 29"/>
                <a:gd name="T7" fmla="*/ 29 h 29"/>
                <a:gd name="T8" fmla="*/ 0 w 29"/>
                <a:gd name="T9" fmla="*/ 23 h 29"/>
                <a:gd name="T10" fmla="*/ 109 w 2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9"/>
                <a:gd name="T20" fmla="*/ 29 w 2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9">
                  <a:moveTo>
                    <a:pt x="12" y="0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12" y="29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3" name="Oval 22"/>
            <p:cNvSpPr>
              <a:spLocks noChangeArrowheads="1"/>
            </p:cNvSpPr>
            <p:nvPr/>
          </p:nvSpPr>
          <p:spPr bwMode="auto">
            <a:xfrm>
              <a:off x="4491" y="2114"/>
              <a:ext cx="34" cy="2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4" name="Oval 23"/>
            <p:cNvSpPr>
              <a:spLocks noChangeArrowheads="1"/>
            </p:cNvSpPr>
            <p:nvPr/>
          </p:nvSpPr>
          <p:spPr bwMode="auto">
            <a:xfrm>
              <a:off x="4472" y="2120"/>
              <a:ext cx="34" cy="2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5" name="Freeform 24"/>
            <p:cNvSpPr>
              <a:spLocks/>
            </p:cNvSpPr>
            <p:nvPr/>
          </p:nvSpPr>
          <p:spPr bwMode="auto">
            <a:xfrm>
              <a:off x="3066" y="1957"/>
              <a:ext cx="44" cy="70"/>
            </a:xfrm>
            <a:custGeom>
              <a:avLst/>
              <a:gdLst>
                <a:gd name="T0" fmla="*/ 221 w 34"/>
                <a:gd name="T1" fmla="*/ 0 h 70"/>
                <a:gd name="T2" fmla="*/ 449 w 34"/>
                <a:gd name="T3" fmla="*/ 0 h 70"/>
                <a:gd name="T4" fmla="*/ 449 w 34"/>
                <a:gd name="T5" fmla="*/ 12 h 70"/>
                <a:gd name="T6" fmla="*/ 370 w 34"/>
                <a:gd name="T7" fmla="*/ 16 h 70"/>
                <a:gd name="T8" fmla="*/ 324 w 34"/>
                <a:gd name="T9" fmla="*/ 38 h 70"/>
                <a:gd name="T10" fmla="*/ 211 w 34"/>
                <a:gd name="T11" fmla="*/ 33 h 70"/>
                <a:gd name="T12" fmla="*/ 221 w 34"/>
                <a:gd name="T13" fmla="*/ 29 h 70"/>
                <a:gd name="T14" fmla="*/ 221 w 34"/>
                <a:gd name="T15" fmla="*/ 23 h 70"/>
                <a:gd name="T16" fmla="*/ 221 w 34"/>
                <a:gd name="T17" fmla="*/ 18 h 70"/>
                <a:gd name="T18" fmla="*/ 286 w 34"/>
                <a:gd name="T19" fmla="*/ 16 h 70"/>
                <a:gd name="T20" fmla="*/ 370 w 34"/>
                <a:gd name="T21" fmla="*/ 16 h 70"/>
                <a:gd name="T22" fmla="*/ 286 w 34"/>
                <a:gd name="T23" fmla="*/ 16 h 70"/>
                <a:gd name="T24" fmla="*/ 250 w 34"/>
                <a:gd name="T25" fmla="*/ 18 h 70"/>
                <a:gd name="T26" fmla="*/ 221 w 34"/>
                <a:gd name="T27" fmla="*/ 23 h 70"/>
                <a:gd name="T28" fmla="*/ 221 w 34"/>
                <a:gd name="T29" fmla="*/ 29 h 70"/>
                <a:gd name="T30" fmla="*/ 211 w 34"/>
                <a:gd name="T31" fmla="*/ 33 h 70"/>
                <a:gd name="T32" fmla="*/ 324 w 34"/>
                <a:gd name="T33" fmla="*/ 36 h 70"/>
                <a:gd name="T34" fmla="*/ 305 w 34"/>
                <a:gd name="T35" fmla="*/ 44 h 70"/>
                <a:gd name="T36" fmla="*/ 305 w 34"/>
                <a:gd name="T37" fmla="*/ 67 h 70"/>
                <a:gd name="T38" fmla="*/ 211 w 34"/>
                <a:gd name="T39" fmla="*/ 70 h 70"/>
                <a:gd name="T40" fmla="*/ 0 w 34"/>
                <a:gd name="T41" fmla="*/ 44 h 70"/>
                <a:gd name="T42" fmla="*/ 221 w 34"/>
                <a:gd name="T43" fmla="*/ 0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70"/>
                <a:gd name="T68" fmla="*/ 34 w 34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70">
                  <a:moveTo>
                    <a:pt x="17" y="0"/>
                  </a:moveTo>
                  <a:lnTo>
                    <a:pt x="34" y="0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5" y="38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7" y="23"/>
                  </a:lnTo>
                  <a:lnTo>
                    <a:pt x="17" y="29"/>
                  </a:lnTo>
                  <a:lnTo>
                    <a:pt x="16" y="33"/>
                  </a:lnTo>
                  <a:lnTo>
                    <a:pt x="25" y="36"/>
                  </a:lnTo>
                  <a:lnTo>
                    <a:pt x="23" y="44"/>
                  </a:lnTo>
                  <a:lnTo>
                    <a:pt x="23" y="67"/>
                  </a:lnTo>
                  <a:lnTo>
                    <a:pt x="16" y="70"/>
                  </a:lnTo>
                  <a:lnTo>
                    <a:pt x="0" y="4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6" name="Freeform 25"/>
            <p:cNvSpPr>
              <a:spLocks/>
            </p:cNvSpPr>
            <p:nvPr/>
          </p:nvSpPr>
          <p:spPr bwMode="auto">
            <a:xfrm>
              <a:off x="3066" y="1957"/>
              <a:ext cx="44" cy="70"/>
            </a:xfrm>
            <a:custGeom>
              <a:avLst/>
              <a:gdLst>
                <a:gd name="T0" fmla="*/ 221 w 34"/>
                <a:gd name="T1" fmla="*/ 0 h 70"/>
                <a:gd name="T2" fmla="*/ 449 w 34"/>
                <a:gd name="T3" fmla="*/ 0 h 70"/>
                <a:gd name="T4" fmla="*/ 449 w 34"/>
                <a:gd name="T5" fmla="*/ 12 h 70"/>
                <a:gd name="T6" fmla="*/ 370 w 34"/>
                <a:gd name="T7" fmla="*/ 16 h 70"/>
                <a:gd name="T8" fmla="*/ 324 w 34"/>
                <a:gd name="T9" fmla="*/ 38 h 70"/>
                <a:gd name="T10" fmla="*/ 211 w 34"/>
                <a:gd name="T11" fmla="*/ 33 h 70"/>
                <a:gd name="T12" fmla="*/ 221 w 34"/>
                <a:gd name="T13" fmla="*/ 29 h 70"/>
                <a:gd name="T14" fmla="*/ 221 w 34"/>
                <a:gd name="T15" fmla="*/ 23 h 70"/>
                <a:gd name="T16" fmla="*/ 221 w 34"/>
                <a:gd name="T17" fmla="*/ 18 h 70"/>
                <a:gd name="T18" fmla="*/ 286 w 34"/>
                <a:gd name="T19" fmla="*/ 16 h 70"/>
                <a:gd name="T20" fmla="*/ 370 w 34"/>
                <a:gd name="T21" fmla="*/ 16 h 70"/>
                <a:gd name="T22" fmla="*/ 286 w 34"/>
                <a:gd name="T23" fmla="*/ 16 h 70"/>
                <a:gd name="T24" fmla="*/ 250 w 34"/>
                <a:gd name="T25" fmla="*/ 18 h 70"/>
                <a:gd name="T26" fmla="*/ 221 w 34"/>
                <a:gd name="T27" fmla="*/ 23 h 70"/>
                <a:gd name="T28" fmla="*/ 221 w 34"/>
                <a:gd name="T29" fmla="*/ 29 h 70"/>
                <a:gd name="T30" fmla="*/ 211 w 34"/>
                <a:gd name="T31" fmla="*/ 33 h 70"/>
                <a:gd name="T32" fmla="*/ 324 w 34"/>
                <a:gd name="T33" fmla="*/ 36 h 70"/>
                <a:gd name="T34" fmla="*/ 305 w 34"/>
                <a:gd name="T35" fmla="*/ 44 h 70"/>
                <a:gd name="T36" fmla="*/ 305 w 34"/>
                <a:gd name="T37" fmla="*/ 67 h 70"/>
                <a:gd name="T38" fmla="*/ 211 w 34"/>
                <a:gd name="T39" fmla="*/ 70 h 70"/>
                <a:gd name="T40" fmla="*/ 0 w 34"/>
                <a:gd name="T41" fmla="*/ 44 h 70"/>
                <a:gd name="T42" fmla="*/ 221 w 34"/>
                <a:gd name="T43" fmla="*/ 0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70"/>
                <a:gd name="T68" fmla="*/ 34 w 34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70">
                  <a:moveTo>
                    <a:pt x="17" y="0"/>
                  </a:moveTo>
                  <a:lnTo>
                    <a:pt x="34" y="0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5" y="38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7" y="23"/>
                  </a:lnTo>
                  <a:lnTo>
                    <a:pt x="17" y="29"/>
                  </a:lnTo>
                  <a:lnTo>
                    <a:pt x="16" y="33"/>
                  </a:lnTo>
                  <a:lnTo>
                    <a:pt x="25" y="36"/>
                  </a:lnTo>
                  <a:lnTo>
                    <a:pt x="23" y="44"/>
                  </a:lnTo>
                  <a:lnTo>
                    <a:pt x="23" y="67"/>
                  </a:lnTo>
                  <a:lnTo>
                    <a:pt x="16" y="70"/>
                  </a:lnTo>
                  <a:lnTo>
                    <a:pt x="0" y="4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7" name="Freeform 26"/>
            <p:cNvSpPr>
              <a:spLocks/>
            </p:cNvSpPr>
            <p:nvPr/>
          </p:nvSpPr>
          <p:spPr bwMode="auto">
            <a:xfrm>
              <a:off x="278" y="1167"/>
              <a:ext cx="590" cy="316"/>
            </a:xfrm>
            <a:custGeom>
              <a:avLst/>
              <a:gdLst>
                <a:gd name="T0" fmla="*/ 0 w 465"/>
                <a:gd name="T1" fmla="*/ 249 h 316"/>
                <a:gd name="T2" fmla="*/ 66 w 465"/>
                <a:gd name="T3" fmla="*/ 244 h 316"/>
                <a:gd name="T4" fmla="*/ 539 w 465"/>
                <a:gd name="T5" fmla="*/ 232 h 316"/>
                <a:gd name="T6" fmla="*/ 1146 w 465"/>
                <a:gd name="T7" fmla="*/ 199 h 316"/>
                <a:gd name="T8" fmla="*/ 849 w 465"/>
                <a:gd name="T9" fmla="*/ 188 h 316"/>
                <a:gd name="T10" fmla="*/ 1019 w 465"/>
                <a:gd name="T11" fmla="*/ 138 h 316"/>
                <a:gd name="T12" fmla="*/ 1618 w 465"/>
                <a:gd name="T13" fmla="*/ 111 h 316"/>
                <a:gd name="T14" fmla="*/ 1929 w 465"/>
                <a:gd name="T15" fmla="*/ 117 h 316"/>
                <a:gd name="T16" fmla="*/ 2167 w 465"/>
                <a:gd name="T17" fmla="*/ 94 h 316"/>
                <a:gd name="T18" fmla="*/ 1738 w 465"/>
                <a:gd name="T19" fmla="*/ 84 h 316"/>
                <a:gd name="T20" fmla="*/ 2284 w 465"/>
                <a:gd name="T21" fmla="*/ 50 h 316"/>
                <a:gd name="T22" fmla="*/ 2382 w 465"/>
                <a:gd name="T23" fmla="*/ 67 h 316"/>
                <a:gd name="T24" fmla="*/ 2574 w 465"/>
                <a:gd name="T25" fmla="*/ 56 h 316"/>
                <a:gd name="T26" fmla="*/ 2574 w 465"/>
                <a:gd name="T27" fmla="*/ 17 h 316"/>
                <a:gd name="T28" fmla="*/ 2642 w 465"/>
                <a:gd name="T29" fmla="*/ 6 h 316"/>
                <a:gd name="T30" fmla="*/ 2932 w 465"/>
                <a:gd name="T31" fmla="*/ 28 h 316"/>
                <a:gd name="T32" fmla="*/ 3526 w 465"/>
                <a:gd name="T33" fmla="*/ 6 h 316"/>
                <a:gd name="T34" fmla="*/ 4317 w 465"/>
                <a:gd name="T35" fmla="*/ 0 h 316"/>
                <a:gd name="T36" fmla="*/ 5030 w 465"/>
                <a:gd name="T37" fmla="*/ 40 h 316"/>
                <a:gd name="T38" fmla="*/ 3107 w 465"/>
                <a:gd name="T39" fmla="*/ 194 h 316"/>
                <a:gd name="T40" fmla="*/ 3229 w 465"/>
                <a:gd name="T41" fmla="*/ 222 h 316"/>
                <a:gd name="T42" fmla="*/ 3464 w 465"/>
                <a:gd name="T43" fmla="*/ 215 h 316"/>
                <a:gd name="T44" fmla="*/ 3526 w 465"/>
                <a:gd name="T45" fmla="*/ 238 h 316"/>
                <a:gd name="T46" fmla="*/ 3413 w 465"/>
                <a:gd name="T47" fmla="*/ 272 h 316"/>
                <a:gd name="T48" fmla="*/ 3413 w 465"/>
                <a:gd name="T49" fmla="*/ 305 h 316"/>
                <a:gd name="T50" fmla="*/ 3178 w 465"/>
                <a:gd name="T51" fmla="*/ 316 h 316"/>
                <a:gd name="T52" fmla="*/ 3229 w 465"/>
                <a:gd name="T53" fmla="*/ 288 h 316"/>
                <a:gd name="T54" fmla="*/ 3366 w 465"/>
                <a:gd name="T55" fmla="*/ 244 h 316"/>
                <a:gd name="T56" fmla="*/ 3366 w 465"/>
                <a:gd name="T57" fmla="*/ 232 h 316"/>
                <a:gd name="T58" fmla="*/ 3107 w 465"/>
                <a:gd name="T59" fmla="*/ 244 h 316"/>
                <a:gd name="T60" fmla="*/ 2932 w 465"/>
                <a:gd name="T61" fmla="*/ 205 h 316"/>
                <a:gd name="T62" fmla="*/ 2529 w 465"/>
                <a:gd name="T63" fmla="*/ 182 h 316"/>
                <a:gd name="T64" fmla="*/ 2031 w 465"/>
                <a:gd name="T65" fmla="*/ 205 h 316"/>
                <a:gd name="T66" fmla="*/ 1929 w 465"/>
                <a:gd name="T67" fmla="*/ 199 h 316"/>
                <a:gd name="T68" fmla="*/ 1990 w 465"/>
                <a:gd name="T69" fmla="*/ 188 h 316"/>
                <a:gd name="T70" fmla="*/ 2382 w 465"/>
                <a:gd name="T71" fmla="*/ 172 h 316"/>
                <a:gd name="T72" fmla="*/ 2346 w 465"/>
                <a:gd name="T73" fmla="*/ 167 h 316"/>
                <a:gd name="T74" fmla="*/ 2284 w 465"/>
                <a:gd name="T75" fmla="*/ 167 h 316"/>
                <a:gd name="T76" fmla="*/ 1679 w 465"/>
                <a:gd name="T77" fmla="*/ 188 h 316"/>
                <a:gd name="T78" fmla="*/ 1679 w 465"/>
                <a:gd name="T79" fmla="*/ 199 h 316"/>
                <a:gd name="T80" fmla="*/ 605 w 465"/>
                <a:gd name="T81" fmla="*/ 249 h 316"/>
                <a:gd name="T82" fmla="*/ 0 w 465"/>
                <a:gd name="T83" fmla="*/ 249 h 3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5"/>
                <a:gd name="T127" fmla="*/ 0 h 316"/>
                <a:gd name="T128" fmla="*/ 465 w 465"/>
                <a:gd name="T129" fmla="*/ 316 h 3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5" h="316">
                  <a:moveTo>
                    <a:pt x="0" y="249"/>
                  </a:moveTo>
                  <a:lnTo>
                    <a:pt x="6" y="244"/>
                  </a:lnTo>
                  <a:lnTo>
                    <a:pt x="50" y="232"/>
                  </a:lnTo>
                  <a:lnTo>
                    <a:pt x="106" y="199"/>
                  </a:lnTo>
                  <a:lnTo>
                    <a:pt x="78" y="188"/>
                  </a:lnTo>
                  <a:lnTo>
                    <a:pt x="94" y="138"/>
                  </a:lnTo>
                  <a:lnTo>
                    <a:pt x="150" y="111"/>
                  </a:lnTo>
                  <a:lnTo>
                    <a:pt x="178" y="117"/>
                  </a:lnTo>
                  <a:lnTo>
                    <a:pt x="200" y="94"/>
                  </a:lnTo>
                  <a:lnTo>
                    <a:pt x="161" y="84"/>
                  </a:lnTo>
                  <a:lnTo>
                    <a:pt x="211" y="50"/>
                  </a:lnTo>
                  <a:lnTo>
                    <a:pt x="221" y="67"/>
                  </a:lnTo>
                  <a:lnTo>
                    <a:pt x="238" y="56"/>
                  </a:lnTo>
                  <a:lnTo>
                    <a:pt x="238" y="17"/>
                  </a:lnTo>
                  <a:lnTo>
                    <a:pt x="244" y="6"/>
                  </a:lnTo>
                  <a:lnTo>
                    <a:pt x="271" y="28"/>
                  </a:lnTo>
                  <a:lnTo>
                    <a:pt x="326" y="6"/>
                  </a:lnTo>
                  <a:lnTo>
                    <a:pt x="399" y="0"/>
                  </a:lnTo>
                  <a:lnTo>
                    <a:pt x="465" y="40"/>
                  </a:lnTo>
                  <a:lnTo>
                    <a:pt x="288" y="194"/>
                  </a:lnTo>
                  <a:lnTo>
                    <a:pt x="299" y="222"/>
                  </a:lnTo>
                  <a:lnTo>
                    <a:pt x="321" y="215"/>
                  </a:lnTo>
                  <a:lnTo>
                    <a:pt x="326" y="238"/>
                  </a:lnTo>
                  <a:lnTo>
                    <a:pt x="315" y="272"/>
                  </a:lnTo>
                  <a:lnTo>
                    <a:pt x="315" y="305"/>
                  </a:lnTo>
                  <a:lnTo>
                    <a:pt x="294" y="316"/>
                  </a:lnTo>
                  <a:lnTo>
                    <a:pt x="299" y="288"/>
                  </a:lnTo>
                  <a:lnTo>
                    <a:pt x="311" y="244"/>
                  </a:lnTo>
                  <a:lnTo>
                    <a:pt x="311" y="232"/>
                  </a:lnTo>
                  <a:lnTo>
                    <a:pt x="288" y="244"/>
                  </a:lnTo>
                  <a:lnTo>
                    <a:pt x="271" y="205"/>
                  </a:lnTo>
                  <a:lnTo>
                    <a:pt x="234" y="182"/>
                  </a:lnTo>
                  <a:lnTo>
                    <a:pt x="188" y="205"/>
                  </a:lnTo>
                  <a:lnTo>
                    <a:pt x="178" y="199"/>
                  </a:lnTo>
                  <a:lnTo>
                    <a:pt x="184" y="188"/>
                  </a:lnTo>
                  <a:lnTo>
                    <a:pt x="221" y="172"/>
                  </a:lnTo>
                  <a:lnTo>
                    <a:pt x="217" y="167"/>
                  </a:lnTo>
                  <a:lnTo>
                    <a:pt x="211" y="167"/>
                  </a:lnTo>
                  <a:lnTo>
                    <a:pt x="156" y="188"/>
                  </a:lnTo>
                  <a:lnTo>
                    <a:pt x="156" y="199"/>
                  </a:lnTo>
                  <a:lnTo>
                    <a:pt x="56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8" name="Freeform 27"/>
            <p:cNvSpPr>
              <a:spLocks/>
            </p:cNvSpPr>
            <p:nvPr/>
          </p:nvSpPr>
          <p:spPr bwMode="auto">
            <a:xfrm>
              <a:off x="622" y="1443"/>
              <a:ext cx="21" cy="23"/>
            </a:xfrm>
            <a:custGeom>
              <a:avLst/>
              <a:gdLst>
                <a:gd name="T0" fmla="*/ 61 w 17"/>
                <a:gd name="T1" fmla="*/ 0 h 23"/>
                <a:gd name="T2" fmla="*/ 142 w 17"/>
                <a:gd name="T3" fmla="*/ 0 h 23"/>
                <a:gd name="T4" fmla="*/ 93 w 17"/>
                <a:gd name="T5" fmla="*/ 23 h 23"/>
                <a:gd name="T6" fmla="*/ 0 w 17"/>
                <a:gd name="T7" fmla="*/ 23 h 23"/>
                <a:gd name="T8" fmla="*/ 61 w 1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3"/>
                <a:gd name="T17" fmla="*/ 17 w 1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3">
                  <a:moveTo>
                    <a:pt x="7" y="0"/>
                  </a:moveTo>
                  <a:lnTo>
                    <a:pt x="17" y="0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49" name="Freeform 28"/>
            <p:cNvSpPr>
              <a:spLocks/>
            </p:cNvSpPr>
            <p:nvPr/>
          </p:nvSpPr>
          <p:spPr bwMode="auto">
            <a:xfrm>
              <a:off x="230" y="1411"/>
              <a:ext cx="29" cy="15"/>
            </a:xfrm>
            <a:custGeom>
              <a:avLst/>
              <a:gdLst>
                <a:gd name="T0" fmla="*/ 0 w 23"/>
                <a:gd name="T1" fmla="*/ 11 h 15"/>
                <a:gd name="T2" fmla="*/ 169 w 23"/>
                <a:gd name="T3" fmla="*/ 0 h 15"/>
                <a:gd name="T4" fmla="*/ 236 w 23"/>
                <a:gd name="T5" fmla="*/ 11 h 15"/>
                <a:gd name="T6" fmla="*/ 63 w 23"/>
                <a:gd name="T7" fmla="*/ 15 h 15"/>
                <a:gd name="T8" fmla="*/ 0 w 23"/>
                <a:gd name="T9" fmla="*/ 1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5"/>
                <a:gd name="T17" fmla="*/ 23 w 2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5">
                  <a:moveTo>
                    <a:pt x="0" y="11"/>
                  </a:moveTo>
                  <a:lnTo>
                    <a:pt x="17" y="0"/>
                  </a:lnTo>
                  <a:lnTo>
                    <a:pt x="23" y="11"/>
                  </a:lnTo>
                  <a:lnTo>
                    <a:pt x="6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0" name="Freeform 29"/>
            <p:cNvSpPr>
              <a:spLocks/>
            </p:cNvSpPr>
            <p:nvPr/>
          </p:nvSpPr>
          <p:spPr bwMode="auto">
            <a:xfrm>
              <a:off x="230" y="1411"/>
              <a:ext cx="29" cy="15"/>
            </a:xfrm>
            <a:custGeom>
              <a:avLst/>
              <a:gdLst>
                <a:gd name="T0" fmla="*/ 0 w 23"/>
                <a:gd name="T1" fmla="*/ 11 h 15"/>
                <a:gd name="T2" fmla="*/ 169 w 23"/>
                <a:gd name="T3" fmla="*/ 0 h 15"/>
                <a:gd name="T4" fmla="*/ 236 w 23"/>
                <a:gd name="T5" fmla="*/ 11 h 15"/>
                <a:gd name="T6" fmla="*/ 63 w 23"/>
                <a:gd name="T7" fmla="*/ 15 h 15"/>
                <a:gd name="T8" fmla="*/ 0 w 23"/>
                <a:gd name="T9" fmla="*/ 1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5"/>
                <a:gd name="T17" fmla="*/ 23 w 2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5">
                  <a:moveTo>
                    <a:pt x="0" y="11"/>
                  </a:moveTo>
                  <a:lnTo>
                    <a:pt x="17" y="0"/>
                  </a:lnTo>
                  <a:lnTo>
                    <a:pt x="23" y="11"/>
                  </a:lnTo>
                  <a:lnTo>
                    <a:pt x="6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1" name="Freeform 30"/>
            <p:cNvSpPr>
              <a:spLocks/>
            </p:cNvSpPr>
            <p:nvPr/>
          </p:nvSpPr>
          <p:spPr bwMode="auto">
            <a:xfrm>
              <a:off x="175" y="1433"/>
              <a:ext cx="34" cy="6"/>
            </a:xfrm>
            <a:custGeom>
              <a:avLst/>
              <a:gdLst>
                <a:gd name="T0" fmla="*/ 0 w 27"/>
                <a:gd name="T1" fmla="*/ 0 h 6"/>
                <a:gd name="T2" fmla="*/ 271 w 27"/>
                <a:gd name="T3" fmla="*/ 0 h 6"/>
                <a:gd name="T4" fmla="*/ 210 w 27"/>
                <a:gd name="T5" fmla="*/ 6 h 6"/>
                <a:gd name="T6" fmla="*/ 0 w 27"/>
                <a:gd name="T7" fmla="*/ 6 h 6"/>
                <a:gd name="T8" fmla="*/ 0 w 2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"/>
                <a:gd name="T17" fmla="*/ 27 w 2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">
                  <a:moveTo>
                    <a:pt x="0" y="0"/>
                  </a:moveTo>
                  <a:lnTo>
                    <a:pt x="27" y="0"/>
                  </a:lnTo>
                  <a:lnTo>
                    <a:pt x="2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2" name="Freeform 31"/>
            <p:cNvSpPr>
              <a:spLocks/>
            </p:cNvSpPr>
            <p:nvPr/>
          </p:nvSpPr>
          <p:spPr bwMode="auto">
            <a:xfrm>
              <a:off x="175" y="1433"/>
              <a:ext cx="34" cy="6"/>
            </a:xfrm>
            <a:custGeom>
              <a:avLst/>
              <a:gdLst>
                <a:gd name="T0" fmla="*/ 0 w 27"/>
                <a:gd name="T1" fmla="*/ 0 h 6"/>
                <a:gd name="T2" fmla="*/ 271 w 27"/>
                <a:gd name="T3" fmla="*/ 0 h 6"/>
                <a:gd name="T4" fmla="*/ 210 w 27"/>
                <a:gd name="T5" fmla="*/ 6 h 6"/>
                <a:gd name="T6" fmla="*/ 0 w 27"/>
                <a:gd name="T7" fmla="*/ 6 h 6"/>
                <a:gd name="T8" fmla="*/ 0 w 2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"/>
                <a:gd name="T17" fmla="*/ 27 w 2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">
                  <a:moveTo>
                    <a:pt x="0" y="0"/>
                  </a:moveTo>
                  <a:lnTo>
                    <a:pt x="27" y="0"/>
                  </a:lnTo>
                  <a:lnTo>
                    <a:pt x="2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3" name="Freeform 32"/>
            <p:cNvSpPr>
              <a:spLocks/>
            </p:cNvSpPr>
            <p:nvPr/>
          </p:nvSpPr>
          <p:spPr bwMode="auto">
            <a:xfrm>
              <a:off x="490" y="1593"/>
              <a:ext cx="959" cy="497"/>
            </a:xfrm>
            <a:custGeom>
              <a:avLst/>
              <a:gdLst>
                <a:gd name="T0" fmla="*/ 1492 w 756"/>
                <a:gd name="T1" fmla="*/ 0 h 497"/>
                <a:gd name="T2" fmla="*/ 4820 w 756"/>
                <a:gd name="T3" fmla="*/ 38 h 497"/>
                <a:gd name="T4" fmla="*/ 5238 w 756"/>
                <a:gd name="T5" fmla="*/ 61 h 497"/>
                <a:gd name="T6" fmla="*/ 5537 w 756"/>
                <a:gd name="T7" fmla="*/ 50 h 497"/>
                <a:gd name="T8" fmla="*/ 5711 w 756"/>
                <a:gd name="T9" fmla="*/ 50 h 497"/>
                <a:gd name="T10" fmla="*/ 5899 w 756"/>
                <a:gd name="T11" fmla="*/ 67 h 497"/>
                <a:gd name="T12" fmla="*/ 5833 w 756"/>
                <a:gd name="T13" fmla="*/ 82 h 497"/>
                <a:gd name="T14" fmla="*/ 5946 w 756"/>
                <a:gd name="T15" fmla="*/ 99 h 497"/>
                <a:gd name="T16" fmla="*/ 6315 w 756"/>
                <a:gd name="T17" fmla="*/ 105 h 497"/>
                <a:gd name="T18" fmla="*/ 6376 w 756"/>
                <a:gd name="T19" fmla="*/ 127 h 497"/>
                <a:gd name="T20" fmla="*/ 6483 w 756"/>
                <a:gd name="T21" fmla="*/ 144 h 497"/>
                <a:gd name="T22" fmla="*/ 6788 w 756"/>
                <a:gd name="T23" fmla="*/ 149 h 497"/>
                <a:gd name="T24" fmla="*/ 7071 w 756"/>
                <a:gd name="T25" fmla="*/ 138 h 497"/>
                <a:gd name="T26" fmla="*/ 7619 w 756"/>
                <a:gd name="T27" fmla="*/ 138 h 497"/>
                <a:gd name="T28" fmla="*/ 7867 w 756"/>
                <a:gd name="T29" fmla="*/ 111 h 497"/>
                <a:gd name="T30" fmla="*/ 8162 w 756"/>
                <a:gd name="T31" fmla="*/ 99 h 497"/>
                <a:gd name="T32" fmla="*/ 8162 w 756"/>
                <a:gd name="T33" fmla="*/ 132 h 497"/>
                <a:gd name="T34" fmla="*/ 7677 w 756"/>
                <a:gd name="T35" fmla="*/ 159 h 497"/>
                <a:gd name="T36" fmla="*/ 7501 w 756"/>
                <a:gd name="T37" fmla="*/ 159 h 497"/>
                <a:gd name="T38" fmla="*/ 7388 w 756"/>
                <a:gd name="T39" fmla="*/ 188 h 497"/>
                <a:gd name="T40" fmla="*/ 7436 w 756"/>
                <a:gd name="T41" fmla="*/ 193 h 497"/>
                <a:gd name="T42" fmla="*/ 7388 w 756"/>
                <a:gd name="T43" fmla="*/ 205 h 497"/>
                <a:gd name="T44" fmla="*/ 6849 w 756"/>
                <a:gd name="T45" fmla="*/ 209 h 497"/>
                <a:gd name="T46" fmla="*/ 6788 w 756"/>
                <a:gd name="T47" fmla="*/ 226 h 497"/>
                <a:gd name="T48" fmla="*/ 6483 w 756"/>
                <a:gd name="T49" fmla="*/ 265 h 497"/>
                <a:gd name="T50" fmla="*/ 6423 w 756"/>
                <a:gd name="T51" fmla="*/ 243 h 497"/>
                <a:gd name="T52" fmla="*/ 6423 w 756"/>
                <a:gd name="T53" fmla="*/ 237 h 497"/>
                <a:gd name="T54" fmla="*/ 6240 w 756"/>
                <a:gd name="T55" fmla="*/ 270 h 497"/>
                <a:gd name="T56" fmla="*/ 6240 w 756"/>
                <a:gd name="T57" fmla="*/ 309 h 497"/>
                <a:gd name="T58" fmla="*/ 5537 w 756"/>
                <a:gd name="T59" fmla="*/ 359 h 497"/>
                <a:gd name="T60" fmla="*/ 5413 w 756"/>
                <a:gd name="T61" fmla="*/ 359 h 497"/>
                <a:gd name="T62" fmla="*/ 5184 w 756"/>
                <a:gd name="T63" fmla="*/ 408 h 497"/>
                <a:gd name="T64" fmla="*/ 5184 w 756"/>
                <a:gd name="T65" fmla="*/ 458 h 497"/>
                <a:gd name="T66" fmla="*/ 5111 w 756"/>
                <a:gd name="T67" fmla="*/ 485 h 497"/>
                <a:gd name="T68" fmla="*/ 5012 w 756"/>
                <a:gd name="T69" fmla="*/ 497 h 497"/>
                <a:gd name="T70" fmla="*/ 4889 w 756"/>
                <a:gd name="T71" fmla="*/ 497 h 497"/>
                <a:gd name="T72" fmla="*/ 4748 w 756"/>
                <a:gd name="T73" fmla="*/ 414 h 497"/>
                <a:gd name="T74" fmla="*/ 4052 w 756"/>
                <a:gd name="T75" fmla="*/ 397 h 497"/>
                <a:gd name="T76" fmla="*/ 3991 w 756"/>
                <a:gd name="T77" fmla="*/ 424 h 497"/>
                <a:gd name="T78" fmla="*/ 3567 w 756"/>
                <a:gd name="T79" fmla="*/ 403 h 497"/>
                <a:gd name="T80" fmla="*/ 3146 w 756"/>
                <a:gd name="T81" fmla="*/ 403 h 497"/>
                <a:gd name="T82" fmla="*/ 2566 w 756"/>
                <a:gd name="T83" fmla="*/ 474 h 497"/>
                <a:gd name="T84" fmla="*/ 2377 w 756"/>
                <a:gd name="T85" fmla="*/ 464 h 497"/>
                <a:gd name="T86" fmla="*/ 2324 w 756"/>
                <a:gd name="T87" fmla="*/ 403 h 497"/>
                <a:gd name="T88" fmla="*/ 2129 w 756"/>
                <a:gd name="T89" fmla="*/ 397 h 497"/>
                <a:gd name="T90" fmla="*/ 2023 w 756"/>
                <a:gd name="T91" fmla="*/ 408 h 497"/>
                <a:gd name="T92" fmla="*/ 1895 w 756"/>
                <a:gd name="T93" fmla="*/ 403 h 497"/>
                <a:gd name="T94" fmla="*/ 1718 w 756"/>
                <a:gd name="T95" fmla="*/ 359 h 497"/>
                <a:gd name="T96" fmla="*/ 1492 w 756"/>
                <a:gd name="T97" fmla="*/ 353 h 497"/>
                <a:gd name="T98" fmla="*/ 1421 w 756"/>
                <a:gd name="T99" fmla="*/ 359 h 497"/>
                <a:gd name="T100" fmla="*/ 1019 w 756"/>
                <a:gd name="T101" fmla="*/ 359 h 497"/>
                <a:gd name="T102" fmla="*/ 653 w 756"/>
                <a:gd name="T103" fmla="*/ 330 h 497"/>
                <a:gd name="T104" fmla="*/ 292 w 756"/>
                <a:gd name="T105" fmla="*/ 330 h 497"/>
                <a:gd name="T106" fmla="*/ 292 w 756"/>
                <a:gd name="T107" fmla="*/ 315 h 497"/>
                <a:gd name="T108" fmla="*/ 0 w 756"/>
                <a:gd name="T109" fmla="*/ 282 h 497"/>
                <a:gd name="T110" fmla="*/ 0 w 756"/>
                <a:gd name="T111" fmla="*/ 232 h 497"/>
                <a:gd name="T112" fmla="*/ 192 w 756"/>
                <a:gd name="T113" fmla="*/ 226 h 497"/>
                <a:gd name="T114" fmla="*/ 122 w 756"/>
                <a:gd name="T115" fmla="*/ 209 h 497"/>
                <a:gd name="T116" fmla="*/ 122 w 756"/>
                <a:gd name="T117" fmla="*/ 171 h 497"/>
                <a:gd name="T118" fmla="*/ 1019 w 756"/>
                <a:gd name="T119" fmla="*/ 21 h 497"/>
                <a:gd name="T120" fmla="*/ 1120 w 756"/>
                <a:gd name="T121" fmla="*/ 21 h 497"/>
                <a:gd name="T122" fmla="*/ 1244 w 756"/>
                <a:gd name="T123" fmla="*/ 38 h 497"/>
                <a:gd name="T124" fmla="*/ 1492 w 756"/>
                <a:gd name="T125" fmla="*/ 0 h 4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6"/>
                <a:gd name="T190" fmla="*/ 0 h 497"/>
                <a:gd name="T191" fmla="*/ 756 w 756"/>
                <a:gd name="T192" fmla="*/ 497 h 4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6" h="497">
                  <a:moveTo>
                    <a:pt x="138" y="0"/>
                  </a:moveTo>
                  <a:lnTo>
                    <a:pt x="447" y="38"/>
                  </a:lnTo>
                  <a:lnTo>
                    <a:pt x="486" y="61"/>
                  </a:lnTo>
                  <a:lnTo>
                    <a:pt x="513" y="50"/>
                  </a:lnTo>
                  <a:lnTo>
                    <a:pt x="530" y="50"/>
                  </a:lnTo>
                  <a:lnTo>
                    <a:pt x="547" y="67"/>
                  </a:lnTo>
                  <a:lnTo>
                    <a:pt x="541" y="82"/>
                  </a:lnTo>
                  <a:lnTo>
                    <a:pt x="551" y="99"/>
                  </a:lnTo>
                  <a:lnTo>
                    <a:pt x="585" y="105"/>
                  </a:lnTo>
                  <a:lnTo>
                    <a:pt x="591" y="127"/>
                  </a:lnTo>
                  <a:lnTo>
                    <a:pt x="601" y="144"/>
                  </a:lnTo>
                  <a:lnTo>
                    <a:pt x="629" y="149"/>
                  </a:lnTo>
                  <a:lnTo>
                    <a:pt x="656" y="138"/>
                  </a:lnTo>
                  <a:lnTo>
                    <a:pt x="706" y="138"/>
                  </a:lnTo>
                  <a:lnTo>
                    <a:pt x="729" y="111"/>
                  </a:lnTo>
                  <a:lnTo>
                    <a:pt x="756" y="99"/>
                  </a:lnTo>
                  <a:lnTo>
                    <a:pt x="756" y="132"/>
                  </a:lnTo>
                  <a:lnTo>
                    <a:pt x="712" y="159"/>
                  </a:lnTo>
                  <a:lnTo>
                    <a:pt x="695" y="159"/>
                  </a:lnTo>
                  <a:lnTo>
                    <a:pt x="685" y="188"/>
                  </a:lnTo>
                  <a:lnTo>
                    <a:pt x="689" y="193"/>
                  </a:lnTo>
                  <a:lnTo>
                    <a:pt x="685" y="205"/>
                  </a:lnTo>
                  <a:lnTo>
                    <a:pt x="635" y="209"/>
                  </a:lnTo>
                  <a:lnTo>
                    <a:pt x="629" y="226"/>
                  </a:lnTo>
                  <a:lnTo>
                    <a:pt x="601" y="265"/>
                  </a:lnTo>
                  <a:lnTo>
                    <a:pt x="595" y="243"/>
                  </a:lnTo>
                  <a:lnTo>
                    <a:pt x="595" y="237"/>
                  </a:lnTo>
                  <a:lnTo>
                    <a:pt x="579" y="270"/>
                  </a:lnTo>
                  <a:lnTo>
                    <a:pt x="579" y="309"/>
                  </a:lnTo>
                  <a:lnTo>
                    <a:pt x="513" y="359"/>
                  </a:lnTo>
                  <a:lnTo>
                    <a:pt x="501" y="359"/>
                  </a:lnTo>
                  <a:lnTo>
                    <a:pt x="480" y="408"/>
                  </a:lnTo>
                  <a:lnTo>
                    <a:pt x="480" y="458"/>
                  </a:lnTo>
                  <a:lnTo>
                    <a:pt x="474" y="485"/>
                  </a:lnTo>
                  <a:lnTo>
                    <a:pt x="464" y="497"/>
                  </a:lnTo>
                  <a:lnTo>
                    <a:pt x="453" y="497"/>
                  </a:lnTo>
                  <a:lnTo>
                    <a:pt x="441" y="414"/>
                  </a:lnTo>
                  <a:lnTo>
                    <a:pt x="376" y="397"/>
                  </a:lnTo>
                  <a:lnTo>
                    <a:pt x="370" y="424"/>
                  </a:lnTo>
                  <a:lnTo>
                    <a:pt x="330" y="403"/>
                  </a:lnTo>
                  <a:lnTo>
                    <a:pt x="292" y="403"/>
                  </a:lnTo>
                  <a:lnTo>
                    <a:pt x="238" y="474"/>
                  </a:lnTo>
                  <a:lnTo>
                    <a:pt x="221" y="464"/>
                  </a:lnTo>
                  <a:lnTo>
                    <a:pt x="215" y="403"/>
                  </a:lnTo>
                  <a:lnTo>
                    <a:pt x="198" y="397"/>
                  </a:lnTo>
                  <a:lnTo>
                    <a:pt x="188" y="408"/>
                  </a:lnTo>
                  <a:lnTo>
                    <a:pt x="176" y="403"/>
                  </a:lnTo>
                  <a:lnTo>
                    <a:pt x="159" y="359"/>
                  </a:lnTo>
                  <a:lnTo>
                    <a:pt x="138" y="353"/>
                  </a:lnTo>
                  <a:lnTo>
                    <a:pt x="132" y="359"/>
                  </a:lnTo>
                  <a:lnTo>
                    <a:pt x="94" y="359"/>
                  </a:lnTo>
                  <a:lnTo>
                    <a:pt x="61" y="330"/>
                  </a:lnTo>
                  <a:lnTo>
                    <a:pt x="27" y="330"/>
                  </a:lnTo>
                  <a:lnTo>
                    <a:pt x="27" y="315"/>
                  </a:lnTo>
                  <a:lnTo>
                    <a:pt x="0" y="282"/>
                  </a:lnTo>
                  <a:lnTo>
                    <a:pt x="0" y="232"/>
                  </a:lnTo>
                  <a:lnTo>
                    <a:pt x="17" y="226"/>
                  </a:lnTo>
                  <a:lnTo>
                    <a:pt x="11" y="209"/>
                  </a:lnTo>
                  <a:lnTo>
                    <a:pt x="11" y="171"/>
                  </a:lnTo>
                  <a:lnTo>
                    <a:pt x="94" y="21"/>
                  </a:lnTo>
                  <a:lnTo>
                    <a:pt x="104" y="21"/>
                  </a:lnTo>
                  <a:lnTo>
                    <a:pt x="115" y="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4" name="Freeform 33"/>
            <p:cNvSpPr>
              <a:spLocks/>
            </p:cNvSpPr>
            <p:nvPr/>
          </p:nvSpPr>
          <p:spPr bwMode="auto">
            <a:xfrm>
              <a:off x="3684" y="1898"/>
              <a:ext cx="494" cy="512"/>
            </a:xfrm>
            <a:custGeom>
              <a:avLst/>
              <a:gdLst>
                <a:gd name="T0" fmla="*/ 547 w 389"/>
                <a:gd name="T1" fmla="*/ 10 h 512"/>
                <a:gd name="T2" fmla="*/ 883 w 389"/>
                <a:gd name="T3" fmla="*/ 9 h 512"/>
                <a:gd name="T4" fmla="*/ 1087 w 389"/>
                <a:gd name="T5" fmla="*/ 13 h 512"/>
                <a:gd name="T6" fmla="*/ 1170 w 389"/>
                <a:gd name="T7" fmla="*/ 27 h 512"/>
                <a:gd name="T8" fmla="*/ 1184 w 389"/>
                <a:gd name="T9" fmla="*/ 45 h 512"/>
                <a:gd name="T10" fmla="*/ 1322 w 389"/>
                <a:gd name="T11" fmla="*/ 82 h 512"/>
                <a:gd name="T12" fmla="*/ 1775 w 389"/>
                <a:gd name="T13" fmla="*/ 101 h 512"/>
                <a:gd name="T14" fmla="*/ 1808 w 389"/>
                <a:gd name="T15" fmla="*/ 132 h 512"/>
                <a:gd name="T16" fmla="*/ 2283 w 389"/>
                <a:gd name="T17" fmla="*/ 148 h 512"/>
                <a:gd name="T18" fmla="*/ 2826 w 389"/>
                <a:gd name="T19" fmla="*/ 159 h 512"/>
                <a:gd name="T20" fmla="*/ 2826 w 389"/>
                <a:gd name="T21" fmla="*/ 132 h 512"/>
                <a:gd name="T22" fmla="*/ 2998 w 389"/>
                <a:gd name="T23" fmla="*/ 136 h 512"/>
                <a:gd name="T24" fmla="*/ 3063 w 389"/>
                <a:gd name="T25" fmla="*/ 153 h 512"/>
                <a:gd name="T26" fmla="*/ 3369 w 389"/>
                <a:gd name="T27" fmla="*/ 148 h 512"/>
                <a:gd name="T28" fmla="*/ 3369 w 389"/>
                <a:gd name="T29" fmla="*/ 127 h 512"/>
                <a:gd name="T30" fmla="*/ 3685 w 389"/>
                <a:gd name="T31" fmla="*/ 115 h 512"/>
                <a:gd name="T32" fmla="*/ 4010 w 389"/>
                <a:gd name="T33" fmla="*/ 115 h 512"/>
                <a:gd name="T34" fmla="*/ 4242 w 389"/>
                <a:gd name="T35" fmla="*/ 121 h 512"/>
                <a:gd name="T36" fmla="*/ 4085 w 389"/>
                <a:gd name="T37" fmla="*/ 169 h 512"/>
                <a:gd name="T38" fmla="*/ 3961 w 389"/>
                <a:gd name="T39" fmla="*/ 230 h 512"/>
                <a:gd name="T40" fmla="*/ 3914 w 389"/>
                <a:gd name="T41" fmla="*/ 253 h 512"/>
                <a:gd name="T42" fmla="*/ 3730 w 389"/>
                <a:gd name="T43" fmla="*/ 242 h 512"/>
                <a:gd name="T44" fmla="*/ 3788 w 389"/>
                <a:gd name="T45" fmla="*/ 213 h 512"/>
                <a:gd name="T46" fmla="*/ 3730 w 389"/>
                <a:gd name="T47" fmla="*/ 203 h 512"/>
                <a:gd name="T48" fmla="*/ 3730 w 389"/>
                <a:gd name="T49" fmla="*/ 186 h 512"/>
                <a:gd name="T50" fmla="*/ 3538 w 389"/>
                <a:gd name="T51" fmla="*/ 180 h 512"/>
                <a:gd name="T52" fmla="*/ 3369 w 389"/>
                <a:gd name="T53" fmla="*/ 176 h 512"/>
                <a:gd name="T54" fmla="*/ 3063 w 389"/>
                <a:gd name="T55" fmla="*/ 169 h 512"/>
                <a:gd name="T56" fmla="*/ 3119 w 389"/>
                <a:gd name="T57" fmla="*/ 197 h 512"/>
                <a:gd name="T58" fmla="*/ 3119 w 389"/>
                <a:gd name="T59" fmla="*/ 226 h 512"/>
                <a:gd name="T60" fmla="*/ 3182 w 389"/>
                <a:gd name="T61" fmla="*/ 253 h 512"/>
                <a:gd name="T62" fmla="*/ 2998 w 389"/>
                <a:gd name="T63" fmla="*/ 263 h 512"/>
                <a:gd name="T64" fmla="*/ 2826 w 389"/>
                <a:gd name="T65" fmla="*/ 291 h 512"/>
                <a:gd name="T66" fmla="*/ 2640 w 389"/>
                <a:gd name="T67" fmla="*/ 297 h 512"/>
                <a:gd name="T68" fmla="*/ 2349 w 389"/>
                <a:gd name="T69" fmla="*/ 347 h 512"/>
                <a:gd name="T70" fmla="*/ 2156 w 389"/>
                <a:gd name="T71" fmla="*/ 368 h 512"/>
                <a:gd name="T72" fmla="*/ 2097 w 389"/>
                <a:gd name="T73" fmla="*/ 418 h 512"/>
                <a:gd name="T74" fmla="*/ 2055 w 389"/>
                <a:gd name="T75" fmla="*/ 479 h 512"/>
                <a:gd name="T76" fmla="*/ 1808 w 389"/>
                <a:gd name="T77" fmla="*/ 512 h 512"/>
                <a:gd name="T78" fmla="*/ 1618 w 389"/>
                <a:gd name="T79" fmla="*/ 506 h 512"/>
                <a:gd name="T80" fmla="*/ 1322 w 389"/>
                <a:gd name="T81" fmla="*/ 451 h 512"/>
                <a:gd name="T82" fmla="*/ 1201 w 389"/>
                <a:gd name="T83" fmla="*/ 401 h 512"/>
                <a:gd name="T84" fmla="*/ 772 w 389"/>
                <a:gd name="T85" fmla="*/ 253 h 512"/>
                <a:gd name="T86" fmla="*/ 597 w 389"/>
                <a:gd name="T87" fmla="*/ 269 h 512"/>
                <a:gd name="T88" fmla="*/ 408 w 389"/>
                <a:gd name="T89" fmla="*/ 274 h 512"/>
                <a:gd name="T90" fmla="*/ 232 w 389"/>
                <a:gd name="T91" fmla="*/ 236 h 512"/>
                <a:gd name="T92" fmla="*/ 0 w 389"/>
                <a:gd name="T93" fmla="*/ 230 h 512"/>
                <a:gd name="T94" fmla="*/ 173 w 389"/>
                <a:gd name="T95" fmla="*/ 165 h 512"/>
                <a:gd name="T96" fmla="*/ 408 w 389"/>
                <a:gd name="T97" fmla="*/ 119 h 512"/>
                <a:gd name="T98" fmla="*/ 518 w 389"/>
                <a:gd name="T99" fmla="*/ 82 h 512"/>
                <a:gd name="T100" fmla="*/ 479 w 389"/>
                <a:gd name="T101" fmla="*/ 65 h 512"/>
                <a:gd name="T102" fmla="*/ 518 w 389"/>
                <a:gd name="T103" fmla="*/ 15 h 5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9"/>
                <a:gd name="T157" fmla="*/ 0 h 512"/>
                <a:gd name="T158" fmla="*/ 389 w 389"/>
                <a:gd name="T159" fmla="*/ 512 h 5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9" h="512">
                  <a:moveTo>
                    <a:pt x="48" y="15"/>
                  </a:moveTo>
                  <a:lnTo>
                    <a:pt x="50" y="10"/>
                  </a:lnTo>
                  <a:lnTo>
                    <a:pt x="66" y="13"/>
                  </a:lnTo>
                  <a:lnTo>
                    <a:pt x="80" y="9"/>
                  </a:lnTo>
                  <a:lnTo>
                    <a:pt x="89" y="0"/>
                  </a:lnTo>
                  <a:lnTo>
                    <a:pt x="100" y="13"/>
                  </a:lnTo>
                  <a:lnTo>
                    <a:pt x="107" y="18"/>
                  </a:lnTo>
                  <a:lnTo>
                    <a:pt x="107" y="27"/>
                  </a:lnTo>
                  <a:lnTo>
                    <a:pt x="118" y="42"/>
                  </a:lnTo>
                  <a:lnTo>
                    <a:pt x="109" y="45"/>
                  </a:lnTo>
                  <a:lnTo>
                    <a:pt x="115" y="59"/>
                  </a:lnTo>
                  <a:lnTo>
                    <a:pt x="121" y="82"/>
                  </a:lnTo>
                  <a:lnTo>
                    <a:pt x="138" y="92"/>
                  </a:lnTo>
                  <a:lnTo>
                    <a:pt x="163" y="101"/>
                  </a:lnTo>
                  <a:lnTo>
                    <a:pt x="159" y="115"/>
                  </a:lnTo>
                  <a:lnTo>
                    <a:pt x="165" y="132"/>
                  </a:lnTo>
                  <a:lnTo>
                    <a:pt x="181" y="136"/>
                  </a:lnTo>
                  <a:lnTo>
                    <a:pt x="209" y="148"/>
                  </a:lnTo>
                  <a:lnTo>
                    <a:pt x="231" y="159"/>
                  </a:lnTo>
                  <a:lnTo>
                    <a:pt x="259" y="159"/>
                  </a:lnTo>
                  <a:lnTo>
                    <a:pt x="265" y="148"/>
                  </a:lnTo>
                  <a:lnTo>
                    <a:pt x="259" y="132"/>
                  </a:lnTo>
                  <a:lnTo>
                    <a:pt x="269" y="136"/>
                  </a:lnTo>
                  <a:lnTo>
                    <a:pt x="275" y="136"/>
                  </a:lnTo>
                  <a:lnTo>
                    <a:pt x="275" y="142"/>
                  </a:lnTo>
                  <a:lnTo>
                    <a:pt x="281" y="153"/>
                  </a:lnTo>
                  <a:lnTo>
                    <a:pt x="297" y="153"/>
                  </a:lnTo>
                  <a:lnTo>
                    <a:pt x="309" y="148"/>
                  </a:lnTo>
                  <a:lnTo>
                    <a:pt x="313" y="132"/>
                  </a:lnTo>
                  <a:lnTo>
                    <a:pt x="309" y="127"/>
                  </a:lnTo>
                  <a:lnTo>
                    <a:pt x="328" y="121"/>
                  </a:lnTo>
                  <a:lnTo>
                    <a:pt x="338" y="115"/>
                  </a:lnTo>
                  <a:lnTo>
                    <a:pt x="354" y="110"/>
                  </a:lnTo>
                  <a:lnTo>
                    <a:pt x="368" y="115"/>
                  </a:lnTo>
                  <a:lnTo>
                    <a:pt x="378" y="116"/>
                  </a:lnTo>
                  <a:lnTo>
                    <a:pt x="389" y="121"/>
                  </a:lnTo>
                  <a:lnTo>
                    <a:pt x="386" y="126"/>
                  </a:lnTo>
                  <a:lnTo>
                    <a:pt x="375" y="169"/>
                  </a:lnTo>
                  <a:lnTo>
                    <a:pt x="359" y="186"/>
                  </a:lnTo>
                  <a:lnTo>
                    <a:pt x="363" y="230"/>
                  </a:lnTo>
                  <a:lnTo>
                    <a:pt x="359" y="242"/>
                  </a:lnTo>
                  <a:lnTo>
                    <a:pt x="359" y="253"/>
                  </a:lnTo>
                  <a:lnTo>
                    <a:pt x="351" y="259"/>
                  </a:lnTo>
                  <a:lnTo>
                    <a:pt x="342" y="242"/>
                  </a:lnTo>
                  <a:lnTo>
                    <a:pt x="347" y="226"/>
                  </a:lnTo>
                  <a:lnTo>
                    <a:pt x="347" y="213"/>
                  </a:lnTo>
                  <a:lnTo>
                    <a:pt x="342" y="213"/>
                  </a:lnTo>
                  <a:lnTo>
                    <a:pt x="342" y="203"/>
                  </a:lnTo>
                  <a:lnTo>
                    <a:pt x="336" y="203"/>
                  </a:lnTo>
                  <a:lnTo>
                    <a:pt x="342" y="186"/>
                  </a:lnTo>
                  <a:lnTo>
                    <a:pt x="336" y="180"/>
                  </a:lnTo>
                  <a:lnTo>
                    <a:pt x="325" y="180"/>
                  </a:lnTo>
                  <a:lnTo>
                    <a:pt x="319" y="176"/>
                  </a:lnTo>
                  <a:lnTo>
                    <a:pt x="309" y="176"/>
                  </a:lnTo>
                  <a:lnTo>
                    <a:pt x="303" y="169"/>
                  </a:lnTo>
                  <a:lnTo>
                    <a:pt x="281" y="169"/>
                  </a:lnTo>
                  <a:lnTo>
                    <a:pt x="281" y="197"/>
                  </a:lnTo>
                  <a:lnTo>
                    <a:pt x="286" y="197"/>
                  </a:lnTo>
                  <a:lnTo>
                    <a:pt x="297" y="209"/>
                  </a:lnTo>
                  <a:lnTo>
                    <a:pt x="286" y="226"/>
                  </a:lnTo>
                  <a:lnTo>
                    <a:pt x="292" y="242"/>
                  </a:lnTo>
                  <a:lnTo>
                    <a:pt x="292" y="253"/>
                  </a:lnTo>
                  <a:lnTo>
                    <a:pt x="275" y="253"/>
                  </a:lnTo>
                  <a:lnTo>
                    <a:pt x="275" y="263"/>
                  </a:lnTo>
                  <a:lnTo>
                    <a:pt x="269" y="269"/>
                  </a:lnTo>
                  <a:lnTo>
                    <a:pt x="259" y="291"/>
                  </a:lnTo>
                  <a:lnTo>
                    <a:pt x="253" y="286"/>
                  </a:lnTo>
                  <a:lnTo>
                    <a:pt x="242" y="297"/>
                  </a:lnTo>
                  <a:lnTo>
                    <a:pt x="219" y="341"/>
                  </a:lnTo>
                  <a:lnTo>
                    <a:pt x="215" y="347"/>
                  </a:lnTo>
                  <a:lnTo>
                    <a:pt x="204" y="363"/>
                  </a:lnTo>
                  <a:lnTo>
                    <a:pt x="198" y="368"/>
                  </a:lnTo>
                  <a:lnTo>
                    <a:pt x="188" y="374"/>
                  </a:lnTo>
                  <a:lnTo>
                    <a:pt x="192" y="418"/>
                  </a:lnTo>
                  <a:lnTo>
                    <a:pt x="192" y="424"/>
                  </a:lnTo>
                  <a:lnTo>
                    <a:pt x="188" y="479"/>
                  </a:lnTo>
                  <a:lnTo>
                    <a:pt x="181" y="485"/>
                  </a:lnTo>
                  <a:lnTo>
                    <a:pt x="165" y="512"/>
                  </a:lnTo>
                  <a:lnTo>
                    <a:pt x="154" y="512"/>
                  </a:lnTo>
                  <a:lnTo>
                    <a:pt x="148" y="506"/>
                  </a:lnTo>
                  <a:lnTo>
                    <a:pt x="138" y="462"/>
                  </a:lnTo>
                  <a:lnTo>
                    <a:pt x="121" y="451"/>
                  </a:lnTo>
                  <a:lnTo>
                    <a:pt x="121" y="435"/>
                  </a:lnTo>
                  <a:lnTo>
                    <a:pt x="110" y="401"/>
                  </a:lnTo>
                  <a:lnTo>
                    <a:pt x="77" y="313"/>
                  </a:lnTo>
                  <a:lnTo>
                    <a:pt x="71" y="253"/>
                  </a:lnTo>
                  <a:lnTo>
                    <a:pt x="60" y="253"/>
                  </a:lnTo>
                  <a:lnTo>
                    <a:pt x="54" y="269"/>
                  </a:lnTo>
                  <a:lnTo>
                    <a:pt x="48" y="274"/>
                  </a:lnTo>
                  <a:lnTo>
                    <a:pt x="38" y="274"/>
                  </a:lnTo>
                  <a:lnTo>
                    <a:pt x="10" y="247"/>
                  </a:lnTo>
                  <a:lnTo>
                    <a:pt x="21" y="236"/>
                  </a:lnTo>
                  <a:lnTo>
                    <a:pt x="16" y="230"/>
                  </a:lnTo>
                  <a:lnTo>
                    <a:pt x="0" y="230"/>
                  </a:lnTo>
                  <a:lnTo>
                    <a:pt x="21" y="203"/>
                  </a:lnTo>
                  <a:lnTo>
                    <a:pt x="16" y="165"/>
                  </a:lnTo>
                  <a:lnTo>
                    <a:pt x="38" y="153"/>
                  </a:lnTo>
                  <a:lnTo>
                    <a:pt x="38" y="119"/>
                  </a:lnTo>
                  <a:lnTo>
                    <a:pt x="44" y="109"/>
                  </a:lnTo>
                  <a:lnTo>
                    <a:pt x="48" y="82"/>
                  </a:lnTo>
                  <a:lnTo>
                    <a:pt x="44" y="75"/>
                  </a:lnTo>
                  <a:lnTo>
                    <a:pt x="44" y="65"/>
                  </a:lnTo>
                  <a:lnTo>
                    <a:pt x="56" y="44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5" name="Freeform 34"/>
            <p:cNvSpPr>
              <a:spLocks/>
            </p:cNvSpPr>
            <p:nvPr/>
          </p:nvSpPr>
          <p:spPr bwMode="auto">
            <a:xfrm>
              <a:off x="2884" y="2142"/>
              <a:ext cx="289" cy="372"/>
            </a:xfrm>
            <a:custGeom>
              <a:avLst/>
              <a:gdLst>
                <a:gd name="T0" fmla="*/ 368 w 228"/>
                <a:gd name="T1" fmla="*/ 25 h 372"/>
                <a:gd name="T2" fmla="*/ 1605 w 228"/>
                <a:gd name="T3" fmla="*/ 25 h 372"/>
                <a:gd name="T4" fmla="*/ 1772 w 228"/>
                <a:gd name="T5" fmla="*/ 24 h 372"/>
                <a:gd name="T6" fmla="*/ 1795 w 228"/>
                <a:gd name="T7" fmla="*/ 19 h 372"/>
                <a:gd name="T8" fmla="*/ 1849 w 228"/>
                <a:gd name="T9" fmla="*/ 16 h 372"/>
                <a:gd name="T10" fmla="*/ 1843 w 228"/>
                <a:gd name="T11" fmla="*/ 9 h 372"/>
                <a:gd name="T12" fmla="*/ 1909 w 228"/>
                <a:gd name="T13" fmla="*/ 9 h 372"/>
                <a:gd name="T14" fmla="*/ 1933 w 228"/>
                <a:gd name="T15" fmla="*/ 0 h 372"/>
                <a:gd name="T16" fmla="*/ 2124 w 228"/>
                <a:gd name="T17" fmla="*/ 36 h 372"/>
                <a:gd name="T18" fmla="*/ 2313 w 228"/>
                <a:gd name="T19" fmla="*/ 69 h 372"/>
                <a:gd name="T20" fmla="*/ 2313 w 228"/>
                <a:gd name="T21" fmla="*/ 80 h 372"/>
                <a:gd name="T22" fmla="*/ 2437 w 228"/>
                <a:gd name="T23" fmla="*/ 107 h 372"/>
                <a:gd name="T24" fmla="*/ 2199 w 228"/>
                <a:gd name="T25" fmla="*/ 124 h 372"/>
                <a:gd name="T26" fmla="*/ 2199 w 228"/>
                <a:gd name="T27" fmla="*/ 163 h 372"/>
                <a:gd name="T28" fmla="*/ 2124 w 228"/>
                <a:gd name="T29" fmla="*/ 174 h 372"/>
                <a:gd name="T30" fmla="*/ 2124 w 228"/>
                <a:gd name="T31" fmla="*/ 197 h 372"/>
                <a:gd name="T32" fmla="*/ 2078 w 228"/>
                <a:gd name="T33" fmla="*/ 201 h 372"/>
                <a:gd name="T34" fmla="*/ 1909 w 228"/>
                <a:gd name="T35" fmla="*/ 235 h 372"/>
                <a:gd name="T36" fmla="*/ 1909 w 228"/>
                <a:gd name="T37" fmla="*/ 262 h 372"/>
                <a:gd name="T38" fmla="*/ 1843 w 228"/>
                <a:gd name="T39" fmla="*/ 301 h 372"/>
                <a:gd name="T40" fmla="*/ 1909 w 228"/>
                <a:gd name="T41" fmla="*/ 312 h 372"/>
                <a:gd name="T42" fmla="*/ 1949 w 228"/>
                <a:gd name="T43" fmla="*/ 318 h 372"/>
                <a:gd name="T44" fmla="*/ 2015 w 228"/>
                <a:gd name="T45" fmla="*/ 335 h 372"/>
                <a:gd name="T46" fmla="*/ 1949 w 228"/>
                <a:gd name="T47" fmla="*/ 345 h 372"/>
                <a:gd name="T48" fmla="*/ 1795 w 228"/>
                <a:gd name="T49" fmla="*/ 356 h 372"/>
                <a:gd name="T50" fmla="*/ 1725 w 228"/>
                <a:gd name="T51" fmla="*/ 356 h 372"/>
                <a:gd name="T52" fmla="*/ 1605 w 228"/>
                <a:gd name="T53" fmla="*/ 368 h 372"/>
                <a:gd name="T54" fmla="*/ 1477 w 228"/>
                <a:gd name="T55" fmla="*/ 368 h 372"/>
                <a:gd name="T56" fmla="*/ 1369 w 228"/>
                <a:gd name="T57" fmla="*/ 372 h 372"/>
                <a:gd name="T58" fmla="*/ 1195 w 228"/>
                <a:gd name="T59" fmla="*/ 356 h 372"/>
                <a:gd name="T60" fmla="*/ 894 w 228"/>
                <a:gd name="T61" fmla="*/ 351 h 372"/>
                <a:gd name="T62" fmla="*/ 788 w 228"/>
                <a:gd name="T63" fmla="*/ 339 h 372"/>
                <a:gd name="T64" fmla="*/ 788 w 228"/>
                <a:gd name="T65" fmla="*/ 324 h 372"/>
                <a:gd name="T66" fmla="*/ 723 w 228"/>
                <a:gd name="T67" fmla="*/ 318 h 372"/>
                <a:gd name="T68" fmla="*/ 605 w 228"/>
                <a:gd name="T69" fmla="*/ 312 h 372"/>
                <a:gd name="T70" fmla="*/ 530 w 228"/>
                <a:gd name="T71" fmla="*/ 301 h 372"/>
                <a:gd name="T72" fmla="*/ 474 w 228"/>
                <a:gd name="T73" fmla="*/ 274 h 372"/>
                <a:gd name="T74" fmla="*/ 295 w 228"/>
                <a:gd name="T75" fmla="*/ 274 h 372"/>
                <a:gd name="T76" fmla="*/ 248 w 228"/>
                <a:gd name="T77" fmla="*/ 262 h 372"/>
                <a:gd name="T78" fmla="*/ 122 w 228"/>
                <a:gd name="T79" fmla="*/ 241 h 372"/>
                <a:gd name="T80" fmla="*/ 0 w 228"/>
                <a:gd name="T81" fmla="*/ 201 h 372"/>
                <a:gd name="T82" fmla="*/ 0 w 228"/>
                <a:gd name="T83" fmla="*/ 174 h 372"/>
                <a:gd name="T84" fmla="*/ 76 w 228"/>
                <a:gd name="T85" fmla="*/ 157 h 372"/>
                <a:gd name="T86" fmla="*/ 184 w 228"/>
                <a:gd name="T87" fmla="*/ 153 h 372"/>
                <a:gd name="T88" fmla="*/ 184 w 228"/>
                <a:gd name="T89" fmla="*/ 59 h 372"/>
                <a:gd name="T90" fmla="*/ 368 w 228"/>
                <a:gd name="T91" fmla="*/ 59 h 372"/>
                <a:gd name="T92" fmla="*/ 368 w 228"/>
                <a:gd name="T93" fmla="*/ 25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"/>
                <a:gd name="T142" fmla="*/ 0 h 372"/>
                <a:gd name="T143" fmla="*/ 228 w 228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" h="372">
                  <a:moveTo>
                    <a:pt x="34" y="25"/>
                  </a:moveTo>
                  <a:lnTo>
                    <a:pt x="150" y="25"/>
                  </a:lnTo>
                  <a:lnTo>
                    <a:pt x="166" y="24"/>
                  </a:lnTo>
                  <a:lnTo>
                    <a:pt x="167" y="19"/>
                  </a:lnTo>
                  <a:lnTo>
                    <a:pt x="173" y="16"/>
                  </a:lnTo>
                  <a:lnTo>
                    <a:pt x="172" y="9"/>
                  </a:lnTo>
                  <a:lnTo>
                    <a:pt x="178" y="9"/>
                  </a:lnTo>
                  <a:lnTo>
                    <a:pt x="181" y="0"/>
                  </a:lnTo>
                  <a:lnTo>
                    <a:pt x="199" y="36"/>
                  </a:lnTo>
                  <a:lnTo>
                    <a:pt x="216" y="69"/>
                  </a:lnTo>
                  <a:lnTo>
                    <a:pt x="216" y="80"/>
                  </a:lnTo>
                  <a:lnTo>
                    <a:pt x="228" y="107"/>
                  </a:lnTo>
                  <a:lnTo>
                    <a:pt x="205" y="124"/>
                  </a:lnTo>
                  <a:lnTo>
                    <a:pt x="205" y="163"/>
                  </a:lnTo>
                  <a:lnTo>
                    <a:pt x="199" y="174"/>
                  </a:lnTo>
                  <a:lnTo>
                    <a:pt x="199" y="197"/>
                  </a:lnTo>
                  <a:lnTo>
                    <a:pt x="194" y="201"/>
                  </a:lnTo>
                  <a:lnTo>
                    <a:pt x="178" y="235"/>
                  </a:lnTo>
                  <a:lnTo>
                    <a:pt x="178" y="262"/>
                  </a:lnTo>
                  <a:lnTo>
                    <a:pt x="172" y="301"/>
                  </a:lnTo>
                  <a:lnTo>
                    <a:pt x="178" y="312"/>
                  </a:lnTo>
                  <a:lnTo>
                    <a:pt x="182" y="318"/>
                  </a:lnTo>
                  <a:lnTo>
                    <a:pt x="188" y="335"/>
                  </a:lnTo>
                  <a:lnTo>
                    <a:pt x="182" y="345"/>
                  </a:lnTo>
                  <a:lnTo>
                    <a:pt x="167" y="356"/>
                  </a:lnTo>
                  <a:lnTo>
                    <a:pt x="161" y="356"/>
                  </a:lnTo>
                  <a:lnTo>
                    <a:pt x="150" y="368"/>
                  </a:lnTo>
                  <a:lnTo>
                    <a:pt x="138" y="368"/>
                  </a:lnTo>
                  <a:lnTo>
                    <a:pt x="128" y="372"/>
                  </a:lnTo>
                  <a:lnTo>
                    <a:pt x="111" y="356"/>
                  </a:lnTo>
                  <a:lnTo>
                    <a:pt x="84" y="351"/>
                  </a:lnTo>
                  <a:lnTo>
                    <a:pt x="73" y="339"/>
                  </a:lnTo>
                  <a:lnTo>
                    <a:pt x="73" y="324"/>
                  </a:lnTo>
                  <a:lnTo>
                    <a:pt x="67" y="318"/>
                  </a:lnTo>
                  <a:lnTo>
                    <a:pt x="57" y="312"/>
                  </a:lnTo>
                  <a:lnTo>
                    <a:pt x="50" y="301"/>
                  </a:lnTo>
                  <a:lnTo>
                    <a:pt x="44" y="274"/>
                  </a:lnTo>
                  <a:lnTo>
                    <a:pt x="28" y="274"/>
                  </a:lnTo>
                  <a:lnTo>
                    <a:pt x="23" y="262"/>
                  </a:lnTo>
                  <a:lnTo>
                    <a:pt x="11" y="241"/>
                  </a:lnTo>
                  <a:lnTo>
                    <a:pt x="0" y="201"/>
                  </a:lnTo>
                  <a:lnTo>
                    <a:pt x="0" y="174"/>
                  </a:lnTo>
                  <a:lnTo>
                    <a:pt x="7" y="157"/>
                  </a:lnTo>
                  <a:lnTo>
                    <a:pt x="17" y="153"/>
                  </a:lnTo>
                  <a:lnTo>
                    <a:pt x="17" y="59"/>
                  </a:lnTo>
                  <a:lnTo>
                    <a:pt x="34" y="59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6" name="Freeform 35"/>
            <p:cNvSpPr>
              <a:spLocks/>
            </p:cNvSpPr>
            <p:nvPr/>
          </p:nvSpPr>
          <p:spPr bwMode="auto">
            <a:xfrm>
              <a:off x="3090" y="1980"/>
              <a:ext cx="382" cy="303"/>
            </a:xfrm>
            <a:custGeom>
              <a:avLst/>
              <a:gdLst>
                <a:gd name="T0" fmla="*/ 41 w 301"/>
                <a:gd name="T1" fmla="*/ 44 h 303"/>
                <a:gd name="T2" fmla="*/ 393 w 301"/>
                <a:gd name="T3" fmla="*/ 50 h 303"/>
                <a:gd name="T4" fmla="*/ 451 w 301"/>
                <a:gd name="T5" fmla="*/ 44 h 303"/>
                <a:gd name="T6" fmla="*/ 329 w 301"/>
                <a:gd name="T7" fmla="*/ 21 h 303"/>
                <a:gd name="T8" fmla="*/ 329 w 301"/>
                <a:gd name="T9" fmla="*/ 16 h 303"/>
                <a:gd name="T10" fmla="*/ 572 w 301"/>
                <a:gd name="T11" fmla="*/ 0 h 303"/>
                <a:gd name="T12" fmla="*/ 1405 w 301"/>
                <a:gd name="T13" fmla="*/ 27 h 303"/>
                <a:gd name="T14" fmla="*/ 1405 w 301"/>
                <a:gd name="T15" fmla="*/ 44 h 303"/>
                <a:gd name="T16" fmla="*/ 1533 w 301"/>
                <a:gd name="T17" fmla="*/ 50 h 303"/>
                <a:gd name="T18" fmla="*/ 1772 w 301"/>
                <a:gd name="T19" fmla="*/ 50 h 303"/>
                <a:gd name="T20" fmla="*/ 1772 w 301"/>
                <a:gd name="T21" fmla="*/ 60 h 303"/>
                <a:gd name="T22" fmla="*/ 2022 w 301"/>
                <a:gd name="T23" fmla="*/ 60 h 303"/>
                <a:gd name="T24" fmla="*/ 2249 w 301"/>
                <a:gd name="T25" fmla="*/ 104 h 303"/>
                <a:gd name="T26" fmla="*/ 2376 w 301"/>
                <a:gd name="T27" fmla="*/ 121 h 303"/>
                <a:gd name="T28" fmla="*/ 2376 w 301"/>
                <a:gd name="T29" fmla="*/ 144 h 303"/>
                <a:gd name="T30" fmla="*/ 2498 w 301"/>
                <a:gd name="T31" fmla="*/ 148 h 303"/>
                <a:gd name="T32" fmla="*/ 2604 w 301"/>
                <a:gd name="T33" fmla="*/ 144 h 303"/>
                <a:gd name="T34" fmla="*/ 2741 w 301"/>
                <a:gd name="T35" fmla="*/ 165 h 303"/>
                <a:gd name="T36" fmla="*/ 3267 w 301"/>
                <a:gd name="T37" fmla="*/ 171 h 303"/>
                <a:gd name="T38" fmla="*/ 3267 w 301"/>
                <a:gd name="T39" fmla="*/ 198 h 303"/>
                <a:gd name="T40" fmla="*/ 3218 w 301"/>
                <a:gd name="T41" fmla="*/ 209 h 303"/>
                <a:gd name="T42" fmla="*/ 3033 w 301"/>
                <a:gd name="T43" fmla="*/ 237 h 303"/>
                <a:gd name="T44" fmla="*/ 2779 w 301"/>
                <a:gd name="T45" fmla="*/ 248 h 303"/>
                <a:gd name="T46" fmla="*/ 2498 w 301"/>
                <a:gd name="T47" fmla="*/ 259 h 303"/>
                <a:gd name="T48" fmla="*/ 2130 w 301"/>
                <a:gd name="T49" fmla="*/ 298 h 303"/>
                <a:gd name="T50" fmla="*/ 2022 w 301"/>
                <a:gd name="T51" fmla="*/ 303 h 303"/>
                <a:gd name="T52" fmla="*/ 1897 w 301"/>
                <a:gd name="T53" fmla="*/ 275 h 303"/>
                <a:gd name="T54" fmla="*/ 1598 w 301"/>
                <a:gd name="T55" fmla="*/ 275 h 303"/>
                <a:gd name="T56" fmla="*/ 1358 w 301"/>
                <a:gd name="T57" fmla="*/ 303 h 303"/>
                <a:gd name="T58" fmla="*/ 1358 w 301"/>
                <a:gd name="T59" fmla="*/ 281 h 303"/>
                <a:gd name="T60" fmla="*/ 701 w 301"/>
                <a:gd name="T61" fmla="*/ 204 h 303"/>
                <a:gd name="T62" fmla="*/ 572 w 301"/>
                <a:gd name="T63" fmla="*/ 154 h 303"/>
                <a:gd name="T64" fmla="*/ 451 w 301"/>
                <a:gd name="T65" fmla="*/ 148 h 303"/>
                <a:gd name="T66" fmla="*/ 157 w 301"/>
                <a:gd name="T67" fmla="*/ 94 h 303"/>
                <a:gd name="T68" fmla="*/ 0 w 301"/>
                <a:gd name="T69" fmla="*/ 84 h 303"/>
                <a:gd name="T70" fmla="*/ 41 w 301"/>
                <a:gd name="T71" fmla="*/ 44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1"/>
                <a:gd name="T109" fmla="*/ 0 h 303"/>
                <a:gd name="T110" fmla="*/ 301 w 30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1" h="303">
                  <a:moveTo>
                    <a:pt x="4" y="44"/>
                  </a:moveTo>
                  <a:lnTo>
                    <a:pt x="36" y="50"/>
                  </a:lnTo>
                  <a:lnTo>
                    <a:pt x="42" y="44"/>
                  </a:lnTo>
                  <a:lnTo>
                    <a:pt x="31" y="21"/>
                  </a:lnTo>
                  <a:lnTo>
                    <a:pt x="31" y="16"/>
                  </a:lnTo>
                  <a:lnTo>
                    <a:pt x="53" y="0"/>
                  </a:lnTo>
                  <a:lnTo>
                    <a:pt x="130" y="27"/>
                  </a:lnTo>
                  <a:lnTo>
                    <a:pt x="130" y="44"/>
                  </a:lnTo>
                  <a:lnTo>
                    <a:pt x="142" y="50"/>
                  </a:lnTo>
                  <a:lnTo>
                    <a:pt x="163" y="50"/>
                  </a:lnTo>
                  <a:lnTo>
                    <a:pt x="163" y="60"/>
                  </a:lnTo>
                  <a:lnTo>
                    <a:pt x="186" y="60"/>
                  </a:lnTo>
                  <a:lnTo>
                    <a:pt x="207" y="104"/>
                  </a:lnTo>
                  <a:lnTo>
                    <a:pt x="219" y="121"/>
                  </a:lnTo>
                  <a:lnTo>
                    <a:pt x="219" y="144"/>
                  </a:lnTo>
                  <a:lnTo>
                    <a:pt x="230" y="148"/>
                  </a:lnTo>
                  <a:lnTo>
                    <a:pt x="240" y="144"/>
                  </a:lnTo>
                  <a:lnTo>
                    <a:pt x="253" y="165"/>
                  </a:lnTo>
                  <a:lnTo>
                    <a:pt x="301" y="171"/>
                  </a:lnTo>
                  <a:lnTo>
                    <a:pt x="301" y="198"/>
                  </a:lnTo>
                  <a:lnTo>
                    <a:pt x="297" y="209"/>
                  </a:lnTo>
                  <a:lnTo>
                    <a:pt x="280" y="237"/>
                  </a:lnTo>
                  <a:lnTo>
                    <a:pt x="257" y="248"/>
                  </a:lnTo>
                  <a:lnTo>
                    <a:pt x="230" y="259"/>
                  </a:lnTo>
                  <a:lnTo>
                    <a:pt x="197" y="298"/>
                  </a:lnTo>
                  <a:lnTo>
                    <a:pt x="186" y="303"/>
                  </a:lnTo>
                  <a:lnTo>
                    <a:pt x="175" y="275"/>
                  </a:lnTo>
                  <a:lnTo>
                    <a:pt x="147" y="275"/>
                  </a:lnTo>
                  <a:lnTo>
                    <a:pt x="125" y="303"/>
                  </a:lnTo>
                  <a:lnTo>
                    <a:pt x="125" y="281"/>
                  </a:lnTo>
                  <a:lnTo>
                    <a:pt x="65" y="204"/>
                  </a:lnTo>
                  <a:lnTo>
                    <a:pt x="53" y="154"/>
                  </a:lnTo>
                  <a:lnTo>
                    <a:pt x="42" y="148"/>
                  </a:lnTo>
                  <a:lnTo>
                    <a:pt x="15" y="94"/>
                  </a:lnTo>
                  <a:lnTo>
                    <a:pt x="0" y="8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7" name="Freeform 36"/>
            <p:cNvSpPr>
              <a:spLocks/>
            </p:cNvSpPr>
            <p:nvPr/>
          </p:nvSpPr>
          <p:spPr bwMode="auto">
            <a:xfrm>
              <a:off x="3094" y="1948"/>
              <a:ext cx="65" cy="82"/>
            </a:xfrm>
            <a:custGeom>
              <a:avLst/>
              <a:gdLst>
                <a:gd name="T0" fmla="*/ 135 w 51"/>
                <a:gd name="T1" fmla="*/ 21 h 82"/>
                <a:gd name="T2" fmla="*/ 252 w 51"/>
                <a:gd name="T3" fmla="*/ 25 h 82"/>
                <a:gd name="T4" fmla="*/ 511 w 51"/>
                <a:gd name="T5" fmla="*/ 3 h 82"/>
                <a:gd name="T6" fmla="*/ 579 w 51"/>
                <a:gd name="T7" fmla="*/ 0 h 82"/>
                <a:gd name="T8" fmla="*/ 575 w 51"/>
                <a:gd name="T9" fmla="*/ 32 h 82"/>
                <a:gd name="T10" fmla="*/ 321 w 51"/>
                <a:gd name="T11" fmla="*/ 48 h 82"/>
                <a:gd name="T12" fmla="*/ 321 w 51"/>
                <a:gd name="T13" fmla="*/ 53 h 82"/>
                <a:gd name="T14" fmla="*/ 451 w 51"/>
                <a:gd name="T15" fmla="*/ 76 h 82"/>
                <a:gd name="T16" fmla="*/ 377 w 51"/>
                <a:gd name="T17" fmla="*/ 82 h 82"/>
                <a:gd name="T18" fmla="*/ 1 w 51"/>
                <a:gd name="T19" fmla="*/ 76 h 82"/>
                <a:gd name="T20" fmla="*/ 0 w 51"/>
                <a:gd name="T21" fmla="*/ 54 h 82"/>
                <a:gd name="T22" fmla="*/ 46 w 51"/>
                <a:gd name="T23" fmla="*/ 33 h 82"/>
                <a:gd name="T24" fmla="*/ 75 w 51"/>
                <a:gd name="T25" fmla="*/ 25 h 82"/>
                <a:gd name="T26" fmla="*/ 135 w 51"/>
                <a:gd name="T27" fmla="*/ 2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82"/>
                <a:gd name="T44" fmla="*/ 51 w 51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82">
                  <a:moveTo>
                    <a:pt x="12" y="21"/>
                  </a:moveTo>
                  <a:lnTo>
                    <a:pt x="22" y="25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50" y="32"/>
                  </a:lnTo>
                  <a:lnTo>
                    <a:pt x="28" y="48"/>
                  </a:lnTo>
                  <a:lnTo>
                    <a:pt x="28" y="53"/>
                  </a:lnTo>
                  <a:lnTo>
                    <a:pt x="39" y="76"/>
                  </a:lnTo>
                  <a:lnTo>
                    <a:pt x="33" y="82"/>
                  </a:lnTo>
                  <a:lnTo>
                    <a:pt x="1" y="76"/>
                  </a:lnTo>
                  <a:lnTo>
                    <a:pt x="0" y="54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8" name="Freeform 37"/>
            <p:cNvSpPr>
              <a:spLocks/>
            </p:cNvSpPr>
            <p:nvPr/>
          </p:nvSpPr>
          <p:spPr bwMode="auto">
            <a:xfrm>
              <a:off x="3395" y="2095"/>
              <a:ext cx="93" cy="56"/>
            </a:xfrm>
            <a:custGeom>
              <a:avLst/>
              <a:gdLst>
                <a:gd name="T0" fmla="*/ 0 w 73"/>
                <a:gd name="T1" fmla="*/ 29 h 56"/>
                <a:gd name="T2" fmla="*/ 155 w 73"/>
                <a:gd name="T3" fmla="*/ 51 h 56"/>
                <a:gd name="T4" fmla="*/ 688 w 73"/>
                <a:gd name="T5" fmla="*/ 56 h 56"/>
                <a:gd name="T6" fmla="*/ 817 w 73"/>
                <a:gd name="T7" fmla="*/ 33 h 56"/>
                <a:gd name="T8" fmla="*/ 817 w 73"/>
                <a:gd name="T9" fmla="*/ 12 h 56"/>
                <a:gd name="T10" fmla="*/ 688 w 73"/>
                <a:gd name="T11" fmla="*/ 0 h 56"/>
                <a:gd name="T12" fmla="*/ 641 w 73"/>
                <a:gd name="T13" fmla="*/ 0 h 56"/>
                <a:gd name="T14" fmla="*/ 452 w 73"/>
                <a:gd name="T15" fmla="*/ 29 h 56"/>
                <a:gd name="T16" fmla="*/ 0 w 73"/>
                <a:gd name="T17" fmla="*/ 29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6"/>
                <a:gd name="T29" fmla="*/ 73 w 7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6">
                  <a:moveTo>
                    <a:pt x="0" y="29"/>
                  </a:moveTo>
                  <a:lnTo>
                    <a:pt x="13" y="51"/>
                  </a:lnTo>
                  <a:lnTo>
                    <a:pt x="61" y="56"/>
                  </a:lnTo>
                  <a:lnTo>
                    <a:pt x="73" y="33"/>
                  </a:lnTo>
                  <a:lnTo>
                    <a:pt x="73" y="12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4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59" name="Freeform 38"/>
            <p:cNvSpPr>
              <a:spLocks/>
            </p:cNvSpPr>
            <p:nvPr/>
          </p:nvSpPr>
          <p:spPr bwMode="auto">
            <a:xfrm>
              <a:off x="3395" y="2095"/>
              <a:ext cx="93" cy="56"/>
            </a:xfrm>
            <a:custGeom>
              <a:avLst/>
              <a:gdLst>
                <a:gd name="T0" fmla="*/ 0 w 73"/>
                <a:gd name="T1" fmla="*/ 29 h 56"/>
                <a:gd name="T2" fmla="*/ 155 w 73"/>
                <a:gd name="T3" fmla="*/ 51 h 56"/>
                <a:gd name="T4" fmla="*/ 688 w 73"/>
                <a:gd name="T5" fmla="*/ 56 h 56"/>
                <a:gd name="T6" fmla="*/ 817 w 73"/>
                <a:gd name="T7" fmla="*/ 33 h 56"/>
                <a:gd name="T8" fmla="*/ 817 w 73"/>
                <a:gd name="T9" fmla="*/ 12 h 56"/>
                <a:gd name="T10" fmla="*/ 688 w 73"/>
                <a:gd name="T11" fmla="*/ 0 h 56"/>
                <a:gd name="T12" fmla="*/ 641 w 73"/>
                <a:gd name="T13" fmla="*/ 0 h 56"/>
                <a:gd name="T14" fmla="*/ 452 w 73"/>
                <a:gd name="T15" fmla="*/ 29 h 56"/>
                <a:gd name="T16" fmla="*/ 0 w 73"/>
                <a:gd name="T17" fmla="*/ 29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6"/>
                <a:gd name="T29" fmla="*/ 73 w 7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6">
                  <a:moveTo>
                    <a:pt x="0" y="29"/>
                  </a:moveTo>
                  <a:lnTo>
                    <a:pt x="13" y="51"/>
                  </a:lnTo>
                  <a:lnTo>
                    <a:pt x="61" y="56"/>
                  </a:lnTo>
                  <a:lnTo>
                    <a:pt x="73" y="33"/>
                  </a:lnTo>
                  <a:lnTo>
                    <a:pt x="73" y="12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4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0" name="Freeform 39"/>
            <p:cNvSpPr>
              <a:spLocks/>
            </p:cNvSpPr>
            <p:nvPr/>
          </p:nvSpPr>
          <p:spPr bwMode="auto">
            <a:xfrm>
              <a:off x="3249" y="2222"/>
              <a:ext cx="197" cy="111"/>
            </a:xfrm>
            <a:custGeom>
              <a:avLst/>
              <a:gdLst>
                <a:gd name="T0" fmla="*/ 0 w 155"/>
                <a:gd name="T1" fmla="*/ 61 h 111"/>
                <a:gd name="T2" fmla="*/ 244 w 155"/>
                <a:gd name="T3" fmla="*/ 33 h 111"/>
                <a:gd name="T4" fmla="*/ 550 w 155"/>
                <a:gd name="T5" fmla="*/ 33 h 111"/>
                <a:gd name="T6" fmla="*/ 674 w 155"/>
                <a:gd name="T7" fmla="*/ 61 h 111"/>
                <a:gd name="T8" fmla="*/ 797 w 155"/>
                <a:gd name="T9" fmla="*/ 55 h 111"/>
                <a:gd name="T10" fmla="*/ 1150 w 155"/>
                <a:gd name="T11" fmla="*/ 17 h 111"/>
                <a:gd name="T12" fmla="*/ 1576 w 155"/>
                <a:gd name="T13" fmla="*/ 0 h 111"/>
                <a:gd name="T14" fmla="*/ 1636 w 155"/>
                <a:gd name="T15" fmla="*/ 21 h 111"/>
                <a:gd name="T16" fmla="*/ 1636 w 155"/>
                <a:gd name="T17" fmla="*/ 24 h 111"/>
                <a:gd name="T18" fmla="*/ 1654 w 155"/>
                <a:gd name="T19" fmla="*/ 24 h 111"/>
                <a:gd name="T20" fmla="*/ 1703 w 155"/>
                <a:gd name="T21" fmla="*/ 38 h 111"/>
                <a:gd name="T22" fmla="*/ 1576 w 155"/>
                <a:gd name="T23" fmla="*/ 38 h 111"/>
                <a:gd name="T24" fmla="*/ 1509 w 155"/>
                <a:gd name="T25" fmla="*/ 44 h 111"/>
                <a:gd name="T26" fmla="*/ 1509 w 155"/>
                <a:gd name="T27" fmla="*/ 55 h 111"/>
                <a:gd name="T28" fmla="*/ 965 w 155"/>
                <a:gd name="T29" fmla="*/ 88 h 111"/>
                <a:gd name="T30" fmla="*/ 310 w 155"/>
                <a:gd name="T31" fmla="*/ 111 h 111"/>
                <a:gd name="T32" fmla="*/ 244 w 155"/>
                <a:gd name="T33" fmla="*/ 111 h 111"/>
                <a:gd name="T34" fmla="*/ 192 w 155"/>
                <a:gd name="T35" fmla="*/ 105 h 111"/>
                <a:gd name="T36" fmla="*/ 123 w 155"/>
                <a:gd name="T37" fmla="*/ 94 h 111"/>
                <a:gd name="T38" fmla="*/ 123 w 155"/>
                <a:gd name="T39" fmla="*/ 83 h 111"/>
                <a:gd name="T40" fmla="*/ 0 w 155"/>
                <a:gd name="T41" fmla="*/ 6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1"/>
                <a:gd name="T65" fmla="*/ 155 w 155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1">
                  <a:moveTo>
                    <a:pt x="0" y="61"/>
                  </a:moveTo>
                  <a:lnTo>
                    <a:pt x="22" y="33"/>
                  </a:lnTo>
                  <a:lnTo>
                    <a:pt x="50" y="33"/>
                  </a:lnTo>
                  <a:lnTo>
                    <a:pt x="61" y="61"/>
                  </a:lnTo>
                  <a:lnTo>
                    <a:pt x="72" y="55"/>
                  </a:lnTo>
                  <a:lnTo>
                    <a:pt x="105" y="17"/>
                  </a:lnTo>
                  <a:lnTo>
                    <a:pt x="143" y="0"/>
                  </a:lnTo>
                  <a:lnTo>
                    <a:pt x="149" y="21"/>
                  </a:lnTo>
                  <a:lnTo>
                    <a:pt x="149" y="24"/>
                  </a:lnTo>
                  <a:lnTo>
                    <a:pt x="150" y="24"/>
                  </a:lnTo>
                  <a:lnTo>
                    <a:pt x="155" y="38"/>
                  </a:lnTo>
                  <a:lnTo>
                    <a:pt x="143" y="38"/>
                  </a:lnTo>
                  <a:lnTo>
                    <a:pt x="138" y="44"/>
                  </a:lnTo>
                  <a:lnTo>
                    <a:pt x="138" y="55"/>
                  </a:lnTo>
                  <a:lnTo>
                    <a:pt x="88" y="88"/>
                  </a:lnTo>
                  <a:lnTo>
                    <a:pt x="28" y="111"/>
                  </a:lnTo>
                  <a:lnTo>
                    <a:pt x="22" y="111"/>
                  </a:lnTo>
                  <a:lnTo>
                    <a:pt x="17" y="105"/>
                  </a:lnTo>
                  <a:lnTo>
                    <a:pt x="11" y="94"/>
                  </a:lnTo>
                  <a:lnTo>
                    <a:pt x="11" y="8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1" name="Freeform 40"/>
            <p:cNvSpPr>
              <a:spLocks/>
            </p:cNvSpPr>
            <p:nvPr/>
          </p:nvSpPr>
          <p:spPr bwMode="auto">
            <a:xfrm>
              <a:off x="230" y="1411"/>
              <a:ext cx="29" cy="15"/>
            </a:xfrm>
            <a:custGeom>
              <a:avLst/>
              <a:gdLst>
                <a:gd name="T0" fmla="*/ 0 w 23"/>
                <a:gd name="T1" fmla="*/ 11 h 15"/>
                <a:gd name="T2" fmla="*/ 169 w 23"/>
                <a:gd name="T3" fmla="*/ 0 h 15"/>
                <a:gd name="T4" fmla="*/ 236 w 23"/>
                <a:gd name="T5" fmla="*/ 11 h 15"/>
                <a:gd name="T6" fmla="*/ 63 w 23"/>
                <a:gd name="T7" fmla="*/ 15 h 15"/>
                <a:gd name="T8" fmla="*/ 0 w 23"/>
                <a:gd name="T9" fmla="*/ 1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5"/>
                <a:gd name="T17" fmla="*/ 23 w 2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5">
                  <a:moveTo>
                    <a:pt x="0" y="11"/>
                  </a:moveTo>
                  <a:lnTo>
                    <a:pt x="17" y="0"/>
                  </a:lnTo>
                  <a:lnTo>
                    <a:pt x="23" y="11"/>
                  </a:lnTo>
                  <a:lnTo>
                    <a:pt x="6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2" name="Freeform 41"/>
            <p:cNvSpPr>
              <a:spLocks/>
            </p:cNvSpPr>
            <p:nvPr/>
          </p:nvSpPr>
          <p:spPr bwMode="auto">
            <a:xfrm>
              <a:off x="175" y="1433"/>
              <a:ext cx="34" cy="6"/>
            </a:xfrm>
            <a:custGeom>
              <a:avLst/>
              <a:gdLst>
                <a:gd name="T0" fmla="*/ 0 w 27"/>
                <a:gd name="T1" fmla="*/ 0 h 6"/>
                <a:gd name="T2" fmla="*/ 271 w 27"/>
                <a:gd name="T3" fmla="*/ 0 h 6"/>
                <a:gd name="T4" fmla="*/ 210 w 27"/>
                <a:gd name="T5" fmla="*/ 6 h 6"/>
                <a:gd name="T6" fmla="*/ 0 w 27"/>
                <a:gd name="T7" fmla="*/ 6 h 6"/>
                <a:gd name="T8" fmla="*/ 0 w 2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"/>
                <a:gd name="T17" fmla="*/ 27 w 2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">
                  <a:moveTo>
                    <a:pt x="0" y="0"/>
                  </a:moveTo>
                  <a:lnTo>
                    <a:pt x="27" y="0"/>
                  </a:lnTo>
                  <a:lnTo>
                    <a:pt x="2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3" name="Freeform 42"/>
            <p:cNvSpPr>
              <a:spLocks/>
            </p:cNvSpPr>
            <p:nvPr/>
          </p:nvSpPr>
          <p:spPr bwMode="auto">
            <a:xfrm>
              <a:off x="1588" y="1620"/>
              <a:ext cx="92" cy="78"/>
            </a:xfrm>
            <a:custGeom>
              <a:avLst/>
              <a:gdLst>
                <a:gd name="T0" fmla="*/ 783 w 72"/>
                <a:gd name="T1" fmla="*/ 0 h 78"/>
                <a:gd name="T2" fmla="*/ 442 w 72"/>
                <a:gd name="T3" fmla="*/ 6 h 78"/>
                <a:gd name="T4" fmla="*/ 0 w 72"/>
                <a:gd name="T5" fmla="*/ 40 h 78"/>
                <a:gd name="T6" fmla="*/ 83 w 72"/>
                <a:gd name="T7" fmla="*/ 44 h 78"/>
                <a:gd name="T8" fmla="*/ 0 w 72"/>
                <a:gd name="T9" fmla="*/ 61 h 78"/>
                <a:gd name="T10" fmla="*/ 328 w 72"/>
                <a:gd name="T11" fmla="*/ 67 h 78"/>
                <a:gd name="T12" fmla="*/ 390 w 72"/>
                <a:gd name="T13" fmla="*/ 78 h 78"/>
                <a:gd name="T14" fmla="*/ 442 w 72"/>
                <a:gd name="T15" fmla="*/ 78 h 78"/>
                <a:gd name="T16" fmla="*/ 583 w 72"/>
                <a:gd name="T17" fmla="*/ 61 h 78"/>
                <a:gd name="T18" fmla="*/ 636 w 72"/>
                <a:gd name="T19" fmla="*/ 61 h 78"/>
                <a:gd name="T20" fmla="*/ 636 w 72"/>
                <a:gd name="T21" fmla="*/ 78 h 78"/>
                <a:gd name="T22" fmla="*/ 713 w 72"/>
                <a:gd name="T23" fmla="*/ 78 h 78"/>
                <a:gd name="T24" fmla="*/ 842 w 72"/>
                <a:gd name="T25" fmla="*/ 67 h 78"/>
                <a:gd name="T26" fmla="*/ 842 w 72"/>
                <a:gd name="T27" fmla="*/ 61 h 78"/>
                <a:gd name="T28" fmla="*/ 713 w 72"/>
                <a:gd name="T29" fmla="*/ 55 h 78"/>
                <a:gd name="T30" fmla="*/ 783 w 72"/>
                <a:gd name="T31" fmla="*/ 40 h 78"/>
                <a:gd name="T32" fmla="*/ 516 w 72"/>
                <a:gd name="T33" fmla="*/ 28 h 78"/>
                <a:gd name="T34" fmla="*/ 783 w 72"/>
                <a:gd name="T35" fmla="*/ 0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8"/>
                <a:gd name="T56" fmla="*/ 72 w 72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8">
                  <a:moveTo>
                    <a:pt x="67" y="0"/>
                  </a:moveTo>
                  <a:lnTo>
                    <a:pt x="38" y="6"/>
                  </a:lnTo>
                  <a:lnTo>
                    <a:pt x="0" y="40"/>
                  </a:lnTo>
                  <a:lnTo>
                    <a:pt x="7" y="44"/>
                  </a:lnTo>
                  <a:lnTo>
                    <a:pt x="0" y="61"/>
                  </a:lnTo>
                  <a:lnTo>
                    <a:pt x="28" y="67"/>
                  </a:lnTo>
                  <a:lnTo>
                    <a:pt x="34" y="78"/>
                  </a:lnTo>
                  <a:lnTo>
                    <a:pt x="38" y="78"/>
                  </a:lnTo>
                  <a:lnTo>
                    <a:pt x="50" y="61"/>
                  </a:lnTo>
                  <a:lnTo>
                    <a:pt x="55" y="61"/>
                  </a:lnTo>
                  <a:lnTo>
                    <a:pt x="55" y="78"/>
                  </a:lnTo>
                  <a:lnTo>
                    <a:pt x="61" y="78"/>
                  </a:lnTo>
                  <a:lnTo>
                    <a:pt x="72" y="67"/>
                  </a:lnTo>
                  <a:lnTo>
                    <a:pt x="72" y="61"/>
                  </a:lnTo>
                  <a:lnTo>
                    <a:pt x="61" y="55"/>
                  </a:lnTo>
                  <a:lnTo>
                    <a:pt x="67" y="40"/>
                  </a:lnTo>
                  <a:lnTo>
                    <a:pt x="44" y="2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4" name="Freeform 43"/>
            <p:cNvSpPr>
              <a:spLocks/>
            </p:cNvSpPr>
            <p:nvPr/>
          </p:nvSpPr>
          <p:spPr bwMode="auto">
            <a:xfrm>
              <a:off x="1534" y="1692"/>
              <a:ext cx="26" cy="28"/>
            </a:xfrm>
            <a:custGeom>
              <a:avLst/>
              <a:gdLst>
                <a:gd name="T0" fmla="*/ 136 w 21"/>
                <a:gd name="T1" fmla="*/ 6 h 28"/>
                <a:gd name="T2" fmla="*/ 136 w 21"/>
                <a:gd name="T3" fmla="*/ 16 h 28"/>
                <a:gd name="T4" fmla="*/ 181 w 21"/>
                <a:gd name="T5" fmla="*/ 22 h 28"/>
                <a:gd name="T6" fmla="*/ 136 w 21"/>
                <a:gd name="T7" fmla="*/ 28 h 28"/>
                <a:gd name="T8" fmla="*/ 0 w 21"/>
                <a:gd name="T9" fmla="*/ 28 h 28"/>
                <a:gd name="T10" fmla="*/ 136 w 21"/>
                <a:gd name="T11" fmla="*/ 0 h 28"/>
                <a:gd name="T12" fmla="*/ 136 w 21"/>
                <a:gd name="T13" fmla="*/ 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8"/>
                <a:gd name="T23" fmla="*/ 21 w 2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8">
                  <a:moveTo>
                    <a:pt x="16" y="6"/>
                  </a:moveTo>
                  <a:lnTo>
                    <a:pt x="16" y="16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16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5" name="Freeform 44"/>
            <p:cNvSpPr>
              <a:spLocks/>
            </p:cNvSpPr>
            <p:nvPr/>
          </p:nvSpPr>
          <p:spPr bwMode="auto">
            <a:xfrm>
              <a:off x="1091" y="1151"/>
              <a:ext cx="119" cy="50"/>
            </a:xfrm>
            <a:custGeom>
              <a:avLst/>
              <a:gdLst>
                <a:gd name="T0" fmla="*/ 123 w 94"/>
                <a:gd name="T1" fmla="*/ 28 h 50"/>
                <a:gd name="T2" fmla="*/ 528 w 94"/>
                <a:gd name="T3" fmla="*/ 0 h 50"/>
                <a:gd name="T4" fmla="*/ 879 w 94"/>
                <a:gd name="T5" fmla="*/ 0 h 50"/>
                <a:gd name="T6" fmla="*/ 994 w 94"/>
                <a:gd name="T7" fmla="*/ 16 h 50"/>
                <a:gd name="T8" fmla="*/ 711 w 94"/>
                <a:gd name="T9" fmla="*/ 22 h 50"/>
                <a:gd name="T10" fmla="*/ 281 w 94"/>
                <a:gd name="T11" fmla="*/ 50 h 50"/>
                <a:gd name="T12" fmla="*/ 0 w 94"/>
                <a:gd name="T13" fmla="*/ 50 h 50"/>
                <a:gd name="T14" fmla="*/ 123 w 94"/>
                <a:gd name="T15" fmla="*/ 28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50"/>
                <a:gd name="T26" fmla="*/ 94 w 94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50">
                  <a:moveTo>
                    <a:pt x="12" y="28"/>
                  </a:moveTo>
                  <a:lnTo>
                    <a:pt x="50" y="0"/>
                  </a:lnTo>
                  <a:lnTo>
                    <a:pt x="83" y="0"/>
                  </a:lnTo>
                  <a:lnTo>
                    <a:pt x="94" y="16"/>
                  </a:lnTo>
                  <a:lnTo>
                    <a:pt x="67" y="22"/>
                  </a:lnTo>
                  <a:lnTo>
                    <a:pt x="27" y="50"/>
                  </a:lnTo>
                  <a:lnTo>
                    <a:pt x="0" y="5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6" name="Freeform 45"/>
            <p:cNvSpPr>
              <a:spLocks/>
            </p:cNvSpPr>
            <p:nvPr/>
          </p:nvSpPr>
          <p:spPr bwMode="auto">
            <a:xfrm>
              <a:off x="1210" y="1102"/>
              <a:ext cx="93" cy="32"/>
            </a:xfrm>
            <a:custGeom>
              <a:avLst/>
              <a:gdLst>
                <a:gd name="T0" fmla="*/ 0 w 73"/>
                <a:gd name="T1" fmla="*/ 21 h 32"/>
                <a:gd name="T2" fmla="*/ 256 w 73"/>
                <a:gd name="T3" fmla="*/ 5 h 32"/>
                <a:gd name="T4" fmla="*/ 817 w 73"/>
                <a:gd name="T5" fmla="*/ 0 h 32"/>
                <a:gd name="T6" fmla="*/ 817 w 73"/>
                <a:gd name="T7" fmla="*/ 11 h 32"/>
                <a:gd name="T8" fmla="*/ 124 w 73"/>
                <a:gd name="T9" fmla="*/ 32 h 32"/>
                <a:gd name="T10" fmla="*/ 75 w 73"/>
                <a:gd name="T11" fmla="*/ 32 h 32"/>
                <a:gd name="T12" fmla="*/ 0 w 73"/>
                <a:gd name="T13" fmla="*/ 2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2"/>
                <a:gd name="T23" fmla="*/ 73 w 7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2">
                  <a:moveTo>
                    <a:pt x="0" y="21"/>
                  </a:moveTo>
                  <a:lnTo>
                    <a:pt x="23" y="5"/>
                  </a:lnTo>
                  <a:lnTo>
                    <a:pt x="73" y="0"/>
                  </a:lnTo>
                  <a:lnTo>
                    <a:pt x="73" y="11"/>
                  </a:lnTo>
                  <a:lnTo>
                    <a:pt x="11" y="32"/>
                  </a:lnTo>
                  <a:lnTo>
                    <a:pt x="6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7" name="Freeform 46"/>
            <p:cNvSpPr>
              <a:spLocks/>
            </p:cNvSpPr>
            <p:nvPr/>
          </p:nvSpPr>
          <p:spPr bwMode="auto">
            <a:xfrm>
              <a:off x="1260" y="1129"/>
              <a:ext cx="125" cy="38"/>
            </a:xfrm>
            <a:custGeom>
              <a:avLst/>
              <a:gdLst>
                <a:gd name="T0" fmla="*/ 0 w 99"/>
                <a:gd name="T1" fmla="*/ 11 h 38"/>
                <a:gd name="T2" fmla="*/ 290 w 99"/>
                <a:gd name="T3" fmla="*/ 0 h 38"/>
                <a:gd name="T4" fmla="*/ 504 w 99"/>
                <a:gd name="T5" fmla="*/ 11 h 38"/>
                <a:gd name="T6" fmla="*/ 843 w 99"/>
                <a:gd name="T7" fmla="*/ 0 h 38"/>
                <a:gd name="T8" fmla="*/ 904 w 99"/>
                <a:gd name="T9" fmla="*/ 0 h 38"/>
                <a:gd name="T10" fmla="*/ 843 w 99"/>
                <a:gd name="T11" fmla="*/ 5 h 38"/>
                <a:gd name="T12" fmla="*/ 904 w 99"/>
                <a:gd name="T13" fmla="*/ 11 h 38"/>
                <a:gd name="T14" fmla="*/ 967 w 99"/>
                <a:gd name="T15" fmla="*/ 11 h 38"/>
                <a:gd name="T16" fmla="*/ 1018 w 99"/>
                <a:gd name="T17" fmla="*/ 17 h 38"/>
                <a:gd name="T18" fmla="*/ 904 w 99"/>
                <a:gd name="T19" fmla="*/ 28 h 38"/>
                <a:gd name="T20" fmla="*/ 390 w 99"/>
                <a:gd name="T21" fmla="*/ 28 h 38"/>
                <a:gd name="T22" fmla="*/ 174 w 99"/>
                <a:gd name="T23" fmla="*/ 38 h 38"/>
                <a:gd name="T24" fmla="*/ 0 w 99"/>
                <a:gd name="T25" fmla="*/ 38 h 38"/>
                <a:gd name="T26" fmla="*/ 174 w 99"/>
                <a:gd name="T27" fmla="*/ 22 h 38"/>
                <a:gd name="T28" fmla="*/ 0 w 99"/>
                <a:gd name="T29" fmla="*/ 17 h 38"/>
                <a:gd name="T30" fmla="*/ 0 w 99"/>
                <a:gd name="T31" fmla="*/ 11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38"/>
                <a:gd name="T50" fmla="*/ 99 w 99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38">
                  <a:moveTo>
                    <a:pt x="0" y="11"/>
                  </a:moveTo>
                  <a:lnTo>
                    <a:pt x="28" y="0"/>
                  </a:lnTo>
                  <a:lnTo>
                    <a:pt x="49" y="11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82" y="5"/>
                  </a:lnTo>
                  <a:lnTo>
                    <a:pt x="88" y="11"/>
                  </a:lnTo>
                  <a:lnTo>
                    <a:pt x="94" y="11"/>
                  </a:lnTo>
                  <a:lnTo>
                    <a:pt x="99" y="17"/>
                  </a:lnTo>
                  <a:lnTo>
                    <a:pt x="88" y="28"/>
                  </a:lnTo>
                  <a:lnTo>
                    <a:pt x="38" y="28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17" y="22"/>
                  </a:lnTo>
                  <a:lnTo>
                    <a:pt x="0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8" name="Freeform 47"/>
            <p:cNvSpPr>
              <a:spLocks/>
            </p:cNvSpPr>
            <p:nvPr/>
          </p:nvSpPr>
          <p:spPr bwMode="auto">
            <a:xfrm>
              <a:off x="1415" y="1123"/>
              <a:ext cx="55" cy="40"/>
            </a:xfrm>
            <a:custGeom>
              <a:avLst/>
              <a:gdLst>
                <a:gd name="T0" fmla="*/ 50 w 44"/>
                <a:gd name="T1" fmla="*/ 0 h 40"/>
                <a:gd name="T2" fmla="*/ 188 w 44"/>
                <a:gd name="T3" fmla="*/ 17 h 40"/>
                <a:gd name="T4" fmla="*/ 305 w 44"/>
                <a:gd name="T5" fmla="*/ 6 h 40"/>
                <a:gd name="T6" fmla="*/ 413 w 44"/>
                <a:gd name="T7" fmla="*/ 17 h 40"/>
                <a:gd name="T8" fmla="*/ 256 w 44"/>
                <a:gd name="T9" fmla="*/ 40 h 40"/>
                <a:gd name="T10" fmla="*/ 0 w 44"/>
                <a:gd name="T11" fmla="*/ 23 h 40"/>
                <a:gd name="T12" fmla="*/ 50 w 4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0"/>
                <a:gd name="T23" fmla="*/ 44 w 4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0">
                  <a:moveTo>
                    <a:pt x="6" y="0"/>
                  </a:moveTo>
                  <a:lnTo>
                    <a:pt x="21" y="17"/>
                  </a:lnTo>
                  <a:lnTo>
                    <a:pt x="33" y="6"/>
                  </a:lnTo>
                  <a:lnTo>
                    <a:pt x="44" y="17"/>
                  </a:lnTo>
                  <a:lnTo>
                    <a:pt x="27" y="40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69" name="Freeform 48"/>
            <p:cNvSpPr>
              <a:spLocks/>
            </p:cNvSpPr>
            <p:nvPr/>
          </p:nvSpPr>
          <p:spPr bwMode="auto">
            <a:xfrm>
              <a:off x="1576" y="1052"/>
              <a:ext cx="48" cy="61"/>
            </a:xfrm>
            <a:custGeom>
              <a:avLst/>
              <a:gdLst>
                <a:gd name="T0" fmla="*/ 220 w 38"/>
                <a:gd name="T1" fmla="*/ 5 h 61"/>
                <a:gd name="T2" fmla="*/ 40 w 38"/>
                <a:gd name="T3" fmla="*/ 27 h 61"/>
                <a:gd name="T4" fmla="*/ 0 w 38"/>
                <a:gd name="T5" fmla="*/ 61 h 61"/>
                <a:gd name="T6" fmla="*/ 395 w 38"/>
                <a:gd name="T7" fmla="*/ 61 h 61"/>
                <a:gd name="T8" fmla="*/ 395 w 38"/>
                <a:gd name="T9" fmla="*/ 27 h 61"/>
                <a:gd name="T10" fmla="*/ 220 w 38"/>
                <a:gd name="T11" fmla="*/ 0 h 61"/>
                <a:gd name="T12" fmla="*/ 220 w 38"/>
                <a:gd name="T13" fmla="*/ 5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61"/>
                <a:gd name="T23" fmla="*/ 38 w 38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61">
                  <a:moveTo>
                    <a:pt x="21" y="5"/>
                  </a:moveTo>
                  <a:lnTo>
                    <a:pt x="4" y="27"/>
                  </a:lnTo>
                  <a:lnTo>
                    <a:pt x="0" y="61"/>
                  </a:lnTo>
                  <a:lnTo>
                    <a:pt x="38" y="61"/>
                  </a:lnTo>
                  <a:lnTo>
                    <a:pt x="38" y="27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0" name="Freeform 49"/>
            <p:cNvSpPr>
              <a:spLocks/>
            </p:cNvSpPr>
            <p:nvPr/>
          </p:nvSpPr>
          <p:spPr bwMode="auto">
            <a:xfrm>
              <a:off x="1505" y="1129"/>
              <a:ext cx="132" cy="55"/>
            </a:xfrm>
            <a:custGeom>
              <a:avLst/>
              <a:gdLst>
                <a:gd name="T0" fmla="*/ 74 w 104"/>
                <a:gd name="T1" fmla="*/ 5 h 55"/>
                <a:gd name="T2" fmla="*/ 355 w 104"/>
                <a:gd name="T3" fmla="*/ 11 h 55"/>
                <a:gd name="T4" fmla="*/ 355 w 104"/>
                <a:gd name="T5" fmla="*/ 22 h 55"/>
                <a:gd name="T6" fmla="*/ 723 w 104"/>
                <a:gd name="T7" fmla="*/ 34 h 55"/>
                <a:gd name="T8" fmla="*/ 833 w 104"/>
                <a:gd name="T9" fmla="*/ 28 h 55"/>
                <a:gd name="T10" fmla="*/ 1130 w 104"/>
                <a:gd name="T11" fmla="*/ 38 h 55"/>
                <a:gd name="T12" fmla="*/ 1085 w 104"/>
                <a:gd name="T13" fmla="*/ 55 h 55"/>
                <a:gd name="T14" fmla="*/ 792 w 104"/>
                <a:gd name="T15" fmla="*/ 50 h 55"/>
                <a:gd name="T16" fmla="*/ 539 w 104"/>
                <a:gd name="T17" fmla="*/ 55 h 55"/>
                <a:gd name="T18" fmla="*/ 173 w 104"/>
                <a:gd name="T19" fmla="*/ 38 h 55"/>
                <a:gd name="T20" fmla="*/ 173 w 104"/>
                <a:gd name="T21" fmla="*/ 28 h 55"/>
                <a:gd name="T22" fmla="*/ 0 w 104"/>
                <a:gd name="T23" fmla="*/ 17 h 55"/>
                <a:gd name="T24" fmla="*/ 0 w 104"/>
                <a:gd name="T25" fmla="*/ 0 h 55"/>
                <a:gd name="T26" fmla="*/ 74 w 104"/>
                <a:gd name="T27" fmla="*/ 5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55"/>
                <a:gd name="T44" fmla="*/ 104 w 104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55">
                  <a:moveTo>
                    <a:pt x="6" y="5"/>
                  </a:moveTo>
                  <a:lnTo>
                    <a:pt x="33" y="11"/>
                  </a:lnTo>
                  <a:lnTo>
                    <a:pt x="33" y="22"/>
                  </a:lnTo>
                  <a:lnTo>
                    <a:pt x="66" y="34"/>
                  </a:lnTo>
                  <a:lnTo>
                    <a:pt x="77" y="28"/>
                  </a:lnTo>
                  <a:lnTo>
                    <a:pt x="104" y="38"/>
                  </a:lnTo>
                  <a:lnTo>
                    <a:pt x="100" y="55"/>
                  </a:lnTo>
                  <a:lnTo>
                    <a:pt x="73" y="50"/>
                  </a:lnTo>
                  <a:lnTo>
                    <a:pt x="50" y="55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1" name="Freeform 50"/>
            <p:cNvSpPr>
              <a:spLocks/>
            </p:cNvSpPr>
            <p:nvPr/>
          </p:nvSpPr>
          <p:spPr bwMode="auto">
            <a:xfrm>
              <a:off x="1359" y="1184"/>
              <a:ext cx="48" cy="39"/>
            </a:xfrm>
            <a:custGeom>
              <a:avLst/>
              <a:gdLst>
                <a:gd name="T0" fmla="*/ 40 w 38"/>
                <a:gd name="T1" fmla="*/ 6 h 39"/>
                <a:gd name="T2" fmla="*/ 395 w 38"/>
                <a:gd name="T3" fmla="*/ 0 h 39"/>
                <a:gd name="T4" fmla="*/ 395 w 38"/>
                <a:gd name="T5" fmla="*/ 17 h 39"/>
                <a:gd name="T6" fmla="*/ 220 w 38"/>
                <a:gd name="T7" fmla="*/ 33 h 39"/>
                <a:gd name="T8" fmla="*/ 0 w 38"/>
                <a:gd name="T9" fmla="*/ 39 h 39"/>
                <a:gd name="T10" fmla="*/ 40 w 38"/>
                <a:gd name="T11" fmla="*/ 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9"/>
                <a:gd name="T20" fmla="*/ 38 w 38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9">
                  <a:moveTo>
                    <a:pt x="4" y="6"/>
                  </a:moveTo>
                  <a:lnTo>
                    <a:pt x="38" y="0"/>
                  </a:lnTo>
                  <a:lnTo>
                    <a:pt x="38" y="17"/>
                  </a:lnTo>
                  <a:lnTo>
                    <a:pt x="21" y="33"/>
                  </a:lnTo>
                  <a:lnTo>
                    <a:pt x="0" y="3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2" name="Freeform 51"/>
            <p:cNvSpPr>
              <a:spLocks/>
            </p:cNvSpPr>
            <p:nvPr/>
          </p:nvSpPr>
          <p:spPr bwMode="auto">
            <a:xfrm>
              <a:off x="1441" y="1179"/>
              <a:ext cx="57" cy="28"/>
            </a:xfrm>
            <a:custGeom>
              <a:avLst/>
              <a:gdLst>
                <a:gd name="T0" fmla="*/ 414 w 45"/>
                <a:gd name="T1" fmla="*/ 5 h 28"/>
                <a:gd name="T2" fmla="*/ 170 w 45"/>
                <a:gd name="T3" fmla="*/ 0 h 28"/>
                <a:gd name="T4" fmla="*/ 0 w 45"/>
                <a:gd name="T5" fmla="*/ 22 h 28"/>
                <a:gd name="T6" fmla="*/ 66 w 45"/>
                <a:gd name="T7" fmla="*/ 28 h 28"/>
                <a:gd name="T8" fmla="*/ 248 w 45"/>
                <a:gd name="T9" fmla="*/ 16 h 28"/>
                <a:gd name="T10" fmla="*/ 414 w 45"/>
                <a:gd name="T11" fmla="*/ 16 h 28"/>
                <a:gd name="T12" fmla="*/ 475 w 45"/>
                <a:gd name="T13" fmla="*/ 5 h 28"/>
                <a:gd name="T14" fmla="*/ 414 w 45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28"/>
                <a:gd name="T26" fmla="*/ 45 w 4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28">
                  <a:moveTo>
                    <a:pt x="39" y="5"/>
                  </a:moveTo>
                  <a:lnTo>
                    <a:pt x="16" y="0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3" y="16"/>
                  </a:lnTo>
                  <a:lnTo>
                    <a:pt x="39" y="16"/>
                  </a:lnTo>
                  <a:lnTo>
                    <a:pt x="45" y="5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3" name="Freeform 52"/>
            <p:cNvSpPr>
              <a:spLocks/>
            </p:cNvSpPr>
            <p:nvPr/>
          </p:nvSpPr>
          <p:spPr bwMode="auto">
            <a:xfrm>
              <a:off x="1133" y="1179"/>
              <a:ext cx="175" cy="82"/>
            </a:xfrm>
            <a:custGeom>
              <a:avLst/>
              <a:gdLst>
                <a:gd name="T0" fmla="*/ 350 w 138"/>
                <a:gd name="T1" fmla="*/ 11 h 82"/>
                <a:gd name="T2" fmla="*/ 770 w 138"/>
                <a:gd name="T3" fmla="*/ 0 h 82"/>
                <a:gd name="T4" fmla="*/ 842 w 138"/>
                <a:gd name="T5" fmla="*/ 16 h 82"/>
                <a:gd name="T6" fmla="*/ 946 w 138"/>
                <a:gd name="T7" fmla="*/ 5 h 82"/>
                <a:gd name="T8" fmla="*/ 1255 w 138"/>
                <a:gd name="T9" fmla="*/ 22 h 82"/>
                <a:gd name="T10" fmla="*/ 1444 w 138"/>
                <a:gd name="T11" fmla="*/ 22 h 82"/>
                <a:gd name="T12" fmla="*/ 1444 w 138"/>
                <a:gd name="T13" fmla="*/ 44 h 82"/>
                <a:gd name="T14" fmla="*/ 1489 w 138"/>
                <a:gd name="T15" fmla="*/ 72 h 82"/>
                <a:gd name="T16" fmla="*/ 1078 w 138"/>
                <a:gd name="T17" fmla="*/ 82 h 82"/>
                <a:gd name="T18" fmla="*/ 842 w 138"/>
                <a:gd name="T19" fmla="*/ 78 h 82"/>
                <a:gd name="T20" fmla="*/ 191 w 138"/>
                <a:gd name="T21" fmla="*/ 78 h 82"/>
                <a:gd name="T22" fmla="*/ 0 w 138"/>
                <a:gd name="T23" fmla="*/ 55 h 82"/>
                <a:gd name="T24" fmla="*/ 530 w 138"/>
                <a:gd name="T25" fmla="*/ 55 h 82"/>
                <a:gd name="T26" fmla="*/ 474 w 138"/>
                <a:gd name="T27" fmla="*/ 38 h 82"/>
                <a:gd name="T28" fmla="*/ 191 w 138"/>
                <a:gd name="T29" fmla="*/ 38 h 82"/>
                <a:gd name="T30" fmla="*/ 191 w 138"/>
                <a:gd name="T31" fmla="*/ 28 h 82"/>
                <a:gd name="T32" fmla="*/ 370 w 138"/>
                <a:gd name="T33" fmla="*/ 28 h 82"/>
                <a:gd name="T34" fmla="*/ 350 w 138"/>
                <a:gd name="T35" fmla="*/ 11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82"/>
                <a:gd name="T56" fmla="*/ 138 w 138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82">
                  <a:moveTo>
                    <a:pt x="32" y="11"/>
                  </a:moveTo>
                  <a:lnTo>
                    <a:pt x="72" y="0"/>
                  </a:lnTo>
                  <a:lnTo>
                    <a:pt x="78" y="16"/>
                  </a:lnTo>
                  <a:lnTo>
                    <a:pt x="88" y="5"/>
                  </a:lnTo>
                  <a:lnTo>
                    <a:pt x="117" y="22"/>
                  </a:lnTo>
                  <a:lnTo>
                    <a:pt x="134" y="22"/>
                  </a:lnTo>
                  <a:lnTo>
                    <a:pt x="134" y="44"/>
                  </a:lnTo>
                  <a:lnTo>
                    <a:pt x="138" y="72"/>
                  </a:lnTo>
                  <a:lnTo>
                    <a:pt x="100" y="82"/>
                  </a:lnTo>
                  <a:lnTo>
                    <a:pt x="78" y="78"/>
                  </a:lnTo>
                  <a:lnTo>
                    <a:pt x="17" y="78"/>
                  </a:lnTo>
                  <a:lnTo>
                    <a:pt x="0" y="55"/>
                  </a:lnTo>
                  <a:lnTo>
                    <a:pt x="50" y="55"/>
                  </a:lnTo>
                  <a:lnTo>
                    <a:pt x="44" y="38"/>
                  </a:lnTo>
                  <a:lnTo>
                    <a:pt x="17" y="38"/>
                  </a:lnTo>
                  <a:lnTo>
                    <a:pt x="17" y="28"/>
                  </a:lnTo>
                  <a:lnTo>
                    <a:pt x="34" y="2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4" name="Freeform 53"/>
            <p:cNvSpPr>
              <a:spLocks/>
            </p:cNvSpPr>
            <p:nvPr/>
          </p:nvSpPr>
          <p:spPr bwMode="auto">
            <a:xfrm>
              <a:off x="636" y="1207"/>
              <a:ext cx="1037" cy="551"/>
            </a:xfrm>
            <a:custGeom>
              <a:avLst/>
              <a:gdLst>
                <a:gd name="T0" fmla="*/ 2201 w 818"/>
                <a:gd name="T1" fmla="*/ 16 h 551"/>
                <a:gd name="T2" fmla="*/ 3205 w 818"/>
                <a:gd name="T3" fmla="*/ 10 h 551"/>
                <a:gd name="T4" fmla="*/ 3376 w 818"/>
                <a:gd name="T5" fmla="*/ 21 h 551"/>
                <a:gd name="T6" fmla="*/ 4093 w 818"/>
                <a:gd name="T7" fmla="*/ 44 h 551"/>
                <a:gd name="T8" fmla="*/ 4322 w 818"/>
                <a:gd name="T9" fmla="*/ 65 h 551"/>
                <a:gd name="T10" fmla="*/ 4680 w 818"/>
                <a:gd name="T11" fmla="*/ 60 h 551"/>
                <a:gd name="T12" fmla="*/ 5458 w 818"/>
                <a:gd name="T13" fmla="*/ 77 h 551"/>
                <a:gd name="T14" fmla="*/ 5752 w 818"/>
                <a:gd name="T15" fmla="*/ 71 h 551"/>
                <a:gd name="T16" fmla="*/ 5800 w 818"/>
                <a:gd name="T17" fmla="*/ 98 h 551"/>
                <a:gd name="T18" fmla="*/ 6217 w 818"/>
                <a:gd name="T19" fmla="*/ 50 h 551"/>
                <a:gd name="T20" fmla="*/ 6695 w 818"/>
                <a:gd name="T21" fmla="*/ 4 h 551"/>
                <a:gd name="T22" fmla="*/ 6578 w 818"/>
                <a:gd name="T23" fmla="*/ 50 h 551"/>
                <a:gd name="T24" fmla="*/ 7118 w 818"/>
                <a:gd name="T25" fmla="*/ 60 h 551"/>
                <a:gd name="T26" fmla="*/ 7227 w 818"/>
                <a:gd name="T27" fmla="*/ 104 h 551"/>
                <a:gd name="T28" fmla="*/ 6695 w 818"/>
                <a:gd name="T29" fmla="*/ 115 h 551"/>
                <a:gd name="T30" fmla="*/ 6155 w 818"/>
                <a:gd name="T31" fmla="*/ 115 h 551"/>
                <a:gd name="T32" fmla="*/ 6217 w 818"/>
                <a:gd name="T33" fmla="*/ 138 h 551"/>
                <a:gd name="T34" fmla="*/ 5752 w 818"/>
                <a:gd name="T35" fmla="*/ 148 h 551"/>
                <a:gd name="T36" fmla="*/ 5398 w 818"/>
                <a:gd name="T37" fmla="*/ 154 h 551"/>
                <a:gd name="T38" fmla="*/ 5098 w 818"/>
                <a:gd name="T39" fmla="*/ 198 h 551"/>
                <a:gd name="T40" fmla="*/ 4803 w 818"/>
                <a:gd name="T41" fmla="*/ 242 h 551"/>
                <a:gd name="T42" fmla="*/ 4735 w 818"/>
                <a:gd name="T43" fmla="*/ 265 h 551"/>
                <a:gd name="T44" fmla="*/ 5038 w 818"/>
                <a:gd name="T45" fmla="*/ 276 h 551"/>
                <a:gd name="T46" fmla="*/ 5641 w 818"/>
                <a:gd name="T47" fmla="*/ 330 h 551"/>
                <a:gd name="T48" fmla="*/ 5577 w 818"/>
                <a:gd name="T49" fmla="*/ 380 h 551"/>
                <a:gd name="T50" fmla="*/ 5641 w 818"/>
                <a:gd name="T51" fmla="*/ 403 h 551"/>
                <a:gd name="T52" fmla="*/ 5800 w 818"/>
                <a:gd name="T53" fmla="*/ 391 h 551"/>
                <a:gd name="T54" fmla="*/ 5933 w 818"/>
                <a:gd name="T55" fmla="*/ 330 h 551"/>
                <a:gd name="T56" fmla="*/ 6521 w 818"/>
                <a:gd name="T57" fmla="*/ 259 h 551"/>
                <a:gd name="T58" fmla="*/ 7054 w 818"/>
                <a:gd name="T59" fmla="*/ 182 h 551"/>
                <a:gd name="T60" fmla="*/ 7767 w 818"/>
                <a:gd name="T61" fmla="*/ 226 h 551"/>
                <a:gd name="T62" fmla="*/ 7940 w 818"/>
                <a:gd name="T63" fmla="*/ 269 h 551"/>
                <a:gd name="T64" fmla="*/ 8356 w 818"/>
                <a:gd name="T65" fmla="*/ 298 h 551"/>
                <a:gd name="T66" fmla="*/ 8453 w 818"/>
                <a:gd name="T67" fmla="*/ 326 h 551"/>
                <a:gd name="T68" fmla="*/ 8240 w 818"/>
                <a:gd name="T69" fmla="*/ 376 h 551"/>
                <a:gd name="T70" fmla="*/ 8453 w 818"/>
                <a:gd name="T71" fmla="*/ 369 h 551"/>
                <a:gd name="T72" fmla="*/ 8699 w 818"/>
                <a:gd name="T73" fmla="*/ 391 h 551"/>
                <a:gd name="T74" fmla="*/ 7168 w 818"/>
                <a:gd name="T75" fmla="*/ 424 h 551"/>
                <a:gd name="T76" fmla="*/ 6284 w 818"/>
                <a:gd name="T77" fmla="*/ 501 h 551"/>
                <a:gd name="T78" fmla="*/ 7168 w 818"/>
                <a:gd name="T79" fmla="*/ 447 h 551"/>
                <a:gd name="T80" fmla="*/ 7335 w 818"/>
                <a:gd name="T81" fmla="*/ 463 h 551"/>
                <a:gd name="T82" fmla="*/ 7227 w 818"/>
                <a:gd name="T83" fmla="*/ 474 h 551"/>
                <a:gd name="T84" fmla="*/ 7521 w 818"/>
                <a:gd name="T85" fmla="*/ 524 h 551"/>
                <a:gd name="T86" fmla="*/ 6934 w 818"/>
                <a:gd name="T87" fmla="*/ 535 h 551"/>
                <a:gd name="T88" fmla="*/ 6978 w 818"/>
                <a:gd name="T89" fmla="*/ 518 h 551"/>
                <a:gd name="T90" fmla="*/ 6879 w 818"/>
                <a:gd name="T91" fmla="*/ 485 h 551"/>
                <a:gd name="T92" fmla="*/ 6337 w 818"/>
                <a:gd name="T93" fmla="*/ 524 h 551"/>
                <a:gd name="T94" fmla="*/ 5517 w 818"/>
                <a:gd name="T95" fmla="*/ 535 h 551"/>
                <a:gd name="T96" fmla="*/ 5098 w 818"/>
                <a:gd name="T97" fmla="*/ 518 h 551"/>
                <a:gd name="T98" fmla="*/ 4680 w 818"/>
                <a:gd name="T99" fmla="*/ 485 h 551"/>
                <a:gd name="T100" fmla="*/ 4636 w 818"/>
                <a:gd name="T101" fmla="*/ 453 h 551"/>
                <a:gd name="T102" fmla="*/ 4267 w 818"/>
                <a:gd name="T103" fmla="*/ 436 h 551"/>
                <a:gd name="T104" fmla="*/ 3561 w 818"/>
                <a:gd name="T105" fmla="*/ 424 h 551"/>
                <a:gd name="T106" fmla="*/ 0 w 818"/>
                <a:gd name="T107" fmla="*/ 347 h 551"/>
                <a:gd name="T108" fmla="*/ 124 w 818"/>
                <a:gd name="T109" fmla="*/ 276 h 551"/>
                <a:gd name="T110" fmla="*/ 355 w 818"/>
                <a:gd name="T111" fmla="*/ 232 h 551"/>
                <a:gd name="T112" fmla="*/ 416 w 818"/>
                <a:gd name="T113" fmla="*/ 175 h 551"/>
                <a:gd name="T114" fmla="*/ 184 w 818"/>
                <a:gd name="T115" fmla="*/ 182 h 551"/>
                <a:gd name="T116" fmla="*/ 1965 w 818"/>
                <a:gd name="T117" fmla="*/ 0 h 5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8"/>
                <a:gd name="T178" fmla="*/ 0 h 551"/>
                <a:gd name="T179" fmla="*/ 818 w 818"/>
                <a:gd name="T180" fmla="*/ 551 h 5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8" h="551">
                  <a:moveTo>
                    <a:pt x="183" y="0"/>
                  </a:moveTo>
                  <a:lnTo>
                    <a:pt x="205" y="16"/>
                  </a:lnTo>
                  <a:lnTo>
                    <a:pt x="277" y="4"/>
                  </a:lnTo>
                  <a:lnTo>
                    <a:pt x="299" y="10"/>
                  </a:lnTo>
                  <a:lnTo>
                    <a:pt x="305" y="4"/>
                  </a:lnTo>
                  <a:lnTo>
                    <a:pt x="315" y="21"/>
                  </a:lnTo>
                  <a:lnTo>
                    <a:pt x="332" y="16"/>
                  </a:lnTo>
                  <a:lnTo>
                    <a:pt x="382" y="44"/>
                  </a:lnTo>
                  <a:lnTo>
                    <a:pt x="371" y="60"/>
                  </a:lnTo>
                  <a:lnTo>
                    <a:pt x="403" y="65"/>
                  </a:lnTo>
                  <a:lnTo>
                    <a:pt x="415" y="82"/>
                  </a:lnTo>
                  <a:lnTo>
                    <a:pt x="436" y="60"/>
                  </a:lnTo>
                  <a:lnTo>
                    <a:pt x="464" y="60"/>
                  </a:lnTo>
                  <a:lnTo>
                    <a:pt x="509" y="77"/>
                  </a:lnTo>
                  <a:lnTo>
                    <a:pt x="520" y="65"/>
                  </a:lnTo>
                  <a:lnTo>
                    <a:pt x="536" y="71"/>
                  </a:lnTo>
                  <a:lnTo>
                    <a:pt x="541" y="77"/>
                  </a:lnTo>
                  <a:lnTo>
                    <a:pt x="541" y="98"/>
                  </a:lnTo>
                  <a:lnTo>
                    <a:pt x="580" y="54"/>
                  </a:lnTo>
                  <a:lnTo>
                    <a:pt x="580" y="50"/>
                  </a:lnTo>
                  <a:lnTo>
                    <a:pt x="574" y="33"/>
                  </a:lnTo>
                  <a:lnTo>
                    <a:pt x="624" y="4"/>
                  </a:lnTo>
                  <a:lnTo>
                    <a:pt x="624" y="38"/>
                  </a:lnTo>
                  <a:lnTo>
                    <a:pt x="614" y="50"/>
                  </a:lnTo>
                  <a:lnTo>
                    <a:pt x="630" y="94"/>
                  </a:lnTo>
                  <a:lnTo>
                    <a:pt x="664" y="60"/>
                  </a:lnTo>
                  <a:lnTo>
                    <a:pt x="691" y="65"/>
                  </a:lnTo>
                  <a:lnTo>
                    <a:pt x="674" y="104"/>
                  </a:lnTo>
                  <a:lnTo>
                    <a:pt x="630" y="115"/>
                  </a:lnTo>
                  <a:lnTo>
                    <a:pt x="624" y="115"/>
                  </a:lnTo>
                  <a:lnTo>
                    <a:pt x="597" y="127"/>
                  </a:lnTo>
                  <a:lnTo>
                    <a:pt x="574" y="115"/>
                  </a:lnTo>
                  <a:lnTo>
                    <a:pt x="558" y="127"/>
                  </a:lnTo>
                  <a:lnTo>
                    <a:pt x="580" y="138"/>
                  </a:lnTo>
                  <a:lnTo>
                    <a:pt x="574" y="148"/>
                  </a:lnTo>
                  <a:lnTo>
                    <a:pt x="536" y="148"/>
                  </a:lnTo>
                  <a:lnTo>
                    <a:pt x="497" y="138"/>
                  </a:lnTo>
                  <a:lnTo>
                    <a:pt x="503" y="154"/>
                  </a:lnTo>
                  <a:lnTo>
                    <a:pt x="536" y="165"/>
                  </a:lnTo>
                  <a:lnTo>
                    <a:pt x="476" y="198"/>
                  </a:lnTo>
                  <a:lnTo>
                    <a:pt x="448" y="232"/>
                  </a:lnTo>
                  <a:lnTo>
                    <a:pt x="448" y="242"/>
                  </a:lnTo>
                  <a:lnTo>
                    <a:pt x="453" y="248"/>
                  </a:lnTo>
                  <a:lnTo>
                    <a:pt x="442" y="265"/>
                  </a:lnTo>
                  <a:lnTo>
                    <a:pt x="448" y="276"/>
                  </a:lnTo>
                  <a:lnTo>
                    <a:pt x="470" y="276"/>
                  </a:lnTo>
                  <a:lnTo>
                    <a:pt x="497" y="309"/>
                  </a:lnTo>
                  <a:lnTo>
                    <a:pt x="526" y="330"/>
                  </a:lnTo>
                  <a:lnTo>
                    <a:pt x="509" y="369"/>
                  </a:lnTo>
                  <a:lnTo>
                    <a:pt x="520" y="380"/>
                  </a:lnTo>
                  <a:lnTo>
                    <a:pt x="520" y="397"/>
                  </a:lnTo>
                  <a:lnTo>
                    <a:pt x="526" y="403"/>
                  </a:lnTo>
                  <a:lnTo>
                    <a:pt x="536" y="397"/>
                  </a:lnTo>
                  <a:lnTo>
                    <a:pt x="541" y="391"/>
                  </a:lnTo>
                  <a:lnTo>
                    <a:pt x="553" y="363"/>
                  </a:lnTo>
                  <a:lnTo>
                    <a:pt x="553" y="330"/>
                  </a:lnTo>
                  <a:lnTo>
                    <a:pt x="603" y="309"/>
                  </a:lnTo>
                  <a:lnTo>
                    <a:pt x="608" y="259"/>
                  </a:lnTo>
                  <a:lnTo>
                    <a:pt x="630" y="248"/>
                  </a:lnTo>
                  <a:lnTo>
                    <a:pt x="658" y="182"/>
                  </a:lnTo>
                  <a:lnTo>
                    <a:pt x="691" y="198"/>
                  </a:lnTo>
                  <a:lnTo>
                    <a:pt x="724" y="226"/>
                  </a:lnTo>
                  <a:lnTo>
                    <a:pt x="712" y="248"/>
                  </a:lnTo>
                  <a:lnTo>
                    <a:pt x="741" y="269"/>
                  </a:lnTo>
                  <a:lnTo>
                    <a:pt x="774" y="242"/>
                  </a:lnTo>
                  <a:lnTo>
                    <a:pt x="779" y="298"/>
                  </a:lnTo>
                  <a:lnTo>
                    <a:pt x="779" y="319"/>
                  </a:lnTo>
                  <a:lnTo>
                    <a:pt x="789" y="326"/>
                  </a:lnTo>
                  <a:lnTo>
                    <a:pt x="789" y="347"/>
                  </a:lnTo>
                  <a:lnTo>
                    <a:pt x="768" y="376"/>
                  </a:lnTo>
                  <a:lnTo>
                    <a:pt x="774" y="380"/>
                  </a:lnTo>
                  <a:lnTo>
                    <a:pt x="789" y="369"/>
                  </a:lnTo>
                  <a:lnTo>
                    <a:pt x="818" y="376"/>
                  </a:lnTo>
                  <a:lnTo>
                    <a:pt x="812" y="391"/>
                  </a:lnTo>
                  <a:lnTo>
                    <a:pt x="751" y="424"/>
                  </a:lnTo>
                  <a:lnTo>
                    <a:pt x="668" y="424"/>
                  </a:lnTo>
                  <a:lnTo>
                    <a:pt x="580" y="485"/>
                  </a:lnTo>
                  <a:lnTo>
                    <a:pt x="586" y="501"/>
                  </a:lnTo>
                  <a:lnTo>
                    <a:pt x="597" y="497"/>
                  </a:lnTo>
                  <a:lnTo>
                    <a:pt x="668" y="447"/>
                  </a:lnTo>
                  <a:lnTo>
                    <a:pt x="691" y="453"/>
                  </a:lnTo>
                  <a:lnTo>
                    <a:pt x="685" y="463"/>
                  </a:lnTo>
                  <a:lnTo>
                    <a:pt x="668" y="463"/>
                  </a:lnTo>
                  <a:lnTo>
                    <a:pt x="674" y="474"/>
                  </a:lnTo>
                  <a:lnTo>
                    <a:pt x="674" y="497"/>
                  </a:lnTo>
                  <a:lnTo>
                    <a:pt x="701" y="524"/>
                  </a:lnTo>
                  <a:lnTo>
                    <a:pt x="647" y="551"/>
                  </a:lnTo>
                  <a:lnTo>
                    <a:pt x="647" y="535"/>
                  </a:lnTo>
                  <a:lnTo>
                    <a:pt x="651" y="524"/>
                  </a:lnTo>
                  <a:lnTo>
                    <a:pt x="651" y="518"/>
                  </a:lnTo>
                  <a:lnTo>
                    <a:pt x="641" y="518"/>
                  </a:lnTo>
                  <a:lnTo>
                    <a:pt x="641" y="485"/>
                  </a:lnTo>
                  <a:lnTo>
                    <a:pt x="614" y="497"/>
                  </a:lnTo>
                  <a:lnTo>
                    <a:pt x="591" y="524"/>
                  </a:lnTo>
                  <a:lnTo>
                    <a:pt x="541" y="524"/>
                  </a:lnTo>
                  <a:lnTo>
                    <a:pt x="514" y="535"/>
                  </a:lnTo>
                  <a:lnTo>
                    <a:pt x="486" y="530"/>
                  </a:lnTo>
                  <a:lnTo>
                    <a:pt x="476" y="518"/>
                  </a:lnTo>
                  <a:lnTo>
                    <a:pt x="470" y="491"/>
                  </a:lnTo>
                  <a:lnTo>
                    <a:pt x="436" y="485"/>
                  </a:lnTo>
                  <a:lnTo>
                    <a:pt x="426" y="468"/>
                  </a:lnTo>
                  <a:lnTo>
                    <a:pt x="432" y="453"/>
                  </a:lnTo>
                  <a:lnTo>
                    <a:pt x="415" y="436"/>
                  </a:lnTo>
                  <a:lnTo>
                    <a:pt x="398" y="436"/>
                  </a:lnTo>
                  <a:lnTo>
                    <a:pt x="371" y="447"/>
                  </a:lnTo>
                  <a:lnTo>
                    <a:pt x="332" y="424"/>
                  </a:lnTo>
                  <a:lnTo>
                    <a:pt x="23" y="386"/>
                  </a:lnTo>
                  <a:lnTo>
                    <a:pt x="0" y="347"/>
                  </a:lnTo>
                  <a:lnTo>
                    <a:pt x="6" y="309"/>
                  </a:lnTo>
                  <a:lnTo>
                    <a:pt x="12" y="276"/>
                  </a:lnTo>
                  <a:lnTo>
                    <a:pt x="33" y="265"/>
                  </a:lnTo>
                  <a:lnTo>
                    <a:pt x="33" y="232"/>
                  </a:lnTo>
                  <a:lnTo>
                    <a:pt x="44" y="198"/>
                  </a:lnTo>
                  <a:lnTo>
                    <a:pt x="39" y="175"/>
                  </a:lnTo>
                  <a:lnTo>
                    <a:pt x="29" y="182"/>
                  </a:lnTo>
                  <a:lnTo>
                    <a:pt x="17" y="182"/>
                  </a:lnTo>
                  <a:lnTo>
                    <a:pt x="6" y="15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5" name="Freeform 54"/>
            <p:cNvSpPr>
              <a:spLocks/>
            </p:cNvSpPr>
            <p:nvPr/>
          </p:nvSpPr>
          <p:spPr bwMode="auto">
            <a:xfrm>
              <a:off x="1385" y="1339"/>
              <a:ext cx="64" cy="39"/>
            </a:xfrm>
            <a:custGeom>
              <a:avLst/>
              <a:gdLst>
                <a:gd name="T0" fmla="*/ 268 w 50"/>
                <a:gd name="T1" fmla="*/ 0 h 39"/>
                <a:gd name="T2" fmla="*/ 462 w 50"/>
                <a:gd name="T3" fmla="*/ 6 h 39"/>
                <a:gd name="T4" fmla="*/ 591 w 50"/>
                <a:gd name="T5" fmla="*/ 39 h 39"/>
                <a:gd name="T6" fmla="*/ 343 w 50"/>
                <a:gd name="T7" fmla="*/ 33 h 39"/>
                <a:gd name="T8" fmla="*/ 204 w 50"/>
                <a:gd name="T9" fmla="*/ 39 h 39"/>
                <a:gd name="T10" fmla="*/ 76 w 50"/>
                <a:gd name="T11" fmla="*/ 39 h 39"/>
                <a:gd name="T12" fmla="*/ 0 w 50"/>
                <a:gd name="T13" fmla="*/ 27 h 39"/>
                <a:gd name="T14" fmla="*/ 204 w 50"/>
                <a:gd name="T15" fmla="*/ 0 h 39"/>
                <a:gd name="T16" fmla="*/ 268 w 50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9"/>
                <a:gd name="T29" fmla="*/ 50 w 50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9">
                  <a:moveTo>
                    <a:pt x="23" y="0"/>
                  </a:moveTo>
                  <a:lnTo>
                    <a:pt x="39" y="6"/>
                  </a:lnTo>
                  <a:lnTo>
                    <a:pt x="50" y="39"/>
                  </a:lnTo>
                  <a:lnTo>
                    <a:pt x="29" y="33"/>
                  </a:lnTo>
                  <a:lnTo>
                    <a:pt x="17" y="39"/>
                  </a:lnTo>
                  <a:lnTo>
                    <a:pt x="6" y="39"/>
                  </a:lnTo>
                  <a:lnTo>
                    <a:pt x="0" y="27"/>
                  </a:lnTo>
                  <a:lnTo>
                    <a:pt x="17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6" name="Freeform 55"/>
            <p:cNvSpPr>
              <a:spLocks/>
            </p:cNvSpPr>
            <p:nvPr/>
          </p:nvSpPr>
          <p:spPr bwMode="auto">
            <a:xfrm>
              <a:off x="1483" y="1195"/>
              <a:ext cx="246" cy="221"/>
            </a:xfrm>
            <a:custGeom>
              <a:avLst/>
              <a:gdLst>
                <a:gd name="T0" fmla="*/ 601 w 194"/>
                <a:gd name="T1" fmla="*/ 0 h 221"/>
                <a:gd name="T2" fmla="*/ 250 w 194"/>
                <a:gd name="T3" fmla="*/ 0 h 221"/>
                <a:gd name="T4" fmla="*/ 66 w 194"/>
                <a:gd name="T5" fmla="*/ 16 h 221"/>
                <a:gd name="T6" fmla="*/ 0 w 194"/>
                <a:gd name="T7" fmla="*/ 33 h 221"/>
                <a:gd name="T8" fmla="*/ 124 w 194"/>
                <a:gd name="T9" fmla="*/ 62 h 221"/>
                <a:gd name="T10" fmla="*/ 966 w 194"/>
                <a:gd name="T11" fmla="*/ 89 h 221"/>
                <a:gd name="T12" fmla="*/ 724 w 194"/>
                <a:gd name="T13" fmla="*/ 127 h 221"/>
                <a:gd name="T14" fmla="*/ 653 w 194"/>
                <a:gd name="T15" fmla="*/ 150 h 221"/>
                <a:gd name="T16" fmla="*/ 317 w 194"/>
                <a:gd name="T17" fmla="*/ 150 h 221"/>
                <a:gd name="T18" fmla="*/ 250 w 194"/>
                <a:gd name="T19" fmla="*/ 154 h 221"/>
                <a:gd name="T20" fmla="*/ 191 w 194"/>
                <a:gd name="T21" fmla="*/ 171 h 221"/>
                <a:gd name="T22" fmla="*/ 474 w 194"/>
                <a:gd name="T23" fmla="*/ 166 h 221"/>
                <a:gd name="T24" fmla="*/ 791 w 194"/>
                <a:gd name="T25" fmla="*/ 183 h 221"/>
                <a:gd name="T26" fmla="*/ 724 w 194"/>
                <a:gd name="T27" fmla="*/ 200 h 221"/>
                <a:gd name="T28" fmla="*/ 1078 w 194"/>
                <a:gd name="T29" fmla="*/ 221 h 221"/>
                <a:gd name="T30" fmla="*/ 1139 w 194"/>
                <a:gd name="T31" fmla="*/ 187 h 221"/>
                <a:gd name="T32" fmla="*/ 1300 w 194"/>
                <a:gd name="T33" fmla="*/ 200 h 221"/>
                <a:gd name="T34" fmla="*/ 1367 w 194"/>
                <a:gd name="T35" fmla="*/ 200 h 221"/>
                <a:gd name="T36" fmla="*/ 1552 w 194"/>
                <a:gd name="T37" fmla="*/ 166 h 221"/>
                <a:gd name="T38" fmla="*/ 1429 w 194"/>
                <a:gd name="T39" fmla="*/ 154 h 221"/>
                <a:gd name="T40" fmla="*/ 1489 w 194"/>
                <a:gd name="T41" fmla="*/ 133 h 221"/>
                <a:gd name="T42" fmla="*/ 1733 w 194"/>
                <a:gd name="T43" fmla="*/ 166 h 221"/>
                <a:gd name="T44" fmla="*/ 2090 w 194"/>
                <a:gd name="T45" fmla="*/ 139 h 221"/>
                <a:gd name="T46" fmla="*/ 1673 w 194"/>
                <a:gd name="T47" fmla="*/ 94 h 221"/>
                <a:gd name="T48" fmla="*/ 1796 w 194"/>
                <a:gd name="T49" fmla="*/ 66 h 221"/>
                <a:gd name="T50" fmla="*/ 1429 w 194"/>
                <a:gd name="T51" fmla="*/ 28 h 221"/>
                <a:gd name="T52" fmla="*/ 1139 w 194"/>
                <a:gd name="T53" fmla="*/ 16 h 221"/>
                <a:gd name="T54" fmla="*/ 1078 w 194"/>
                <a:gd name="T55" fmla="*/ 22 h 221"/>
                <a:gd name="T56" fmla="*/ 653 w 194"/>
                <a:gd name="T57" fmla="*/ 45 h 221"/>
                <a:gd name="T58" fmla="*/ 653 w 194"/>
                <a:gd name="T59" fmla="*/ 39 h 221"/>
                <a:gd name="T60" fmla="*/ 1006 w 194"/>
                <a:gd name="T61" fmla="*/ 6 h 221"/>
                <a:gd name="T62" fmla="*/ 966 w 194"/>
                <a:gd name="T63" fmla="*/ 0 h 221"/>
                <a:gd name="T64" fmla="*/ 653 w 194"/>
                <a:gd name="T65" fmla="*/ 12 h 221"/>
                <a:gd name="T66" fmla="*/ 432 w 194"/>
                <a:gd name="T67" fmla="*/ 50 h 221"/>
                <a:gd name="T68" fmla="*/ 355 w 194"/>
                <a:gd name="T69" fmla="*/ 39 h 221"/>
                <a:gd name="T70" fmla="*/ 601 w 19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4"/>
                <a:gd name="T109" fmla="*/ 0 h 221"/>
                <a:gd name="T110" fmla="*/ 194 w 19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4" h="221">
                  <a:moveTo>
                    <a:pt x="56" y="0"/>
                  </a:moveTo>
                  <a:lnTo>
                    <a:pt x="23" y="0"/>
                  </a:lnTo>
                  <a:lnTo>
                    <a:pt x="6" y="16"/>
                  </a:lnTo>
                  <a:lnTo>
                    <a:pt x="0" y="33"/>
                  </a:lnTo>
                  <a:lnTo>
                    <a:pt x="12" y="62"/>
                  </a:lnTo>
                  <a:lnTo>
                    <a:pt x="90" y="89"/>
                  </a:lnTo>
                  <a:lnTo>
                    <a:pt x="67" y="127"/>
                  </a:lnTo>
                  <a:lnTo>
                    <a:pt x="61" y="150"/>
                  </a:lnTo>
                  <a:lnTo>
                    <a:pt x="29" y="150"/>
                  </a:lnTo>
                  <a:lnTo>
                    <a:pt x="23" y="154"/>
                  </a:lnTo>
                  <a:lnTo>
                    <a:pt x="17" y="171"/>
                  </a:lnTo>
                  <a:lnTo>
                    <a:pt x="44" y="166"/>
                  </a:lnTo>
                  <a:lnTo>
                    <a:pt x="73" y="183"/>
                  </a:lnTo>
                  <a:lnTo>
                    <a:pt x="67" y="200"/>
                  </a:lnTo>
                  <a:lnTo>
                    <a:pt x="100" y="221"/>
                  </a:lnTo>
                  <a:lnTo>
                    <a:pt x="106" y="187"/>
                  </a:lnTo>
                  <a:lnTo>
                    <a:pt x="121" y="200"/>
                  </a:lnTo>
                  <a:lnTo>
                    <a:pt x="127" y="200"/>
                  </a:lnTo>
                  <a:lnTo>
                    <a:pt x="144" y="166"/>
                  </a:lnTo>
                  <a:lnTo>
                    <a:pt x="133" y="154"/>
                  </a:lnTo>
                  <a:lnTo>
                    <a:pt x="138" y="133"/>
                  </a:lnTo>
                  <a:lnTo>
                    <a:pt x="161" y="166"/>
                  </a:lnTo>
                  <a:lnTo>
                    <a:pt x="194" y="139"/>
                  </a:lnTo>
                  <a:lnTo>
                    <a:pt x="155" y="94"/>
                  </a:lnTo>
                  <a:lnTo>
                    <a:pt x="167" y="66"/>
                  </a:lnTo>
                  <a:lnTo>
                    <a:pt x="133" y="28"/>
                  </a:lnTo>
                  <a:lnTo>
                    <a:pt x="106" y="16"/>
                  </a:lnTo>
                  <a:lnTo>
                    <a:pt x="100" y="22"/>
                  </a:lnTo>
                  <a:lnTo>
                    <a:pt x="61" y="45"/>
                  </a:lnTo>
                  <a:lnTo>
                    <a:pt x="61" y="39"/>
                  </a:lnTo>
                  <a:lnTo>
                    <a:pt x="94" y="6"/>
                  </a:lnTo>
                  <a:lnTo>
                    <a:pt x="90" y="0"/>
                  </a:lnTo>
                  <a:lnTo>
                    <a:pt x="61" y="12"/>
                  </a:lnTo>
                  <a:lnTo>
                    <a:pt x="40" y="50"/>
                  </a:lnTo>
                  <a:lnTo>
                    <a:pt x="33" y="3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7" name="Freeform 56"/>
            <p:cNvSpPr>
              <a:spLocks/>
            </p:cNvSpPr>
            <p:nvPr/>
          </p:nvSpPr>
          <p:spPr bwMode="auto">
            <a:xfrm>
              <a:off x="1588" y="1046"/>
              <a:ext cx="351" cy="111"/>
            </a:xfrm>
            <a:custGeom>
              <a:avLst/>
              <a:gdLst>
                <a:gd name="T0" fmla="*/ 797 w 276"/>
                <a:gd name="T1" fmla="*/ 0 h 111"/>
                <a:gd name="T2" fmla="*/ 3050 w 276"/>
                <a:gd name="T3" fmla="*/ 0 h 111"/>
                <a:gd name="T4" fmla="*/ 2877 w 276"/>
                <a:gd name="T5" fmla="*/ 17 h 111"/>
                <a:gd name="T6" fmla="*/ 1909 w 276"/>
                <a:gd name="T7" fmla="*/ 50 h 111"/>
                <a:gd name="T8" fmla="*/ 1838 w 276"/>
                <a:gd name="T9" fmla="*/ 56 h 111"/>
                <a:gd name="T10" fmla="*/ 1590 w 276"/>
                <a:gd name="T11" fmla="*/ 56 h 111"/>
                <a:gd name="T12" fmla="*/ 1290 w 276"/>
                <a:gd name="T13" fmla="*/ 61 h 111"/>
                <a:gd name="T14" fmla="*/ 1290 w 276"/>
                <a:gd name="T15" fmla="*/ 71 h 111"/>
                <a:gd name="T16" fmla="*/ 1106 w 276"/>
                <a:gd name="T17" fmla="*/ 77 h 111"/>
                <a:gd name="T18" fmla="*/ 970 w 276"/>
                <a:gd name="T19" fmla="*/ 77 h 111"/>
                <a:gd name="T20" fmla="*/ 608 w 276"/>
                <a:gd name="T21" fmla="*/ 111 h 111"/>
                <a:gd name="T22" fmla="*/ 417 w 276"/>
                <a:gd name="T23" fmla="*/ 100 h 111"/>
                <a:gd name="T24" fmla="*/ 123 w 276"/>
                <a:gd name="T25" fmla="*/ 100 h 111"/>
                <a:gd name="T26" fmla="*/ 0 w 276"/>
                <a:gd name="T27" fmla="*/ 94 h 111"/>
                <a:gd name="T28" fmla="*/ 252 w 276"/>
                <a:gd name="T29" fmla="*/ 83 h 111"/>
                <a:gd name="T30" fmla="*/ 482 w 276"/>
                <a:gd name="T31" fmla="*/ 88 h 111"/>
                <a:gd name="T32" fmla="*/ 554 w 276"/>
                <a:gd name="T33" fmla="*/ 77 h 111"/>
                <a:gd name="T34" fmla="*/ 417 w 276"/>
                <a:gd name="T35" fmla="*/ 71 h 111"/>
                <a:gd name="T36" fmla="*/ 734 w 276"/>
                <a:gd name="T37" fmla="*/ 33 h 111"/>
                <a:gd name="T38" fmla="*/ 932 w 276"/>
                <a:gd name="T39" fmla="*/ 44 h 111"/>
                <a:gd name="T40" fmla="*/ 1413 w 276"/>
                <a:gd name="T41" fmla="*/ 39 h 111"/>
                <a:gd name="T42" fmla="*/ 1530 w 276"/>
                <a:gd name="T43" fmla="*/ 27 h 111"/>
                <a:gd name="T44" fmla="*/ 1049 w 276"/>
                <a:gd name="T45" fmla="*/ 27 h 111"/>
                <a:gd name="T46" fmla="*/ 797 w 276"/>
                <a:gd name="T47" fmla="*/ 17 h 111"/>
                <a:gd name="T48" fmla="*/ 797 w 276"/>
                <a:gd name="T49" fmla="*/ 0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6"/>
                <a:gd name="T76" fmla="*/ 0 h 111"/>
                <a:gd name="T77" fmla="*/ 276 w 276"/>
                <a:gd name="T78" fmla="*/ 111 h 1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6" h="111">
                  <a:moveTo>
                    <a:pt x="72" y="0"/>
                  </a:moveTo>
                  <a:lnTo>
                    <a:pt x="276" y="0"/>
                  </a:lnTo>
                  <a:lnTo>
                    <a:pt x="260" y="17"/>
                  </a:lnTo>
                  <a:lnTo>
                    <a:pt x="172" y="50"/>
                  </a:lnTo>
                  <a:lnTo>
                    <a:pt x="166" y="56"/>
                  </a:lnTo>
                  <a:lnTo>
                    <a:pt x="144" y="56"/>
                  </a:lnTo>
                  <a:lnTo>
                    <a:pt x="117" y="61"/>
                  </a:lnTo>
                  <a:lnTo>
                    <a:pt x="117" y="71"/>
                  </a:lnTo>
                  <a:lnTo>
                    <a:pt x="100" y="77"/>
                  </a:lnTo>
                  <a:lnTo>
                    <a:pt x="88" y="77"/>
                  </a:lnTo>
                  <a:lnTo>
                    <a:pt x="55" y="111"/>
                  </a:lnTo>
                  <a:lnTo>
                    <a:pt x="38" y="100"/>
                  </a:lnTo>
                  <a:lnTo>
                    <a:pt x="11" y="100"/>
                  </a:lnTo>
                  <a:lnTo>
                    <a:pt x="0" y="94"/>
                  </a:lnTo>
                  <a:lnTo>
                    <a:pt x="23" y="83"/>
                  </a:lnTo>
                  <a:lnTo>
                    <a:pt x="44" y="88"/>
                  </a:lnTo>
                  <a:lnTo>
                    <a:pt x="50" y="77"/>
                  </a:lnTo>
                  <a:lnTo>
                    <a:pt x="38" y="71"/>
                  </a:lnTo>
                  <a:lnTo>
                    <a:pt x="67" y="33"/>
                  </a:lnTo>
                  <a:lnTo>
                    <a:pt x="84" y="44"/>
                  </a:lnTo>
                  <a:lnTo>
                    <a:pt x="128" y="39"/>
                  </a:lnTo>
                  <a:lnTo>
                    <a:pt x="138" y="27"/>
                  </a:lnTo>
                  <a:lnTo>
                    <a:pt x="94" y="27"/>
                  </a:lnTo>
                  <a:lnTo>
                    <a:pt x="72" y="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8" name="Freeform 57"/>
            <p:cNvSpPr>
              <a:spLocks/>
            </p:cNvSpPr>
            <p:nvPr/>
          </p:nvSpPr>
          <p:spPr bwMode="auto">
            <a:xfrm>
              <a:off x="609" y="1554"/>
              <a:ext cx="27" cy="50"/>
            </a:xfrm>
            <a:custGeom>
              <a:avLst/>
              <a:gdLst>
                <a:gd name="T0" fmla="*/ 46 w 21"/>
                <a:gd name="T1" fmla="*/ 0 h 50"/>
                <a:gd name="T2" fmla="*/ 261 w 21"/>
                <a:gd name="T3" fmla="*/ 22 h 50"/>
                <a:gd name="T4" fmla="*/ 261 w 21"/>
                <a:gd name="T5" fmla="*/ 50 h 50"/>
                <a:gd name="T6" fmla="*/ 208 w 21"/>
                <a:gd name="T7" fmla="*/ 50 h 50"/>
                <a:gd name="T8" fmla="*/ 0 w 21"/>
                <a:gd name="T9" fmla="*/ 22 h 50"/>
                <a:gd name="T10" fmla="*/ 46 w 2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0"/>
                <a:gd name="T20" fmla="*/ 21 w 2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0">
                  <a:moveTo>
                    <a:pt x="4" y="0"/>
                  </a:moveTo>
                  <a:lnTo>
                    <a:pt x="21" y="22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0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79" name="Freeform 58"/>
            <p:cNvSpPr>
              <a:spLocks/>
            </p:cNvSpPr>
            <p:nvPr/>
          </p:nvSpPr>
          <p:spPr bwMode="auto">
            <a:xfrm>
              <a:off x="3238" y="1523"/>
              <a:ext cx="626" cy="281"/>
            </a:xfrm>
            <a:custGeom>
              <a:avLst/>
              <a:gdLst>
                <a:gd name="T0" fmla="*/ 222 w 494"/>
                <a:gd name="T1" fmla="*/ 191 h 281"/>
                <a:gd name="T2" fmla="*/ 0 w 494"/>
                <a:gd name="T3" fmla="*/ 167 h 281"/>
                <a:gd name="T4" fmla="*/ 0 w 494"/>
                <a:gd name="T5" fmla="*/ 153 h 281"/>
                <a:gd name="T6" fmla="*/ 248 w 494"/>
                <a:gd name="T7" fmla="*/ 113 h 281"/>
                <a:gd name="T8" fmla="*/ 631 w 494"/>
                <a:gd name="T9" fmla="*/ 76 h 281"/>
                <a:gd name="T10" fmla="*/ 810 w 494"/>
                <a:gd name="T11" fmla="*/ 76 h 281"/>
                <a:gd name="T12" fmla="*/ 1101 w 494"/>
                <a:gd name="T13" fmla="*/ 88 h 281"/>
                <a:gd name="T14" fmla="*/ 1320 w 494"/>
                <a:gd name="T15" fmla="*/ 85 h 281"/>
                <a:gd name="T16" fmla="*/ 1518 w 494"/>
                <a:gd name="T17" fmla="*/ 102 h 281"/>
                <a:gd name="T18" fmla="*/ 1859 w 494"/>
                <a:gd name="T19" fmla="*/ 97 h 281"/>
                <a:gd name="T20" fmla="*/ 1859 w 494"/>
                <a:gd name="T21" fmla="*/ 61 h 281"/>
                <a:gd name="T22" fmla="*/ 1948 w 494"/>
                <a:gd name="T23" fmla="*/ 34 h 281"/>
                <a:gd name="T24" fmla="*/ 2360 w 494"/>
                <a:gd name="T25" fmla="*/ 16 h 281"/>
                <a:gd name="T26" fmla="*/ 2764 w 494"/>
                <a:gd name="T27" fmla="*/ 0 h 281"/>
                <a:gd name="T28" fmla="*/ 3040 w 494"/>
                <a:gd name="T29" fmla="*/ 2 h 281"/>
                <a:gd name="T30" fmla="*/ 3283 w 494"/>
                <a:gd name="T31" fmla="*/ 13 h 281"/>
                <a:gd name="T32" fmla="*/ 3439 w 494"/>
                <a:gd name="T33" fmla="*/ 13 h 281"/>
                <a:gd name="T34" fmla="*/ 3828 w 494"/>
                <a:gd name="T35" fmla="*/ 31 h 281"/>
                <a:gd name="T36" fmla="*/ 4141 w 494"/>
                <a:gd name="T37" fmla="*/ 53 h 281"/>
                <a:gd name="T38" fmla="*/ 4400 w 494"/>
                <a:gd name="T39" fmla="*/ 52 h 281"/>
                <a:gd name="T40" fmla="*/ 4675 w 494"/>
                <a:gd name="T41" fmla="*/ 66 h 281"/>
                <a:gd name="T42" fmla="*/ 4926 w 494"/>
                <a:gd name="T43" fmla="*/ 91 h 281"/>
                <a:gd name="T44" fmla="*/ 5066 w 494"/>
                <a:gd name="T45" fmla="*/ 94 h 281"/>
                <a:gd name="T46" fmla="*/ 5272 w 494"/>
                <a:gd name="T47" fmla="*/ 114 h 281"/>
                <a:gd name="T48" fmla="*/ 5112 w 494"/>
                <a:gd name="T49" fmla="*/ 120 h 281"/>
                <a:gd name="T50" fmla="*/ 5049 w 494"/>
                <a:gd name="T51" fmla="*/ 131 h 281"/>
                <a:gd name="T52" fmla="*/ 5049 w 494"/>
                <a:gd name="T53" fmla="*/ 158 h 281"/>
                <a:gd name="T54" fmla="*/ 4803 w 494"/>
                <a:gd name="T55" fmla="*/ 158 h 281"/>
                <a:gd name="T56" fmla="*/ 4758 w 494"/>
                <a:gd name="T57" fmla="*/ 191 h 281"/>
                <a:gd name="T58" fmla="*/ 4699 w 494"/>
                <a:gd name="T59" fmla="*/ 197 h 281"/>
                <a:gd name="T60" fmla="*/ 4583 w 494"/>
                <a:gd name="T61" fmla="*/ 197 h 281"/>
                <a:gd name="T62" fmla="*/ 4670 w 494"/>
                <a:gd name="T63" fmla="*/ 226 h 281"/>
                <a:gd name="T64" fmla="*/ 4274 w 494"/>
                <a:gd name="T65" fmla="*/ 229 h 281"/>
                <a:gd name="T66" fmla="*/ 4027 w 494"/>
                <a:gd name="T67" fmla="*/ 222 h 281"/>
                <a:gd name="T68" fmla="*/ 3511 w 494"/>
                <a:gd name="T69" fmla="*/ 238 h 281"/>
                <a:gd name="T70" fmla="*/ 3129 w 494"/>
                <a:gd name="T71" fmla="*/ 243 h 281"/>
                <a:gd name="T72" fmla="*/ 2670 w 494"/>
                <a:gd name="T73" fmla="*/ 257 h 281"/>
                <a:gd name="T74" fmla="*/ 2453 w 494"/>
                <a:gd name="T75" fmla="*/ 234 h 281"/>
                <a:gd name="T76" fmla="*/ 1924 w 494"/>
                <a:gd name="T77" fmla="*/ 222 h 281"/>
                <a:gd name="T78" fmla="*/ 1971 w 494"/>
                <a:gd name="T79" fmla="*/ 214 h 281"/>
                <a:gd name="T80" fmla="*/ 1826 w 494"/>
                <a:gd name="T81" fmla="*/ 191 h 281"/>
                <a:gd name="T82" fmla="*/ 1690 w 494"/>
                <a:gd name="T83" fmla="*/ 202 h 281"/>
                <a:gd name="T84" fmla="*/ 1285 w 494"/>
                <a:gd name="T85" fmla="*/ 211 h 281"/>
                <a:gd name="T86" fmla="*/ 1518 w 494"/>
                <a:gd name="T87" fmla="*/ 276 h 281"/>
                <a:gd name="T88" fmla="*/ 1467 w 494"/>
                <a:gd name="T89" fmla="*/ 281 h 281"/>
                <a:gd name="T90" fmla="*/ 1128 w 494"/>
                <a:gd name="T91" fmla="*/ 258 h 281"/>
                <a:gd name="T92" fmla="*/ 968 w 494"/>
                <a:gd name="T93" fmla="*/ 257 h 281"/>
                <a:gd name="T94" fmla="*/ 878 w 494"/>
                <a:gd name="T95" fmla="*/ 264 h 281"/>
                <a:gd name="T96" fmla="*/ 554 w 494"/>
                <a:gd name="T97" fmla="*/ 223 h 281"/>
                <a:gd name="T98" fmla="*/ 721 w 494"/>
                <a:gd name="T99" fmla="*/ 207 h 281"/>
                <a:gd name="T100" fmla="*/ 890 w 494"/>
                <a:gd name="T101" fmla="*/ 211 h 281"/>
                <a:gd name="T102" fmla="*/ 968 w 494"/>
                <a:gd name="T103" fmla="*/ 191 h 281"/>
                <a:gd name="T104" fmla="*/ 620 w 494"/>
                <a:gd name="T105" fmla="*/ 175 h 281"/>
                <a:gd name="T106" fmla="*/ 222 w 494"/>
                <a:gd name="T107" fmla="*/ 191 h 2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4"/>
                <a:gd name="T163" fmla="*/ 0 h 281"/>
                <a:gd name="T164" fmla="*/ 494 w 494"/>
                <a:gd name="T165" fmla="*/ 281 h 2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4" h="281">
                  <a:moveTo>
                    <a:pt x="21" y="191"/>
                  </a:moveTo>
                  <a:lnTo>
                    <a:pt x="0" y="167"/>
                  </a:lnTo>
                  <a:lnTo>
                    <a:pt x="0" y="153"/>
                  </a:lnTo>
                  <a:lnTo>
                    <a:pt x="23" y="113"/>
                  </a:lnTo>
                  <a:lnTo>
                    <a:pt x="59" y="76"/>
                  </a:lnTo>
                  <a:lnTo>
                    <a:pt x="76" y="76"/>
                  </a:lnTo>
                  <a:lnTo>
                    <a:pt x="103" y="88"/>
                  </a:lnTo>
                  <a:lnTo>
                    <a:pt x="124" y="85"/>
                  </a:lnTo>
                  <a:lnTo>
                    <a:pt x="143" y="102"/>
                  </a:lnTo>
                  <a:lnTo>
                    <a:pt x="174" y="97"/>
                  </a:lnTo>
                  <a:lnTo>
                    <a:pt x="174" y="61"/>
                  </a:lnTo>
                  <a:lnTo>
                    <a:pt x="182" y="34"/>
                  </a:lnTo>
                  <a:lnTo>
                    <a:pt x="221" y="16"/>
                  </a:lnTo>
                  <a:lnTo>
                    <a:pt x="259" y="0"/>
                  </a:lnTo>
                  <a:lnTo>
                    <a:pt x="285" y="2"/>
                  </a:lnTo>
                  <a:lnTo>
                    <a:pt x="308" y="13"/>
                  </a:lnTo>
                  <a:lnTo>
                    <a:pt x="323" y="13"/>
                  </a:lnTo>
                  <a:lnTo>
                    <a:pt x="358" y="31"/>
                  </a:lnTo>
                  <a:lnTo>
                    <a:pt x="388" y="53"/>
                  </a:lnTo>
                  <a:lnTo>
                    <a:pt x="412" y="52"/>
                  </a:lnTo>
                  <a:lnTo>
                    <a:pt x="438" y="66"/>
                  </a:lnTo>
                  <a:lnTo>
                    <a:pt x="461" y="91"/>
                  </a:lnTo>
                  <a:lnTo>
                    <a:pt x="474" y="94"/>
                  </a:lnTo>
                  <a:lnTo>
                    <a:pt x="494" y="114"/>
                  </a:lnTo>
                  <a:lnTo>
                    <a:pt x="479" y="120"/>
                  </a:lnTo>
                  <a:lnTo>
                    <a:pt x="473" y="131"/>
                  </a:lnTo>
                  <a:lnTo>
                    <a:pt x="473" y="158"/>
                  </a:lnTo>
                  <a:lnTo>
                    <a:pt x="450" y="158"/>
                  </a:lnTo>
                  <a:lnTo>
                    <a:pt x="446" y="191"/>
                  </a:lnTo>
                  <a:lnTo>
                    <a:pt x="440" y="197"/>
                  </a:lnTo>
                  <a:lnTo>
                    <a:pt x="429" y="197"/>
                  </a:lnTo>
                  <a:lnTo>
                    <a:pt x="437" y="226"/>
                  </a:lnTo>
                  <a:lnTo>
                    <a:pt x="400" y="229"/>
                  </a:lnTo>
                  <a:lnTo>
                    <a:pt x="377" y="222"/>
                  </a:lnTo>
                  <a:lnTo>
                    <a:pt x="329" y="238"/>
                  </a:lnTo>
                  <a:lnTo>
                    <a:pt x="293" y="243"/>
                  </a:lnTo>
                  <a:lnTo>
                    <a:pt x="250" y="257"/>
                  </a:lnTo>
                  <a:lnTo>
                    <a:pt x="230" y="234"/>
                  </a:lnTo>
                  <a:lnTo>
                    <a:pt x="181" y="222"/>
                  </a:lnTo>
                  <a:lnTo>
                    <a:pt x="185" y="214"/>
                  </a:lnTo>
                  <a:lnTo>
                    <a:pt x="171" y="191"/>
                  </a:lnTo>
                  <a:lnTo>
                    <a:pt x="159" y="202"/>
                  </a:lnTo>
                  <a:lnTo>
                    <a:pt x="120" y="211"/>
                  </a:lnTo>
                  <a:lnTo>
                    <a:pt x="143" y="276"/>
                  </a:lnTo>
                  <a:lnTo>
                    <a:pt x="137" y="281"/>
                  </a:lnTo>
                  <a:lnTo>
                    <a:pt x="106" y="258"/>
                  </a:lnTo>
                  <a:lnTo>
                    <a:pt x="91" y="257"/>
                  </a:lnTo>
                  <a:lnTo>
                    <a:pt x="82" y="264"/>
                  </a:lnTo>
                  <a:lnTo>
                    <a:pt x="52" y="223"/>
                  </a:lnTo>
                  <a:lnTo>
                    <a:pt x="67" y="207"/>
                  </a:lnTo>
                  <a:lnTo>
                    <a:pt x="84" y="211"/>
                  </a:lnTo>
                  <a:lnTo>
                    <a:pt x="91" y="191"/>
                  </a:lnTo>
                  <a:lnTo>
                    <a:pt x="58" y="175"/>
                  </a:lnTo>
                  <a:lnTo>
                    <a:pt x="21" y="191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0" name="Freeform 59"/>
            <p:cNvSpPr>
              <a:spLocks/>
            </p:cNvSpPr>
            <p:nvPr/>
          </p:nvSpPr>
          <p:spPr bwMode="auto">
            <a:xfrm>
              <a:off x="3238" y="1523"/>
              <a:ext cx="626" cy="281"/>
            </a:xfrm>
            <a:custGeom>
              <a:avLst/>
              <a:gdLst>
                <a:gd name="T0" fmla="*/ 222 w 494"/>
                <a:gd name="T1" fmla="*/ 191 h 281"/>
                <a:gd name="T2" fmla="*/ 0 w 494"/>
                <a:gd name="T3" fmla="*/ 167 h 281"/>
                <a:gd name="T4" fmla="*/ 0 w 494"/>
                <a:gd name="T5" fmla="*/ 153 h 281"/>
                <a:gd name="T6" fmla="*/ 248 w 494"/>
                <a:gd name="T7" fmla="*/ 113 h 281"/>
                <a:gd name="T8" fmla="*/ 631 w 494"/>
                <a:gd name="T9" fmla="*/ 76 h 281"/>
                <a:gd name="T10" fmla="*/ 810 w 494"/>
                <a:gd name="T11" fmla="*/ 76 h 281"/>
                <a:gd name="T12" fmla="*/ 1101 w 494"/>
                <a:gd name="T13" fmla="*/ 88 h 281"/>
                <a:gd name="T14" fmla="*/ 1320 w 494"/>
                <a:gd name="T15" fmla="*/ 85 h 281"/>
                <a:gd name="T16" fmla="*/ 1518 w 494"/>
                <a:gd name="T17" fmla="*/ 102 h 281"/>
                <a:gd name="T18" fmla="*/ 1859 w 494"/>
                <a:gd name="T19" fmla="*/ 97 h 281"/>
                <a:gd name="T20" fmla="*/ 1859 w 494"/>
                <a:gd name="T21" fmla="*/ 61 h 281"/>
                <a:gd name="T22" fmla="*/ 1948 w 494"/>
                <a:gd name="T23" fmla="*/ 34 h 281"/>
                <a:gd name="T24" fmla="*/ 2360 w 494"/>
                <a:gd name="T25" fmla="*/ 16 h 281"/>
                <a:gd name="T26" fmla="*/ 2764 w 494"/>
                <a:gd name="T27" fmla="*/ 0 h 281"/>
                <a:gd name="T28" fmla="*/ 3040 w 494"/>
                <a:gd name="T29" fmla="*/ 2 h 281"/>
                <a:gd name="T30" fmla="*/ 3283 w 494"/>
                <a:gd name="T31" fmla="*/ 13 h 281"/>
                <a:gd name="T32" fmla="*/ 3439 w 494"/>
                <a:gd name="T33" fmla="*/ 13 h 281"/>
                <a:gd name="T34" fmla="*/ 3828 w 494"/>
                <a:gd name="T35" fmla="*/ 31 h 281"/>
                <a:gd name="T36" fmla="*/ 4141 w 494"/>
                <a:gd name="T37" fmla="*/ 53 h 281"/>
                <a:gd name="T38" fmla="*/ 4400 w 494"/>
                <a:gd name="T39" fmla="*/ 52 h 281"/>
                <a:gd name="T40" fmla="*/ 4675 w 494"/>
                <a:gd name="T41" fmla="*/ 66 h 281"/>
                <a:gd name="T42" fmla="*/ 4926 w 494"/>
                <a:gd name="T43" fmla="*/ 91 h 281"/>
                <a:gd name="T44" fmla="*/ 5066 w 494"/>
                <a:gd name="T45" fmla="*/ 94 h 281"/>
                <a:gd name="T46" fmla="*/ 5272 w 494"/>
                <a:gd name="T47" fmla="*/ 114 h 281"/>
                <a:gd name="T48" fmla="*/ 5112 w 494"/>
                <a:gd name="T49" fmla="*/ 120 h 281"/>
                <a:gd name="T50" fmla="*/ 5049 w 494"/>
                <a:gd name="T51" fmla="*/ 131 h 281"/>
                <a:gd name="T52" fmla="*/ 5049 w 494"/>
                <a:gd name="T53" fmla="*/ 158 h 281"/>
                <a:gd name="T54" fmla="*/ 4803 w 494"/>
                <a:gd name="T55" fmla="*/ 158 h 281"/>
                <a:gd name="T56" fmla="*/ 4758 w 494"/>
                <a:gd name="T57" fmla="*/ 191 h 281"/>
                <a:gd name="T58" fmla="*/ 4699 w 494"/>
                <a:gd name="T59" fmla="*/ 197 h 281"/>
                <a:gd name="T60" fmla="*/ 4583 w 494"/>
                <a:gd name="T61" fmla="*/ 197 h 281"/>
                <a:gd name="T62" fmla="*/ 4670 w 494"/>
                <a:gd name="T63" fmla="*/ 226 h 281"/>
                <a:gd name="T64" fmla="*/ 4274 w 494"/>
                <a:gd name="T65" fmla="*/ 229 h 281"/>
                <a:gd name="T66" fmla="*/ 4027 w 494"/>
                <a:gd name="T67" fmla="*/ 222 h 281"/>
                <a:gd name="T68" fmla="*/ 3511 w 494"/>
                <a:gd name="T69" fmla="*/ 238 h 281"/>
                <a:gd name="T70" fmla="*/ 3129 w 494"/>
                <a:gd name="T71" fmla="*/ 243 h 281"/>
                <a:gd name="T72" fmla="*/ 2670 w 494"/>
                <a:gd name="T73" fmla="*/ 257 h 281"/>
                <a:gd name="T74" fmla="*/ 2453 w 494"/>
                <a:gd name="T75" fmla="*/ 234 h 281"/>
                <a:gd name="T76" fmla="*/ 1924 w 494"/>
                <a:gd name="T77" fmla="*/ 222 h 281"/>
                <a:gd name="T78" fmla="*/ 1971 w 494"/>
                <a:gd name="T79" fmla="*/ 214 h 281"/>
                <a:gd name="T80" fmla="*/ 1826 w 494"/>
                <a:gd name="T81" fmla="*/ 191 h 281"/>
                <a:gd name="T82" fmla="*/ 1690 w 494"/>
                <a:gd name="T83" fmla="*/ 202 h 281"/>
                <a:gd name="T84" fmla="*/ 1285 w 494"/>
                <a:gd name="T85" fmla="*/ 211 h 281"/>
                <a:gd name="T86" fmla="*/ 1518 w 494"/>
                <a:gd name="T87" fmla="*/ 276 h 281"/>
                <a:gd name="T88" fmla="*/ 1467 w 494"/>
                <a:gd name="T89" fmla="*/ 281 h 281"/>
                <a:gd name="T90" fmla="*/ 1128 w 494"/>
                <a:gd name="T91" fmla="*/ 258 h 281"/>
                <a:gd name="T92" fmla="*/ 968 w 494"/>
                <a:gd name="T93" fmla="*/ 257 h 281"/>
                <a:gd name="T94" fmla="*/ 878 w 494"/>
                <a:gd name="T95" fmla="*/ 264 h 281"/>
                <a:gd name="T96" fmla="*/ 554 w 494"/>
                <a:gd name="T97" fmla="*/ 223 h 281"/>
                <a:gd name="T98" fmla="*/ 721 w 494"/>
                <a:gd name="T99" fmla="*/ 207 h 281"/>
                <a:gd name="T100" fmla="*/ 890 w 494"/>
                <a:gd name="T101" fmla="*/ 211 h 281"/>
                <a:gd name="T102" fmla="*/ 968 w 494"/>
                <a:gd name="T103" fmla="*/ 191 h 281"/>
                <a:gd name="T104" fmla="*/ 620 w 494"/>
                <a:gd name="T105" fmla="*/ 175 h 281"/>
                <a:gd name="T106" fmla="*/ 222 w 494"/>
                <a:gd name="T107" fmla="*/ 191 h 2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4"/>
                <a:gd name="T163" fmla="*/ 0 h 281"/>
                <a:gd name="T164" fmla="*/ 494 w 494"/>
                <a:gd name="T165" fmla="*/ 281 h 2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4" h="281">
                  <a:moveTo>
                    <a:pt x="21" y="191"/>
                  </a:moveTo>
                  <a:lnTo>
                    <a:pt x="0" y="167"/>
                  </a:lnTo>
                  <a:lnTo>
                    <a:pt x="0" y="153"/>
                  </a:lnTo>
                  <a:lnTo>
                    <a:pt x="23" y="113"/>
                  </a:lnTo>
                  <a:lnTo>
                    <a:pt x="59" y="76"/>
                  </a:lnTo>
                  <a:lnTo>
                    <a:pt x="76" y="76"/>
                  </a:lnTo>
                  <a:lnTo>
                    <a:pt x="103" y="88"/>
                  </a:lnTo>
                  <a:lnTo>
                    <a:pt x="124" y="85"/>
                  </a:lnTo>
                  <a:lnTo>
                    <a:pt x="143" y="102"/>
                  </a:lnTo>
                  <a:lnTo>
                    <a:pt x="174" y="97"/>
                  </a:lnTo>
                  <a:lnTo>
                    <a:pt x="174" y="61"/>
                  </a:lnTo>
                  <a:lnTo>
                    <a:pt x="182" y="34"/>
                  </a:lnTo>
                  <a:lnTo>
                    <a:pt x="221" y="16"/>
                  </a:lnTo>
                  <a:lnTo>
                    <a:pt x="259" y="0"/>
                  </a:lnTo>
                  <a:lnTo>
                    <a:pt x="285" y="2"/>
                  </a:lnTo>
                  <a:lnTo>
                    <a:pt x="308" y="13"/>
                  </a:lnTo>
                  <a:lnTo>
                    <a:pt x="323" y="13"/>
                  </a:lnTo>
                  <a:lnTo>
                    <a:pt x="358" y="31"/>
                  </a:lnTo>
                  <a:lnTo>
                    <a:pt x="388" y="53"/>
                  </a:lnTo>
                  <a:lnTo>
                    <a:pt x="412" y="52"/>
                  </a:lnTo>
                  <a:lnTo>
                    <a:pt x="438" y="66"/>
                  </a:lnTo>
                  <a:lnTo>
                    <a:pt x="461" y="91"/>
                  </a:lnTo>
                  <a:lnTo>
                    <a:pt x="474" y="94"/>
                  </a:lnTo>
                  <a:lnTo>
                    <a:pt x="494" y="114"/>
                  </a:lnTo>
                  <a:lnTo>
                    <a:pt x="479" y="120"/>
                  </a:lnTo>
                  <a:lnTo>
                    <a:pt x="473" y="131"/>
                  </a:lnTo>
                  <a:lnTo>
                    <a:pt x="473" y="158"/>
                  </a:lnTo>
                  <a:lnTo>
                    <a:pt x="450" y="158"/>
                  </a:lnTo>
                  <a:lnTo>
                    <a:pt x="446" y="191"/>
                  </a:lnTo>
                  <a:lnTo>
                    <a:pt x="440" y="197"/>
                  </a:lnTo>
                  <a:lnTo>
                    <a:pt x="429" y="197"/>
                  </a:lnTo>
                  <a:lnTo>
                    <a:pt x="437" y="226"/>
                  </a:lnTo>
                  <a:lnTo>
                    <a:pt x="400" y="229"/>
                  </a:lnTo>
                  <a:lnTo>
                    <a:pt x="377" y="222"/>
                  </a:lnTo>
                  <a:lnTo>
                    <a:pt x="329" y="238"/>
                  </a:lnTo>
                  <a:lnTo>
                    <a:pt x="293" y="243"/>
                  </a:lnTo>
                  <a:lnTo>
                    <a:pt x="250" y="257"/>
                  </a:lnTo>
                  <a:lnTo>
                    <a:pt x="230" y="234"/>
                  </a:lnTo>
                  <a:lnTo>
                    <a:pt x="181" y="222"/>
                  </a:lnTo>
                  <a:lnTo>
                    <a:pt x="185" y="214"/>
                  </a:lnTo>
                  <a:lnTo>
                    <a:pt x="171" y="191"/>
                  </a:lnTo>
                  <a:lnTo>
                    <a:pt x="159" y="202"/>
                  </a:lnTo>
                  <a:lnTo>
                    <a:pt x="120" y="211"/>
                  </a:lnTo>
                  <a:lnTo>
                    <a:pt x="143" y="276"/>
                  </a:lnTo>
                  <a:lnTo>
                    <a:pt x="137" y="281"/>
                  </a:lnTo>
                  <a:lnTo>
                    <a:pt x="106" y="258"/>
                  </a:lnTo>
                  <a:lnTo>
                    <a:pt x="91" y="257"/>
                  </a:lnTo>
                  <a:lnTo>
                    <a:pt x="82" y="264"/>
                  </a:lnTo>
                  <a:lnTo>
                    <a:pt x="52" y="223"/>
                  </a:lnTo>
                  <a:lnTo>
                    <a:pt x="67" y="207"/>
                  </a:lnTo>
                  <a:lnTo>
                    <a:pt x="84" y="211"/>
                  </a:lnTo>
                  <a:lnTo>
                    <a:pt x="91" y="191"/>
                  </a:lnTo>
                  <a:lnTo>
                    <a:pt x="58" y="175"/>
                  </a:lnTo>
                  <a:lnTo>
                    <a:pt x="21" y="19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1" name="Freeform 60"/>
            <p:cNvSpPr>
              <a:spLocks/>
            </p:cNvSpPr>
            <p:nvPr/>
          </p:nvSpPr>
          <p:spPr bwMode="auto">
            <a:xfrm>
              <a:off x="987" y="2393"/>
              <a:ext cx="104" cy="50"/>
            </a:xfrm>
            <a:custGeom>
              <a:avLst/>
              <a:gdLst>
                <a:gd name="T0" fmla="*/ 122 w 82"/>
                <a:gd name="T1" fmla="*/ 6 h 50"/>
                <a:gd name="T2" fmla="*/ 595 w 82"/>
                <a:gd name="T3" fmla="*/ 0 h 50"/>
                <a:gd name="T4" fmla="*/ 881 w 82"/>
                <a:gd name="T5" fmla="*/ 17 h 50"/>
                <a:gd name="T6" fmla="*/ 695 w 82"/>
                <a:gd name="T7" fmla="*/ 50 h 50"/>
                <a:gd name="T8" fmla="*/ 528 w 82"/>
                <a:gd name="T9" fmla="*/ 23 h 50"/>
                <a:gd name="T10" fmla="*/ 350 w 82"/>
                <a:gd name="T11" fmla="*/ 28 h 50"/>
                <a:gd name="T12" fmla="*/ 350 w 82"/>
                <a:gd name="T13" fmla="*/ 40 h 50"/>
                <a:gd name="T14" fmla="*/ 244 w 82"/>
                <a:gd name="T15" fmla="*/ 44 h 50"/>
                <a:gd name="T16" fmla="*/ 52 w 82"/>
                <a:gd name="T17" fmla="*/ 23 h 50"/>
                <a:gd name="T18" fmla="*/ 0 w 82"/>
                <a:gd name="T19" fmla="*/ 23 h 50"/>
                <a:gd name="T20" fmla="*/ 122 w 82"/>
                <a:gd name="T21" fmla="*/ 6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50"/>
                <a:gd name="T35" fmla="*/ 82 w 82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50">
                  <a:moveTo>
                    <a:pt x="11" y="6"/>
                  </a:moveTo>
                  <a:lnTo>
                    <a:pt x="55" y="0"/>
                  </a:lnTo>
                  <a:lnTo>
                    <a:pt x="82" y="17"/>
                  </a:lnTo>
                  <a:lnTo>
                    <a:pt x="65" y="50"/>
                  </a:lnTo>
                  <a:lnTo>
                    <a:pt x="49" y="23"/>
                  </a:lnTo>
                  <a:lnTo>
                    <a:pt x="32" y="28"/>
                  </a:lnTo>
                  <a:lnTo>
                    <a:pt x="32" y="40"/>
                  </a:lnTo>
                  <a:lnTo>
                    <a:pt x="22" y="44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2" name="Freeform 61"/>
            <p:cNvSpPr>
              <a:spLocks/>
            </p:cNvSpPr>
            <p:nvPr/>
          </p:nvSpPr>
          <p:spPr bwMode="auto">
            <a:xfrm>
              <a:off x="1057" y="2343"/>
              <a:ext cx="209" cy="315"/>
            </a:xfrm>
            <a:custGeom>
              <a:avLst/>
              <a:gdLst>
                <a:gd name="T0" fmla="*/ 281 w 165"/>
                <a:gd name="T1" fmla="*/ 67 h 315"/>
                <a:gd name="T2" fmla="*/ 571 w 165"/>
                <a:gd name="T3" fmla="*/ 23 h 315"/>
                <a:gd name="T4" fmla="*/ 1065 w 165"/>
                <a:gd name="T5" fmla="*/ 0 h 315"/>
                <a:gd name="T6" fmla="*/ 1165 w 165"/>
                <a:gd name="T7" fmla="*/ 6 h 315"/>
                <a:gd name="T8" fmla="*/ 1065 w 165"/>
                <a:gd name="T9" fmla="*/ 23 h 315"/>
                <a:gd name="T10" fmla="*/ 1065 w 165"/>
                <a:gd name="T11" fmla="*/ 29 h 315"/>
                <a:gd name="T12" fmla="*/ 879 w 165"/>
                <a:gd name="T13" fmla="*/ 40 h 315"/>
                <a:gd name="T14" fmla="*/ 1001 w 165"/>
                <a:gd name="T15" fmla="*/ 106 h 315"/>
                <a:gd name="T16" fmla="*/ 1638 w 165"/>
                <a:gd name="T17" fmla="*/ 123 h 315"/>
                <a:gd name="T18" fmla="*/ 1568 w 165"/>
                <a:gd name="T19" fmla="*/ 167 h 315"/>
                <a:gd name="T20" fmla="*/ 1761 w 165"/>
                <a:gd name="T21" fmla="*/ 200 h 315"/>
                <a:gd name="T22" fmla="*/ 1568 w 165"/>
                <a:gd name="T23" fmla="*/ 194 h 315"/>
                <a:gd name="T24" fmla="*/ 1533 w 165"/>
                <a:gd name="T25" fmla="*/ 205 h 315"/>
                <a:gd name="T26" fmla="*/ 1409 w 165"/>
                <a:gd name="T27" fmla="*/ 200 h 315"/>
                <a:gd name="T28" fmla="*/ 1349 w 165"/>
                <a:gd name="T29" fmla="*/ 211 h 315"/>
                <a:gd name="T30" fmla="*/ 1469 w 165"/>
                <a:gd name="T31" fmla="*/ 228 h 315"/>
                <a:gd name="T32" fmla="*/ 1409 w 165"/>
                <a:gd name="T33" fmla="*/ 238 h 315"/>
                <a:gd name="T34" fmla="*/ 1409 w 165"/>
                <a:gd name="T35" fmla="*/ 293 h 315"/>
                <a:gd name="T36" fmla="*/ 1349 w 165"/>
                <a:gd name="T37" fmla="*/ 315 h 315"/>
                <a:gd name="T38" fmla="*/ 1165 w 165"/>
                <a:gd name="T39" fmla="*/ 315 h 315"/>
                <a:gd name="T40" fmla="*/ 1235 w 165"/>
                <a:gd name="T41" fmla="*/ 293 h 315"/>
                <a:gd name="T42" fmla="*/ 1235 w 165"/>
                <a:gd name="T43" fmla="*/ 278 h 315"/>
                <a:gd name="T44" fmla="*/ 879 w 165"/>
                <a:gd name="T45" fmla="*/ 271 h 315"/>
                <a:gd name="T46" fmla="*/ 702 w 165"/>
                <a:gd name="T47" fmla="*/ 249 h 315"/>
                <a:gd name="T48" fmla="*/ 571 w 165"/>
                <a:gd name="T49" fmla="*/ 238 h 315"/>
                <a:gd name="T50" fmla="*/ 470 w 165"/>
                <a:gd name="T51" fmla="*/ 232 h 315"/>
                <a:gd name="T52" fmla="*/ 281 w 165"/>
                <a:gd name="T53" fmla="*/ 228 h 315"/>
                <a:gd name="T54" fmla="*/ 182 w 165"/>
                <a:gd name="T55" fmla="*/ 221 h 315"/>
                <a:gd name="T56" fmla="*/ 0 w 165"/>
                <a:gd name="T57" fmla="*/ 205 h 315"/>
                <a:gd name="T58" fmla="*/ 106 w 165"/>
                <a:gd name="T59" fmla="*/ 184 h 315"/>
                <a:gd name="T60" fmla="*/ 106 w 165"/>
                <a:gd name="T61" fmla="*/ 100 h 315"/>
                <a:gd name="T62" fmla="*/ 281 w 165"/>
                <a:gd name="T63" fmla="*/ 67 h 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315"/>
                <a:gd name="T98" fmla="*/ 165 w 165"/>
                <a:gd name="T99" fmla="*/ 315 h 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315">
                  <a:moveTo>
                    <a:pt x="27" y="67"/>
                  </a:moveTo>
                  <a:lnTo>
                    <a:pt x="54" y="23"/>
                  </a:lnTo>
                  <a:lnTo>
                    <a:pt x="100" y="0"/>
                  </a:lnTo>
                  <a:lnTo>
                    <a:pt x="110" y="6"/>
                  </a:lnTo>
                  <a:lnTo>
                    <a:pt x="100" y="23"/>
                  </a:lnTo>
                  <a:lnTo>
                    <a:pt x="100" y="29"/>
                  </a:lnTo>
                  <a:lnTo>
                    <a:pt x="83" y="40"/>
                  </a:lnTo>
                  <a:lnTo>
                    <a:pt x="94" y="106"/>
                  </a:lnTo>
                  <a:lnTo>
                    <a:pt x="154" y="123"/>
                  </a:lnTo>
                  <a:lnTo>
                    <a:pt x="148" y="167"/>
                  </a:lnTo>
                  <a:lnTo>
                    <a:pt x="165" y="200"/>
                  </a:lnTo>
                  <a:lnTo>
                    <a:pt x="148" y="194"/>
                  </a:lnTo>
                  <a:lnTo>
                    <a:pt x="144" y="205"/>
                  </a:lnTo>
                  <a:lnTo>
                    <a:pt x="132" y="200"/>
                  </a:lnTo>
                  <a:lnTo>
                    <a:pt x="127" y="211"/>
                  </a:lnTo>
                  <a:lnTo>
                    <a:pt x="138" y="228"/>
                  </a:lnTo>
                  <a:lnTo>
                    <a:pt x="132" y="238"/>
                  </a:lnTo>
                  <a:lnTo>
                    <a:pt x="132" y="293"/>
                  </a:lnTo>
                  <a:lnTo>
                    <a:pt x="127" y="315"/>
                  </a:lnTo>
                  <a:lnTo>
                    <a:pt x="110" y="315"/>
                  </a:lnTo>
                  <a:lnTo>
                    <a:pt x="116" y="293"/>
                  </a:lnTo>
                  <a:lnTo>
                    <a:pt x="116" y="278"/>
                  </a:lnTo>
                  <a:lnTo>
                    <a:pt x="83" y="271"/>
                  </a:lnTo>
                  <a:lnTo>
                    <a:pt x="66" y="249"/>
                  </a:lnTo>
                  <a:lnTo>
                    <a:pt x="54" y="238"/>
                  </a:lnTo>
                  <a:lnTo>
                    <a:pt x="44" y="232"/>
                  </a:lnTo>
                  <a:lnTo>
                    <a:pt x="27" y="228"/>
                  </a:lnTo>
                  <a:lnTo>
                    <a:pt x="17" y="221"/>
                  </a:lnTo>
                  <a:lnTo>
                    <a:pt x="0" y="205"/>
                  </a:lnTo>
                  <a:lnTo>
                    <a:pt x="10" y="184"/>
                  </a:lnTo>
                  <a:lnTo>
                    <a:pt x="10" y="100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3" name="Freeform 62"/>
            <p:cNvSpPr>
              <a:spLocks/>
            </p:cNvSpPr>
            <p:nvPr/>
          </p:nvSpPr>
          <p:spPr bwMode="auto">
            <a:xfrm>
              <a:off x="1015" y="2548"/>
              <a:ext cx="110" cy="117"/>
            </a:xfrm>
            <a:custGeom>
              <a:avLst/>
              <a:gdLst>
                <a:gd name="T0" fmla="*/ 345 w 87"/>
                <a:gd name="T1" fmla="*/ 0 h 117"/>
                <a:gd name="T2" fmla="*/ 522 w 87"/>
                <a:gd name="T3" fmla="*/ 16 h 117"/>
                <a:gd name="T4" fmla="*/ 625 w 87"/>
                <a:gd name="T5" fmla="*/ 23 h 117"/>
                <a:gd name="T6" fmla="*/ 804 w 87"/>
                <a:gd name="T7" fmla="*/ 27 h 117"/>
                <a:gd name="T8" fmla="*/ 912 w 87"/>
                <a:gd name="T9" fmla="*/ 33 h 117"/>
                <a:gd name="T10" fmla="*/ 912 w 87"/>
                <a:gd name="T11" fmla="*/ 50 h 117"/>
                <a:gd name="T12" fmla="*/ 685 w 87"/>
                <a:gd name="T13" fmla="*/ 66 h 117"/>
                <a:gd name="T14" fmla="*/ 625 w 87"/>
                <a:gd name="T15" fmla="*/ 77 h 117"/>
                <a:gd name="T16" fmla="*/ 522 w 87"/>
                <a:gd name="T17" fmla="*/ 94 h 117"/>
                <a:gd name="T18" fmla="*/ 588 w 87"/>
                <a:gd name="T19" fmla="*/ 100 h 117"/>
                <a:gd name="T20" fmla="*/ 444 w 87"/>
                <a:gd name="T21" fmla="*/ 110 h 117"/>
                <a:gd name="T22" fmla="*/ 163 w 87"/>
                <a:gd name="T23" fmla="*/ 117 h 117"/>
                <a:gd name="T24" fmla="*/ 0 w 87"/>
                <a:gd name="T25" fmla="*/ 104 h 117"/>
                <a:gd name="T26" fmla="*/ 102 w 87"/>
                <a:gd name="T27" fmla="*/ 94 h 117"/>
                <a:gd name="T28" fmla="*/ 102 w 87"/>
                <a:gd name="T29" fmla="*/ 77 h 117"/>
                <a:gd name="T30" fmla="*/ 0 w 87"/>
                <a:gd name="T31" fmla="*/ 83 h 117"/>
                <a:gd name="T32" fmla="*/ 0 w 87"/>
                <a:gd name="T33" fmla="*/ 56 h 117"/>
                <a:gd name="T34" fmla="*/ 230 w 87"/>
                <a:gd name="T35" fmla="*/ 16 h 117"/>
                <a:gd name="T36" fmla="*/ 345 w 87"/>
                <a:gd name="T37" fmla="*/ 0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117"/>
                <a:gd name="T59" fmla="*/ 87 w 87"/>
                <a:gd name="T60" fmla="*/ 117 h 1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117">
                  <a:moveTo>
                    <a:pt x="33" y="0"/>
                  </a:moveTo>
                  <a:lnTo>
                    <a:pt x="50" y="16"/>
                  </a:lnTo>
                  <a:lnTo>
                    <a:pt x="60" y="23"/>
                  </a:lnTo>
                  <a:lnTo>
                    <a:pt x="77" y="27"/>
                  </a:lnTo>
                  <a:lnTo>
                    <a:pt x="87" y="33"/>
                  </a:lnTo>
                  <a:lnTo>
                    <a:pt x="87" y="50"/>
                  </a:lnTo>
                  <a:lnTo>
                    <a:pt x="66" y="66"/>
                  </a:lnTo>
                  <a:lnTo>
                    <a:pt x="60" y="77"/>
                  </a:lnTo>
                  <a:lnTo>
                    <a:pt x="50" y="94"/>
                  </a:lnTo>
                  <a:lnTo>
                    <a:pt x="56" y="100"/>
                  </a:lnTo>
                  <a:lnTo>
                    <a:pt x="43" y="110"/>
                  </a:lnTo>
                  <a:lnTo>
                    <a:pt x="16" y="117"/>
                  </a:lnTo>
                  <a:lnTo>
                    <a:pt x="0" y="104"/>
                  </a:lnTo>
                  <a:lnTo>
                    <a:pt x="10" y="94"/>
                  </a:lnTo>
                  <a:lnTo>
                    <a:pt x="10" y="77"/>
                  </a:lnTo>
                  <a:lnTo>
                    <a:pt x="0" y="83"/>
                  </a:lnTo>
                  <a:lnTo>
                    <a:pt x="0" y="56"/>
                  </a:lnTo>
                  <a:lnTo>
                    <a:pt x="22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4" name="Freeform 63"/>
            <p:cNvSpPr>
              <a:spLocks/>
            </p:cNvSpPr>
            <p:nvPr/>
          </p:nvSpPr>
          <p:spPr bwMode="auto">
            <a:xfrm>
              <a:off x="1015" y="2581"/>
              <a:ext cx="237" cy="343"/>
            </a:xfrm>
            <a:custGeom>
              <a:avLst/>
              <a:gdLst>
                <a:gd name="T0" fmla="*/ 0 w 187"/>
                <a:gd name="T1" fmla="*/ 71 h 343"/>
                <a:gd name="T2" fmla="*/ 170 w 187"/>
                <a:gd name="T3" fmla="*/ 84 h 343"/>
                <a:gd name="T4" fmla="*/ 451 w 187"/>
                <a:gd name="T5" fmla="*/ 77 h 343"/>
                <a:gd name="T6" fmla="*/ 599 w 187"/>
                <a:gd name="T7" fmla="*/ 67 h 343"/>
                <a:gd name="T8" fmla="*/ 530 w 187"/>
                <a:gd name="T9" fmla="*/ 61 h 343"/>
                <a:gd name="T10" fmla="*/ 639 w 187"/>
                <a:gd name="T11" fmla="*/ 44 h 343"/>
                <a:gd name="T12" fmla="*/ 639 w 187"/>
                <a:gd name="T13" fmla="*/ 33 h 343"/>
                <a:gd name="T14" fmla="*/ 926 w 187"/>
                <a:gd name="T15" fmla="*/ 17 h 343"/>
                <a:gd name="T16" fmla="*/ 926 w 187"/>
                <a:gd name="T17" fmla="*/ 0 h 343"/>
                <a:gd name="T18" fmla="*/ 1051 w 187"/>
                <a:gd name="T19" fmla="*/ 11 h 343"/>
                <a:gd name="T20" fmla="*/ 1238 w 187"/>
                <a:gd name="T21" fmla="*/ 33 h 343"/>
                <a:gd name="T22" fmla="*/ 1593 w 187"/>
                <a:gd name="T23" fmla="*/ 40 h 343"/>
                <a:gd name="T24" fmla="*/ 1593 w 187"/>
                <a:gd name="T25" fmla="*/ 55 h 343"/>
                <a:gd name="T26" fmla="*/ 1525 w 187"/>
                <a:gd name="T27" fmla="*/ 77 h 343"/>
                <a:gd name="T28" fmla="*/ 1525 w 187"/>
                <a:gd name="T29" fmla="*/ 84 h 343"/>
                <a:gd name="T30" fmla="*/ 1360 w 187"/>
                <a:gd name="T31" fmla="*/ 88 h 343"/>
                <a:gd name="T32" fmla="*/ 1238 w 187"/>
                <a:gd name="T33" fmla="*/ 127 h 343"/>
                <a:gd name="T34" fmla="*/ 1174 w 187"/>
                <a:gd name="T35" fmla="*/ 127 h 343"/>
                <a:gd name="T36" fmla="*/ 1174 w 187"/>
                <a:gd name="T37" fmla="*/ 165 h 343"/>
                <a:gd name="T38" fmla="*/ 1293 w 187"/>
                <a:gd name="T39" fmla="*/ 165 h 343"/>
                <a:gd name="T40" fmla="*/ 1470 w 187"/>
                <a:gd name="T41" fmla="*/ 182 h 343"/>
                <a:gd name="T42" fmla="*/ 1593 w 187"/>
                <a:gd name="T43" fmla="*/ 177 h 343"/>
                <a:gd name="T44" fmla="*/ 1644 w 187"/>
                <a:gd name="T45" fmla="*/ 182 h 343"/>
                <a:gd name="T46" fmla="*/ 1644 w 187"/>
                <a:gd name="T47" fmla="*/ 194 h 343"/>
                <a:gd name="T48" fmla="*/ 1711 w 187"/>
                <a:gd name="T49" fmla="*/ 205 h 343"/>
                <a:gd name="T50" fmla="*/ 1833 w 187"/>
                <a:gd name="T51" fmla="*/ 205 h 343"/>
                <a:gd name="T52" fmla="*/ 1996 w 187"/>
                <a:gd name="T53" fmla="*/ 238 h 343"/>
                <a:gd name="T54" fmla="*/ 1933 w 187"/>
                <a:gd name="T55" fmla="*/ 288 h 343"/>
                <a:gd name="T56" fmla="*/ 1891 w 187"/>
                <a:gd name="T57" fmla="*/ 288 h 343"/>
                <a:gd name="T58" fmla="*/ 1891 w 187"/>
                <a:gd name="T59" fmla="*/ 299 h 343"/>
                <a:gd name="T60" fmla="*/ 1996 w 187"/>
                <a:gd name="T61" fmla="*/ 309 h 343"/>
                <a:gd name="T62" fmla="*/ 1933 w 187"/>
                <a:gd name="T63" fmla="*/ 332 h 343"/>
                <a:gd name="T64" fmla="*/ 1833 w 187"/>
                <a:gd name="T65" fmla="*/ 343 h 343"/>
                <a:gd name="T66" fmla="*/ 1525 w 187"/>
                <a:gd name="T67" fmla="*/ 320 h 343"/>
                <a:gd name="T68" fmla="*/ 997 w 187"/>
                <a:gd name="T69" fmla="*/ 288 h 343"/>
                <a:gd name="T70" fmla="*/ 530 w 187"/>
                <a:gd name="T71" fmla="*/ 182 h 343"/>
                <a:gd name="T72" fmla="*/ 416 w 187"/>
                <a:gd name="T73" fmla="*/ 149 h 343"/>
                <a:gd name="T74" fmla="*/ 66 w 187"/>
                <a:gd name="T75" fmla="*/ 117 h 343"/>
                <a:gd name="T76" fmla="*/ 0 w 187"/>
                <a:gd name="T77" fmla="*/ 71 h 3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343"/>
                <a:gd name="T119" fmla="*/ 187 w 187"/>
                <a:gd name="T120" fmla="*/ 343 h 3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343">
                  <a:moveTo>
                    <a:pt x="0" y="71"/>
                  </a:moveTo>
                  <a:lnTo>
                    <a:pt x="16" y="84"/>
                  </a:lnTo>
                  <a:lnTo>
                    <a:pt x="43" y="77"/>
                  </a:lnTo>
                  <a:lnTo>
                    <a:pt x="56" y="67"/>
                  </a:lnTo>
                  <a:lnTo>
                    <a:pt x="50" y="61"/>
                  </a:lnTo>
                  <a:lnTo>
                    <a:pt x="60" y="44"/>
                  </a:lnTo>
                  <a:lnTo>
                    <a:pt x="60" y="33"/>
                  </a:lnTo>
                  <a:lnTo>
                    <a:pt x="87" y="17"/>
                  </a:lnTo>
                  <a:lnTo>
                    <a:pt x="87" y="0"/>
                  </a:lnTo>
                  <a:lnTo>
                    <a:pt x="99" y="11"/>
                  </a:lnTo>
                  <a:lnTo>
                    <a:pt x="116" y="33"/>
                  </a:lnTo>
                  <a:lnTo>
                    <a:pt x="149" y="40"/>
                  </a:lnTo>
                  <a:lnTo>
                    <a:pt x="149" y="55"/>
                  </a:lnTo>
                  <a:lnTo>
                    <a:pt x="143" y="77"/>
                  </a:lnTo>
                  <a:lnTo>
                    <a:pt x="143" y="84"/>
                  </a:lnTo>
                  <a:lnTo>
                    <a:pt x="127" y="88"/>
                  </a:lnTo>
                  <a:lnTo>
                    <a:pt x="116" y="127"/>
                  </a:lnTo>
                  <a:lnTo>
                    <a:pt x="110" y="127"/>
                  </a:lnTo>
                  <a:lnTo>
                    <a:pt x="110" y="165"/>
                  </a:lnTo>
                  <a:lnTo>
                    <a:pt x="121" y="165"/>
                  </a:lnTo>
                  <a:lnTo>
                    <a:pt x="137" y="182"/>
                  </a:lnTo>
                  <a:lnTo>
                    <a:pt x="149" y="177"/>
                  </a:lnTo>
                  <a:lnTo>
                    <a:pt x="154" y="182"/>
                  </a:lnTo>
                  <a:lnTo>
                    <a:pt x="154" y="194"/>
                  </a:lnTo>
                  <a:lnTo>
                    <a:pt x="160" y="205"/>
                  </a:lnTo>
                  <a:lnTo>
                    <a:pt x="171" y="205"/>
                  </a:lnTo>
                  <a:lnTo>
                    <a:pt x="187" y="238"/>
                  </a:lnTo>
                  <a:lnTo>
                    <a:pt x="181" y="288"/>
                  </a:lnTo>
                  <a:lnTo>
                    <a:pt x="177" y="288"/>
                  </a:lnTo>
                  <a:lnTo>
                    <a:pt x="177" y="299"/>
                  </a:lnTo>
                  <a:lnTo>
                    <a:pt x="187" y="309"/>
                  </a:lnTo>
                  <a:lnTo>
                    <a:pt x="181" y="332"/>
                  </a:lnTo>
                  <a:lnTo>
                    <a:pt x="171" y="343"/>
                  </a:lnTo>
                  <a:lnTo>
                    <a:pt x="143" y="320"/>
                  </a:lnTo>
                  <a:lnTo>
                    <a:pt x="93" y="288"/>
                  </a:lnTo>
                  <a:lnTo>
                    <a:pt x="50" y="182"/>
                  </a:lnTo>
                  <a:lnTo>
                    <a:pt x="39" y="149"/>
                  </a:lnTo>
                  <a:lnTo>
                    <a:pt x="6" y="11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5" name="Freeform 64"/>
            <p:cNvSpPr>
              <a:spLocks/>
            </p:cNvSpPr>
            <p:nvPr/>
          </p:nvSpPr>
          <p:spPr bwMode="auto">
            <a:xfrm>
              <a:off x="2479" y="2360"/>
              <a:ext cx="63" cy="106"/>
            </a:xfrm>
            <a:custGeom>
              <a:avLst/>
              <a:gdLst>
                <a:gd name="T0" fmla="*/ 0 w 50"/>
                <a:gd name="T1" fmla="*/ 23 h 106"/>
                <a:gd name="T2" fmla="*/ 271 w 50"/>
                <a:gd name="T3" fmla="*/ 0 h 106"/>
                <a:gd name="T4" fmla="*/ 441 w 50"/>
                <a:gd name="T5" fmla="*/ 6 h 106"/>
                <a:gd name="T6" fmla="*/ 505 w 50"/>
                <a:gd name="T7" fmla="*/ 0 h 106"/>
                <a:gd name="T8" fmla="*/ 441 w 50"/>
                <a:gd name="T9" fmla="*/ 39 h 106"/>
                <a:gd name="T10" fmla="*/ 338 w 50"/>
                <a:gd name="T11" fmla="*/ 50 h 106"/>
                <a:gd name="T12" fmla="*/ 384 w 50"/>
                <a:gd name="T13" fmla="*/ 106 h 106"/>
                <a:gd name="T14" fmla="*/ 213 w 50"/>
                <a:gd name="T15" fmla="*/ 106 h 106"/>
                <a:gd name="T16" fmla="*/ 169 w 50"/>
                <a:gd name="T17" fmla="*/ 33 h 106"/>
                <a:gd name="T18" fmla="*/ 40 w 50"/>
                <a:gd name="T19" fmla="*/ 29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6"/>
                <a:gd name="T32" fmla="*/ 50 w 5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6">
                  <a:moveTo>
                    <a:pt x="0" y="23"/>
                  </a:moveTo>
                  <a:lnTo>
                    <a:pt x="27" y="0"/>
                  </a:lnTo>
                  <a:lnTo>
                    <a:pt x="44" y="6"/>
                  </a:lnTo>
                  <a:lnTo>
                    <a:pt x="50" y="0"/>
                  </a:lnTo>
                  <a:lnTo>
                    <a:pt x="44" y="39"/>
                  </a:lnTo>
                  <a:lnTo>
                    <a:pt x="33" y="50"/>
                  </a:lnTo>
                  <a:lnTo>
                    <a:pt x="38" y="106"/>
                  </a:lnTo>
                  <a:lnTo>
                    <a:pt x="21" y="106"/>
                  </a:lnTo>
                  <a:lnTo>
                    <a:pt x="17" y="33"/>
                  </a:lnTo>
                  <a:lnTo>
                    <a:pt x="4" y="29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6" name="Freeform 65"/>
            <p:cNvSpPr>
              <a:spLocks/>
            </p:cNvSpPr>
            <p:nvPr/>
          </p:nvSpPr>
          <p:spPr bwMode="auto">
            <a:xfrm>
              <a:off x="2479" y="2360"/>
              <a:ext cx="63" cy="106"/>
            </a:xfrm>
            <a:custGeom>
              <a:avLst/>
              <a:gdLst>
                <a:gd name="T0" fmla="*/ 0 w 50"/>
                <a:gd name="T1" fmla="*/ 23 h 106"/>
                <a:gd name="T2" fmla="*/ 271 w 50"/>
                <a:gd name="T3" fmla="*/ 0 h 106"/>
                <a:gd name="T4" fmla="*/ 441 w 50"/>
                <a:gd name="T5" fmla="*/ 6 h 106"/>
                <a:gd name="T6" fmla="*/ 505 w 50"/>
                <a:gd name="T7" fmla="*/ 0 h 106"/>
                <a:gd name="T8" fmla="*/ 441 w 50"/>
                <a:gd name="T9" fmla="*/ 39 h 106"/>
                <a:gd name="T10" fmla="*/ 338 w 50"/>
                <a:gd name="T11" fmla="*/ 50 h 106"/>
                <a:gd name="T12" fmla="*/ 384 w 50"/>
                <a:gd name="T13" fmla="*/ 106 h 106"/>
                <a:gd name="T14" fmla="*/ 213 w 50"/>
                <a:gd name="T15" fmla="*/ 106 h 106"/>
                <a:gd name="T16" fmla="*/ 169 w 50"/>
                <a:gd name="T17" fmla="*/ 33 h 106"/>
                <a:gd name="T18" fmla="*/ 40 w 50"/>
                <a:gd name="T19" fmla="*/ 29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6"/>
                <a:gd name="T32" fmla="*/ 50 w 5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6">
                  <a:moveTo>
                    <a:pt x="0" y="23"/>
                  </a:moveTo>
                  <a:lnTo>
                    <a:pt x="27" y="0"/>
                  </a:lnTo>
                  <a:lnTo>
                    <a:pt x="44" y="6"/>
                  </a:lnTo>
                  <a:lnTo>
                    <a:pt x="50" y="0"/>
                  </a:lnTo>
                  <a:lnTo>
                    <a:pt x="44" y="39"/>
                  </a:lnTo>
                  <a:lnTo>
                    <a:pt x="33" y="50"/>
                  </a:lnTo>
                  <a:lnTo>
                    <a:pt x="38" y="106"/>
                  </a:lnTo>
                  <a:lnTo>
                    <a:pt x="21" y="106"/>
                  </a:lnTo>
                  <a:lnTo>
                    <a:pt x="17" y="33"/>
                  </a:lnTo>
                  <a:lnTo>
                    <a:pt x="4" y="29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7" name="Freeform 66"/>
            <p:cNvSpPr>
              <a:spLocks/>
            </p:cNvSpPr>
            <p:nvPr/>
          </p:nvSpPr>
          <p:spPr bwMode="auto">
            <a:xfrm>
              <a:off x="3025" y="2763"/>
              <a:ext cx="196" cy="305"/>
            </a:xfrm>
            <a:custGeom>
              <a:avLst/>
              <a:gdLst>
                <a:gd name="T0" fmla="*/ 1095 w 155"/>
                <a:gd name="T1" fmla="*/ 23 h 305"/>
                <a:gd name="T2" fmla="*/ 1505 w 155"/>
                <a:gd name="T3" fmla="*/ 0 h 305"/>
                <a:gd name="T4" fmla="*/ 1505 w 155"/>
                <a:gd name="T5" fmla="*/ 29 h 305"/>
                <a:gd name="T6" fmla="*/ 1622 w 155"/>
                <a:gd name="T7" fmla="*/ 50 h 305"/>
                <a:gd name="T8" fmla="*/ 1565 w 155"/>
                <a:gd name="T9" fmla="*/ 106 h 305"/>
                <a:gd name="T10" fmla="*/ 1505 w 155"/>
                <a:gd name="T11" fmla="*/ 117 h 305"/>
                <a:gd name="T12" fmla="*/ 1385 w 155"/>
                <a:gd name="T13" fmla="*/ 117 h 305"/>
                <a:gd name="T14" fmla="*/ 917 w 155"/>
                <a:gd name="T15" fmla="*/ 155 h 305"/>
                <a:gd name="T16" fmla="*/ 866 w 155"/>
                <a:gd name="T17" fmla="*/ 161 h 305"/>
                <a:gd name="T18" fmla="*/ 804 w 155"/>
                <a:gd name="T19" fmla="*/ 171 h 305"/>
                <a:gd name="T20" fmla="*/ 697 w 155"/>
                <a:gd name="T21" fmla="*/ 171 h 305"/>
                <a:gd name="T22" fmla="*/ 636 w 155"/>
                <a:gd name="T23" fmla="*/ 177 h 305"/>
                <a:gd name="T24" fmla="*/ 636 w 155"/>
                <a:gd name="T25" fmla="*/ 188 h 305"/>
                <a:gd name="T26" fmla="*/ 744 w 155"/>
                <a:gd name="T27" fmla="*/ 232 h 305"/>
                <a:gd name="T28" fmla="*/ 636 w 155"/>
                <a:gd name="T29" fmla="*/ 265 h 305"/>
                <a:gd name="T30" fmla="*/ 588 w 155"/>
                <a:gd name="T31" fmla="*/ 276 h 305"/>
                <a:gd name="T32" fmla="*/ 405 w 155"/>
                <a:gd name="T33" fmla="*/ 276 h 305"/>
                <a:gd name="T34" fmla="*/ 279 w 155"/>
                <a:gd name="T35" fmla="*/ 288 h 305"/>
                <a:gd name="T36" fmla="*/ 243 w 155"/>
                <a:gd name="T37" fmla="*/ 305 h 305"/>
                <a:gd name="T38" fmla="*/ 120 w 155"/>
                <a:gd name="T39" fmla="*/ 299 h 305"/>
                <a:gd name="T40" fmla="*/ 120 w 155"/>
                <a:gd name="T41" fmla="*/ 221 h 305"/>
                <a:gd name="T42" fmla="*/ 279 w 155"/>
                <a:gd name="T43" fmla="*/ 211 h 305"/>
                <a:gd name="T44" fmla="*/ 405 w 155"/>
                <a:gd name="T45" fmla="*/ 127 h 305"/>
                <a:gd name="T46" fmla="*/ 243 w 155"/>
                <a:gd name="T47" fmla="*/ 106 h 305"/>
                <a:gd name="T48" fmla="*/ 120 w 155"/>
                <a:gd name="T49" fmla="*/ 106 h 305"/>
                <a:gd name="T50" fmla="*/ 64 w 155"/>
                <a:gd name="T51" fmla="*/ 100 h 305"/>
                <a:gd name="T52" fmla="*/ 0 w 155"/>
                <a:gd name="T53" fmla="*/ 100 h 305"/>
                <a:gd name="T54" fmla="*/ 64 w 155"/>
                <a:gd name="T55" fmla="*/ 83 h 305"/>
                <a:gd name="T56" fmla="*/ 279 w 155"/>
                <a:gd name="T57" fmla="*/ 67 h 305"/>
                <a:gd name="T58" fmla="*/ 436 w 155"/>
                <a:gd name="T59" fmla="*/ 71 h 305"/>
                <a:gd name="T60" fmla="*/ 525 w 155"/>
                <a:gd name="T61" fmla="*/ 73 h 305"/>
                <a:gd name="T62" fmla="*/ 636 w 155"/>
                <a:gd name="T63" fmla="*/ 89 h 305"/>
                <a:gd name="T64" fmla="*/ 636 w 155"/>
                <a:gd name="T65" fmla="*/ 111 h 305"/>
                <a:gd name="T66" fmla="*/ 774 w 155"/>
                <a:gd name="T67" fmla="*/ 111 h 305"/>
                <a:gd name="T68" fmla="*/ 804 w 155"/>
                <a:gd name="T69" fmla="*/ 73 h 305"/>
                <a:gd name="T70" fmla="*/ 760 w 155"/>
                <a:gd name="T71" fmla="*/ 56 h 305"/>
                <a:gd name="T72" fmla="*/ 760 w 155"/>
                <a:gd name="T73" fmla="*/ 17 h 305"/>
                <a:gd name="T74" fmla="*/ 1095 w 155"/>
                <a:gd name="T75" fmla="*/ 23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5"/>
                <a:gd name="T115" fmla="*/ 0 h 305"/>
                <a:gd name="T116" fmla="*/ 155 w 155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5" h="305">
                  <a:moveTo>
                    <a:pt x="105" y="23"/>
                  </a:moveTo>
                  <a:lnTo>
                    <a:pt x="144" y="0"/>
                  </a:lnTo>
                  <a:lnTo>
                    <a:pt x="144" y="29"/>
                  </a:lnTo>
                  <a:lnTo>
                    <a:pt x="155" y="50"/>
                  </a:lnTo>
                  <a:lnTo>
                    <a:pt x="150" y="106"/>
                  </a:lnTo>
                  <a:lnTo>
                    <a:pt x="144" y="117"/>
                  </a:lnTo>
                  <a:lnTo>
                    <a:pt x="133" y="117"/>
                  </a:lnTo>
                  <a:lnTo>
                    <a:pt x="88" y="155"/>
                  </a:lnTo>
                  <a:lnTo>
                    <a:pt x="83" y="161"/>
                  </a:lnTo>
                  <a:lnTo>
                    <a:pt x="77" y="171"/>
                  </a:lnTo>
                  <a:lnTo>
                    <a:pt x="67" y="171"/>
                  </a:lnTo>
                  <a:lnTo>
                    <a:pt x="61" y="177"/>
                  </a:lnTo>
                  <a:lnTo>
                    <a:pt x="61" y="188"/>
                  </a:lnTo>
                  <a:lnTo>
                    <a:pt x="71" y="232"/>
                  </a:lnTo>
                  <a:lnTo>
                    <a:pt x="61" y="265"/>
                  </a:lnTo>
                  <a:lnTo>
                    <a:pt x="56" y="276"/>
                  </a:lnTo>
                  <a:lnTo>
                    <a:pt x="39" y="276"/>
                  </a:lnTo>
                  <a:lnTo>
                    <a:pt x="27" y="288"/>
                  </a:lnTo>
                  <a:lnTo>
                    <a:pt x="23" y="305"/>
                  </a:lnTo>
                  <a:lnTo>
                    <a:pt x="11" y="299"/>
                  </a:lnTo>
                  <a:lnTo>
                    <a:pt x="11" y="221"/>
                  </a:lnTo>
                  <a:lnTo>
                    <a:pt x="27" y="211"/>
                  </a:lnTo>
                  <a:lnTo>
                    <a:pt x="39" y="127"/>
                  </a:lnTo>
                  <a:lnTo>
                    <a:pt x="23" y="106"/>
                  </a:lnTo>
                  <a:lnTo>
                    <a:pt x="11" y="106"/>
                  </a:lnTo>
                  <a:lnTo>
                    <a:pt x="6" y="100"/>
                  </a:lnTo>
                  <a:lnTo>
                    <a:pt x="0" y="100"/>
                  </a:lnTo>
                  <a:lnTo>
                    <a:pt x="6" y="83"/>
                  </a:lnTo>
                  <a:lnTo>
                    <a:pt x="27" y="67"/>
                  </a:lnTo>
                  <a:lnTo>
                    <a:pt x="42" y="71"/>
                  </a:lnTo>
                  <a:lnTo>
                    <a:pt x="50" y="73"/>
                  </a:lnTo>
                  <a:lnTo>
                    <a:pt x="61" y="89"/>
                  </a:lnTo>
                  <a:lnTo>
                    <a:pt x="61" y="111"/>
                  </a:lnTo>
                  <a:lnTo>
                    <a:pt x="74" y="111"/>
                  </a:lnTo>
                  <a:lnTo>
                    <a:pt x="77" y="73"/>
                  </a:lnTo>
                  <a:lnTo>
                    <a:pt x="73" y="56"/>
                  </a:lnTo>
                  <a:lnTo>
                    <a:pt x="73" y="17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8" name="Freeform 67"/>
            <p:cNvSpPr>
              <a:spLocks/>
            </p:cNvSpPr>
            <p:nvPr/>
          </p:nvSpPr>
          <p:spPr bwMode="auto">
            <a:xfrm>
              <a:off x="3025" y="2763"/>
              <a:ext cx="196" cy="305"/>
            </a:xfrm>
            <a:custGeom>
              <a:avLst/>
              <a:gdLst>
                <a:gd name="T0" fmla="*/ 1095 w 155"/>
                <a:gd name="T1" fmla="*/ 23 h 305"/>
                <a:gd name="T2" fmla="*/ 1505 w 155"/>
                <a:gd name="T3" fmla="*/ 0 h 305"/>
                <a:gd name="T4" fmla="*/ 1505 w 155"/>
                <a:gd name="T5" fmla="*/ 29 h 305"/>
                <a:gd name="T6" fmla="*/ 1622 w 155"/>
                <a:gd name="T7" fmla="*/ 50 h 305"/>
                <a:gd name="T8" fmla="*/ 1565 w 155"/>
                <a:gd name="T9" fmla="*/ 106 h 305"/>
                <a:gd name="T10" fmla="*/ 1505 w 155"/>
                <a:gd name="T11" fmla="*/ 117 h 305"/>
                <a:gd name="T12" fmla="*/ 1385 w 155"/>
                <a:gd name="T13" fmla="*/ 117 h 305"/>
                <a:gd name="T14" fmla="*/ 917 w 155"/>
                <a:gd name="T15" fmla="*/ 155 h 305"/>
                <a:gd name="T16" fmla="*/ 866 w 155"/>
                <a:gd name="T17" fmla="*/ 161 h 305"/>
                <a:gd name="T18" fmla="*/ 804 w 155"/>
                <a:gd name="T19" fmla="*/ 171 h 305"/>
                <a:gd name="T20" fmla="*/ 697 w 155"/>
                <a:gd name="T21" fmla="*/ 171 h 305"/>
                <a:gd name="T22" fmla="*/ 636 w 155"/>
                <a:gd name="T23" fmla="*/ 177 h 305"/>
                <a:gd name="T24" fmla="*/ 636 w 155"/>
                <a:gd name="T25" fmla="*/ 188 h 305"/>
                <a:gd name="T26" fmla="*/ 744 w 155"/>
                <a:gd name="T27" fmla="*/ 232 h 305"/>
                <a:gd name="T28" fmla="*/ 636 w 155"/>
                <a:gd name="T29" fmla="*/ 265 h 305"/>
                <a:gd name="T30" fmla="*/ 588 w 155"/>
                <a:gd name="T31" fmla="*/ 276 h 305"/>
                <a:gd name="T32" fmla="*/ 405 w 155"/>
                <a:gd name="T33" fmla="*/ 276 h 305"/>
                <a:gd name="T34" fmla="*/ 279 w 155"/>
                <a:gd name="T35" fmla="*/ 288 h 305"/>
                <a:gd name="T36" fmla="*/ 243 w 155"/>
                <a:gd name="T37" fmla="*/ 305 h 305"/>
                <a:gd name="T38" fmla="*/ 120 w 155"/>
                <a:gd name="T39" fmla="*/ 299 h 305"/>
                <a:gd name="T40" fmla="*/ 120 w 155"/>
                <a:gd name="T41" fmla="*/ 221 h 305"/>
                <a:gd name="T42" fmla="*/ 279 w 155"/>
                <a:gd name="T43" fmla="*/ 211 h 305"/>
                <a:gd name="T44" fmla="*/ 405 w 155"/>
                <a:gd name="T45" fmla="*/ 127 h 305"/>
                <a:gd name="T46" fmla="*/ 243 w 155"/>
                <a:gd name="T47" fmla="*/ 106 h 305"/>
                <a:gd name="T48" fmla="*/ 120 w 155"/>
                <a:gd name="T49" fmla="*/ 106 h 305"/>
                <a:gd name="T50" fmla="*/ 64 w 155"/>
                <a:gd name="T51" fmla="*/ 100 h 305"/>
                <a:gd name="T52" fmla="*/ 0 w 155"/>
                <a:gd name="T53" fmla="*/ 100 h 305"/>
                <a:gd name="T54" fmla="*/ 64 w 155"/>
                <a:gd name="T55" fmla="*/ 83 h 305"/>
                <a:gd name="T56" fmla="*/ 279 w 155"/>
                <a:gd name="T57" fmla="*/ 67 h 305"/>
                <a:gd name="T58" fmla="*/ 436 w 155"/>
                <a:gd name="T59" fmla="*/ 71 h 305"/>
                <a:gd name="T60" fmla="*/ 525 w 155"/>
                <a:gd name="T61" fmla="*/ 73 h 305"/>
                <a:gd name="T62" fmla="*/ 636 w 155"/>
                <a:gd name="T63" fmla="*/ 89 h 305"/>
                <a:gd name="T64" fmla="*/ 636 w 155"/>
                <a:gd name="T65" fmla="*/ 111 h 305"/>
                <a:gd name="T66" fmla="*/ 774 w 155"/>
                <a:gd name="T67" fmla="*/ 111 h 305"/>
                <a:gd name="T68" fmla="*/ 804 w 155"/>
                <a:gd name="T69" fmla="*/ 73 h 305"/>
                <a:gd name="T70" fmla="*/ 760 w 155"/>
                <a:gd name="T71" fmla="*/ 56 h 305"/>
                <a:gd name="T72" fmla="*/ 760 w 155"/>
                <a:gd name="T73" fmla="*/ 17 h 305"/>
                <a:gd name="T74" fmla="*/ 1095 w 155"/>
                <a:gd name="T75" fmla="*/ 23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5"/>
                <a:gd name="T115" fmla="*/ 0 h 305"/>
                <a:gd name="T116" fmla="*/ 155 w 155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5" h="305">
                  <a:moveTo>
                    <a:pt x="105" y="23"/>
                  </a:moveTo>
                  <a:lnTo>
                    <a:pt x="144" y="0"/>
                  </a:lnTo>
                  <a:lnTo>
                    <a:pt x="144" y="29"/>
                  </a:lnTo>
                  <a:lnTo>
                    <a:pt x="155" y="50"/>
                  </a:lnTo>
                  <a:lnTo>
                    <a:pt x="150" y="106"/>
                  </a:lnTo>
                  <a:lnTo>
                    <a:pt x="144" y="117"/>
                  </a:lnTo>
                  <a:lnTo>
                    <a:pt x="133" y="117"/>
                  </a:lnTo>
                  <a:lnTo>
                    <a:pt x="88" y="155"/>
                  </a:lnTo>
                  <a:lnTo>
                    <a:pt x="83" y="161"/>
                  </a:lnTo>
                  <a:lnTo>
                    <a:pt x="77" y="171"/>
                  </a:lnTo>
                  <a:lnTo>
                    <a:pt x="67" y="171"/>
                  </a:lnTo>
                  <a:lnTo>
                    <a:pt x="61" y="177"/>
                  </a:lnTo>
                  <a:lnTo>
                    <a:pt x="61" y="188"/>
                  </a:lnTo>
                  <a:lnTo>
                    <a:pt x="71" y="232"/>
                  </a:lnTo>
                  <a:lnTo>
                    <a:pt x="61" y="265"/>
                  </a:lnTo>
                  <a:lnTo>
                    <a:pt x="56" y="276"/>
                  </a:lnTo>
                  <a:lnTo>
                    <a:pt x="39" y="276"/>
                  </a:lnTo>
                  <a:lnTo>
                    <a:pt x="27" y="288"/>
                  </a:lnTo>
                  <a:lnTo>
                    <a:pt x="23" y="305"/>
                  </a:lnTo>
                  <a:lnTo>
                    <a:pt x="11" y="299"/>
                  </a:lnTo>
                  <a:lnTo>
                    <a:pt x="11" y="221"/>
                  </a:lnTo>
                  <a:lnTo>
                    <a:pt x="27" y="211"/>
                  </a:lnTo>
                  <a:lnTo>
                    <a:pt x="39" y="127"/>
                  </a:lnTo>
                  <a:lnTo>
                    <a:pt x="23" y="106"/>
                  </a:lnTo>
                  <a:lnTo>
                    <a:pt x="11" y="106"/>
                  </a:lnTo>
                  <a:lnTo>
                    <a:pt x="6" y="100"/>
                  </a:lnTo>
                  <a:lnTo>
                    <a:pt x="0" y="100"/>
                  </a:lnTo>
                  <a:lnTo>
                    <a:pt x="6" y="83"/>
                  </a:lnTo>
                  <a:lnTo>
                    <a:pt x="27" y="67"/>
                  </a:lnTo>
                  <a:lnTo>
                    <a:pt x="42" y="71"/>
                  </a:lnTo>
                  <a:lnTo>
                    <a:pt x="50" y="73"/>
                  </a:lnTo>
                  <a:lnTo>
                    <a:pt x="61" y="89"/>
                  </a:lnTo>
                  <a:lnTo>
                    <a:pt x="61" y="111"/>
                  </a:lnTo>
                  <a:lnTo>
                    <a:pt x="74" y="111"/>
                  </a:lnTo>
                  <a:lnTo>
                    <a:pt x="77" y="73"/>
                  </a:lnTo>
                  <a:lnTo>
                    <a:pt x="73" y="56"/>
                  </a:lnTo>
                  <a:lnTo>
                    <a:pt x="73" y="17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89" name="Freeform 68"/>
            <p:cNvSpPr>
              <a:spLocks/>
            </p:cNvSpPr>
            <p:nvPr/>
          </p:nvSpPr>
          <p:spPr bwMode="auto">
            <a:xfrm>
              <a:off x="3025" y="2763"/>
              <a:ext cx="196" cy="305"/>
            </a:xfrm>
            <a:custGeom>
              <a:avLst/>
              <a:gdLst>
                <a:gd name="T0" fmla="*/ 1095 w 155"/>
                <a:gd name="T1" fmla="*/ 23 h 305"/>
                <a:gd name="T2" fmla="*/ 1505 w 155"/>
                <a:gd name="T3" fmla="*/ 0 h 305"/>
                <a:gd name="T4" fmla="*/ 1505 w 155"/>
                <a:gd name="T5" fmla="*/ 29 h 305"/>
                <a:gd name="T6" fmla="*/ 1622 w 155"/>
                <a:gd name="T7" fmla="*/ 50 h 305"/>
                <a:gd name="T8" fmla="*/ 1565 w 155"/>
                <a:gd name="T9" fmla="*/ 106 h 305"/>
                <a:gd name="T10" fmla="*/ 1505 w 155"/>
                <a:gd name="T11" fmla="*/ 117 h 305"/>
                <a:gd name="T12" fmla="*/ 1385 w 155"/>
                <a:gd name="T13" fmla="*/ 117 h 305"/>
                <a:gd name="T14" fmla="*/ 917 w 155"/>
                <a:gd name="T15" fmla="*/ 155 h 305"/>
                <a:gd name="T16" fmla="*/ 866 w 155"/>
                <a:gd name="T17" fmla="*/ 161 h 305"/>
                <a:gd name="T18" fmla="*/ 804 w 155"/>
                <a:gd name="T19" fmla="*/ 171 h 305"/>
                <a:gd name="T20" fmla="*/ 697 w 155"/>
                <a:gd name="T21" fmla="*/ 171 h 305"/>
                <a:gd name="T22" fmla="*/ 636 w 155"/>
                <a:gd name="T23" fmla="*/ 177 h 305"/>
                <a:gd name="T24" fmla="*/ 636 w 155"/>
                <a:gd name="T25" fmla="*/ 188 h 305"/>
                <a:gd name="T26" fmla="*/ 744 w 155"/>
                <a:gd name="T27" fmla="*/ 232 h 305"/>
                <a:gd name="T28" fmla="*/ 636 w 155"/>
                <a:gd name="T29" fmla="*/ 265 h 305"/>
                <a:gd name="T30" fmla="*/ 588 w 155"/>
                <a:gd name="T31" fmla="*/ 276 h 305"/>
                <a:gd name="T32" fmla="*/ 405 w 155"/>
                <a:gd name="T33" fmla="*/ 276 h 305"/>
                <a:gd name="T34" fmla="*/ 279 w 155"/>
                <a:gd name="T35" fmla="*/ 288 h 305"/>
                <a:gd name="T36" fmla="*/ 243 w 155"/>
                <a:gd name="T37" fmla="*/ 305 h 305"/>
                <a:gd name="T38" fmla="*/ 156 w 155"/>
                <a:gd name="T39" fmla="*/ 299 h 305"/>
                <a:gd name="T40" fmla="*/ 120 w 155"/>
                <a:gd name="T41" fmla="*/ 221 h 305"/>
                <a:gd name="T42" fmla="*/ 279 w 155"/>
                <a:gd name="T43" fmla="*/ 211 h 305"/>
                <a:gd name="T44" fmla="*/ 405 w 155"/>
                <a:gd name="T45" fmla="*/ 127 h 305"/>
                <a:gd name="T46" fmla="*/ 243 w 155"/>
                <a:gd name="T47" fmla="*/ 106 h 305"/>
                <a:gd name="T48" fmla="*/ 120 w 155"/>
                <a:gd name="T49" fmla="*/ 106 h 305"/>
                <a:gd name="T50" fmla="*/ 64 w 155"/>
                <a:gd name="T51" fmla="*/ 100 h 305"/>
                <a:gd name="T52" fmla="*/ 0 w 155"/>
                <a:gd name="T53" fmla="*/ 100 h 305"/>
                <a:gd name="T54" fmla="*/ 64 w 155"/>
                <a:gd name="T55" fmla="*/ 83 h 305"/>
                <a:gd name="T56" fmla="*/ 279 w 155"/>
                <a:gd name="T57" fmla="*/ 67 h 305"/>
                <a:gd name="T58" fmla="*/ 436 w 155"/>
                <a:gd name="T59" fmla="*/ 71 h 305"/>
                <a:gd name="T60" fmla="*/ 525 w 155"/>
                <a:gd name="T61" fmla="*/ 73 h 305"/>
                <a:gd name="T62" fmla="*/ 636 w 155"/>
                <a:gd name="T63" fmla="*/ 89 h 305"/>
                <a:gd name="T64" fmla="*/ 636 w 155"/>
                <a:gd name="T65" fmla="*/ 111 h 305"/>
                <a:gd name="T66" fmla="*/ 774 w 155"/>
                <a:gd name="T67" fmla="*/ 111 h 305"/>
                <a:gd name="T68" fmla="*/ 804 w 155"/>
                <a:gd name="T69" fmla="*/ 62 h 305"/>
                <a:gd name="T70" fmla="*/ 760 w 155"/>
                <a:gd name="T71" fmla="*/ 56 h 305"/>
                <a:gd name="T72" fmla="*/ 760 w 155"/>
                <a:gd name="T73" fmla="*/ 17 h 305"/>
                <a:gd name="T74" fmla="*/ 1095 w 155"/>
                <a:gd name="T75" fmla="*/ 23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5"/>
                <a:gd name="T115" fmla="*/ 0 h 305"/>
                <a:gd name="T116" fmla="*/ 155 w 155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5" h="305">
                  <a:moveTo>
                    <a:pt x="105" y="23"/>
                  </a:moveTo>
                  <a:lnTo>
                    <a:pt x="144" y="0"/>
                  </a:lnTo>
                  <a:lnTo>
                    <a:pt x="144" y="29"/>
                  </a:lnTo>
                  <a:lnTo>
                    <a:pt x="155" y="50"/>
                  </a:lnTo>
                  <a:lnTo>
                    <a:pt x="150" y="106"/>
                  </a:lnTo>
                  <a:lnTo>
                    <a:pt x="144" y="117"/>
                  </a:lnTo>
                  <a:lnTo>
                    <a:pt x="133" y="117"/>
                  </a:lnTo>
                  <a:lnTo>
                    <a:pt x="88" y="155"/>
                  </a:lnTo>
                  <a:lnTo>
                    <a:pt x="83" y="161"/>
                  </a:lnTo>
                  <a:lnTo>
                    <a:pt x="77" y="171"/>
                  </a:lnTo>
                  <a:lnTo>
                    <a:pt x="67" y="171"/>
                  </a:lnTo>
                  <a:lnTo>
                    <a:pt x="61" y="177"/>
                  </a:lnTo>
                  <a:lnTo>
                    <a:pt x="61" y="188"/>
                  </a:lnTo>
                  <a:lnTo>
                    <a:pt x="71" y="232"/>
                  </a:lnTo>
                  <a:lnTo>
                    <a:pt x="61" y="265"/>
                  </a:lnTo>
                  <a:lnTo>
                    <a:pt x="56" y="276"/>
                  </a:lnTo>
                  <a:lnTo>
                    <a:pt x="39" y="276"/>
                  </a:lnTo>
                  <a:lnTo>
                    <a:pt x="27" y="288"/>
                  </a:lnTo>
                  <a:lnTo>
                    <a:pt x="23" y="305"/>
                  </a:lnTo>
                  <a:lnTo>
                    <a:pt x="15" y="299"/>
                  </a:lnTo>
                  <a:lnTo>
                    <a:pt x="11" y="221"/>
                  </a:lnTo>
                  <a:lnTo>
                    <a:pt x="27" y="211"/>
                  </a:lnTo>
                  <a:lnTo>
                    <a:pt x="39" y="127"/>
                  </a:lnTo>
                  <a:lnTo>
                    <a:pt x="23" y="106"/>
                  </a:lnTo>
                  <a:lnTo>
                    <a:pt x="11" y="106"/>
                  </a:lnTo>
                  <a:lnTo>
                    <a:pt x="6" y="100"/>
                  </a:lnTo>
                  <a:lnTo>
                    <a:pt x="0" y="100"/>
                  </a:lnTo>
                  <a:lnTo>
                    <a:pt x="6" y="83"/>
                  </a:lnTo>
                  <a:lnTo>
                    <a:pt x="27" y="67"/>
                  </a:lnTo>
                  <a:lnTo>
                    <a:pt x="42" y="71"/>
                  </a:lnTo>
                  <a:lnTo>
                    <a:pt x="50" y="73"/>
                  </a:lnTo>
                  <a:lnTo>
                    <a:pt x="61" y="89"/>
                  </a:lnTo>
                  <a:lnTo>
                    <a:pt x="61" y="111"/>
                  </a:lnTo>
                  <a:lnTo>
                    <a:pt x="74" y="111"/>
                  </a:lnTo>
                  <a:lnTo>
                    <a:pt x="77" y="62"/>
                  </a:lnTo>
                  <a:lnTo>
                    <a:pt x="73" y="56"/>
                  </a:lnTo>
                  <a:lnTo>
                    <a:pt x="73" y="17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0" name="Freeform 69"/>
            <p:cNvSpPr>
              <a:spLocks/>
            </p:cNvSpPr>
            <p:nvPr/>
          </p:nvSpPr>
          <p:spPr bwMode="auto">
            <a:xfrm>
              <a:off x="2773" y="2984"/>
              <a:ext cx="281" cy="243"/>
            </a:xfrm>
            <a:custGeom>
              <a:avLst/>
              <a:gdLst>
                <a:gd name="T0" fmla="*/ 173 w 221"/>
                <a:gd name="T1" fmla="*/ 111 h 243"/>
                <a:gd name="T2" fmla="*/ 296 w 221"/>
                <a:gd name="T3" fmla="*/ 121 h 243"/>
                <a:gd name="T4" fmla="*/ 600 w 221"/>
                <a:gd name="T5" fmla="*/ 100 h 243"/>
                <a:gd name="T6" fmla="*/ 600 w 221"/>
                <a:gd name="T7" fmla="*/ 61 h 243"/>
                <a:gd name="T8" fmla="*/ 779 w 221"/>
                <a:gd name="T9" fmla="*/ 78 h 243"/>
                <a:gd name="T10" fmla="*/ 1088 w 221"/>
                <a:gd name="T11" fmla="*/ 55 h 243"/>
                <a:gd name="T12" fmla="*/ 1213 w 221"/>
                <a:gd name="T13" fmla="*/ 55 h 243"/>
                <a:gd name="T14" fmla="*/ 1339 w 221"/>
                <a:gd name="T15" fmla="*/ 61 h 243"/>
                <a:gd name="T16" fmla="*/ 1589 w 221"/>
                <a:gd name="T17" fmla="*/ 50 h 243"/>
                <a:gd name="T18" fmla="*/ 1636 w 221"/>
                <a:gd name="T19" fmla="*/ 44 h 243"/>
                <a:gd name="T20" fmla="*/ 1703 w 221"/>
                <a:gd name="T21" fmla="*/ 23 h 243"/>
                <a:gd name="T22" fmla="*/ 2183 w 221"/>
                <a:gd name="T23" fmla="*/ 0 h 243"/>
                <a:gd name="T24" fmla="*/ 2312 w 221"/>
                <a:gd name="T25" fmla="*/ 0 h 243"/>
                <a:gd name="T26" fmla="*/ 2370 w 221"/>
                <a:gd name="T27" fmla="*/ 78 h 243"/>
                <a:gd name="T28" fmla="*/ 2437 w 221"/>
                <a:gd name="T29" fmla="*/ 84 h 243"/>
                <a:gd name="T30" fmla="*/ 2370 w 221"/>
                <a:gd name="T31" fmla="*/ 121 h 243"/>
                <a:gd name="T32" fmla="*/ 2183 w 221"/>
                <a:gd name="T33" fmla="*/ 144 h 243"/>
                <a:gd name="T34" fmla="*/ 1886 w 221"/>
                <a:gd name="T35" fmla="*/ 188 h 243"/>
                <a:gd name="T36" fmla="*/ 1822 w 221"/>
                <a:gd name="T37" fmla="*/ 194 h 243"/>
                <a:gd name="T38" fmla="*/ 1589 w 221"/>
                <a:gd name="T39" fmla="*/ 211 h 243"/>
                <a:gd name="T40" fmla="*/ 1447 w 221"/>
                <a:gd name="T41" fmla="*/ 215 h 243"/>
                <a:gd name="T42" fmla="*/ 600 w 221"/>
                <a:gd name="T43" fmla="*/ 232 h 243"/>
                <a:gd name="T44" fmla="*/ 482 w 221"/>
                <a:gd name="T45" fmla="*/ 243 h 243"/>
                <a:gd name="T46" fmla="*/ 296 w 221"/>
                <a:gd name="T47" fmla="*/ 243 h 243"/>
                <a:gd name="T48" fmla="*/ 173 w 221"/>
                <a:gd name="T49" fmla="*/ 205 h 243"/>
                <a:gd name="T50" fmla="*/ 233 w 221"/>
                <a:gd name="T51" fmla="*/ 194 h 243"/>
                <a:gd name="T52" fmla="*/ 120 w 221"/>
                <a:gd name="T53" fmla="*/ 149 h 243"/>
                <a:gd name="T54" fmla="*/ 0 w 221"/>
                <a:gd name="T55" fmla="*/ 117 h 2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1"/>
                <a:gd name="T85" fmla="*/ 0 h 243"/>
                <a:gd name="T86" fmla="*/ 221 w 221"/>
                <a:gd name="T87" fmla="*/ 243 h 2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1" h="243">
                  <a:moveTo>
                    <a:pt x="16" y="111"/>
                  </a:moveTo>
                  <a:lnTo>
                    <a:pt x="27" y="121"/>
                  </a:lnTo>
                  <a:lnTo>
                    <a:pt x="54" y="100"/>
                  </a:lnTo>
                  <a:lnTo>
                    <a:pt x="54" y="61"/>
                  </a:lnTo>
                  <a:lnTo>
                    <a:pt x="71" y="78"/>
                  </a:lnTo>
                  <a:lnTo>
                    <a:pt x="98" y="55"/>
                  </a:lnTo>
                  <a:lnTo>
                    <a:pt x="110" y="55"/>
                  </a:lnTo>
                  <a:lnTo>
                    <a:pt x="121" y="61"/>
                  </a:lnTo>
                  <a:lnTo>
                    <a:pt x="144" y="50"/>
                  </a:lnTo>
                  <a:lnTo>
                    <a:pt x="148" y="44"/>
                  </a:lnTo>
                  <a:lnTo>
                    <a:pt x="154" y="23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15" y="78"/>
                  </a:lnTo>
                  <a:lnTo>
                    <a:pt x="221" y="84"/>
                  </a:lnTo>
                  <a:lnTo>
                    <a:pt x="215" y="121"/>
                  </a:lnTo>
                  <a:lnTo>
                    <a:pt x="198" y="144"/>
                  </a:lnTo>
                  <a:lnTo>
                    <a:pt x="171" y="188"/>
                  </a:lnTo>
                  <a:lnTo>
                    <a:pt x="165" y="194"/>
                  </a:lnTo>
                  <a:lnTo>
                    <a:pt x="144" y="211"/>
                  </a:lnTo>
                  <a:lnTo>
                    <a:pt x="131" y="215"/>
                  </a:lnTo>
                  <a:lnTo>
                    <a:pt x="54" y="232"/>
                  </a:lnTo>
                  <a:lnTo>
                    <a:pt x="44" y="243"/>
                  </a:lnTo>
                  <a:lnTo>
                    <a:pt x="27" y="243"/>
                  </a:lnTo>
                  <a:lnTo>
                    <a:pt x="16" y="205"/>
                  </a:lnTo>
                  <a:lnTo>
                    <a:pt x="21" y="194"/>
                  </a:lnTo>
                  <a:lnTo>
                    <a:pt x="10" y="149"/>
                  </a:lnTo>
                  <a:lnTo>
                    <a:pt x="0" y="117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1" name="Freeform 70"/>
            <p:cNvSpPr>
              <a:spLocks/>
            </p:cNvSpPr>
            <p:nvPr/>
          </p:nvSpPr>
          <p:spPr bwMode="auto">
            <a:xfrm>
              <a:off x="2773" y="2984"/>
              <a:ext cx="281" cy="243"/>
            </a:xfrm>
            <a:custGeom>
              <a:avLst/>
              <a:gdLst>
                <a:gd name="T0" fmla="*/ 173 w 221"/>
                <a:gd name="T1" fmla="*/ 111 h 243"/>
                <a:gd name="T2" fmla="*/ 296 w 221"/>
                <a:gd name="T3" fmla="*/ 121 h 243"/>
                <a:gd name="T4" fmla="*/ 600 w 221"/>
                <a:gd name="T5" fmla="*/ 100 h 243"/>
                <a:gd name="T6" fmla="*/ 600 w 221"/>
                <a:gd name="T7" fmla="*/ 61 h 243"/>
                <a:gd name="T8" fmla="*/ 779 w 221"/>
                <a:gd name="T9" fmla="*/ 78 h 243"/>
                <a:gd name="T10" fmla="*/ 1088 w 221"/>
                <a:gd name="T11" fmla="*/ 55 h 243"/>
                <a:gd name="T12" fmla="*/ 1213 w 221"/>
                <a:gd name="T13" fmla="*/ 55 h 243"/>
                <a:gd name="T14" fmla="*/ 1339 w 221"/>
                <a:gd name="T15" fmla="*/ 61 h 243"/>
                <a:gd name="T16" fmla="*/ 1589 w 221"/>
                <a:gd name="T17" fmla="*/ 50 h 243"/>
                <a:gd name="T18" fmla="*/ 1636 w 221"/>
                <a:gd name="T19" fmla="*/ 44 h 243"/>
                <a:gd name="T20" fmla="*/ 1703 w 221"/>
                <a:gd name="T21" fmla="*/ 23 h 243"/>
                <a:gd name="T22" fmla="*/ 2183 w 221"/>
                <a:gd name="T23" fmla="*/ 0 h 243"/>
                <a:gd name="T24" fmla="*/ 2312 w 221"/>
                <a:gd name="T25" fmla="*/ 0 h 243"/>
                <a:gd name="T26" fmla="*/ 2370 w 221"/>
                <a:gd name="T27" fmla="*/ 78 h 243"/>
                <a:gd name="T28" fmla="*/ 2437 w 221"/>
                <a:gd name="T29" fmla="*/ 84 h 243"/>
                <a:gd name="T30" fmla="*/ 2370 w 221"/>
                <a:gd name="T31" fmla="*/ 121 h 243"/>
                <a:gd name="T32" fmla="*/ 2183 w 221"/>
                <a:gd name="T33" fmla="*/ 144 h 243"/>
                <a:gd name="T34" fmla="*/ 1886 w 221"/>
                <a:gd name="T35" fmla="*/ 188 h 243"/>
                <a:gd name="T36" fmla="*/ 1822 w 221"/>
                <a:gd name="T37" fmla="*/ 194 h 243"/>
                <a:gd name="T38" fmla="*/ 1589 w 221"/>
                <a:gd name="T39" fmla="*/ 211 h 243"/>
                <a:gd name="T40" fmla="*/ 1447 w 221"/>
                <a:gd name="T41" fmla="*/ 215 h 243"/>
                <a:gd name="T42" fmla="*/ 600 w 221"/>
                <a:gd name="T43" fmla="*/ 232 h 243"/>
                <a:gd name="T44" fmla="*/ 482 w 221"/>
                <a:gd name="T45" fmla="*/ 243 h 243"/>
                <a:gd name="T46" fmla="*/ 296 w 221"/>
                <a:gd name="T47" fmla="*/ 243 h 243"/>
                <a:gd name="T48" fmla="*/ 173 w 221"/>
                <a:gd name="T49" fmla="*/ 205 h 243"/>
                <a:gd name="T50" fmla="*/ 233 w 221"/>
                <a:gd name="T51" fmla="*/ 194 h 243"/>
                <a:gd name="T52" fmla="*/ 120 w 221"/>
                <a:gd name="T53" fmla="*/ 149 h 243"/>
                <a:gd name="T54" fmla="*/ 0 w 221"/>
                <a:gd name="T55" fmla="*/ 117 h 2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1"/>
                <a:gd name="T85" fmla="*/ 0 h 243"/>
                <a:gd name="T86" fmla="*/ 221 w 221"/>
                <a:gd name="T87" fmla="*/ 243 h 2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1" h="243">
                  <a:moveTo>
                    <a:pt x="16" y="111"/>
                  </a:moveTo>
                  <a:lnTo>
                    <a:pt x="27" y="121"/>
                  </a:lnTo>
                  <a:lnTo>
                    <a:pt x="54" y="100"/>
                  </a:lnTo>
                  <a:lnTo>
                    <a:pt x="54" y="61"/>
                  </a:lnTo>
                  <a:lnTo>
                    <a:pt x="71" y="78"/>
                  </a:lnTo>
                  <a:lnTo>
                    <a:pt x="98" y="55"/>
                  </a:lnTo>
                  <a:lnTo>
                    <a:pt x="110" y="55"/>
                  </a:lnTo>
                  <a:lnTo>
                    <a:pt x="121" y="61"/>
                  </a:lnTo>
                  <a:lnTo>
                    <a:pt x="144" y="50"/>
                  </a:lnTo>
                  <a:lnTo>
                    <a:pt x="148" y="44"/>
                  </a:lnTo>
                  <a:lnTo>
                    <a:pt x="154" y="23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15" y="78"/>
                  </a:lnTo>
                  <a:lnTo>
                    <a:pt x="221" y="84"/>
                  </a:lnTo>
                  <a:lnTo>
                    <a:pt x="215" y="121"/>
                  </a:lnTo>
                  <a:lnTo>
                    <a:pt x="198" y="144"/>
                  </a:lnTo>
                  <a:lnTo>
                    <a:pt x="171" y="188"/>
                  </a:lnTo>
                  <a:lnTo>
                    <a:pt x="165" y="194"/>
                  </a:lnTo>
                  <a:lnTo>
                    <a:pt x="144" y="211"/>
                  </a:lnTo>
                  <a:lnTo>
                    <a:pt x="131" y="215"/>
                  </a:lnTo>
                  <a:lnTo>
                    <a:pt x="54" y="232"/>
                  </a:lnTo>
                  <a:lnTo>
                    <a:pt x="44" y="243"/>
                  </a:lnTo>
                  <a:lnTo>
                    <a:pt x="27" y="243"/>
                  </a:lnTo>
                  <a:lnTo>
                    <a:pt x="16" y="205"/>
                  </a:lnTo>
                  <a:lnTo>
                    <a:pt x="21" y="194"/>
                  </a:lnTo>
                  <a:lnTo>
                    <a:pt x="10" y="149"/>
                  </a:lnTo>
                  <a:lnTo>
                    <a:pt x="0" y="117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2" name="Freeform 71"/>
            <p:cNvSpPr>
              <a:spLocks/>
            </p:cNvSpPr>
            <p:nvPr/>
          </p:nvSpPr>
          <p:spPr bwMode="auto">
            <a:xfrm>
              <a:off x="2842" y="2901"/>
              <a:ext cx="183" cy="161"/>
            </a:xfrm>
            <a:custGeom>
              <a:avLst/>
              <a:gdLst>
                <a:gd name="T0" fmla="*/ 0 w 144"/>
                <a:gd name="T1" fmla="*/ 144 h 161"/>
                <a:gd name="T2" fmla="*/ 0 w 144"/>
                <a:gd name="T3" fmla="*/ 77 h 161"/>
                <a:gd name="T4" fmla="*/ 192 w 144"/>
                <a:gd name="T5" fmla="*/ 77 h 161"/>
                <a:gd name="T6" fmla="*/ 192 w 144"/>
                <a:gd name="T7" fmla="*/ 12 h 161"/>
                <a:gd name="T8" fmla="*/ 609 w 144"/>
                <a:gd name="T9" fmla="*/ 12 h 161"/>
                <a:gd name="T10" fmla="*/ 733 w 144"/>
                <a:gd name="T11" fmla="*/ 6 h 161"/>
                <a:gd name="T12" fmla="*/ 733 w 144"/>
                <a:gd name="T13" fmla="*/ 0 h 161"/>
                <a:gd name="T14" fmla="*/ 1582 w 144"/>
                <a:gd name="T15" fmla="*/ 83 h 161"/>
                <a:gd name="T16" fmla="*/ 1099 w 144"/>
                <a:gd name="T17" fmla="*/ 106 h 161"/>
                <a:gd name="T18" fmla="*/ 1029 w 144"/>
                <a:gd name="T19" fmla="*/ 127 h 161"/>
                <a:gd name="T20" fmla="*/ 984 w 144"/>
                <a:gd name="T21" fmla="*/ 133 h 161"/>
                <a:gd name="T22" fmla="*/ 733 w 144"/>
                <a:gd name="T23" fmla="*/ 144 h 161"/>
                <a:gd name="T24" fmla="*/ 609 w 144"/>
                <a:gd name="T25" fmla="*/ 138 h 161"/>
                <a:gd name="T26" fmla="*/ 479 w 144"/>
                <a:gd name="T27" fmla="*/ 138 h 161"/>
                <a:gd name="T28" fmla="*/ 192 w 144"/>
                <a:gd name="T29" fmla="*/ 161 h 161"/>
                <a:gd name="T30" fmla="*/ 0 w 144"/>
                <a:gd name="T31" fmla="*/ 144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161"/>
                <a:gd name="T50" fmla="*/ 144 w 144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161">
                  <a:moveTo>
                    <a:pt x="0" y="144"/>
                  </a:moveTo>
                  <a:lnTo>
                    <a:pt x="0" y="77"/>
                  </a:lnTo>
                  <a:lnTo>
                    <a:pt x="17" y="77"/>
                  </a:lnTo>
                  <a:lnTo>
                    <a:pt x="17" y="12"/>
                  </a:lnTo>
                  <a:lnTo>
                    <a:pt x="56" y="12"/>
                  </a:lnTo>
                  <a:lnTo>
                    <a:pt x="67" y="6"/>
                  </a:lnTo>
                  <a:lnTo>
                    <a:pt x="67" y="0"/>
                  </a:lnTo>
                  <a:lnTo>
                    <a:pt x="144" y="83"/>
                  </a:lnTo>
                  <a:lnTo>
                    <a:pt x="100" y="106"/>
                  </a:lnTo>
                  <a:lnTo>
                    <a:pt x="94" y="127"/>
                  </a:lnTo>
                  <a:lnTo>
                    <a:pt x="90" y="133"/>
                  </a:lnTo>
                  <a:lnTo>
                    <a:pt x="67" y="144"/>
                  </a:lnTo>
                  <a:lnTo>
                    <a:pt x="56" y="138"/>
                  </a:lnTo>
                  <a:lnTo>
                    <a:pt x="44" y="138"/>
                  </a:lnTo>
                  <a:lnTo>
                    <a:pt x="17" y="16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3" name="Freeform 72"/>
            <p:cNvSpPr>
              <a:spLocks/>
            </p:cNvSpPr>
            <p:nvPr/>
          </p:nvSpPr>
          <p:spPr bwMode="auto">
            <a:xfrm>
              <a:off x="2577" y="1570"/>
              <a:ext cx="153" cy="138"/>
            </a:xfrm>
            <a:custGeom>
              <a:avLst/>
              <a:gdLst>
                <a:gd name="T0" fmla="*/ 220 w 121"/>
                <a:gd name="T1" fmla="*/ 23 h 138"/>
                <a:gd name="T2" fmla="*/ 220 w 121"/>
                <a:gd name="T3" fmla="*/ 44 h 138"/>
                <a:gd name="T4" fmla="*/ 0 w 121"/>
                <a:gd name="T5" fmla="*/ 67 h 138"/>
                <a:gd name="T6" fmla="*/ 51 w 121"/>
                <a:gd name="T7" fmla="*/ 84 h 138"/>
                <a:gd name="T8" fmla="*/ 51 w 121"/>
                <a:gd name="T9" fmla="*/ 94 h 138"/>
                <a:gd name="T10" fmla="*/ 120 w 121"/>
                <a:gd name="T11" fmla="*/ 94 h 138"/>
                <a:gd name="T12" fmla="*/ 345 w 121"/>
                <a:gd name="T13" fmla="*/ 105 h 138"/>
                <a:gd name="T14" fmla="*/ 345 w 121"/>
                <a:gd name="T15" fmla="*/ 128 h 138"/>
                <a:gd name="T16" fmla="*/ 587 w 121"/>
                <a:gd name="T17" fmla="*/ 138 h 138"/>
                <a:gd name="T18" fmla="*/ 917 w 121"/>
                <a:gd name="T19" fmla="*/ 134 h 138"/>
                <a:gd name="T20" fmla="*/ 1095 w 121"/>
                <a:gd name="T21" fmla="*/ 111 h 138"/>
                <a:gd name="T22" fmla="*/ 979 w 121"/>
                <a:gd name="T23" fmla="*/ 94 h 138"/>
                <a:gd name="T24" fmla="*/ 917 w 121"/>
                <a:gd name="T25" fmla="*/ 78 h 138"/>
                <a:gd name="T26" fmla="*/ 979 w 121"/>
                <a:gd name="T27" fmla="*/ 84 h 138"/>
                <a:gd name="T28" fmla="*/ 1263 w 121"/>
                <a:gd name="T29" fmla="*/ 73 h 138"/>
                <a:gd name="T30" fmla="*/ 1195 w 121"/>
                <a:gd name="T31" fmla="*/ 40 h 138"/>
                <a:gd name="T32" fmla="*/ 1195 w 121"/>
                <a:gd name="T33" fmla="*/ 13 h 138"/>
                <a:gd name="T34" fmla="*/ 917 w 121"/>
                <a:gd name="T35" fmla="*/ 6 h 138"/>
                <a:gd name="T36" fmla="*/ 744 w 121"/>
                <a:gd name="T37" fmla="*/ 13 h 138"/>
                <a:gd name="T38" fmla="*/ 587 w 121"/>
                <a:gd name="T39" fmla="*/ 0 h 138"/>
                <a:gd name="T40" fmla="*/ 398 w 121"/>
                <a:gd name="T41" fmla="*/ 0 h 138"/>
                <a:gd name="T42" fmla="*/ 398 w 121"/>
                <a:gd name="T43" fmla="*/ 6 h 138"/>
                <a:gd name="T44" fmla="*/ 465 w 121"/>
                <a:gd name="T45" fmla="*/ 13 h 138"/>
                <a:gd name="T46" fmla="*/ 398 w 121"/>
                <a:gd name="T47" fmla="*/ 17 h 138"/>
                <a:gd name="T48" fmla="*/ 220 w 121"/>
                <a:gd name="T49" fmla="*/ 23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138"/>
                <a:gd name="T77" fmla="*/ 121 w 121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138">
                  <a:moveTo>
                    <a:pt x="21" y="23"/>
                  </a:moveTo>
                  <a:lnTo>
                    <a:pt x="21" y="44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5" y="94"/>
                  </a:lnTo>
                  <a:lnTo>
                    <a:pt x="11" y="94"/>
                  </a:lnTo>
                  <a:lnTo>
                    <a:pt x="33" y="105"/>
                  </a:lnTo>
                  <a:lnTo>
                    <a:pt x="33" y="128"/>
                  </a:lnTo>
                  <a:lnTo>
                    <a:pt x="55" y="138"/>
                  </a:lnTo>
                  <a:lnTo>
                    <a:pt x="88" y="134"/>
                  </a:lnTo>
                  <a:lnTo>
                    <a:pt x="105" y="111"/>
                  </a:lnTo>
                  <a:lnTo>
                    <a:pt x="94" y="94"/>
                  </a:lnTo>
                  <a:lnTo>
                    <a:pt x="88" y="78"/>
                  </a:lnTo>
                  <a:lnTo>
                    <a:pt x="94" y="84"/>
                  </a:lnTo>
                  <a:lnTo>
                    <a:pt x="121" y="73"/>
                  </a:lnTo>
                  <a:lnTo>
                    <a:pt x="115" y="40"/>
                  </a:lnTo>
                  <a:lnTo>
                    <a:pt x="115" y="13"/>
                  </a:lnTo>
                  <a:lnTo>
                    <a:pt x="88" y="6"/>
                  </a:lnTo>
                  <a:lnTo>
                    <a:pt x="71" y="13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38" y="17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4" name="Freeform 73"/>
            <p:cNvSpPr>
              <a:spLocks/>
            </p:cNvSpPr>
            <p:nvPr/>
          </p:nvSpPr>
          <p:spPr bwMode="auto">
            <a:xfrm>
              <a:off x="2547" y="1593"/>
              <a:ext cx="56" cy="44"/>
            </a:xfrm>
            <a:custGeom>
              <a:avLst/>
              <a:gdLst>
                <a:gd name="T0" fmla="*/ 489 w 44"/>
                <a:gd name="T1" fmla="*/ 0 h 44"/>
                <a:gd name="T2" fmla="*/ 489 w 44"/>
                <a:gd name="T3" fmla="*/ 21 h 44"/>
                <a:gd name="T4" fmla="*/ 255 w 44"/>
                <a:gd name="T5" fmla="*/ 44 h 44"/>
                <a:gd name="T6" fmla="*/ 154 w 44"/>
                <a:gd name="T7" fmla="*/ 38 h 44"/>
                <a:gd name="T8" fmla="*/ 0 w 44"/>
                <a:gd name="T9" fmla="*/ 27 h 44"/>
                <a:gd name="T10" fmla="*/ 75 w 44"/>
                <a:gd name="T11" fmla="*/ 21 h 44"/>
                <a:gd name="T12" fmla="*/ 154 w 44"/>
                <a:gd name="T13" fmla="*/ 21 h 44"/>
                <a:gd name="T14" fmla="*/ 317 w 44"/>
                <a:gd name="T15" fmla="*/ 5 h 44"/>
                <a:gd name="T16" fmla="*/ 489 w 44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44"/>
                <a:gd name="T29" fmla="*/ 44 w 44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44">
                  <a:moveTo>
                    <a:pt x="44" y="0"/>
                  </a:moveTo>
                  <a:lnTo>
                    <a:pt x="44" y="21"/>
                  </a:lnTo>
                  <a:lnTo>
                    <a:pt x="23" y="44"/>
                  </a:lnTo>
                  <a:lnTo>
                    <a:pt x="13" y="38"/>
                  </a:lnTo>
                  <a:lnTo>
                    <a:pt x="0" y="27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8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5" name="Freeform 74"/>
            <p:cNvSpPr>
              <a:spLocks/>
            </p:cNvSpPr>
            <p:nvPr/>
          </p:nvSpPr>
          <p:spPr bwMode="auto">
            <a:xfrm>
              <a:off x="3226" y="1836"/>
              <a:ext cx="366" cy="265"/>
            </a:xfrm>
            <a:custGeom>
              <a:avLst/>
              <a:gdLst>
                <a:gd name="T0" fmla="*/ 94 w 288"/>
                <a:gd name="T1" fmla="*/ 6 h 265"/>
                <a:gd name="T2" fmla="*/ 198 w 288"/>
                <a:gd name="T3" fmla="*/ 16 h 265"/>
                <a:gd name="T4" fmla="*/ 441 w 288"/>
                <a:gd name="T5" fmla="*/ 10 h 265"/>
                <a:gd name="T6" fmla="*/ 681 w 288"/>
                <a:gd name="T7" fmla="*/ 22 h 265"/>
                <a:gd name="T8" fmla="*/ 865 w 288"/>
                <a:gd name="T9" fmla="*/ 50 h 265"/>
                <a:gd name="T10" fmla="*/ 1099 w 288"/>
                <a:gd name="T11" fmla="*/ 50 h 265"/>
                <a:gd name="T12" fmla="*/ 1366 w 288"/>
                <a:gd name="T13" fmla="*/ 44 h 265"/>
                <a:gd name="T14" fmla="*/ 1461 w 288"/>
                <a:gd name="T15" fmla="*/ 44 h 265"/>
                <a:gd name="T16" fmla="*/ 1713 w 288"/>
                <a:gd name="T17" fmla="*/ 27 h 265"/>
                <a:gd name="T18" fmla="*/ 2010 w 288"/>
                <a:gd name="T19" fmla="*/ 22 h 265"/>
                <a:gd name="T20" fmla="*/ 2135 w 288"/>
                <a:gd name="T21" fmla="*/ 39 h 265"/>
                <a:gd name="T22" fmla="*/ 2389 w 288"/>
                <a:gd name="T23" fmla="*/ 56 h 265"/>
                <a:gd name="T24" fmla="*/ 2554 w 288"/>
                <a:gd name="T25" fmla="*/ 77 h 265"/>
                <a:gd name="T26" fmla="*/ 2487 w 288"/>
                <a:gd name="T27" fmla="*/ 104 h 265"/>
                <a:gd name="T28" fmla="*/ 2684 w 288"/>
                <a:gd name="T29" fmla="*/ 116 h 265"/>
                <a:gd name="T30" fmla="*/ 2684 w 288"/>
                <a:gd name="T31" fmla="*/ 137 h 265"/>
                <a:gd name="T32" fmla="*/ 2629 w 288"/>
                <a:gd name="T33" fmla="*/ 144 h 265"/>
                <a:gd name="T34" fmla="*/ 2803 w 288"/>
                <a:gd name="T35" fmla="*/ 160 h 265"/>
                <a:gd name="T36" fmla="*/ 2803 w 288"/>
                <a:gd name="T37" fmla="*/ 194 h 265"/>
                <a:gd name="T38" fmla="*/ 3045 w 288"/>
                <a:gd name="T39" fmla="*/ 204 h 265"/>
                <a:gd name="T40" fmla="*/ 3161 w 288"/>
                <a:gd name="T41" fmla="*/ 231 h 265"/>
                <a:gd name="T42" fmla="*/ 2970 w 288"/>
                <a:gd name="T43" fmla="*/ 242 h 265"/>
                <a:gd name="T44" fmla="*/ 2970 w 288"/>
                <a:gd name="T45" fmla="*/ 265 h 265"/>
                <a:gd name="T46" fmla="*/ 2629 w 288"/>
                <a:gd name="T47" fmla="*/ 259 h 265"/>
                <a:gd name="T48" fmla="*/ 2315 w 288"/>
                <a:gd name="T49" fmla="*/ 259 h 265"/>
                <a:gd name="T50" fmla="*/ 2195 w 288"/>
                <a:gd name="T51" fmla="*/ 238 h 265"/>
                <a:gd name="T52" fmla="*/ 2135 w 288"/>
                <a:gd name="T53" fmla="*/ 231 h 265"/>
                <a:gd name="T54" fmla="*/ 1901 w 288"/>
                <a:gd name="T55" fmla="*/ 248 h 265"/>
                <a:gd name="T56" fmla="*/ 1605 w 288"/>
                <a:gd name="T57" fmla="*/ 227 h 265"/>
                <a:gd name="T58" fmla="*/ 1461 w 288"/>
                <a:gd name="T59" fmla="*/ 227 h 265"/>
                <a:gd name="T60" fmla="*/ 1287 w 288"/>
                <a:gd name="T61" fmla="*/ 215 h 265"/>
                <a:gd name="T62" fmla="*/ 1054 w 288"/>
                <a:gd name="T63" fmla="*/ 181 h 265"/>
                <a:gd name="T64" fmla="*/ 806 w 288"/>
                <a:gd name="T65" fmla="*/ 181 h 265"/>
                <a:gd name="T66" fmla="*/ 745 w 288"/>
                <a:gd name="T67" fmla="*/ 144 h 265"/>
                <a:gd name="T68" fmla="*/ 574 w 288"/>
                <a:gd name="T69" fmla="*/ 133 h 265"/>
                <a:gd name="T70" fmla="*/ 377 w 288"/>
                <a:gd name="T71" fmla="*/ 110 h 265"/>
                <a:gd name="T72" fmla="*/ 320 w 288"/>
                <a:gd name="T73" fmla="*/ 94 h 265"/>
                <a:gd name="T74" fmla="*/ 441 w 288"/>
                <a:gd name="T75" fmla="*/ 77 h 265"/>
                <a:gd name="T76" fmla="*/ 252 w 288"/>
                <a:gd name="T77" fmla="*/ 66 h 265"/>
                <a:gd name="T78" fmla="*/ 126 w 288"/>
                <a:gd name="T79" fmla="*/ 44 h 265"/>
                <a:gd name="T80" fmla="*/ 126 w 288"/>
                <a:gd name="T81" fmla="*/ 33 h 265"/>
                <a:gd name="T82" fmla="*/ 28 w 288"/>
                <a:gd name="T83" fmla="*/ 10 h 265"/>
                <a:gd name="T84" fmla="*/ 0 w 288"/>
                <a:gd name="T85" fmla="*/ 0 h 265"/>
                <a:gd name="T86" fmla="*/ 74 w 288"/>
                <a:gd name="T87" fmla="*/ 6 h 2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8"/>
                <a:gd name="T133" fmla="*/ 0 h 265"/>
                <a:gd name="T134" fmla="*/ 288 w 288"/>
                <a:gd name="T135" fmla="*/ 265 h 2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8" h="265">
                  <a:moveTo>
                    <a:pt x="8" y="6"/>
                  </a:moveTo>
                  <a:lnTo>
                    <a:pt x="18" y="16"/>
                  </a:lnTo>
                  <a:lnTo>
                    <a:pt x="40" y="10"/>
                  </a:lnTo>
                  <a:lnTo>
                    <a:pt x="62" y="22"/>
                  </a:lnTo>
                  <a:lnTo>
                    <a:pt x="79" y="50"/>
                  </a:lnTo>
                  <a:lnTo>
                    <a:pt x="100" y="50"/>
                  </a:lnTo>
                  <a:lnTo>
                    <a:pt x="124" y="44"/>
                  </a:lnTo>
                  <a:lnTo>
                    <a:pt x="133" y="44"/>
                  </a:lnTo>
                  <a:lnTo>
                    <a:pt x="156" y="27"/>
                  </a:lnTo>
                  <a:lnTo>
                    <a:pt x="183" y="22"/>
                  </a:lnTo>
                  <a:lnTo>
                    <a:pt x="194" y="39"/>
                  </a:lnTo>
                  <a:lnTo>
                    <a:pt x="217" y="56"/>
                  </a:lnTo>
                  <a:lnTo>
                    <a:pt x="233" y="77"/>
                  </a:lnTo>
                  <a:lnTo>
                    <a:pt x="227" y="104"/>
                  </a:lnTo>
                  <a:lnTo>
                    <a:pt x="244" y="116"/>
                  </a:lnTo>
                  <a:lnTo>
                    <a:pt x="244" y="137"/>
                  </a:lnTo>
                  <a:lnTo>
                    <a:pt x="239" y="144"/>
                  </a:lnTo>
                  <a:lnTo>
                    <a:pt x="255" y="160"/>
                  </a:lnTo>
                  <a:lnTo>
                    <a:pt x="255" y="194"/>
                  </a:lnTo>
                  <a:lnTo>
                    <a:pt x="277" y="204"/>
                  </a:lnTo>
                  <a:lnTo>
                    <a:pt x="288" y="231"/>
                  </a:lnTo>
                  <a:lnTo>
                    <a:pt x="271" y="242"/>
                  </a:lnTo>
                  <a:lnTo>
                    <a:pt x="271" y="265"/>
                  </a:lnTo>
                  <a:lnTo>
                    <a:pt x="239" y="259"/>
                  </a:lnTo>
                  <a:lnTo>
                    <a:pt x="211" y="259"/>
                  </a:lnTo>
                  <a:lnTo>
                    <a:pt x="200" y="238"/>
                  </a:lnTo>
                  <a:lnTo>
                    <a:pt x="194" y="231"/>
                  </a:lnTo>
                  <a:lnTo>
                    <a:pt x="173" y="248"/>
                  </a:lnTo>
                  <a:lnTo>
                    <a:pt x="146" y="227"/>
                  </a:lnTo>
                  <a:lnTo>
                    <a:pt x="133" y="227"/>
                  </a:lnTo>
                  <a:lnTo>
                    <a:pt x="117" y="215"/>
                  </a:lnTo>
                  <a:lnTo>
                    <a:pt x="96" y="181"/>
                  </a:lnTo>
                  <a:lnTo>
                    <a:pt x="73" y="181"/>
                  </a:lnTo>
                  <a:lnTo>
                    <a:pt x="68" y="144"/>
                  </a:lnTo>
                  <a:lnTo>
                    <a:pt x="52" y="133"/>
                  </a:lnTo>
                  <a:lnTo>
                    <a:pt x="35" y="110"/>
                  </a:lnTo>
                  <a:lnTo>
                    <a:pt x="29" y="94"/>
                  </a:lnTo>
                  <a:lnTo>
                    <a:pt x="40" y="77"/>
                  </a:lnTo>
                  <a:lnTo>
                    <a:pt x="23" y="66"/>
                  </a:lnTo>
                  <a:lnTo>
                    <a:pt x="12" y="44"/>
                  </a:lnTo>
                  <a:lnTo>
                    <a:pt x="12" y="3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6" name="Freeform 75"/>
            <p:cNvSpPr>
              <a:spLocks/>
            </p:cNvSpPr>
            <p:nvPr/>
          </p:nvSpPr>
          <p:spPr bwMode="auto">
            <a:xfrm>
              <a:off x="3226" y="1836"/>
              <a:ext cx="366" cy="265"/>
            </a:xfrm>
            <a:custGeom>
              <a:avLst/>
              <a:gdLst>
                <a:gd name="T0" fmla="*/ 94 w 288"/>
                <a:gd name="T1" fmla="*/ 6 h 265"/>
                <a:gd name="T2" fmla="*/ 198 w 288"/>
                <a:gd name="T3" fmla="*/ 16 h 265"/>
                <a:gd name="T4" fmla="*/ 441 w 288"/>
                <a:gd name="T5" fmla="*/ 10 h 265"/>
                <a:gd name="T6" fmla="*/ 681 w 288"/>
                <a:gd name="T7" fmla="*/ 22 h 265"/>
                <a:gd name="T8" fmla="*/ 865 w 288"/>
                <a:gd name="T9" fmla="*/ 50 h 265"/>
                <a:gd name="T10" fmla="*/ 1099 w 288"/>
                <a:gd name="T11" fmla="*/ 50 h 265"/>
                <a:gd name="T12" fmla="*/ 1366 w 288"/>
                <a:gd name="T13" fmla="*/ 44 h 265"/>
                <a:gd name="T14" fmla="*/ 1461 w 288"/>
                <a:gd name="T15" fmla="*/ 44 h 265"/>
                <a:gd name="T16" fmla="*/ 1713 w 288"/>
                <a:gd name="T17" fmla="*/ 27 h 265"/>
                <a:gd name="T18" fmla="*/ 2010 w 288"/>
                <a:gd name="T19" fmla="*/ 22 h 265"/>
                <a:gd name="T20" fmla="*/ 2135 w 288"/>
                <a:gd name="T21" fmla="*/ 39 h 265"/>
                <a:gd name="T22" fmla="*/ 2389 w 288"/>
                <a:gd name="T23" fmla="*/ 56 h 265"/>
                <a:gd name="T24" fmla="*/ 2554 w 288"/>
                <a:gd name="T25" fmla="*/ 77 h 265"/>
                <a:gd name="T26" fmla="*/ 2487 w 288"/>
                <a:gd name="T27" fmla="*/ 104 h 265"/>
                <a:gd name="T28" fmla="*/ 2684 w 288"/>
                <a:gd name="T29" fmla="*/ 116 h 265"/>
                <a:gd name="T30" fmla="*/ 2684 w 288"/>
                <a:gd name="T31" fmla="*/ 137 h 265"/>
                <a:gd name="T32" fmla="*/ 2629 w 288"/>
                <a:gd name="T33" fmla="*/ 144 h 265"/>
                <a:gd name="T34" fmla="*/ 2803 w 288"/>
                <a:gd name="T35" fmla="*/ 160 h 265"/>
                <a:gd name="T36" fmla="*/ 2803 w 288"/>
                <a:gd name="T37" fmla="*/ 194 h 265"/>
                <a:gd name="T38" fmla="*/ 3045 w 288"/>
                <a:gd name="T39" fmla="*/ 204 h 265"/>
                <a:gd name="T40" fmla="*/ 3161 w 288"/>
                <a:gd name="T41" fmla="*/ 231 h 265"/>
                <a:gd name="T42" fmla="*/ 2970 w 288"/>
                <a:gd name="T43" fmla="*/ 242 h 265"/>
                <a:gd name="T44" fmla="*/ 2970 w 288"/>
                <a:gd name="T45" fmla="*/ 265 h 265"/>
                <a:gd name="T46" fmla="*/ 2629 w 288"/>
                <a:gd name="T47" fmla="*/ 259 h 265"/>
                <a:gd name="T48" fmla="*/ 2315 w 288"/>
                <a:gd name="T49" fmla="*/ 259 h 265"/>
                <a:gd name="T50" fmla="*/ 2195 w 288"/>
                <a:gd name="T51" fmla="*/ 238 h 265"/>
                <a:gd name="T52" fmla="*/ 2135 w 288"/>
                <a:gd name="T53" fmla="*/ 231 h 265"/>
                <a:gd name="T54" fmla="*/ 1901 w 288"/>
                <a:gd name="T55" fmla="*/ 248 h 265"/>
                <a:gd name="T56" fmla="*/ 1605 w 288"/>
                <a:gd name="T57" fmla="*/ 227 h 265"/>
                <a:gd name="T58" fmla="*/ 1461 w 288"/>
                <a:gd name="T59" fmla="*/ 227 h 265"/>
                <a:gd name="T60" fmla="*/ 1287 w 288"/>
                <a:gd name="T61" fmla="*/ 215 h 265"/>
                <a:gd name="T62" fmla="*/ 1054 w 288"/>
                <a:gd name="T63" fmla="*/ 181 h 265"/>
                <a:gd name="T64" fmla="*/ 806 w 288"/>
                <a:gd name="T65" fmla="*/ 181 h 265"/>
                <a:gd name="T66" fmla="*/ 745 w 288"/>
                <a:gd name="T67" fmla="*/ 144 h 265"/>
                <a:gd name="T68" fmla="*/ 574 w 288"/>
                <a:gd name="T69" fmla="*/ 133 h 265"/>
                <a:gd name="T70" fmla="*/ 377 w 288"/>
                <a:gd name="T71" fmla="*/ 110 h 265"/>
                <a:gd name="T72" fmla="*/ 320 w 288"/>
                <a:gd name="T73" fmla="*/ 94 h 265"/>
                <a:gd name="T74" fmla="*/ 441 w 288"/>
                <a:gd name="T75" fmla="*/ 77 h 265"/>
                <a:gd name="T76" fmla="*/ 252 w 288"/>
                <a:gd name="T77" fmla="*/ 66 h 265"/>
                <a:gd name="T78" fmla="*/ 126 w 288"/>
                <a:gd name="T79" fmla="*/ 44 h 265"/>
                <a:gd name="T80" fmla="*/ 126 w 288"/>
                <a:gd name="T81" fmla="*/ 33 h 265"/>
                <a:gd name="T82" fmla="*/ 28 w 288"/>
                <a:gd name="T83" fmla="*/ 10 h 265"/>
                <a:gd name="T84" fmla="*/ 0 w 288"/>
                <a:gd name="T85" fmla="*/ 0 h 265"/>
                <a:gd name="T86" fmla="*/ 74 w 288"/>
                <a:gd name="T87" fmla="*/ 6 h 2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8"/>
                <a:gd name="T133" fmla="*/ 0 h 265"/>
                <a:gd name="T134" fmla="*/ 288 w 288"/>
                <a:gd name="T135" fmla="*/ 265 h 2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8" h="265">
                  <a:moveTo>
                    <a:pt x="8" y="6"/>
                  </a:moveTo>
                  <a:lnTo>
                    <a:pt x="18" y="16"/>
                  </a:lnTo>
                  <a:lnTo>
                    <a:pt x="40" y="10"/>
                  </a:lnTo>
                  <a:lnTo>
                    <a:pt x="62" y="22"/>
                  </a:lnTo>
                  <a:lnTo>
                    <a:pt x="79" y="50"/>
                  </a:lnTo>
                  <a:lnTo>
                    <a:pt x="100" y="50"/>
                  </a:lnTo>
                  <a:lnTo>
                    <a:pt x="124" y="44"/>
                  </a:lnTo>
                  <a:lnTo>
                    <a:pt x="133" y="44"/>
                  </a:lnTo>
                  <a:lnTo>
                    <a:pt x="156" y="27"/>
                  </a:lnTo>
                  <a:lnTo>
                    <a:pt x="183" y="22"/>
                  </a:lnTo>
                  <a:lnTo>
                    <a:pt x="194" y="39"/>
                  </a:lnTo>
                  <a:lnTo>
                    <a:pt x="217" y="56"/>
                  </a:lnTo>
                  <a:lnTo>
                    <a:pt x="233" y="77"/>
                  </a:lnTo>
                  <a:lnTo>
                    <a:pt x="227" y="104"/>
                  </a:lnTo>
                  <a:lnTo>
                    <a:pt x="244" y="116"/>
                  </a:lnTo>
                  <a:lnTo>
                    <a:pt x="244" y="137"/>
                  </a:lnTo>
                  <a:lnTo>
                    <a:pt x="239" y="144"/>
                  </a:lnTo>
                  <a:lnTo>
                    <a:pt x="255" y="160"/>
                  </a:lnTo>
                  <a:lnTo>
                    <a:pt x="255" y="194"/>
                  </a:lnTo>
                  <a:lnTo>
                    <a:pt x="277" y="204"/>
                  </a:lnTo>
                  <a:lnTo>
                    <a:pt x="288" y="231"/>
                  </a:lnTo>
                  <a:lnTo>
                    <a:pt x="271" y="242"/>
                  </a:lnTo>
                  <a:lnTo>
                    <a:pt x="271" y="265"/>
                  </a:lnTo>
                  <a:lnTo>
                    <a:pt x="239" y="259"/>
                  </a:lnTo>
                  <a:lnTo>
                    <a:pt x="211" y="259"/>
                  </a:lnTo>
                  <a:lnTo>
                    <a:pt x="200" y="238"/>
                  </a:lnTo>
                  <a:lnTo>
                    <a:pt x="194" y="231"/>
                  </a:lnTo>
                  <a:lnTo>
                    <a:pt x="173" y="248"/>
                  </a:lnTo>
                  <a:lnTo>
                    <a:pt x="146" y="227"/>
                  </a:lnTo>
                  <a:lnTo>
                    <a:pt x="133" y="227"/>
                  </a:lnTo>
                  <a:lnTo>
                    <a:pt x="117" y="215"/>
                  </a:lnTo>
                  <a:lnTo>
                    <a:pt x="96" y="181"/>
                  </a:lnTo>
                  <a:lnTo>
                    <a:pt x="73" y="181"/>
                  </a:lnTo>
                  <a:lnTo>
                    <a:pt x="68" y="144"/>
                  </a:lnTo>
                  <a:lnTo>
                    <a:pt x="52" y="133"/>
                  </a:lnTo>
                  <a:lnTo>
                    <a:pt x="35" y="110"/>
                  </a:lnTo>
                  <a:lnTo>
                    <a:pt x="29" y="94"/>
                  </a:lnTo>
                  <a:lnTo>
                    <a:pt x="40" y="77"/>
                  </a:lnTo>
                  <a:lnTo>
                    <a:pt x="23" y="66"/>
                  </a:lnTo>
                  <a:lnTo>
                    <a:pt x="12" y="44"/>
                  </a:lnTo>
                  <a:lnTo>
                    <a:pt x="12" y="3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7" name="Freeform 76"/>
            <p:cNvSpPr>
              <a:spLocks/>
            </p:cNvSpPr>
            <p:nvPr/>
          </p:nvSpPr>
          <p:spPr bwMode="auto">
            <a:xfrm>
              <a:off x="2879" y="2719"/>
              <a:ext cx="201" cy="182"/>
            </a:xfrm>
            <a:custGeom>
              <a:avLst/>
              <a:gdLst>
                <a:gd name="T0" fmla="*/ 397 w 159"/>
                <a:gd name="T1" fmla="*/ 56 h 182"/>
                <a:gd name="T2" fmla="*/ 743 w 159"/>
                <a:gd name="T3" fmla="*/ 83 h 182"/>
                <a:gd name="T4" fmla="*/ 855 w 159"/>
                <a:gd name="T5" fmla="*/ 77 h 182"/>
                <a:gd name="T6" fmla="*/ 1081 w 159"/>
                <a:gd name="T7" fmla="*/ 105 h 182"/>
                <a:gd name="T8" fmla="*/ 1133 w 159"/>
                <a:gd name="T9" fmla="*/ 73 h 182"/>
                <a:gd name="T10" fmla="*/ 1018 w 159"/>
                <a:gd name="T11" fmla="*/ 73 h 182"/>
                <a:gd name="T12" fmla="*/ 1018 w 159"/>
                <a:gd name="T13" fmla="*/ 6 h 182"/>
                <a:gd name="T14" fmla="*/ 1133 w 159"/>
                <a:gd name="T15" fmla="*/ 6 h 182"/>
                <a:gd name="T16" fmla="*/ 1311 w 159"/>
                <a:gd name="T17" fmla="*/ 0 h 182"/>
                <a:gd name="T18" fmla="*/ 1379 w 159"/>
                <a:gd name="T19" fmla="*/ 0 h 182"/>
                <a:gd name="T20" fmla="*/ 1487 w 159"/>
                <a:gd name="T21" fmla="*/ 6 h 182"/>
                <a:gd name="T22" fmla="*/ 1657 w 159"/>
                <a:gd name="T23" fmla="*/ 27 h 182"/>
                <a:gd name="T24" fmla="*/ 1501 w 159"/>
                <a:gd name="T25" fmla="*/ 83 h 182"/>
                <a:gd name="T26" fmla="*/ 1627 w 159"/>
                <a:gd name="T27" fmla="*/ 115 h 182"/>
                <a:gd name="T28" fmla="*/ 1487 w 159"/>
                <a:gd name="T29" fmla="*/ 111 h 182"/>
                <a:gd name="T30" fmla="*/ 1257 w 159"/>
                <a:gd name="T31" fmla="*/ 127 h 182"/>
                <a:gd name="T32" fmla="*/ 1191 w 159"/>
                <a:gd name="T33" fmla="*/ 144 h 182"/>
                <a:gd name="T34" fmla="*/ 1018 w 159"/>
                <a:gd name="T35" fmla="*/ 144 h 182"/>
                <a:gd name="T36" fmla="*/ 743 w 159"/>
                <a:gd name="T37" fmla="*/ 182 h 182"/>
                <a:gd name="T38" fmla="*/ 397 w 159"/>
                <a:gd name="T39" fmla="*/ 177 h 182"/>
                <a:gd name="T40" fmla="*/ 278 w 159"/>
                <a:gd name="T41" fmla="*/ 177 h 182"/>
                <a:gd name="T42" fmla="*/ 220 w 159"/>
                <a:gd name="T43" fmla="*/ 182 h 182"/>
                <a:gd name="T44" fmla="*/ 0 w 159"/>
                <a:gd name="T45" fmla="*/ 155 h 182"/>
                <a:gd name="T46" fmla="*/ 0 w 159"/>
                <a:gd name="T47" fmla="*/ 94 h 182"/>
                <a:gd name="T48" fmla="*/ 329 w 159"/>
                <a:gd name="T49" fmla="*/ 94 h 182"/>
                <a:gd name="T50" fmla="*/ 329 w 159"/>
                <a:gd name="T51" fmla="*/ 56 h 182"/>
                <a:gd name="T52" fmla="*/ 397 w 159"/>
                <a:gd name="T53" fmla="*/ 56 h 1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9"/>
                <a:gd name="T82" fmla="*/ 0 h 182"/>
                <a:gd name="T83" fmla="*/ 159 w 159"/>
                <a:gd name="T84" fmla="*/ 182 h 1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9" h="182">
                  <a:moveTo>
                    <a:pt x="38" y="56"/>
                  </a:moveTo>
                  <a:lnTo>
                    <a:pt x="71" y="83"/>
                  </a:lnTo>
                  <a:lnTo>
                    <a:pt x="82" y="77"/>
                  </a:lnTo>
                  <a:lnTo>
                    <a:pt x="104" y="105"/>
                  </a:lnTo>
                  <a:lnTo>
                    <a:pt x="109" y="73"/>
                  </a:lnTo>
                  <a:lnTo>
                    <a:pt x="98" y="73"/>
                  </a:lnTo>
                  <a:lnTo>
                    <a:pt x="98" y="6"/>
                  </a:lnTo>
                  <a:lnTo>
                    <a:pt x="109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42" y="6"/>
                  </a:lnTo>
                  <a:lnTo>
                    <a:pt x="159" y="27"/>
                  </a:lnTo>
                  <a:lnTo>
                    <a:pt x="144" y="83"/>
                  </a:lnTo>
                  <a:lnTo>
                    <a:pt x="157" y="115"/>
                  </a:lnTo>
                  <a:lnTo>
                    <a:pt x="142" y="111"/>
                  </a:lnTo>
                  <a:lnTo>
                    <a:pt x="121" y="127"/>
                  </a:lnTo>
                  <a:lnTo>
                    <a:pt x="115" y="144"/>
                  </a:lnTo>
                  <a:lnTo>
                    <a:pt x="98" y="144"/>
                  </a:lnTo>
                  <a:lnTo>
                    <a:pt x="71" y="182"/>
                  </a:lnTo>
                  <a:lnTo>
                    <a:pt x="38" y="177"/>
                  </a:lnTo>
                  <a:lnTo>
                    <a:pt x="27" y="177"/>
                  </a:lnTo>
                  <a:lnTo>
                    <a:pt x="21" y="182"/>
                  </a:lnTo>
                  <a:lnTo>
                    <a:pt x="0" y="155"/>
                  </a:lnTo>
                  <a:lnTo>
                    <a:pt x="0" y="94"/>
                  </a:lnTo>
                  <a:lnTo>
                    <a:pt x="32" y="94"/>
                  </a:lnTo>
                  <a:lnTo>
                    <a:pt x="32" y="56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8" name="Freeform 77"/>
            <p:cNvSpPr>
              <a:spLocks/>
            </p:cNvSpPr>
            <p:nvPr/>
          </p:nvSpPr>
          <p:spPr bwMode="auto">
            <a:xfrm>
              <a:off x="2652" y="1675"/>
              <a:ext cx="119" cy="51"/>
            </a:xfrm>
            <a:custGeom>
              <a:avLst/>
              <a:gdLst>
                <a:gd name="T0" fmla="*/ 313 w 94"/>
                <a:gd name="T1" fmla="*/ 29 h 51"/>
                <a:gd name="T2" fmla="*/ 476 w 94"/>
                <a:gd name="T3" fmla="*/ 6 h 51"/>
                <a:gd name="T4" fmla="*/ 900 w 94"/>
                <a:gd name="T5" fmla="*/ 0 h 51"/>
                <a:gd name="T6" fmla="*/ 994 w 94"/>
                <a:gd name="T7" fmla="*/ 21 h 51"/>
                <a:gd name="T8" fmla="*/ 839 w 94"/>
                <a:gd name="T9" fmla="*/ 45 h 51"/>
                <a:gd name="T10" fmla="*/ 551 w 94"/>
                <a:gd name="T11" fmla="*/ 51 h 51"/>
                <a:gd name="T12" fmla="*/ 249 w 94"/>
                <a:gd name="T13" fmla="*/ 39 h 51"/>
                <a:gd name="T14" fmla="*/ 25 w 94"/>
                <a:gd name="T15" fmla="*/ 51 h 51"/>
                <a:gd name="T16" fmla="*/ 0 w 94"/>
                <a:gd name="T17" fmla="*/ 33 h 51"/>
                <a:gd name="T18" fmla="*/ 313 w 94"/>
                <a:gd name="T19" fmla="*/ 29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51"/>
                <a:gd name="T32" fmla="*/ 94 w 94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51">
                  <a:moveTo>
                    <a:pt x="29" y="29"/>
                  </a:moveTo>
                  <a:lnTo>
                    <a:pt x="46" y="6"/>
                  </a:lnTo>
                  <a:lnTo>
                    <a:pt x="85" y="0"/>
                  </a:lnTo>
                  <a:lnTo>
                    <a:pt x="94" y="21"/>
                  </a:lnTo>
                  <a:lnTo>
                    <a:pt x="79" y="45"/>
                  </a:lnTo>
                  <a:lnTo>
                    <a:pt x="52" y="51"/>
                  </a:lnTo>
                  <a:lnTo>
                    <a:pt x="24" y="39"/>
                  </a:lnTo>
                  <a:lnTo>
                    <a:pt x="2" y="51"/>
                  </a:lnTo>
                  <a:lnTo>
                    <a:pt x="0" y="3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99" name="Freeform 78"/>
            <p:cNvSpPr>
              <a:spLocks/>
            </p:cNvSpPr>
            <p:nvPr/>
          </p:nvSpPr>
          <p:spPr bwMode="auto">
            <a:xfrm>
              <a:off x="2822" y="1690"/>
              <a:ext cx="142" cy="85"/>
            </a:xfrm>
            <a:custGeom>
              <a:avLst/>
              <a:gdLst>
                <a:gd name="T0" fmla="*/ 242 w 112"/>
                <a:gd name="T1" fmla="*/ 0 h 85"/>
                <a:gd name="T2" fmla="*/ 416 w 112"/>
                <a:gd name="T3" fmla="*/ 12 h 85"/>
                <a:gd name="T4" fmla="*/ 842 w 112"/>
                <a:gd name="T5" fmla="*/ 9 h 85"/>
                <a:gd name="T6" fmla="*/ 1068 w 112"/>
                <a:gd name="T7" fmla="*/ 30 h 85"/>
                <a:gd name="T8" fmla="*/ 1199 w 112"/>
                <a:gd name="T9" fmla="*/ 67 h 85"/>
                <a:gd name="T10" fmla="*/ 1136 w 112"/>
                <a:gd name="T11" fmla="*/ 68 h 85"/>
                <a:gd name="T12" fmla="*/ 1068 w 112"/>
                <a:gd name="T13" fmla="*/ 85 h 85"/>
                <a:gd name="T14" fmla="*/ 1003 w 112"/>
                <a:gd name="T15" fmla="*/ 85 h 85"/>
                <a:gd name="T16" fmla="*/ 889 w 112"/>
                <a:gd name="T17" fmla="*/ 79 h 85"/>
                <a:gd name="T18" fmla="*/ 479 w 112"/>
                <a:gd name="T19" fmla="*/ 79 h 85"/>
                <a:gd name="T20" fmla="*/ 368 w 112"/>
                <a:gd name="T21" fmla="*/ 74 h 85"/>
                <a:gd name="T22" fmla="*/ 172 w 112"/>
                <a:gd name="T23" fmla="*/ 68 h 85"/>
                <a:gd name="T24" fmla="*/ 66 w 112"/>
                <a:gd name="T25" fmla="*/ 41 h 85"/>
                <a:gd name="T26" fmla="*/ 0 w 112"/>
                <a:gd name="T27" fmla="*/ 35 h 85"/>
                <a:gd name="T28" fmla="*/ 242 w 112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85"/>
                <a:gd name="T47" fmla="*/ 112 w 112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85">
                  <a:moveTo>
                    <a:pt x="22" y="0"/>
                  </a:moveTo>
                  <a:lnTo>
                    <a:pt x="39" y="12"/>
                  </a:lnTo>
                  <a:lnTo>
                    <a:pt x="78" y="9"/>
                  </a:lnTo>
                  <a:lnTo>
                    <a:pt x="99" y="30"/>
                  </a:lnTo>
                  <a:lnTo>
                    <a:pt x="112" y="67"/>
                  </a:lnTo>
                  <a:lnTo>
                    <a:pt x="106" y="68"/>
                  </a:lnTo>
                  <a:lnTo>
                    <a:pt x="99" y="85"/>
                  </a:lnTo>
                  <a:lnTo>
                    <a:pt x="93" y="85"/>
                  </a:lnTo>
                  <a:lnTo>
                    <a:pt x="83" y="79"/>
                  </a:lnTo>
                  <a:lnTo>
                    <a:pt x="45" y="79"/>
                  </a:lnTo>
                  <a:lnTo>
                    <a:pt x="34" y="74"/>
                  </a:lnTo>
                  <a:lnTo>
                    <a:pt x="16" y="68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0" name="Freeform 79"/>
            <p:cNvSpPr>
              <a:spLocks/>
            </p:cNvSpPr>
            <p:nvPr/>
          </p:nvSpPr>
          <p:spPr bwMode="auto">
            <a:xfrm>
              <a:off x="959" y="1278"/>
              <a:ext cx="76" cy="44"/>
            </a:xfrm>
            <a:custGeom>
              <a:avLst/>
              <a:gdLst>
                <a:gd name="T0" fmla="*/ 106 w 60"/>
                <a:gd name="T1" fmla="*/ 0 h 44"/>
                <a:gd name="T2" fmla="*/ 638 w 60"/>
                <a:gd name="T3" fmla="*/ 0 h 44"/>
                <a:gd name="T4" fmla="*/ 638 w 60"/>
                <a:gd name="T5" fmla="*/ 6 h 44"/>
                <a:gd name="T6" fmla="*/ 470 w 60"/>
                <a:gd name="T7" fmla="*/ 17 h 44"/>
                <a:gd name="T8" fmla="*/ 571 w 60"/>
                <a:gd name="T9" fmla="*/ 27 h 44"/>
                <a:gd name="T10" fmla="*/ 528 w 60"/>
                <a:gd name="T11" fmla="*/ 33 h 44"/>
                <a:gd name="T12" fmla="*/ 398 w 60"/>
                <a:gd name="T13" fmla="*/ 27 h 44"/>
                <a:gd name="T14" fmla="*/ 231 w 60"/>
                <a:gd name="T15" fmla="*/ 44 h 44"/>
                <a:gd name="T16" fmla="*/ 170 w 60"/>
                <a:gd name="T17" fmla="*/ 27 h 44"/>
                <a:gd name="T18" fmla="*/ 66 w 60"/>
                <a:gd name="T19" fmla="*/ 33 h 44"/>
                <a:gd name="T20" fmla="*/ 0 w 60"/>
                <a:gd name="T21" fmla="*/ 27 h 44"/>
                <a:gd name="T22" fmla="*/ 170 w 60"/>
                <a:gd name="T23" fmla="*/ 17 h 44"/>
                <a:gd name="T24" fmla="*/ 66 w 60"/>
                <a:gd name="T25" fmla="*/ 0 h 44"/>
                <a:gd name="T26" fmla="*/ 106 w 60"/>
                <a:gd name="T27" fmla="*/ 0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4"/>
                <a:gd name="T44" fmla="*/ 60 w 60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4">
                  <a:moveTo>
                    <a:pt x="10" y="0"/>
                  </a:moveTo>
                  <a:lnTo>
                    <a:pt x="60" y="0"/>
                  </a:lnTo>
                  <a:lnTo>
                    <a:pt x="60" y="6"/>
                  </a:lnTo>
                  <a:lnTo>
                    <a:pt x="44" y="17"/>
                  </a:lnTo>
                  <a:lnTo>
                    <a:pt x="54" y="27"/>
                  </a:lnTo>
                  <a:lnTo>
                    <a:pt x="50" y="33"/>
                  </a:lnTo>
                  <a:lnTo>
                    <a:pt x="37" y="27"/>
                  </a:lnTo>
                  <a:lnTo>
                    <a:pt x="22" y="44"/>
                  </a:lnTo>
                  <a:lnTo>
                    <a:pt x="16" y="27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16" y="17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1" name="Freeform 80"/>
            <p:cNvSpPr>
              <a:spLocks/>
            </p:cNvSpPr>
            <p:nvPr/>
          </p:nvSpPr>
          <p:spPr bwMode="auto">
            <a:xfrm>
              <a:off x="959" y="1278"/>
              <a:ext cx="76" cy="44"/>
            </a:xfrm>
            <a:custGeom>
              <a:avLst/>
              <a:gdLst>
                <a:gd name="T0" fmla="*/ 106 w 60"/>
                <a:gd name="T1" fmla="*/ 0 h 44"/>
                <a:gd name="T2" fmla="*/ 638 w 60"/>
                <a:gd name="T3" fmla="*/ 0 h 44"/>
                <a:gd name="T4" fmla="*/ 638 w 60"/>
                <a:gd name="T5" fmla="*/ 6 h 44"/>
                <a:gd name="T6" fmla="*/ 470 w 60"/>
                <a:gd name="T7" fmla="*/ 17 h 44"/>
                <a:gd name="T8" fmla="*/ 571 w 60"/>
                <a:gd name="T9" fmla="*/ 27 h 44"/>
                <a:gd name="T10" fmla="*/ 528 w 60"/>
                <a:gd name="T11" fmla="*/ 33 h 44"/>
                <a:gd name="T12" fmla="*/ 398 w 60"/>
                <a:gd name="T13" fmla="*/ 27 h 44"/>
                <a:gd name="T14" fmla="*/ 231 w 60"/>
                <a:gd name="T15" fmla="*/ 44 h 44"/>
                <a:gd name="T16" fmla="*/ 170 w 60"/>
                <a:gd name="T17" fmla="*/ 27 h 44"/>
                <a:gd name="T18" fmla="*/ 66 w 60"/>
                <a:gd name="T19" fmla="*/ 33 h 44"/>
                <a:gd name="T20" fmla="*/ 0 w 60"/>
                <a:gd name="T21" fmla="*/ 27 h 44"/>
                <a:gd name="T22" fmla="*/ 170 w 60"/>
                <a:gd name="T23" fmla="*/ 17 h 44"/>
                <a:gd name="T24" fmla="*/ 66 w 60"/>
                <a:gd name="T25" fmla="*/ 0 h 44"/>
                <a:gd name="T26" fmla="*/ 106 w 60"/>
                <a:gd name="T27" fmla="*/ 0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4"/>
                <a:gd name="T44" fmla="*/ 60 w 60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4">
                  <a:moveTo>
                    <a:pt x="10" y="0"/>
                  </a:moveTo>
                  <a:lnTo>
                    <a:pt x="60" y="0"/>
                  </a:lnTo>
                  <a:lnTo>
                    <a:pt x="60" y="6"/>
                  </a:lnTo>
                  <a:lnTo>
                    <a:pt x="44" y="17"/>
                  </a:lnTo>
                  <a:lnTo>
                    <a:pt x="54" y="27"/>
                  </a:lnTo>
                  <a:lnTo>
                    <a:pt x="50" y="33"/>
                  </a:lnTo>
                  <a:lnTo>
                    <a:pt x="37" y="27"/>
                  </a:lnTo>
                  <a:lnTo>
                    <a:pt x="22" y="44"/>
                  </a:lnTo>
                  <a:lnTo>
                    <a:pt x="16" y="27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16" y="17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2" name="Freeform 81"/>
            <p:cNvSpPr>
              <a:spLocks/>
            </p:cNvSpPr>
            <p:nvPr/>
          </p:nvSpPr>
          <p:spPr bwMode="auto">
            <a:xfrm>
              <a:off x="951" y="1345"/>
              <a:ext cx="92" cy="54"/>
            </a:xfrm>
            <a:custGeom>
              <a:avLst/>
              <a:gdLst>
                <a:gd name="T0" fmla="*/ 328 w 72"/>
                <a:gd name="T1" fmla="*/ 0 h 54"/>
                <a:gd name="T2" fmla="*/ 583 w 72"/>
                <a:gd name="T3" fmla="*/ 4 h 54"/>
                <a:gd name="T4" fmla="*/ 583 w 72"/>
                <a:gd name="T5" fmla="*/ 16 h 54"/>
                <a:gd name="T6" fmla="*/ 659 w 72"/>
                <a:gd name="T7" fmla="*/ 16 h 54"/>
                <a:gd name="T8" fmla="*/ 842 w 72"/>
                <a:gd name="T9" fmla="*/ 10 h 54"/>
                <a:gd name="T10" fmla="*/ 842 w 72"/>
                <a:gd name="T11" fmla="*/ 27 h 54"/>
                <a:gd name="T12" fmla="*/ 583 w 72"/>
                <a:gd name="T13" fmla="*/ 27 h 54"/>
                <a:gd name="T14" fmla="*/ 183 w 72"/>
                <a:gd name="T15" fmla="*/ 54 h 54"/>
                <a:gd name="T16" fmla="*/ 0 w 72"/>
                <a:gd name="T17" fmla="*/ 37 h 54"/>
                <a:gd name="T18" fmla="*/ 135 w 72"/>
                <a:gd name="T19" fmla="*/ 27 h 54"/>
                <a:gd name="T20" fmla="*/ 382 w 72"/>
                <a:gd name="T21" fmla="*/ 27 h 54"/>
                <a:gd name="T22" fmla="*/ 257 w 72"/>
                <a:gd name="T23" fmla="*/ 10 h 54"/>
                <a:gd name="T24" fmla="*/ 257 w 72"/>
                <a:gd name="T25" fmla="*/ 0 h 54"/>
                <a:gd name="T26" fmla="*/ 328 w 72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54"/>
                <a:gd name="T44" fmla="*/ 72 w 72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54">
                  <a:moveTo>
                    <a:pt x="28" y="0"/>
                  </a:moveTo>
                  <a:lnTo>
                    <a:pt x="50" y="4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72" y="10"/>
                  </a:lnTo>
                  <a:lnTo>
                    <a:pt x="72" y="27"/>
                  </a:lnTo>
                  <a:lnTo>
                    <a:pt x="50" y="27"/>
                  </a:lnTo>
                  <a:lnTo>
                    <a:pt x="16" y="54"/>
                  </a:lnTo>
                  <a:lnTo>
                    <a:pt x="0" y="37"/>
                  </a:lnTo>
                  <a:lnTo>
                    <a:pt x="12" y="27"/>
                  </a:lnTo>
                  <a:lnTo>
                    <a:pt x="33" y="27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3" name="Freeform 82"/>
            <p:cNvSpPr>
              <a:spLocks/>
            </p:cNvSpPr>
            <p:nvPr/>
          </p:nvSpPr>
          <p:spPr bwMode="auto">
            <a:xfrm>
              <a:off x="951" y="1345"/>
              <a:ext cx="92" cy="54"/>
            </a:xfrm>
            <a:custGeom>
              <a:avLst/>
              <a:gdLst>
                <a:gd name="T0" fmla="*/ 328 w 72"/>
                <a:gd name="T1" fmla="*/ 0 h 54"/>
                <a:gd name="T2" fmla="*/ 583 w 72"/>
                <a:gd name="T3" fmla="*/ 4 h 54"/>
                <a:gd name="T4" fmla="*/ 583 w 72"/>
                <a:gd name="T5" fmla="*/ 16 h 54"/>
                <a:gd name="T6" fmla="*/ 659 w 72"/>
                <a:gd name="T7" fmla="*/ 16 h 54"/>
                <a:gd name="T8" fmla="*/ 842 w 72"/>
                <a:gd name="T9" fmla="*/ 10 h 54"/>
                <a:gd name="T10" fmla="*/ 842 w 72"/>
                <a:gd name="T11" fmla="*/ 27 h 54"/>
                <a:gd name="T12" fmla="*/ 583 w 72"/>
                <a:gd name="T13" fmla="*/ 27 h 54"/>
                <a:gd name="T14" fmla="*/ 183 w 72"/>
                <a:gd name="T15" fmla="*/ 54 h 54"/>
                <a:gd name="T16" fmla="*/ 0 w 72"/>
                <a:gd name="T17" fmla="*/ 37 h 54"/>
                <a:gd name="T18" fmla="*/ 135 w 72"/>
                <a:gd name="T19" fmla="*/ 27 h 54"/>
                <a:gd name="T20" fmla="*/ 382 w 72"/>
                <a:gd name="T21" fmla="*/ 27 h 54"/>
                <a:gd name="T22" fmla="*/ 257 w 72"/>
                <a:gd name="T23" fmla="*/ 10 h 54"/>
                <a:gd name="T24" fmla="*/ 257 w 72"/>
                <a:gd name="T25" fmla="*/ 0 h 54"/>
                <a:gd name="T26" fmla="*/ 328 w 72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54"/>
                <a:gd name="T44" fmla="*/ 72 w 72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54">
                  <a:moveTo>
                    <a:pt x="28" y="0"/>
                  </a:moveTo>
                  <a:lnTo>
                    <a:pt x="50" y="4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72" y="10"/>
                  </a:lnTo>
                  <a:lnTo>
                    <a:pt x="72" y="27"/>
                  </a:lnTo>
                  <a:lnTo>
                    <a:pt x="50" y="27"/>
                  </a:lnTo>
                  <a:lnTo>
                    <a:pt x="16" y="54"/>
                  </a:lnTo>
                  <a:lnTo>
                    <a:pt x="0" y="37"/>
                  </a:lnTo>
                  <a:lnTo>
                    <a:pt x="12" y="27"/>
                  </a:lnTo>
                  <a:lnTo>
                    <a:pt x="33" y="27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4" name="Freeform 83"/>
            <p:cNvSpPr>
              <a:spLocks/>
            </p:cNvSpPr>
            <p:nvPr/>
          </p:nvSpPr>
          <p:spPr bwMode="auto">
            <a:xfrm>
              <a:off x="1043" y="1543"/>
              <a:ext cx="21" cy="50"/>
            </a:xfrm>
            <a:custGeom>
              <a:avLst/>
              <a:gdLst>
                <a:gd name="T0" fmla="*/ 0 w 17"/>
                <a:gd name="T1" fmla="*/ 6 h 50"/>
                <a:gd name="T2" fmla="*/ 40 w 17"/>
                <a:gd name="T3" fmla="*/ 0 h 50"/>
                <a:gd name="T4" fmla="*/ 142 w 17"/>
                <a:gd name="T5" fmla="*/ 0 h 50"/>
                <a:gd name="T6" fmla="*/ 93 w 17"/>
                <a:gd name="T7" fmla="*/ 50 h 50"/>
                <a:gd name="T8" fmla="*/ 40 w 17"/>
                <a:gd name="T9" fmla="*/ 50 h 50"/>
                <a:gd name="T10" fmla="*/ 0 w 17"/>
                <a:gd name="T11" fmla="*/ 6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0"/>
                <a:gd name="T20" fmla="*/ 17 w 17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0">
                  <a:moveTo>
                    <a:pt x="0" y="6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11" y="50"/>
                  </a:lnTo>
                  <a:lnTo>
                    <a:pt x="5" y="5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5" name="Freeform 84"/>
            <p:cNvSpPr>
              <a:spLocks/>
            </p:cNvSpPr>
            <p:nvPr/>
          </p:nvSpPr>
          <p:spPr bwMode="auto">
            <a:xfrm>
              <a:off x="1043" y="1543"/>
              <a:ext cx="21" cy="50"/>
            </a:xfrm>
            <a:custGeom>
              <a:avLst/>
              <a:gdLst>
                <a:gd name="T0" fmla="*/ 0 w 17"/>
                <a:gd name="T1" fmla="*/ 6 h 50"/>
                <a:gd name="T2" fmla="*/ 40 w 17"/>
                <a:gd name="T3" fmla="*/ 0 h 50"/>
                <a:gd name="T4" fmla="*/ 142 w 17"/>
                <a:gd name="T5" fmla="*/ 0 h 50"/>
                <a:gd name="T6" fmla="*/ 93 w 17"/>
                <a:gd name="T7" fmla="*/ 50 h 50"/>
                <a:gd name="T8" fmla="*/ 40 w 17"/>
                <a:gd name="T9" fmla="*/ 50 h 50"/>
                <a:gd name="T10" fmla="*/ 0 w 17"/>
                <a:gd name="T11" fmla="*/ 6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0"/>
                <a:gd name="T20" fmla="*/ 17 w 17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0">
                  <a:moveTo>
                    <a:pt x="0" y="6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11" y="50"/>
                  </a:lnTo>
                  <a:lnTo>
                    <a:pt x="5" y="5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6" name="Freeform 85"/>
            <p:cNvSpPr>
              <a:spLocks/>
            </p:cNvSpPr>
            <p:nvPr/>
          </p:nvSpPr>
          <p:spPr bwMode="auto">
            <a:xfrm>
              <a:off x="2199" y="1355"/>
              <a:ext cx="126" cy="61"/>
            </a:xfrm>
            <a:custGeom>
              <a:avLst/>
              <a:gdLst>
                <a:gd name="T0" fmla="*/ 0 w 100"/>
                <a:gd name="T1" fmla="*/ 6 h 61"/>
                <a:gd name="T2" fmla="*/ 221 w 100"/>
                <a:gd name="T3" fmla="*/ 0 h 61"/>
                <a:gd name="T4" fmla="*/ 338 w 100"/>
                <a:gd name="T5" fmla="*/ 11 h 61"/>
                <a:gd name="T6" fmla="*/ 834 w 100"/>
                <a:gd name="T7" fmla="*/ 0 h 61"/>
                <a:gd name="T8" fmla="*/ 1009 w 100"/>
                <a:gd name="T9" fmla="*/ 23 h 61"/>
                <a:gd name="T10" fmla="*/ 1009 w 100"/>
                <a:gd name="T11" fmla="*/ 34 h 61"/>
                <a:gd name="T12" fmla="*/ 441 w 100"/>
                <a:gd name="T13" fmla="*/ 61 h 61"/>
                <a:gd name="T14" fmla="*/ 63 w 100"/>
                <a:gd name="T15" fmla="*/ 44 h 61"/>
                <a:gd name="T16" fmla="*/ 159 w 100"/>
                <a:gd name="T17" fmla="*/ 23 h 61"/>
                <a:gd name="T18" fmla="*/ 0 w 100"/>
                <a:gd name="T19" fmla="*/ 6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1"/>
                <a:gd name="T32" fmla="*/ 100 w 100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1">
                  <a:moveTo>
                    <a:pt x="0" y="6"/>
                  </a:moveTo>
                  <a:lnTo>
                    <a:pt x="22" y="0"/>
                  </a:lnTo>
                  <a:lnTo>
                    <a:pt x="33" y="11"/>
                  </a:lnTo>
                  <a:lnTo>
                    <a:pt x="83" y="0"/>
                  </a:lnTo>
                  <a:lnTo>
                    <a:pt x="100" y="23"/>
                  </a:lnTo>
                  <a:lnTo>
                    <a:pt x="100" y="34"/>
                  </a:lnTo>
                  <a:lnTo>
                    <a:pt x="44" y="61"/>
                  </a:lnTo>
                  <a:lnTo>
                    <a:pt x="6" y="44"/>
                  </a:lnTo>
                  <a:lnTo>
                    <a:pt x="16" y="2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7" name="Freeform 86"/>
            <p:cNvSpPr>
              <a:spLocks/>
            </p:cNvSpPr>
            <p:nvPr/>
          </p:nvSpPr>
          <p:spPr bwMode="auto">
            <a:xfrm>
              <a:off x="1069" y="1637"/>
              <a:ext cx="115" cy="38"/>
            </a:xfrm>
            <a:custGeom>
              <a:avLst/>
              <a:gdLst>
                <a:gd name="T0" fmla="*/ 0 w 90"/>
                <a:gd name="T1" fmla="*/ 33 h 38"/>
                <a:gd name="T2" fmla="*/ 659 w 90"/>
                <a:gd name="T3" fmla="*/ 0 h 38"/>
                <a:gd name="T4" fmla="*/ 845 w 90"/>
                <a:gd name="T5" fmla="*/ 6 h 38"/>
                <a:gd name="T6" fmla="*/ 1045 w 90"/>
                <a:gd name="T7" fmla="*/ 23 h 38"/>
                <a:gd name="T8" fmla="*/ 1045 w 90"/>
                <a:gd name="T9" fmla="*/ 27 h 38"/>
                <a:gd name="T10" fmla="*/ 971 w 90"/>
                <a:gd name="T11" fmla="*/ 38 h 38"/>
                <a:gd name="T12" fmla="*/ 584 w 90"/>
                <a:gd name="T13" fmla="*/ 38 h 38"/>
                <a:gd name="T14" fmla="*/ 516 w 90"/>
                <a:gd name="T15" fmla="*/ 27 h 38"/>
                <a:gd name="T16" fmla="*/ 83 w 90"/>
                <a:gd name="T17" fmla="*/ 38 h 38"/>
                <a:gd name="T18" fmla="*/ 0 w 90"/>
                <a:gd name="T19" fmla="*/ 33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38"/>
                <a:gd name="T32" fmla="*/ 90 w 90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38">
                  <a:moveTo>
                    <a:pt x="0" y="33"/>
                  </a:moveTo>
                  <a:lnTo>
                    <a:pt x="56" y="0"/>
                  </a:lnTo>
                  <a:lnTo>
                    <a:pt x="73" y="6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4" y="38"/>
                  </a:lnTo>
                  <a:lnTo>
                    <a:pt x="50" y="38"/>
                  </a:lnTo>
                  <a:lnTo>
                    <a:pt x="44" y="27"/>
                  </a:lnTo>
                  <a:lnTo>
                    <a:pt x="7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8" name="Freeform 87"/>
            <p:cNvSpPr>
              <a:spLocks/>
            </p:cNvSpPr>
            <p:nvPr/>
          </p:nvSpPr>
          <p:spPr bwMode="auto">
            <a:xfrm>
              <a:off x="1069" y="1637"/>
              <a:ext cx="115" cy="38"/>
            </a:xfrm>
            <a:custGeom>
              <a:avLst/>
              <a:gdLst>
                <a:gd name="T0" fmla="*/ 0 w 90"/>
                <a:gd name="T1" fmla="*/ 33 h 38"/>
                <a:gd name="T2" fmla="*/ 659 w 90"/>
                <a:gd name="T3" fmla="*/ 0 h 38"/>
                <a:gd name="T4" fmla="*/ 845 w 90"/>
                <a:gd name="T5" fmla="*/ 6 h 38"/>
                <a:gd name="T6" fmla="*/ 1045 w 90"/>
                <a:gd name="T7" fmla="*/ 23 h 38"/>
                <a:gd name="T8" fmla="*/ 1045 w 90"/>
                <a:gd name="T9" fmla="*/ 27 h 38"/>
                <a:gd name="T10" fmla="*/ 971 w 90"/>
                <a:gd name="T11" fmla="*/ 38 h 38"/>
                <a:gd name="T12" fmla="*/ 584 w 90"/>
                <a:gd name="T13" fmla="*/ 38 h 38"/>
                <a:gd name="T14" fmla="*/ 516 w 90"/>
                <a:gd name="T15" fmla="*/ 27 h 38"/>
                <a:gd name="T16" fmla="*/ 83 w 90"/>
                <a:gd name="T17" fmla="*/ 38 h 38"/>
                <a:gd name="T18" fmla="*/ 0 w 90"/>
                <a:gd name="T19" fmla="*/ 33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38"/>
                <a:gd name="T32" fmla="*/ 90 w 90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38">
                  <a:moveTo>
                    <a:pt x="0" y="33"/>
                  </a:moveTo>
                  <a:lnTo>
                    <a:pt x="56" y="0"/>
                  </a:lnTo>
                  <a:lnTo>
                    <a:pt x="73" y="6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4" y="38"/>
                  </a:lnTo>
                  <a:lnTo>
                    <a:pt x="50" y="38"/>
                  </a:lnTo>
                  <a:lnTo>
                    <a:pt x="44" y="27"/>
                  </a:lnTo>
                  <a:lnTo>
                    <a:pt x="7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09" name="Freeform 88"/>
            <p:cNvSpPr>
              <a:spLocks/>
            </p:cNvSpPr>
            <p:nvPr/>
          </p:nvSpPr>
          <p:spPr bwMode="auto">
            <a:xfrm>
              <a:off x="1086" y="1692"/>
              <a:ext cx="153" cy="83"/>
            </a:xfrm>
            <a:custGeom>
              <a:avLst/>
              <a:gdLst>
                <a:gd name="T0" fmla="*/ 841 w 121"/>
                <a:gd name="T1" fmla="*/ 0 h 83"/>
                <a:gd name="T2" fmla="*/ 1195 w 121"/>
                <a:gd name="T3" fmla="*/ 6 h 83"/>
                <a:gd name="T4" fmla="*/ 1263 w 121"/>
                <a:gd name="T5" fmla="*/ 33 h 83"/>
                <a:gd name="T6" fmla="*/ 1092 w 121"/>
                <a:gd name="T7" fmla="*/ 39 h 83"/>
                <a:gd name="T8" fmla="*/ 1032 w 121"/>
                <a:gd name="T9" fmla="*/ 22 h 83"/>
                <a:gd name="T10" fmla="*/ 912 w 121"/>
                <a:gd name="T11" fmla="*/ 50 h 83"/>
                <a:gd name="T12" fmla="*/ 744 w 121"/>
                <a:gd name="T13" fmla="*/ 56 h 83"/>
                <a:gd name="T14" fmla="*/ 683 w 121"/>
                <a:gd name="T15" fmla="*/ 39 h 83"/>
                <a:gd name="T16" fmla="*/ 804 w 121"/>
                <a:gd name="T17" fmla="*/ 16 h 83"/>
                <a:gd name="T18" fmla="*/ 683 w 121"/>
                <a:gd name="T19" fmla="*/ 12 h 83"/>
                <a:gd name="T20" fmla="*/ 388 w 121"/>
                <a:gd name="T21" fmla="*/ 28 h 83"/>
                <a:gd name="T22" fmla="*/ 220 w 121"/>
                <a:gd name="T23" fmla="*/ 83 h 83"/>
                <a:gd name="T24" fmla="*/ 0 w 121"/>
                <a:gd name="T25" fmla="*/ 83 h 83"/>
                <a:gd name="T26" fmla="*/ 278 w 121"/>
                <a:gd name="T27" fmla="*/ 33 h 83"/>
                <a:gd name="T28" fmla="*/ 163 w 121"/>
                <a:gd name="T29" fmla="*/ 22 h 83"/>
                <a:gd name="T30" fmla="*/ 320 w 121"/>
                <a:gd name="T31" fmla="*/ 0 h 83"/>
                <a:gd name="T32" fmla="*/ 563 w 121"/>
                <a:gd name="T33" fmla="*/ 0 h 83"/>
                <a:gd name="T34" fmla="*/ 804 w 121"/>
                <a:gd name="T35" fmla="*/ 6 h 83"/>
                <a:gd name="T36" fmla="*/ 841 w 121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83"/>
                <a:gd name="T59" fmla="*/ 121 w 121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83">
                  <a:moveTo>
                    <a:pt x="81" y="0"/>
                  </a:moveTo>
                  <a:lnTo>
                    <a:pt x="115" y="6"/>
                  </a:lnTo>
                  <a:lnTo>
                    <a:pt x="121" y="33"/>
                  </a:lnTo>
                  <a:lnTo>
                    <a:pt x="104" y="39"/>
                  </a:lnTo>
                  <a:lnTo>
                    <a:pt x="98" y="22"/>
                  </a:lnTo>
                  <a:lnTo>
                    <a:pt x="87" y="50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77" y="16"/>
                  </a:lnTo>
                  <a:lnTo>
                    <a:pt x="65" y="12"/>
                  </a:lnTo>
                  <a:lnTo>
                    <a:pt x="37" y="28"/>
                  </a:lnTo>
                  <a:lnTo>
                    <a:pt x="21" y="83"/>
                  </a:lnTo>
                  <a:lnTo>
                    <a:pt x="0" y="83"/>
                  </a:lnTo>
                  <a:lnTo>
                    <a:pt x="27" y="33"/>
                  </a:lnTo>
                  <a:lnTo>
                    <a:pt x="16" y="22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77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0" name="Freeform 89"/>
            <p:cNvSpPr>
              <a:spLocks/>
            </p:cNvSpPr>
            <p:nvPr/>
          </p:nvSpPr>
          <p:spPr bwMode="auto">
            <a:xfrm>
              <a:off x="1086" y="1692"/>
              <a:ext cx="153" cy="83"/>
            </a:xfrm>
            <a:custGeom>
              <a:avLst/>
              <a:gdLst>
                <a:gd name="T0" fmla="*/ 841 w 121"/>
                <a:gd name="T1" fmla="*/ 0 h 83"/>
                <a:gd name="T2" fmla="*/ 1195 w 121"/>
                <a:gd name="T3" fmla="*/ 6 h 83"/>
                <a:gd name="T4" fmla="*/ 1263 w 121"/>
                <a:gd name="T5" fmla="*/ 33 h 83"/>
                <a:gd name="T6" fmla="*/ 1092 w 121"/>
                <a:gd name="T7" fmla="*/ 39 h 83"/>
                <a:gd name="T8" fmla="*/ 1032 w 121"/>
                <a:gd name="T9" fmla="*/ 22 h 83"/>
                <a:gd name="T10" fmla="*/ 912 w 121"/>
                <a:gd name="T11" fmla="*/ 50 h 83"/>
                <a:gd name="T12" fmla="*/ 744 w 121"/>
                <a:gd name="T13" fmla="*/ 56 h 83"/>
                <a:gd name="T14" fmla="*/ 683 w 121"/>
                <a:gd name="T15" fmla="*/ 39 h 83"/>
                <a:gd name="T16" fmla="*/ 804 w 121"/>
                <a:gd name="T17" fmla="*/ 16 h 83"/>
                <a:gd name="T18" fmla="*/ 683 w 121"/>
                <a:gd name="T19" fmla="*/ 12 h 83"/>
                <a:gd name="T20" fmla="*/ 388 w 121"/>
                <a:gd name="T21" fmla="*/ 28 h 83"/>
                <a:gd name="T22" fmla="*/ 220 w 121"/>
                <a:gd name="T23" fmla="*/ 83 h 83"/>
                <a:gd name="T24" fmla="*/ 0 w 121"/>
                <a:gd name="T25" fmla="*/ 83 h 83"/>
                <a:gd name="T26" fmla="*/ 278 w 121"/>
                <a:gd name="T27" fmla="*/ 33 h 83"/>
                <a:gd name="T28" fmla="*/ 163 w 121"/>
                <a:gd name="T29" fmla="*/ 22 h 83"/>
                <a:gd name="T30" fmla="*/ 320 w 121"/>
                <a:gd name="T31" fmla="*/ 0 h 83"/>
                <a:gd name="T32" fmla="*/ 563 w 121"/>
                <a:gd name="T33" fmla="*/ 0 h 83"/>
                <a:gd name="T34" fmla="*/ 804 w 121"/>
                <a:gd name="T35" fmla="*/ 6 h 83"/>
                <a:gd name="T36" fmla="*/ 841 w 121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83"/>
                <a:gd name="T59" fmla="*/ 121 w 121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83">
                  <a:moveTo>
                    <a:pt x="81" y="0"/>
                  </a:moveTo>
                  <a:lnTo>
                    <a:pt x="115" y="6"/>
                  </a:lnTo>
                  <a:lnTo>
                    <a:pt x="121" y="33"/>
                  </a:lnTo>
                  <a:lnTo>
                    <a:pt x="104" y="39"/>
                  </a:lnTo>
                  <a:lnTo>
                    <a:pt x="98" y="22"/>
                  </a:lnTo>
                  <a:lnTo>
                    <a:pt x="87" y="50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77" y="16"/>
                  </a:lnTo>
                  <a:lnTo>
                    <a:pt x="65" y="12"/>
                  </a:lnTo>
                  <a:lnTo>
                    <a:pt x="37" y="28"/>
                  </a:lnTo>
                  <a:lnTo>
                    <a:pt x="21" y="83"/>
                  </a:lnTo>
                  <a:lnTo>
                    <a:pt x="0" y="83"/>
                  </a:lnTo>
                  <a:lnTo>
                    <a:pt x="27" y="33"/>
                  </a:lnTo>
                  <a:lnTo>
                    <a:pt x="16" y="22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77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1" name="Freeform 90"/>
            <p:cNvSpPr>
              <a:spLocks/>
            </p:cNvSpPr>
            <p:nvPr/>
          </p:nvSpPr>
          <p:spPr bwMode="auto">
            <a:xfrm>
              <a:off x="1239" y="1737"/>
              <a:ext cx="42" cy="15"/>
            </a:xfrm>
            <a:custGeom>
              <a:avLst/>
              <a:gdLst>
                <a:gd name="T0" fmla="*/ 131 w 33"/>
                <a:gd name="T1" fmla="*/ 0 h 15"/>
                <a:gd name="T2" fmla="*/ 358 w 33"/>
                <a:gd name="T3" fmla="*/ 5 h 15"/>
                <a:gd name="T4" fmla="*/ 297 w 33"/>
                <a:gd name="T5" fmla="*/ 11 h 15"/>
                <a:gd name="T6" fmla="*/ 75 w 33"/>
                <a:gd name="T7" fmla="*/ 15 h 15"/>
                <a:gd name="T8" fmla="*/ 0 w 33"/>
                <a:gd name="T9" fmla="*/ 5 h 15"/>
                <a:gd name="T10" fmla="*/ 131 w 3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5"/>
                <a:gd name="T20" fmla="*/ 33 w 3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5">
                  <a:moveTo>
                    <a:pt x="12" y="0"/>
                  </a:moveTo>
                  <a:lnTo>
                    <a:pt x="33" y="5"/>
                  </a:lnTo>
                  <a:lnTo>
                    <a:pt x="27" y="11"/>
                  </a:lnTo>
                  <a:lnTo>
                    <a:pt x="6" y="15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2" name="Freeform 91"/>
            <p:cNvSpPr>
              <a:spLocks/>
            </p:cNvSpPr>
            <p:nvPr/>
          </p:nvSpPr>
          <p:spPr bwMode="auto">
            <a:xfrm>
              <a:off x="1239" y="1737"/>
              <a:ext cx="42" cy="15"/>
            </a:xfrm>
            <a:custGeom>
              <a:avLst/>
              <a:gdLst>
                <a:gd name="T0" fmla="*/ 131 w 33"/>
                <a:gd name="T1" fmla="*/ 0 h 15"/>
                <a:gd name="T2" fmla="*/ 358 w 33"/>
                <a:gd name="T3" fmla="*/ 5 h 15"/>
                <a:gd name="T4" fmla="*/ 297 w 33"/>
                <a:gd name="T5" fmla="*/ 11 h 15"/>
                <a:gd name="T6" fmla="*/ 75 w 33"/>
                <a:gd name="T7" fmla="*/ 15 h 15"/>
                <a:gd name="T8" fmla="*/ 0 w 33"/>
                <a:gd name="T9" fmla="*/ 5 h 15"/>
                <a:gd name="T10" fmla="*/ 131 w 3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5"/>
                <a:gd name="T20" fmla="*/ 33 w 3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5">
                  <a:moveTo>
                    <a:pt x="12" y="0"/>
                  </a:moveTo>
                  <a:lnTo>
                    <a:pt x="33" y="5"/>
                  </a:lnTo>
                  <a:lnTo>
                    <a:pt x="27" y="11"/>
                  </a:lnTo>
                  <a:lnTo>
                    <a:pt x="6" y="15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3" name="Freeform 92"/>
            <p:cNvSpPr>
              <a:spLocks/>
            </p:cNvSpPr>
            <p:nvPr/>
          </p:nvSpPr>
          <p:spPr bwMode="auto">
            <a:xfrm>
              <a:off x="1162" y="1758"/>
              <a:ext cx="62" cy="23"/>
            </a:xfrm>
            <a:custGeom>
              <a:avLst/>
              <a:gdLst>
                <a:gd name="T0" fmla="*/ 182 w 49"/>
                <a:gd name="T1" fmla="*/ 0 h 23"/>
                <a:gd name="T2" fmla="*/ 512 w 49"/>
                <a:gd name="T3" fmla="*/ 0 h 23"/>
                <a:gd name="T4" fmla="*/ 280 w 49"/>
                <a:gd name="T5" fmla="*/ 17 h 23"/>
                <a:gd name="T6" fmla="*/ 0 w 49"/>
                <a:gd name="T7" fmla="*/ 23 h 23"/>
                <a:gd name="T8" fmla="*/ 0 w 49"/>
                <a:gd name="T9" fmla="*/ 17 h 23"/>
                <a:gd name="T10" fmla="*/ 182 w 4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3"/>
                <a:gd name="T20" fmla="*/ 49 w 4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3">
                  <a:moveTo>
                    <a:pt x="17" y="0"/>
                  </a:moveTo>
                  <a:lnTo>
                    <a:pt x="49" y="0"/>
                  </a:lnTo>
                  <a:lnTo>
                    <a:pt x="27" y="1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4" name="Freeform 93"/>
            <p:cNvSpPr>
              <a:spLocks/>
            </p:cNvSpPr>
            <p:nvPr/>
          </p:nvSpPr>
          <p:spPr bwMode="auto">
            <a:xfrm>
              <a:off x="1162" y="1758"/>
              <a:ext cx="62" cy="23"/>
            </a:xfrm>
            <a:custGeom>
              <a:avLst/>
              <a:gdLst>
                <a:gd name="T0" fmla="*/ 182 w 49"/>
                <a:gd name="T1" fmla="*/ 0 h 23"/>
                <a:gd name="T2" fmla="*/ 512 w 49"/>
                <a:gd name="T3" fmla="*/ 0 h 23"/>
                <a:gd name="T4" fmla="*/ 280 w 49"/>
                <a:gd name="T5" fmla="*/ 17 h 23"/>
                <a:gd name="T6" fmla="*/ 0 w 49"/>
                <a:gd name="T7" fmla="*/ 23 h 23"/>
                <a:gd name="T8" fmla="*/ 0 w 49"/>
                <a:gd name="T9" fmla="*/ 17 h 23"/>
                <a:gd name="T10" fmla="*/ 182 w 4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3"/>
                <a:gd name="T20" fmla="*/ 49 w 4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3">
                  <a:moveTo>
                    <a:pt x="17" y="0"/>
                  </a:moveTo>
                  <a:lnTo>
                    <a:pt x="49" y="0"/>
                  </a:lnTo>
                  <a:lnTo>
                    <a:pt x="27" y="1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5" name="Freeform 94"/>
            <p:cNvSpPr>
              <a:spLocks/>
            </p:cNvSpPr>
            <p:nvPr/>
          </p:nvSpPr>
          <p:spPr bwMode="auto">
            <a:xfrm>
              <a:off x="516" y="1923"/>
              <a:ext cx="435" cy="366"/>
            </a:xfrm>
            <a:custGeom>
              <a:avLst/>
              <a:gdLst>
                <a:gd name="T0" fmla="*/ 66 w 343"/>
                <a:gd name="T1" fmla="*/ 0 h 366"/>
                <a:gd name="T2" fmla="*/ 432 w 343"/>
                <a:gd name="T3" fmla="*/ 0 h 366"/>
                <a:gd name="T4" fmla="*/ 791 w 343"/>
                <a:gd name="T5" fmla="*/ 29 h 366"/>
                <a:gd name="T6" fmla="*/ 1197 w 343"/>
                <a:gd name="T7" fmla="*/ 29 h 366"/>
                <a:gd name="T8" fmla="*/ 1256 w 343"/>
                <a:gd name="T9" fmla="*/ 23 h 366"/>
                <a:gd name="T10" fmla="*/ 1489 w 343"/>
                <a:gd name="T11" fmla="*/ 29 h 366"/>
                <a:gd name="T12" fmla="*/ 1674 w 343"/>
                <a:gd name="T13" fmla="*/ 73 h 366"/>
                <a:gd name="T14" fmla="*/ 1797 w 343"/>
                <a:gd name="T15" fmla="*/ 78 h 366"/>
                <a:gd name="T16" fmla="*/ 1902 w 343"/>
                <a:gd name="T17" fmla="*/ 67 h 366"/>
                <a:gd name="T18" fmla="*/ 2091 w 343"/>
                <a:gd name="T19" fmla="*/ 73 h 366"/>
                <a:gd name="T20" fmla="*/ 2152 w 343"/>
                <a:gd name="T21" fmla="*/ 134 h 366"/>
                <a:gd name="T22" fmla="*/ 2337 w 343"/>
                <a:gd name="T23" fmla="*/ 144 h 366"/>
                <a:gd name="T24" fmla="*/ 2208 w 343"/>
                <a:gd name="T25" fmla="*/ 178 h 366"/>
                <a:gd name="T26" fmla="*/ 2091 w 343"/>
                <a:gd name="T27" fmla="*/ 244 h 366"/>
                <a:gd name="T28" fmla="*/ 2441 w 343"/>
                <a:gd name="T29" fmla="*/ 288 h 366"/>
                <a:gd name="T30" fmla="*/ 2974 w 343"/>
                <a:gd name="T31" fmla="*/ 282 h 366"/>
                <a:gd name="T32" fmla="*/ 3036 w 343"/>
                <a:gd name="T33" fmla="*/ 266 h 366"/>
                <a:gd name="T34" fmla="*/ 3096 w 343"/>
                <a:gd name="T35" fmla="*/ 244 h 366"/>
                <a:gd name="T36" fmla="*/ 3694 w 343"/>
                <a:gd name="T37" fmla="*/ 238 h 366"/>
                <a:gd name="T38" fmla="*/ 3324 w 343"/>
                <a:gd name="T39" fmla="*/ 305 h 366"/>
                <a:gd name="T40" fmla="*/ 2914 w 343"/>
                <a:gd name="T41" fmla="*/ 310 h 366"/>
                <a:gd name="T42" fmla="*/ 2914 w 343"/>
                <a:gd name="T43" fmla="*/ 316 h 366"/>
                <a:gd name="T44" fmla="*/ 2974 w 343"/>
                <a:gd name="T45" fmla="*/ 338 h 366"/>
                <a:gd name="T46" fmla="*/ 2813 w 343"/>
                <a:gd name="T47" fmla="*/ 343 h 366"/>
                <a:gd name="T48" fmla="*/ 2689 w 343"/>
                <a:gd name="T49" fmla="*/ 366 h 366"/>
                <a:gd name="T50" fmla="*/ 2441 w 343"/>
                <a:gd name="T51" fmla="*/ 332 h 366"/>
                <a:gd name="T52" fmla="*/ 2208 w 343"/>
                <a:gd name="T53" fmla="*/ 338 h 366"/>
                <a:gd name="T54" fmla="*/ 2020 w 343"/>
                <a:gd name="T55" fmla="*/ 343 h 366"/>
                <a:gd name="T56" fmla="*/ 1552 w 343"/>
                <a:gd name="T57" fmla="*/ 322 h 366"/>
                <a:gd name="T58" fmla="*/ 966 w 343"/>
                <a:gd name="T59" fmla="*/ 255 h 366"/>
                <a:gd name="T60" fmla="*/ 1012 w 343"/>
                <a:gd name="T61" fmla="*/ 205 h 366"/>
                <a:gd name="T62" fmla="*/ 791 w 343"/>
                <a:gd name="T63" fmla="*/ 155 h 366"/>
                <a:gd name="T64" fmla="*/ 601 w 343"/>
                <a:gd name="T65" fmla="*/ 101 h 366"/>
                <a:gd name="T66" fmla="*/ 496 w 343"/>
                <a:gd name="T67" fmla="*/ 34 h 366"/>
                <a:gd name="T68" fmla="*/ 355 w 343"/>
                <a:gd name="T69" fmla="*/ 17 h 366"/>
                <a:gd name="T70" fmla="*/ 250 w 343"/>
                <a:gd name="T71" fmla="*/ 50 h 366"/>
                <a:gd name="T72" fmla="*/ 432 w 343"/>
                <a:gd name="T73" fmla="*/ 107 h 366"/>
                <a:gd name="T74" fmla="*/ 432 w 343"/>
                <a:gd name="T75" fmla="*/ 155 h 366"/>
                <a:gd name="T76" fmla="*/ 531 w 343"/>
                <a:gd name="T77" fmla="*/ 188 h 366"/>
                <a:gd name="T78" fmla="*/ 432 w 343"/>
                <a:gd name="T79" fmla="*/ 201 h 366"/>
                <a:gd name="T80" fmla="*/ 317 w 343"/>
                <a:gd name="T81" fmla="*/ 178 h 366"/>
                <a:gd name="T82" fmla="*/ 317 w 343"/>
                <a:gd name="T83" fmla="*/ 128 h 366"/>
                <a:gd name="T84" fmla="*/ 124 w 343"/>
                <a:gd name="T85" fmla="*/ 107 h 366"/>
                <a:gd name="T86" fmla="*/ 0 w 343"/>
                <a:gd name="T87" fmla="*/ 90 h 366"/>
                <a:gd name="T88" fmla="*/ 124 w 343"/>
                <a:gd name="T89" fmla="*/ 84 h 366"/>
                <a:gd name="T90" fmla="*/ 66 w 343"/>
                <a:gd name="T91" fmla="*/ 40 h 366"/>
                <a:gd name="T92" fmla="*/ 66 w 343"/>
                <a:gd name="T93" fmla="*/ 0 h 3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3"/>
                <a:gd name="T142" fmla="*/ 0 h 366"/>
                <a:gd name="T143" fmla="*/ 343 w 343"/>
                <a:gd name="T144" fmla="*/ 366 h 3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3" h="366">
                  <a:moveTo>
                    <a:pt x="6" y="0"/>
                  </a:moveTo>
                  <a:lnTo>
                    <a:pt x="40" y="0"/>
                  </a:lnTo>
                  <a:lnTo>
                    <a:pt x="73" y="29"/>
                  </a:lnTo>
                  <a:lnTo>
                    <a:pt x="111" y="29"/>
                  </a:lnTo>
                  <a:lnTo>
                    <a:pt x="117" y="23"/>
                  </a:lnTo>
                  <a:lnTo>
                    <a:pt x="138" y="29"/>
                  </a:lnTo>
                  <a:lnTo>
                    <a:pt x="155" y="73"/>
                  </a:lnTo>
                  <a:lnTo>
                    <a:pt x="167" y="78"/>
                  </a:lnTo>
                  <a:lnTo>
                    <a:pt x="177" y="67"/>
                  </a:lnTo>
                  <a:lnTo>
                    <a:pt x="194" y="73"/>
                  </a:lnTo>
                  <a:lnTo>
                    <a:pt x="200" y="134"/>
                  </a:lnTo>
                  <a:lnTo>
                    <a:pt x="217" y="144"/>
                  </a:lnTo>
                  <a:lnTo>
                    <a:pt x="205" y="178"/>
                  </a:lnTo>
                  <a:lnTo>
                    <a:pt x="194" y="244"/>
                  </a:lnTo>
                  <a:lnTo>
                    <a:pt x="227" y="288"/>
                  </a:lnTo>
                  <a:lnTo>
                    <a:pt x="277" y="282"/>
                  </a:lnTo>
                  <a:lnTo>
                    <a:pt x="282" y="266"/>
                  </a:lnTo>
                  <a:lnTo>
                    <a:pt x="288" y="244"/>
                  </a:lnTo>
                  <a:lnTo>
                    <a:pt x="343" y="238"/>
                  </a:lnTo>
                  <a:lnTo>
                    <a:pt x="309" y="305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7" y="338"/>
                  </a:lnTo>
                  <a:lnTo>
                    <a:pt x="261" y="343"/>
                  </a:lnTo>
                  <a:lnTo>
                    <a:pt x="249" y="366"/>
                  </a:lnTo>
                  <a:lnTo>
                    <a:pt x="227" y="332"/>
                  </a:lnTo>
                  <a:lnTo>
                    <a:pt x="205" y="338"/>
                  </a:lnTo>
                  <a:lnTo>
                    <a:pt x="188" y="343"/>
                  </a:lnTo>
                  <a:lnTo>
                    <a:pt x="144" y="322"/>
                  </a:lnTo>
                  <a:lnTo>
                    <a:pt x="90" y="255"/>
                  </a:lnTo>
                  <a:lnTo>
                    <a:pt x="94" y="205"/>
                  </a:lnTo>
                  <a:lnTo>
                    <a:pt x="73" y="155"/>
                  </a:lnTo>
                  <a:lnTo>
                    <a:pt x="56" y="101"/>
                  </a:lnTo>
                  <a:lnTo>
                    <a:pt x="46" y="34"/>
                  </a:lnTo>
                  <a:lnTo>
                    <a:pt x="33" y="17"/>
                  </a:lnTo>
                  <a:lnTo>
                    <a:pt x="23" y="50"/>
                  </a:lnTo>
                  <a:lnTo>
                    <a:pt x="40" y="107"/>
                  </a:lnTo>
                  <a:lnTo>
                    <a:pt x="40" y="155"/>
                  </a:lnTo>
                  <a:lnTo>
                    <a:pt x="50" y="188"/>
                  </a:lnTo>
                  <a:lnTo>
                    <a:pt x="40" y="201"/>
                  </a:lnTo>
                  <a:lnTo>
                    <a:pt x="29" y="178"/>
                  </a:lnTo>
                  <a:lnTo>
                    <a:pt x="29" y="128"/>
                  </a:lnTo>
                  <a:lnTo>
                    <a:pt x="12" y="107"/>
                  </a:lnTo>
                  <a:lnTo>
                    <a:pt x="0" y="90"/>
                  </a:lnTo>
                  <a:lnTo>
                    <a:pt x="12" y="84"/>
                  </a:lnTo>
                  <a:lnTo>
                    <a:pt x="6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6" name="Freeform 95"/>
            <p:cNvSpPr>
              <a:spLocks/>
            </p:cNvSpPr>
            <p:nvPr/>
          </p:nvSpPr>
          <p:spPr bwMode="auto">
            <a:xfrm>
              <a:off x="882" y="2228"/>
              <a:ext cx="26" cy="33"/>
            </a:xfrm>
            <a:custGeom>
              <a:avLst/>
              <a:gdLst>
                <a:gd name="T0" fmla="*/ 181 w 21"/>
                <a:gd name="T1" fmla="*/ 0 h 33"/>
                <a:gd name="T2" fmla="*/ 0 w 21"/>
                <a:gd name="T3" fmla="*/ 3 h 33"/>
                <a:gd name="T4" fmla="*/ 50 w 21"/>
                <a:gd name="T5" fmla="*/ 27 h 33"/>
                <a:gd name="T6" fmla="*/ 146 w 21"/>
                <a:gd name="T7" fmla="*/ 33 h 33"/>
                <a:gd name="T8" fmla="*/ 181 w 21"/>
                <a:gd name="T9" fmla="*/ 21 h 33"/>
                <a:gd name="T10" fmla="*/ 181 w 21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3"/>
                <a:gd name="T20" fmla="*/ 21 w 21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3">
                  <a:moveTo>
                    <a:pt x="21" y="0"/>
                  </a:moveTo>
                  <a:lnTo>
                    <a:pt x="0" y="3"/>
                  </a:lnTo>
                  <a:lnTo>
                    <a:pt x="6" y="27"/>
                  </a:lnTo>
                  <a:lnTo>
                    <a:pt x="17" y="33"/>
                  </a:lnTo>
                  <a:lnTo>
                    <a:pt x="21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7" name="Freeform 96"/>
            <p:cNvSpPr>
              <a:spLocks/>
            </p:cNvSpPr>
            <p:nvPr/>
          </p:nvSpPr>
          <p:spPr bwMode="auto">
            <a:xfrm>
              <a:off x="832" y="2231"/>
              <a:ext cx="84" cy="80"/>
            </a:xfrm>
            <a:custGeom>
              <a:avLst/>
              <a:gdLst>
                <a:gd name="T0" fmla="*/ 439 w 66"/>
                <a:gd name="T1" fmla="*/ 0 h 80"/>
                <a:gd name="T2" fmla="*/ 500 w 66"/>
                <a:gd name="T3" fmla="*/ 24 h 80"/>
                <a:gd name="T4" fmla="*/ 734 w 66"/>
                <a:gd name="T5" fmla="*/ 30 h 80"/>
                <a:gd name="T6" fmla="*/ 439 w 66"/>
                <a:gd name="T7" fmla="*/ 58 h 80"/>
                <a:gd name="T8" fmla="*/ 317 w 66"/>
                <a:gd name="T9" fmla="*/ 80 h 80"/>
                <a:gd name="T10" fmla="*/ 131 w 66"/>
                <a:gd name="T11" fmla="*/ 68 h 80"/>
                <a:gd name="T12" fmla="*/ 0 w 66"/>
                <a:gd name="T13" fmla="*/ 58 h 80"/>
                <a:gd name="T14" fmla="*/ 131 w 66"/>
                <a:gd name="T15" fmla="*/ 35 h 80"/>
                <a:gd name="T16" fmla="*/ 317 w 66"/>
                <a:gd name="T17" fmla="*/ 30 h 80"/>
                <a:gd name="T18" fmla="*/ 249 w 66"/>
                <a:gd name="T19" fmla="*/ 8 h 80"/>
                <a:gd name="T20" fmla="*/ 249 w 66"/>
                <a:gd name="T21" fmla="*/ 2 h 80"/>
                <a:gd name="T22" fmla="*/ 439 w 66"/>
                <a:gd name="T23" fmla="*/ 0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80"/>
                <a:gd name="T38" fmla="*/ 66 w 66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80">
                  <a:moveTo>
                    <a:pt x="39" y="0"/>
                  </a:moveTo>
                  <a:lnTo>
                    <a:pt x="45" y="24"/>
                  </a:lnTo>
                  <a:lnTo>
                    <a:pt x="66" y="30"/>
                  </a:lnTo>
                  <a:lnTo>
                    <a:pt x="39" y="58"/>
                  </a:lnTo>
                  <a:lnTo>
                    <a:pt x="28" y="80"/>
                  </a:lnTo>
                  <a:lnTo>
                    <a:pt x="12" y="68"/>
                  </a:lnTo>
                  <a:lnTo>
                    <a:pt x="0" y="58"/>
                  </a:lnTo>
                  <a:lnTo>
                    <a:pt x="12" y="35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2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8" name="Freeform 97"/>
            <p:cNvSpPr>
              <a:spLocks/>
            </p:cNvSpPr>
            <p:nvPr/>
          </p:nvSpPr>
          <p:spPr bwMode="auto">
            <a:xfrm>
              <a:off x="868" y="2289"/>
              <a:ext cx="48" cy="33"/>
            </a:xfrm>
            <a:custGeom>
              <a:avLst/>
              <a:gdLst>
                <a:gd name="T0" fmla="*/ 120 w 38"/>
                <a:gd name="T1" fmla="*/ 0 h 33"/>
                <a:gd name="T2" fmla="*/ 395 w 38"/>
                <a:gd name="T3" fmla="*/ 27 h 33"/>
                <a:gd name="T4" fmla="*/ 291 w 38"/>
                <a:gd name="T5" fmla="*/ 33 h 33"/>
                <a:gd name="T6" fmla="*/ 0 w 38"/>
                <a:gd name="T7" fmla="*/ 22 h 33"/>
                <a:gd name="T8" fmla="*/ 12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11" y="0"/>
                  </a:moveTo>
                  <a:lnTo>
                    <a:pt x="38" y="27"/>
                  </a:lnTo>
                  <a:lnTo>
                    <a:pt x="28" y="33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19" name="Freeform 98"/>
            <p:cNvSpPr>
              <a:spLocks/>
            </p:cNvSpPr>
            <p:nvPr/>
          </p:nvSpPr>
          <p:spPr bwMode="auto">
            <a:xfrm>
              <a:off x="882" y="2261"/>
              <a:ext cx="111" cy="61"/>
            </a:xfrm>
            <a:custGeom>
              <a:avLst/>
              <a:gdLst>
                <a:gd name="T0" fmla="*/ 274 w 88"/>
                <a:gd name="T1" fmla="*/ 0 h 61"/>
                <a:gd name="T2" fmla="*/ 684 w 88"/>
                <a:gd name="T3" fmla="*/ 5 h 61"/>
                <a:gd name="T4" fmla="*/ 897 w 88"/>
                <a:gd name="T5" fmla="*/ 28 h 61"/>
                <a:gd name="T6" fmla="*/ 341 w 88"/>
                <a:gd name="T7" fmla="*/ 61 h 61"/>
                <a:gd name="T8" fmla="*/ 274 w 88"/>
                <a:gd name="T9" fmla="*/ 61 h 61"/>
                <a:gd name="T10" fmla="*/ 274 w 88"/>
                <a:gd name="T11" fmla="*/ 55 h 61"/>
                <a:gd name="T12" fmla="*/ 0 w 88"/>
                <a:gd name="T13" fmla="*/ 28 h 61"/>
                <a:gd name="T14" fmla="*/ 274 w 88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61"/>
                <a:gd name="T26" fmla="*/ 88 w 88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61">
                  <a:moveTo>
                    <a:pt x="27" y="0"/>
                  </a:moveTo>
                  <a:lnTo>
                    <a:pt x="67" y="5"/>
                  </a:lnTo>
                  <a:lnTo>
                    <a:pt x="88" y="28"/>
                  </a:lnTo>
                  <a:lnTo>
                    <a:pt x="33" y="61"/>
                  </a:lnTo>
                  <a:lnTo>
                    <a:pt x="27" y="61"/>
                  </a:lnTo>
                  <a:lnTo>
                    <a:pt x="27" y="55"/>
                  </a:lnTo>
                  <a:lnTo>
                    <a:pt x="0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0" name="Freeform 99"/>
            <p:cNvSpPr>
              <a:spLocks/>
            </p:cNvSpPr>
            <p:nvPr/>
          </p:nvSpPr>
          <p:spPr bwMode="auto">
            <a:xfrm>
              <a:off x="908" y="2289"/>
              <a:ext cx="85" cy="88"/>
            </a:xfrm>
            <a:custGeom>
              <a:avLst/>
              <a:gdLst>
                <a:gd name="T0" fmla="*/ 66 w 67"/>
                <a:gd name="T1" fmla="*/ 33 h 88"/>
                <a:gd name="T2" fmla="*/ 124 w 67"/>
                <a:gd name="T3" fmla="*/ 33 h 88"/>
                <a:gd name="T4" fmla="*/ 724 w 67"/>
                <a:gd name="T5" fmla="*/ 0 h 88"/>
                <a:gd name="T6" fmla="*/ 605 w 67"/>
                <a:gd name="T7" fmla="*/ 83 h 88"/>
                <a:gd name="T8" fmla="*/ 192 w 67"/>
                <a:gd name="T9" fmla="*/ 88 h 88"/>
                <a:gd name="T10" fmla="*/ 0 w 67"/>
                <a:gd name="T11" fmla="*/ 44 h 88"/>
                <a:gd name="T12" fmla="*/ 66 w 67"/>
                <a:gd name="T13" fmla="*/ 33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88"/>
                <a:gd name="T23" fmla="*/ 67 w 67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88">
                  <a:moveTo>
                    <a:pt x="6" y="33"/>
                  </a:moveTo>
                  <a:lnTo>
                    <a:pt x="12" y="33"/>
                  </a:lnTo>
                  <a:lnTo>
                    <a:pt x="67" y="0"/>
                  </a:lnTo>
                  <a:lnTo>
                    <a:pt x="56" y="83"/>
                  </a:lnTo>
                  <a:lnTo>
                    <a:pt x="17" y="88"/>
                  </a:lnTo>
                  <a:lnTo>
                    <a:pt x="0" y="44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1" name="Freeform 100"/>
            <p:cNvSpPr>
              <a:spLocks/>
            </p:cNvSpPr>
            <p:nvPr/>
          </p:nvSpPr>
          <p:spPr bwMode="auto">
            <a:xfrm>
              <a:off x="930" y="2372"/>
              <a:ext cx="71" cy="44"/>
            </a:xfrm>
            <a:custGeom>
              <a:avLst/>
              <a:gdLst>
                <a:gd name="T0" fmla="*/ 0 w 56"/>
                <a:gd name="T1" fmla="*/ 5 h 44"/>
                <a:gd name="T2" fmla="*/ 416 w 56"/>
                <a:gd name="T3" fmla="*/ 0 h 44"/>
                <a:gd name="T4" fmla="*/ 601 w 56"/>
                <a:gd name="T5" fmla="*/ 27 h 44"/>
                <a:gd name="T6" fmla="*/ 479 w 56"/>
                <a:gd name="T7" fmla="*/ 44 h 44"/>
                <a:gd name="T8" fmla="*/ 250 w 56"/>
                <a:gd name="T9" fmla="*/ 21 h 44"/>
                <a:gd name="T10" fmla="*/ 124 w 56"/>
                <a:gd name="T11" fmla="*/ 27 h 44"/>
                <a:gd name="T12" fmla="*/ 66 w 56"/>
                <a:gd name="T13" fmla="*/ 21 h 44"/>
                <a:gd name="T14" fmla="*/ 0 w 56"/>
                <a:gd name="T15" fmla="*/ 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44"/>
                <a:gd name="T26" fmla="*/ 56 w 56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44">
                  <a:moveTo>
                    <a:pt x="0" y="5"/>
                  </a:moveTo>
                  <a:lnTo>
                    <a:pt x="39" y="0"/>
                  </a:lnTo>
                  <a:lnTo>
                    <a:pt x="56" y="27"/>
                  </a:lnTo>
                  <a:lnTo>
                    <a:pt x="45" y="44"/>
                  </a:lnTo>
                  <a:lnTo>
                    <a:pt x="23" y="21"/>
                  </a:lnTo>
                  <a:lnTo>
                    <a:pt x="12" y="27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2" name="Freeform 101"/>
            <p:cNvSpPr>
              <a:spLocks/>
            </p:cNvSpPr>
            <p:nvPr/>
          </p:nvSpPr>
          <p:spPr bwMode="auto">
            <a:xfrm>
              <a:off x="1379" y="2427"/>
              <a:ext cx="82" cy="121"/>
            </a:xfrm>
            <a:custGeom>
              <a:avLst/>
              <a:gdLst>
                <a:gd name="T0" fmla="*/ 290 w 65"/>
                <a:gd name="T1" fmla="*/ 0 h 121"/>
                <a:gd name="T2" fmla="*/ 661 w 65"/>
                <a:gd name="T3" fmla="*/ 44 h 121"/>
                <a:gd name="T4" fmla="*/ 500 w 65"/>
                <a:gd name="T5" fmla="*/ 77 h 121"/>
                <a:gd name="T6" fmla="*/ 621 w 65"/>
                <a:gd name="T7" fmla="*/ 87 h 121"/>
                <a:gd name="T8" fmla="*/ 661 w 65"/>
                <a:gd name="T9" fmla="*/ 110 h 121"/>
                <a:gd name="T10" fmla="*/ 390 w 65"/>
                <a:gd name="T11" fmla="*/ 121 h 121"/>
                <a:gd name="T12" fmla="*/ 230 w 65"/>
                <a:gd name="T13" fmla="*/ 100 h 121"/>
                <a:gd name="T14" fmla="*/ 230 w 65"/>
                <a:gd name="T15" fmla="*/ 66 h 121"/>
                <a:gd name="T16" fmla="*/ 117 w 65"/>
                <a:gd name="T17" fmla="*/ 54 h 121"/>
                <a:gd name="T18" fmla="*/ 0 w 65"/>
                <a:gd name="T19" fmla="*/ 39 h 121"/>
                <a:gd name="T20" fmla="*/ 50 w 65"/>
                <a:gd name="T21" fmla="*/ 27 h 121"/>
                <a:gd name="T22" fmla="*/ 117 w 65"/>
                <a:gd name="T23" fmla="*/ 10 h 121"/>
                <a:gd name="T24" fmla="*/ 290 w 65"/>
                <a:gd name="T25" fmla="*/ 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21"/>
                <a:gd name="T41" fmla="*/ 65 w 65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21">
                  <a:moveTo>
                    <a:pt x="28" y="0"/>
                  </a:moveTo>
                  <a:lnTo>
                    <a:pt x="65" y="44"/>
                  </a:lnTo>
                  <a:lnTo>
                    <a:pt x="49" y="77"/>
                  </a:lnTo>
                  <a:lnTo>
                    <a:pt x="61" y="87"/>
                  </a:lnTo>
                  <a:lnTo>
                    <a:pt x="65" y="110"/>
                  </a:lnTo>
                  <a:lnTo>
                    <a:pt x="38" y="121"/>
                  </a:lnTo>
                  <a:lnTo>
                    <a:pt x="22" y="100"/>
                  </a:lnTo>
                  <a:lnTo>
                    <a:pt x="22" y="66"/>
                  </a:lnTo>
                  <a:lnTo>
                    <a:pt x="11" y="54"/>
                  </a:lnTo>
                  <a:lnTo>
                    <a:pt x="0" y="39"/>
                  </a:lnTo>
                  <a:lnTo>
                    <a:pt x="5" y="27"/>
                  </a:lnTo>
                  <a:lnTo>
                    <a:pt x="11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3" name="Freeform 102"/>
            <p:cNvSpPr>
              <a:spLocks/>
            </p:cNvSpPr>
            <p:nvPr/>
          </p:nvSpPr>
          <p:spPr bwMode="auto">
            <a:xfrm>
              <a:off x="1379" y="2427"/>
              <a:ext cx="82" cy="121"/>
            </a:xfrm>
            <a:custGeom>
              <a:avLst/>
              <a:gdLst>
                <a:gd name="T0" fmla="*/ 290 w 65"/>
                <a:gd name="T1" fmla="*/ 0 h 121"/>
                <a:gd name="T2" fmla="*/ 661 w 65"/>
                <a:gd name="T3" fmla="*/ 44 h 121"/>
                <a:gd name="T4" fmla="*/ 500 w 65"/>
                <a:gd name="T5" fmla="*/ 77 h 121"/>
                <a:gd name="T6" fmla="*/ 621 w 65"/>
                <a:gd name="T7" fmla="*/ 87 h 121"/>
                <a:gd name="T8" fmla="*/ 661 w 65"/>
                <a:gd name="T9" fmla="*/ 110 h 121"/>
                <a:gd name="T10" fmla="*/ 390 w 65"/>
                <a:gd name="T11" fmla="*/ 121 h 121"/>
                <a:gd name="T12" fmla="*/ 230 w 65"/>
                <a:gd name="T13" fmla="*/ 100 h 121"/>
                <a:gd name="T14" fmla="*/ 230 w 65"/>
                <a:gd name="T15" fmla="*/ 66 h 121"/>
                <a:gd name="T16" fmla="*/ 117 w 65"/>
                <a:gd name="T17" fmla="*/ 54 h 121"/>
                <a:gd name="T18" fmla="*/ 0 w 65"/>
                <a:gd name="T19" fmla="*/ 39 h 121"/>
                <a:gd name="T20" fmla="*/ 50 w 65"/>
                <a:gd name="T21" fmla="*/ 27 h 121"/>
                <a:gd name="T22" fmla="*/ 117 w 65"/>
                <a:gd name="T23" fmla="*/ 10 h 121"/>
                <a:gd name="T24" fmla="*/ 290 w 65"/>
                <a:gd name="T25" fmla="*/ 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21"/>
                <a:gd name="T41" fmla="*/ 65 w 65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21">
                  <a:moveTo>
                    <a:pt x="28" y="0"/>
                  </a:moveTo>
                  <a:lnTo>
                    <a:pt x="65" y="44"/>
                  </a:lnTo>
                  <a:lnTo>
                    <a:pt x="49" y="77"/>
                  </a:lnTo>
                  <a:lnTo>
                    <a:pt x="61" y="87"/>
                  </a:lnTo>
                  <a:lnTo>
                    <a:pt x="65" y="110"/>
                  </a:lnTo>
                  <a:lnTo>
                    <a:pt x="38" y="121"/>
                  </a:lnTo>
                  <a:lnTo>
                    <a:pt x="22" y="100"/>
                  </a:lnTo>
                  <a:lnTo>
                    <a:pt x="22" y="66"/>
                  </a:lnTo>
                  <a:lnTo>
                    <a:pt x="11" y="54"/>
                  </a:lnTo>
                  <a:lnTo>
                    <a:pt x="0" y="39"/>
                  </a:lnTo>
                  <a:lnTo>
                    <a:pt x="5" y="27"/>
                  </a:lnTo>
                  <a:lnTo>
                    <a:pt x="11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4" name="Freeform 103"/>
            <p:cNvSpPr>
              <a:spLocks/>
            </p:cNvSpPr>
            <p:nvPr/>
          </p:nvSpPr>
          <p:spPr bwMode="auto">
            <a:xfrm>
              <a:off x="1441" y="2466"/>
              <a:ext cx="71" cy="71"/>
            </a:xfrm>
            <a:custGeom>
              <a:avLst/>
              <a:gdLst>
                <a:gd name="T0" fmla="*/ 172 w 56"/>
                <a:gd name="T1" fmla="*/ 5 h 71"/>
                <a:gd name="T2" fmla="*/ 479 w 56"/>
                <a:gd name="T3" fmla="*/ 0 h 71"/>
                <a:gd name="T4" fmla="*/ 601 w 56"/>
                <a:gd name="T5" fmla="*/ 11 h 71"/>
                <a:gd name="T6" fmla="*/ 601 w 56"/>
                <a:gd name="T7" fmla="*/ 65 h 71"/>
                <a:gd name="T8" fmla="*/ 530 w 56"/>
                <a:gd name="T9" fmla="*/ 71 h 71"/>
                <a:gd name="T10" fmla="*/ 479 w 56"/>
                <a:gd name="T11" fmla="*/ 65 h 71"/>
                <a:gd name="T12" fmla="*/ 172 w 56"/>
                <a:gd name="T13" fmla="*/ 71 h 71"/>
                <a:gd name="T14" fmla="*/ 124 w 56"/>
                <a:gd name="T15" fmla="*/ 48 h 71"/>
                <a:gd name="T16" fmla="*/ 0 w 56"/>
                <a:gd name="T17" fmla="*/ 38 h 71"/>
                <a:gd name="T18" fmla="*/ 172 w 56"/>
                <a:gd name="T19" fmla="*/ 5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71"/>
                <a:gd name="T32" fmla="*/ 56 w 56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71">
                  <a:moveTo>
                    <a:pt x="16" y="5"/>
                  </a:moveTo>
                  <a:lnTo>
                    <a:pt x="45" y="0"/>
                  </a:lnTo>
                  <a:lnTo>
                    <a:pt x="56" y="11"/>
                  </a:lnTo>
                  <a:lnTo>
                    <a:pt x="56" y="65"/>
                  </a:lnTo>
                  <a:lnTo>
                    <a:pt x="50" y="71"/>
                  </a:lnTo>
                  <a:lnTo>
                    <a:pt x="45" y="65"/>
                  </a:lnTo>
                  <a:lnTo>
                    <a:pt x="16" y="71"/>
                  </a:lnTo>
                  <a:lnTo>
                    <a:pt x="12" y="48"/>
                  </a:lnTo>
                  <a:lnTo>
                    <a:pt x="0" y="38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5" name="Freeform 104"/>
            <p:cNvSpPr>
              <a:spLocks/>
            </p:cNvSpPr>
            <p:nvPr/>
          </p:nvSpPr>
          <p:spPr bwMode="auto">
            <a:xfrm>
              <a:off x="1512" y="2477"/>
              <a:ext cx="48" cy="60"/>
            </a:xfrm>
            <a:custGeom>
              <a:avLst/>
              <a:gdLst>
                <a:gd name="T0" fmla="*/ 0 w 38"/>
                <a:gd name="T1" fmla="*/ 0 h 60"/>
                <a:gd name="T2" fmla="*/ 395 w 38"/>
                <a:gd name="T3" fmla="*/ 21 h 60"/>
                <a:gd name="T4" fmla="*/ 192 w 38"/>
                <a:gd name="T5" fmla="*/ 45 h 60"/>
                <a:gd name="T6" fmla="*/ 64 w 38"/>
                <a:gd name="T7" fmla="*/ 60 h 60"/>
                <a:gd name="T8" fmla="*/ 0 w 38"/>
                <a:gd name="T9" fmla="*/ 54 h 60"/>
                <a:gd name="T10" fmla="*/ 0 w 38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0"/>
                <a:gd name="T20" fmla="*/ 38 w 38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0">
                  <a:moveTo>
                    <a:pt x="0" y="0"/>
                  </a:moveTo>
                  <a:lnTo>
                    <a:pt x="38" y="21"/>
                  </a:lnTo>
                  <a:lnTo>
                    <a:pt x="18" y="45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6" name="Freeform 105"/>
            <p:cNvSpPr>
              <a:spLocks/>
            </p:cNvSpPr>
            <p:nvPr/>
          </p:nvSpPr>
          <p:spPr bwMode="auto">
            <a:xfrm>
              <a:off x="1401" y="2383"/>
              <a:ext cx="48" cy="27"/>
            </a:xfrm>
            <a:custGeom>
              <a:avLst/>
              <a:gdLst>
                <a:gd name="T0" fmla="*/ 51 w 38"/>
                <a:gd name="T1" fmla="*/ 0 h 27"/>
                <a:gd name="T2" fmla="*/ 395 w 38"/>
                <a:gd name="T3" fmla="*/ 0 h 27"/>
                <a:gd name="T4" fmla="*/ 278 w 38"/>
                <a:gd name="T5" fmla="*/ 10 h 27"/>
                <a:gd name="T6" fmla="*/ 278 w 38"/>
                <a:gd name="T7" fmla="*/ 27 h 27"/>
                <a:gd name="T8" fmla="*/ 0 w 38"/>
                <a:gd name="T9" fmla="*/ 21 h 27"/>
                <a:gd name="T10" fmla="*/ 51 w 38"/>
                <a:gd name="T11" fmla="*/ 16 h 27"/>
                <a:gd name="T12" fmla="*/ 51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5" y="0"/>
                  </a:moveTo>
                  <a:lnTo>
                    <a:pt x="38" y="0"/>
                  </a:lnTo>
                  <a:lnTo>
                    <a:pt x="27" y="10"/>
                  </a:lnTo>
                  <a:lnTo>
                    <a:pt x="27" y="27"/>
                  </a:lnTo>
                  <a:lnTo>
                    <a:pt x="0" y="21"/>
                  </a:lnTo>
                  <a:lnTo>
                    <a:pt x="5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7" name="Freeform 106"/>
            <p:cNvSpPr>
              <a:spLocks/>
            </p:cNvSpPr>
            <p:nvPr/>
          </p:nvSpPr>
          <p:spPr bwMode="auto">
            <a:xfrm>
              <a:off x="1401" y="2383"/>
              <a:ext cx="48" cy="27"/>
            </a:xfrm>
            <a:custGeom>
              <a:avLst/>
              <a:gdLst>
                <a:gd name="T0" fmla="*/ 51 w 38"/>
                <a:gd name="T1" fmla="*/ 0 h 27"/>
                <a:gd name="T2" fmla="*/ 395 w 38"/>
                <a:gd name="T3" fmla="*/ 0 h 27"/>
                <a:gd name="T4" fmla="*/ 278 w 38"/>
                <a:gd name="T5" fmla="*/ 10 h 27"/>
                <a:gd name="T6" fmla="*/ 278 w 38"/>
                <a:gd name="T7" fmla="*/ 27 h 27"/>
                <a:gd name="T8" fmla="*/ 0 w 38"/>
                <a:gd name="T9" fmla="*/ 21 h 27"/>
                <a:gd name="T10" fmla="*/ 51 w 38"/>
                <a:gd name="T11" fmla="*/ 16 h 27"/>
                <a:gd name="T12" fmla="*/ 51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5" y="0"/>
                  </a:moveTo>
                  <a:lnTo>
                    <a:pt x="38" y="0"/>
                  </a:lnTo>
                  <a:lnTo>
                    <a:pt x="27" y="10"/>
                  </a:lnTo>
                  <a:lnTo>
                    <a:pt x="27" y="27"/>
                  </a:lnTo>
                  <a:lnTo>
                    <a:pt x="0" y="21"/>
                  </a:lnTo>
                  <a:lnTo>
                    <a:pt x="5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8" name="Freeform 107"/>
            <p:cNvSpPr>
              <a:spLocks/>
            </p:cNvSpPr>
            <p:nvPr/>
          </p:nvSpPr>
          <p:spPr bwMode="auto">
            <a:xfrm>
              <a:off x="1401" y="2383"/>
              <a:ext cx="48" cy="27"/>
            </a:xfrm>
            <a:custGeom>
              <a:avLst/>
              <a:gdLst>
                <a:gd name="T0" fmla="*/ 51 w 38"/>
                <a:gd name="T1" fmla="*/ 0 h 27"/>
                <a:gd name="T2" fmla="*/ 395 w 38"/>
                <a:gd name="T3" fmla="*/ 0 h 27"/>
                <a:gd name="T4" fmla="*/ 278 w 38"/>
                <a:gd name="T5" fmla="*/ 10 h 27"/>
                <a:gd name="T6" fmla="*/ 278 w 38"/>
                <a:gd name="T7" fmla="*/ 27 h 27"/>
                <a:gd name="T8" fmla="*/ 0 w 38"/>
                <a:gd name="T9" fmla="*/ 21 h 27"/>
                <a:gd name="T10" fmla="*/ 51 w 38"/>
                <a:gd name="T11" fmla="*/ 16 h 27"/>
                <a:gd name="T12" fmla="*/ 51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5" y="0"/>
                  </a:moveTo>
                  <a:lnTo>
                    <a:pt x="38" y="0"/>
                  </a:lnTo>
                  <a:lnTo>
                    <a:pt x="27" y="10"/>
                  </a:lnTo>
                  <a:lnTo>
                    <a:pt x="27" y="27"/>
                  </a:lnTo>
                  <a:lnTo>
                    <a:pt x="0" y="21"/>
                  </a:lnTo>
                  <a:lnTo>
                    <a:pt x="5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29" name="Freeform 108"/>
            <p:cNvSpPr>
              <a:spLocks/>
            </p:cNvSpPr>
            <p:nvPr/>
          </p:nvSpPr>
          <p:spPr bwMode="auto">
            <a:xfrm>
              <a:off x="1401" y="2383"/>
              <a:ext cx="48" cy="27"/>
            </a:xfrm>
            <a:custGeom>
              <a:avLst/>
              <a:gdLst>
                <a:gd name="T0" fmla="*/ 51 w 38"/>
                <a:gd name="T1" fmla="*/ 0 h 27"/>
                <a:gd name="T2" fmla="*/ 395 w 38"/>
                <a:gd name="T3" fmla="*/ 0 h 27"/>
                <a:gd name="T4" fmla="*/ 278 w 38"/>
                <a:gd name="T5" fmla="*/ 10 h 27"/>
                <a:gd name="T6" fmla="*/ 278 w 38"/>
                <a:gd name="T7" fmla="*/ 27 h 27"/>
                <a:gd name="T8" fmla="*/ 0 w 38"/>
                <a:gd name="T9" fmla="*/ 21 h 27"/>
                <a:gd name="T10" fmla="*/ 51 w 38"/>
                <a:gd name="T11" fmla="*/ 16 h 27"/>
                <a:gd name="T12" fmla="*/ 51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5" y="0"/>
                  </a:moveTo>
                  <a:lnTo>
                    <a:pt x="38" y="0"/>
                  </a:lnTo>
                  <a:lnTo>
                    <a:pt x="27" y="10"/>
                  </a:lnTo>
                  <a:lnTo>
                    <a:pt x="27" y="27"/>
                  </a:lnTo>
                  <a:lnTo>
                    <a:pt x="0" y="21"/>
                  </a:lnTo>
                  <a:lnTo>
                    <a:pt x="5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0" name="Freeform 109"/>
            <p:cNvSpPr>
              <a:spLocks/>
            </p:cNvSpPr>
            <p:nvPr/>
          </p:nvSpPr>
          <p:spPr bwMode="auto">
            <a:xfrm>
              <a:off x="1232" y="2769"/>
              <a:ext cx="238" cy="243"/>
            </a:xfrm>
            <a:custGeom>
              <a:avLst/>
              <a:gdLst>
                <a:gd name="T0" fmla="*/ 106 w 188"/>
                <a:gd name="T1" fmla="*/ 17 h 243"/>
                <a:gd name="T2" fmla="*/ 230 w 188"/>
                <a:gd name="T3" fmla="*/ 11 h 243"/>
                <a:gd name="T4" fmla="*/ 351 w 188"/>
                <a:gd name="T5" fmla="*/ 11 h 243"/>
                <a:gd name="T6" fmla="*/ 466 w 188"/>
                <a:gd name="T7" fmla="*/ 0 h 243"/>
                <a:gd name="T8" fmla="*/ 634 w 188"/>
                <a:gd name="T9" fmla="*/ 0 h 243"/>
                <a:gd name="T10" fmla="*/ 634 w 188"/>
                <a:gd name="T11" fmla="*/ 27 h 243"/>
                <a:gd name="T12" fmla="*/ 933 w 188"/>
                <a:gd name="T13" fmla="*/ 50 h 243"/>
                <a:gd name="T14" fmla="*/ 1062 w 188"/>
                <a:gd name="T15" fmla="*/ 50 h 243"/>
                <a:gd name="T16" fmla="*/ 1466 w 188"/>
                <a:gd name="T17" fmla="*/ 71 h 243"/>
                <a:gd name="T18" fmla="*/ 1591 w 188"/>
                <a:gd name="T19" fmla="*/ 111 h 243"/>
                <a:gd name="T20" fmla="*/ 1629 w 188"/>
                <a:gd name="T21" fmla="*/ 121 h 243"/>
                <a:gd name="T22" fmla="*/ 1875 w 188"/>
                <a:gd name="T23" fmla="*/ 121 h 243"/>
                <a:gd name="T24" fmla="*/ 1915 w 188"/>
                <a:gd name="T25" fmla="*/ 132 h 243"/>
                <a:gd name="T26" fmla="*/ 1982 w 188"/>
                <a:gd name="T27" fmla="*/ 188 h 243"/>
                <a:gd name="T28" fmla="*/ 1691 w 188"/>
                <a:gd name="T29" fmla="*/ 193 h 243"/>
                <a:gd name="T30" fmla="*/ 1344 w 188"/>
                <a:gd name="T31" fmla="*/ 226 h 243"/>
                <a:gd name="T32" fmla="*/ 1344 w 188"/>
                <a:gd name="T33" fmla="*/ 232 h 243"/>
                <a:gd name="T34" fmla="*/ 994 w 188"/>
                <a:gd name="T35" fmla="*/ 238 h 243"/>
                <a:gd name="T36" fmla="*/ 879 w 188"/>
                <a:gd name="T37" fmla="*/ 226 h 243"/>
                <a:gd name="T38" fmla="*/ 747 w 188"/>
                <a:gd name="T39" fmla="*/ 226 h 243"/>
                <a:gd name="T40" fmla="*/ 698 w 188"/>
                <a:gd name="T41" fmla="*/ 243 h 243"/>
                <a:gd name="T42" fmla="*/ 528 w 188"/>
                <a:gd name="T43" fmla="*/ 238 h 243"/>
                <a:gd name="T44" fmla="*/ 528 w 188"/>
                <a:gd name="T45" fmla="*/ 215 h 243"/>
                <a:gd name="T46" fmla="*/ 405 w 188"/>
                <a:gd name="T47" fmla="*/ 205 h 243"/>
                <a:gd name="T48" fmla="*/ 281 w 188"/>
                <a:gd name="T49" fmla="*/ 165 h 243"/>
                <a:gd name="T50" fmla="*/ 106 w 188"/>
                <a:gd name="T51" fmla="*/ 144 h 243"/>
                <a:gd name="T52" fmla="*/ 170 w 188"/>
                <a:gd name="T53" fmla="*/ 121 h 243"/>
                <a:gd name="T54" fmla="*/ 281 w 188"/>
                <a:gd name="T55" fmla="*/ 111 h 243"/>
                <a:gd name="T56" fmla="*/ 106 w 188"/>
                <a:gd name="T57" fmla="*/ 100 h 243"/>
                <a:gd name="T58" fmla="*/ 170 w 188"/>
                <a:gd name="T59" fmla="*/ 50 h 243"/>
                <a:gd name="T60" fmla="*/ 0 w 188"/>
                <a:gd name="T61" fmla="*/ 17 h 243"/>
                <a:gd name="T62" fmla="*/ 106 w 188"/>
                <a:gd name="T63" fmla="*/ 17 h 2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243"/>
                <a:gd name="T98" fmla="*/ 188 w 188"/>
                <a:gd name="T99" fmla="*/ 243 h 2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243">
                  <a:moveTo>
                    <a:pt x="10" y="17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60" y="27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38" y="71"/>
                  </a:lnTo>
                  <a:lnTo>
                    <a:pt x="150" y="111"/>
                  </a:lnTo>
                  <a:lnTo>
                    <a:pt x="154" y="121"/>
                  </a:lnTo>
                  <a:lnTo>
                    <a:pt x="177" y="121"/>
                  </a:lnTo>
                  <a:lnTo>
                    <a:pt x="181" y="132"/>
                  </a:lnTo>
                  <a:lnTo>
                    <a:pt x="188" y="188"/>
                  </a:lnTo>
                  <a:lnTo>
                    <a:pt x="160" y="193"/>
                  </a:lnTo>
                  <a:lnTo>
                    <a:pt x="127" y="226"/>
                  </a:lnTo>
                  <a:lnTo>
                    <a:pt x="127" y="232"/>
                  </a:lnTo>
                  <a:lnTo>
                    <a:pt x="94" y="238"/>
                  </a:lnTo>
                  <a:lnTo>
                    <a:pt x="83" y="226"/>
                  </a:lnTo>
                  <a:lnTo>
                    <a:pt x="71" y="226"/>
                  </a:lnTo>
                  <a:lnTo>
                    <a:pt x="66" y="243"/>
                  </a:lnTo>
                  <a:lnTo>
                    <a:pt x="50" y="238"/>
                  </a:lnTo>
                  <a:lnTo>
                    <a:pt x="50" y="215"/>
                  </a:lnTo>
                  <a:lnTo>
                    <a:pt x="39" y="205"/>
                  </a:lnTo>
                  <a:lnTo>
                    <a:pt x="27" y="165"/>
                  </a:lnTo>
                  <a:lnTo>
                    <a:pt x="10" y="144"/>
                  </a:lnTo>
                  <a:lnTo>
                    <a:pt x="16" y="121"/>
                  </a:lnTo>
                  <a:lnTo>
                    <a:pt x="27" y="111"/>
                  </a:lnTo>
                  <a:lnTo>
                    <a:pt x="10" y="100"/>
                  </a:lnTo>
                  <a:lnTo>
                    <a:pt x="16" y="50"/>
                  </a:lnTo>
                  <a:lnTo>
                    <a:pt x="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1" name="Freeform 110"/>
            <p:cNvSpPr>
              <a:spLocks/>
            </p:cNvSpPr>
            <p:nvPr/>
          </p:nvSpPr>
          <p:spPr bwMode="auto">
            <a:xfrm>
              <a:off x="1393" y="2957"/>
              <a:ext cx="153" cy="138"/>
            </a:xfrm>
            <a:custGeom>
              <a:avLst/>
              <a:gdLst>
                <a:gd name="T0" fmla="*/ 636 w 121"/>
                <a:gd name="T1" fmla="*/ 0 h 138"/>
                <a:gd name="T2" fmla="*/ 697 w 121"/>
                <a:gd name="T3" fmla="*/ 33 h 138"/>
                <a:gd name="T4" fmla="*/ 1092 w 121"/>
                <a:gd name="T5" fmla="*/ 38 h 138"/>
                <a:gd name="T6" fmla="*/ 1263 w 121"/>
                <a:gd name="T7" fmla="*/ 98 h 138"/>
                <a:gd name="T8" fmla="*/ 1263 w 121"/>
                <a:gd name="T9" fmla="*/ 105 h 138"/>
                <a:gd name="T10" fmla="*/ 1092 w 121"/>
                <a:gd name="T11" fmla="*/ 132 h 138"/>
                <a:gd name="T12" fmla="*/ 917 w 121"/>
                <a:gd name="T13" fmla="*/ 138 h 138"/>
                <a:gd name="T14" fmla="*/ 866 w 121"/>
                <a:gd name="T15" fmla="*/ 132 h 138"/>
                <a:gd name="T16" fmla="*/ 866 w 121"/>
                <a:gd name="T17" fmla="*/ 98 h 138"/>
                <a:gd name="T18" fmla="*/ 465 w 121"/>
                <a:gd name="T19" fmla="*/ 77 h 138"/>
                <a:gd name="T20" fmla="*/ 345 w 121"/>
                <a:gd name="T21" fmla="*/ 55 h 138"/>
                <a:gd name="T22" fmla="*/ 120 w 121"/>
                <a:gd name="T23" fmla="*/ 44 h 138"/>
                <a:gd name="T24" fmla="*/ 0 w 121"/>
                <a:gd name="T25" fmla="*/ 44 h 138"/>
                <a:gd name="T26" fmla="*/ 0 w 121"/>
                <a:gd name="T27" fmla="*/ 38 h 138"/>
                <a:gd name="T28" fmla="*/ 345 w 121"/>
                <a:gd name="T29" fmla="*/ 5 h 138"/>
                <a:gd name="T30" fmla="*/ 636 w 121"/>
                <a:gd name="T31" fmla="*/ 0 h 1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"/>
                <a:gd name="T49" fmla="*/ 0 h 138"/>
                <a:gd name="T50" fmla="*/ 121 w 121"/>
                <a:gd name="T51" fmla="*/ 138 h 1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" h="138">
                  <a:moveTo>
                    <a:pt x="61" y="0"/>
                  </a:moveTo>
                  <a:lnTo>
                    <a:pt x="67" y="33"/>
                  </a:lnTo>
                  <a:lnTo>
                    <a:pt x="104" y="38"/>
                  </a:lnTo>
                  <a:lnTo>
                    <a:pt x="121" y="98"/>
                  </a:lnTo>
                  <a:lnTo>
                    <a:pt x="121" y="105"/>
                  </a:lnTo>
                  <a:lnTo>
                    <a:pt x="104" y="132"/>
                  </a:lnTo>
                  <a:lnTo>
                    <a:pt x="88" y="138"/>
                  </a:lnTo>
                  <a:lnTo>
                    <a:pt x="83" y="132"/>
                  </a:lnTo>
                  <a:lnTo>
                    <a:pt x="83" y="98"/>
                  </a:lnTo>
                  <a:lnTo>
                    <a:pt x="44" y="77"/>
                  </a:lnTo>
                  <a:lnTo>
                    <a:pt x="33" y="55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33" y="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2" name="Freeform 111"/>
            <p:cNvSpPr>
              <a:spLocks/>
            </p:cNvSpPr>
            <p:nvPr/>
          </p:nvSpPr>
          <p:spPr bwMode="auto">
            <a:xfrm>
              <a:off x="1512" y="3149"/>
              <a:ext cx="106" cy="84"/>
            </a:xfrm>
            <a:custGeom>
              <a:avLst/>
              <a:gdLst>
                <a:gd name="T0" fmla="*/ 123 w 83"/>
                <a:gd name="T1" fmla="*/ 0 h 84"/>
                <a:gd name="T2" fmla="*/ 201 w 83"/>
                <a:gd name="T3" fmla="*/ 0 h 84"/>
                <a:gd name="T4" fmla="*/ 954 w 83"/>
                <a:gd name="T5" fmla="*/ 46 h 84"/>
                <a:gd name="T6" fmla="*/ 885 w 83"/>
                <a:gd name="T7" fmla="*/ 50 h 84"/>
                <a:gd name="T8" fmla="*/ 693 w 83"/>
                <a:gd name="T9" fmla="*/ 78 h 84"/>
                <a:gd name="T10" fmla="*/ 506 w 83"/>
                <a:gd name="T11" fmla="*/ 84 h 84"/>
                <a:gd name="T12" fmla="*/ 382 w 83"/>
                <a:gd name="T13" fmla="*/ 84 h 84"/>
                <a:gd name="T14" fmla="*/ 201 w 83"/>
                <a:gd name="T15" fmla="*/ 78 h 84"/>
                <a:gd name="T16" fmla="*/ 123 w 83"/>
                <a:gd name="T17" fmla="*/ 67 h 84"/>
                <a:gd name="T18" fmla="*/ 0 w 83"/>
                <a:gd name="T19" fmla="*/ 34 h 84"/>
                <a:gd name="T20" fmla="*/ 0 w 83"/>
                <a:gd name="T21" fmla="*/ 13 h 84"/>
                <a:gd name="T22" fmla="*/ 123 w 83"/>
                <a:gd name="T23" fmla="*/ 0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84"/>
                <a:gd name="T38" fmla="*/ 83 w 83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84">
                  <a:moveTo>
                    <a:pt x="10" y="0"/>
                  </a:moveTo>
                  <a:lnTo>
                    <a:pt x="17" y="0"/>
                  </a:lnTo>
                  <a:lnTo>
                    <a:pt x="83" y="46"/>
                  </a:lnTo>
                  <a:lnTo>
                    <a:pt x="77" y="50"/>
                  </a:lnTo>
                  <a:lnTo>
                    <a:pt x="60" y="78"/>
                  </a:lnTo>
                  <a:lnTo>
                    <a:pt x="44" y="84"/>
                  </a:lnTo>
                  <a:lnTo>
                    <a:pt x="33" y="84"/>
                  </a:lnTo>
                  <a:lnTo>
                    <a:pt x="17" y="78"/>
                  </a:lnTo>
                  <a:lnTo>
                    <a:pt x="10" y="67"/>
                  </a:lnTo>
                  <a:lnTo>
                    <a:pt x="0" y="34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3" name="Freeform 112"/>
            <p:cNvSpPr>
              <a:spLocks/>
            </p:cNvSpPr>
            <p:nvPr/>
          </p:nvSpPr>
          <p:spPr bwMode="auto">
            <a:xfrm>
              <a:off x="2800" y="1295"/>
              <a:ext cx="127" cy="177"/>
            </a:xfrm>
            <a:custGeom>
              <a:avLst/>
              <a:gdLst>
                <a:gd name="T0" fmla="*/ 803 w 100"/>
                <a:gd name="T1" fmla="*/ 10 h 177"/>
                <a:gd name="T2" fmla="*/ 836 w 100"/>
                <a:gd name="T3" fmla="*/ 10 h 177"/>
                <a:gd name="T4" fmla="*/ 903 w 100"/>
                <a:gd name="T5" fmla="*/ 27 h 177"/>
                <a:gd name="T6" fmla="*/ 903 w 100"/>
                <a:gd name="T7" fmla="*/ 77 h 177"/>
                <a:gd name="T8" fmla="*/ 1087 w 100"/>
                <a:gd name="T9" fmla="*/ 127 h 177"/>
                <a:gd name="T10" fmla="*/ 975 w 100"/>
                <a:gd name="T11" fmla="*/ 160 h 177"/>
                <a:gd name="T12" fmla="*/ 836 w 100"/>
                <a:gd name="T13" fmla="*/ 160 h 177"/>
                <a:gd name="T14" fmla="*/ 357 w 100"/>
                <a:gd name="T15" fmla="*/ 177 h 177"/>
                <a:gd name="T16" fmla="*/ 124 w 100"/>
                <a:gd name="T17" fmla="*/ 165 h 177"/>
                <a:gd name="T18" fmla="*/ 74 w 100"/>
                <a:gd name="T19" fmla="*/ 127 h 177"/>
                <a:gd name="T20" fmla="*/ 192 w 100"/>
                <a:gd name="T21" fmla="*/ 116 h 177"/>
                <a:gd name="T22" fmla="*/ 251 w 100"/>
                <a:gd name="T23" fmla="*/ 100 h 177"/>
                <a:gd name="T24" fmla="*/ 357 w 100"/>
                <a:gd name="T25" fmla="*/ 77 h 177"/>
                <a:gd name="T26" fmla="*/ 319 w 100"/>
                <a:gd name="T27" fmla="*/ 66 h 177"/>
                <a:gd name="T28" fmla="*/ 319 w 100"/>
                <a:gd name="T29" fmla="*/ 50 h 177"/>
                <a:gd name="T30" fmla="*/ 192 w 100"/>
                <a:gd name="T31" fmla="*/ 44 h 177"/>
                <a:gd name="T32" fmla="*/ 192 w 100"/>
                <a:gd name="T33" fmla="*/ 33 h 177"/>
                <a:gd name="T34" fmla="*/ 0 w 100"/>
                <a:gd name="T35" fmla="*/ 16 h 177"/>
                <a:gd name="T36" fmla="*/ 432 w 100"/>
                <a:gd name="T37" fmla="*/ 16 h 177"/>
                <a:gd name="T38" fmla="*/ 608 w 100"/>
                <a:gd name="T39" fmla="*/ 0 h 177"/>
                <a:gd name="T40" fmla="*/ 803 w 100"/>
                <a:gd name="T41" fmla="*/ 1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0"/>
                <a:gd name="T64" fmla="*/ 0 h 177"/>
                <a:gd name="T65" fmla="*/ 100 w 100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0" h="177">
                  <a:moveTo>
                    <a:pt x="73" y="10"/>
                  </a:moveTo>
                  <a:lnTo>
                    <a:pt x="77" y="10"/>
                  </a:lnTo>
                  <a:lnTo>
                    <a:pt x="83" y="27"/>
                  </a:lnTo>
                  <a:lnTo>
                    <a:pt x="83" y="77"/>
                  </a:lnTo>
                  <a:lnTo>
                    <a:pt x="100" y="127"/>
                  </a:lnTo>
                  <a:lnTo>
                    <a:pt x="89" y="160"/>
                  </a:lnTo>
                  <a:lnTo>
                    <a:pt x="77" y="160"/>
                  </a:lnTo>
                  <a:lnTo>
                    <a:pt x="33" y="177"/>
                  </a:lnTo>
                  <a:lnTo>
                    <a:pt x="12" y="165"/>
                  </a:lnTo>
                  <a:lnTo>
                    <a:pt x="6" y="127"/>
                  </a:lnTo>
                  <a:lnTo>
                    <a:pt x="17" y="116"/>
                  </a:lnTo>
                  <a:lnTo>
                    <a:pt x="23" y="100"/>
                  </a:lnTo>
                  <a:lnTo>
                    <a:pt x="33" y="77"/>
                  </a:lnTo>
                  <a:lnTo>
                    <a:pt x="29" y="66"/>
                  </a:lnTo>
                  <a:lnTo>
                    <a:pt x="29" y="50"/>
                  </a:lnTo>
                  <a:lnTo>
                    <a:pt x="17" y="44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39" y="16"/>
                  </a:lnTo>
                  <a:lnTo>
                    <a:pt x="56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4" name="Freeform 113"/>
            <p:cNvSpPr>
              <a:spLocks/>
            </p:cNvSpPr>
            <p:nvPr/>
          </p:nvSpPr>
          <p:spPr bwMode="auto">
            <a:xfrm>
              <a:off x="2662" y="1311"/>
              <a:ext cx="175" cy="238"/>
            </a:xfrm>
            <a:custGeom>
              <a:avLst/>
              <a:gdLst>
                <a:gd name="T0" fmla="*/ 1174 w 138"/>
                <a:gd name="T1" fmla="*/ 0 h 238"/>
                <a:gd name="T2" fmla="*/ 1354 w 138"/>
                <a:gd name="T3" fmla="*/ 17 h 238"/>
                <a:gd name="T4" fmla="*/ 1354 w 138"/>
                <a:gd name="T5" fmla="*/ 28 h 238"/>
                <a:gd name="T6" fmla="*/ 1489 w 138"/>
                <a:gd name="T7" fmla="*/ 34 h 238"/>
                <a:gd name="T8" fmla="*/ 1489 w 138"/>
                <a:gd name="T9" fmla="*/ 50 h 238"/>
                <a:gd name="T10" fmla="*/ 1354 w 138"/>
                <a:gd name="T11" fmla="*/ 50 h 238"/>
                <a:gd name="T12" fmla="*/ 1174 w 138"/>
                <a:gd name="T13" fmla="*/ 94 h 238"/>
                <a:gd name="T14" fmla="*/ 881 w 138"/>
                <a:gd name="T15" fmla="*/ 115 h 238"/>
                <a:gd name="T16" fmla="*/ 762 w 138"/>
                <a:gd name="T17" fmla="*/ 149 h 238"/>
                <a:gd name="T18" fmla="*/ 1006 w 138"/>
                <a:gd name="T19" fmla="*/ 165 h 238"/>
                <a:gd name="T20" fmla="*/ 762 w 138"/>
                <a:gd name="T21" fmla="*/ 194 h 238"/>
                <a:gd name="T22" fmla="*/ 647 w 138"/>
                <a:gd name="T23" fmla="*/ 205 h 238"/>
                <a:gd name="T24" fmla="*/ 515 w 138"/>
                <a:gd name="T25" fmla="*/ 232 h 238"/>
                <a:gd name="T26" fmla="*/ 292 w 138"/>
                <a:gd name="T27" fmla="*/ 238 h 238"/>
                <a:gd name="T28" fmla="*/ 0 w 138"/>
                <a:gd name="T29" fmla="*/ 178 h 238"/>
                <a:gd name="T30" fmla="*/ 230 w 138"/>
                <a:gd name="T31" fmla="*/ 161 h 238"/>
                <a:gd name="T32" fmla="*/ 172 w 138"/>
                <a:gd name="T33" fmla="*/ 88 h 238"/>
                <a:gd name="T34" fmla="*/ 350 w 138"/>
                <a:gd name="T35" fmla="*/ 84 h 238"/>
                <a:gd name="T36" fmla="*/ 474 w 138"/>
                <a:gd name="T37" fmla="*/ 50 h 238"/>
                <a:gd name="T38" fmla="*/ 881 w 138"/>
                <a:gd name="T39" fmla="*/ 11 h 238"/>
                <a:gd name="T40" fmla="*/ 1117 w 138"/>
                <a:gd name="T41" fmla="*/ 0 h 238"/>
                <a:gd name="T42" fmla="*/ 1174 w 138"/>
                <a:gd name="T43" fmla="*/ 0 h 2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8"/>
                <a:gd name="T67" fmla="*/ 0 h 238"/>
                <a:gd name="T68" fmla="*/ 138 w 138"/>
                <a:gd name="T69" fmla="*/ 238 h 2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8" h="238">
                  <a:moveTo>
                    <a:pt x="109" y="0"/>
                  </a:moveTo>
                  <a:lnTo>
                    <a:pt x="126" y="17"/>
                  </a:lnTo>
                  <a:lnTo>
                    <a:pt x="126" y="28"/>
                  </a:lnTo>
                  <a:lnTo>
                    <a:pt x="138" y="34"/>
                  </a:lnTo>
                  <a:lnTo>
                    <a:pt x="138" y="50"/>
                  </a:lnTo>
                  <a:lnTo>
                    <a:pt x="126" y="50"/>
                  </a:lnTo>
                  <a:lnTo>
                    <a:pt x="109" y="94"/>
                  </a:lnTo>
                  <a:lnTo>
                    <a:pt x="82" y="115"/>
                  </a:lnTo>
                  <a:lnTo>
                    <a:pt x="71" y="149"/>
                  </a:lnTo>
                  <a:lnTo>
                    <a:pt x="94" y="165"/>
                  </a:lnTo>
                  <a:lnTo>
                    <a:pt x="71" y="194"/>
                  </a:lnTo>
                  <a:lnTo>
                    <a:pt x="60" y="205"/>
                  </a:lnTo>
                  <a:lnTo>
                    <a:pt x="48" y="232"/>
                  </a:lnTo>
                  <a:lnTo>
                    <a:pt x="27" y="238"/>
                  </a:lnTo>
                  <a:lnTo>
                    <a:pt x="0" y="178"/>
                  </a:lnTo>
                  <a:lnTo>
                    <a:pt x="21" y="161"/>
                  </a:lnTo>
                  <a:lnTo>
                    <a:pt x="16" y="88"/>
                  </a:lnTo>
                  <a:lnTo>
                    <a:pt x="32" y="84"/>
                  </a:lnTo>
                  <a:lnTo>
                    <a:pt x="44" y="50"/>
                  </a:lnTo>
                  <a:lnTo>
                    <a:pt x="82" y="11"/>
                  </a:lnTo>
                  <a:lnTo>
                    <a:pt x="10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5" name="Freeform 114"/>
            <p:cNvSpPr>
              <a:spLocks/>
            </p:cNvSpPr>
            <p:nvPr/>
          </p:nvSpPr>
          <p:spPr bwMode="auto">
            <a:xfrm>
              <a:off x="2723" y="1560"/>
              <a:ext cx="156" cy="104"/>
            </a:xfrm>
            <a:custGeom>
              <a:avLst/>
              <a:gdLst>
                <a:gd name="T0" fmla="*/ 755 w 123"/>
                <a:gd name="T1" fmla="*/ 7 h 104"/>
                <a:gd name="T2" fmla="*/ 978 w 123"/>
                <a:gd name="T3" fmla="*/ 1 h 104"/>
                <a:gd name="T4" fmla="*/ 1197 w 123"/>
                <a:gd name="T5" fmla="*/ 6 h 104"/>
                <a:gd name="T6" fmla="*/ 1323 w 123"/>
                <a:gd name="T7" fmla="*/ 38 h 104"/>
                <a:gd name="T8" fmla="*/ 1140 w 123"/>
                <a:gd name="T9" fmla="*/ 50 h 104"/>
                <a:gd name="T10" fmla="*/ 1140 w 123"/>
                <a:gd name="T11" fmla="*/ 83 h 104"/>
                <a:gd name="T12" fmla="*/ 972 w 123"/>
                <a:gd name="T13" fmla="*/ 88 h 104"/>
                <a:gd name="T14" fmla="*/ 972 w 123"/>
                <a:gd name="T15" fmla="*/ 104 h 104"/>
                <a:gd name="T16" fmla="*/ 724 w 123"/>
                <a:gd name="T17" fmla="*/ 104 h 104"/>
                <a:gd name="T18" fmla="*/ 497 w 123"/>
                <a:gd name="T19" fmla="*/ 94 h 104"/>
                <a:gd name="T20" fmla="*/ 317 w 123"/>
                <a:gd name="T21" fmla="*/ 94 h 104"/>
                <a:gd name="T22" fmla="*/ 66 w 123"/>
                <a:gd name="T23" fmla="*/ 83 h 104"/>
                <a:gd name="T24" fmla="*/ 0 w 123"/>
                <a:gd name="T25" fmla="*/ 50 h 104"/>
                <a:gd name="T26" fmla="*/ 0 w 123"/>
                <a:gd name="T27" fmla="*/ 16 h 104"/>
                <a:gd name="T28" fmla="*/ 370 w 123"/>
                <a:gd name="T29" fmla="*/ 6 h 104"/>
                <a:gd name="T30" fmla="*/ 724 w 123"/>
                <a:gd name="T31" fmla="*/ 0 h 104"/>
                <a:gd name="T32" fmla="*/ 755 w 123"/>
                <a:gd name="T33" fmla="*/ 7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04"/>
                <a:gd name="T53" fmla="*/ 123 w 123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04">
                  <a:moveTo>
                    <a:pt x="70" y="7"/>
                  </a:moveTo>
                  <a:lnTo>
                    <a:pt x="91" y="1"/>
                  </a:lnTo>
                  <a:lnTo>
                    <a:pt x="111" y="6"/>
                  </a:lnTo>
                  <a:lnTo>
                    <a:pt x="123" y="38"/>
                  </a:lnTo>
                  <a:lnTo>
                    <a:pt x="106" y="50"/>
                  </a:lnTo>
                  <a:lnTo>
                    <a:pt x="106" y="83"/>
                  </a:lnTo>
                  <a:lnTo>
                    <a:pt x="90" y="88"/>
                  </a:lnTo>
                  <a:lnTo>
                    <a:pt x="90" y="104"/>
                  </a:lnTo>
                  <a:lnTo>
                    <a:pt x="67" y="104"/>
                  </a:lnTo>
                  <a:lnTo>
                    <a:pt x="46" y="94"/>
                  </a:lnTo>
                  <a:lnTo>
                    <a:pt x="29" y="94"/>
                  </a:lnTo>
                  <a:lnTo>
                    <a:pt x="6" y="83"/>
                  </a:lnTo>
                  <a:lnTo>
                    <a:pt x="0" y="50"/>
                  </a:lnTo>
                  <a:lnTo>
                    <a:pt x="0" y="16"/>
                  </a:lnTo>
                  <a:lnTo>
                    <a:pt x="34" y="6"/>
                  </a:lnTo>
                  <a:lnTo>
                    <a:pt x="67" y="0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6" name="Freeform 115"/>
            <p:cNvSpPr>
              <a:spLocks/>
            </p:cNvSpPr>
            <p:nvPr/>
          </p:nvSpPr>
          <p:spPr bwMode="auto">
            <a:xfrm>
              <a:off x="2346" y="1566"/>
              <a:ext cx="62" cy="65"/>
            </a:xfrm>
            <a:custGeom>
              <a:avLst/>
              <a:gdLst>
                <a:gd name="T0" fmla="*/ 338 w 49"/>
                <a:gd name="T1" fmla="*/ 0 h 65"/>
                <a:gd name="T2" fmla="*/ 399 w 49"/>
                <a:gd name="T3" fmla="*/ 21 h 65"/>
                <a:gd name="T4" fmla="*/ 512 w 49"/>
                <a:gd name="T5" fmla="*/ 21 h 65"/>
                <a:gd name="T6" fmla="*/ 466 w 49"/>
                <a:gd name="T7" fmla="*/ 48 h 65"/>
                <a:gd name="T8" fmla="*/ 230 w 49"/>
                <a:gd name="T9" fmla="*/ 60 h 65"/>
                <a:gd name="T10" fmla="*/ 0 w 49"/>
                <a:gd name="T11" fmla="*/ 65 h 65"/>
                <a:gd name="T12" fmla="*/ 51 w 49"/>
                <a:gd name="T13" fmla="*/ 48 h 65"/>
                <a:gd name="T14" fmla="*/ 120 w 49"/>
                <a:gd name="T15" fmla="*/ 44 h 65"/>
                <a:gd name="T16" fmla="*/ 120 w 49"/>
                <a:gd name="T17" fmla="*/ 32 h 65"/>
                <a:gd name="T18" fmla="*/ 51 w 49"/>
                <a:gd name="T19" fmla="*/ 27 h 65"/>
                <a:gd name="T20" fmla="*/ 51 w 49"/>
                <a:gd name="T21" fmla="*/ 17 h 65"/>
                <a:gd name="T22" fmla="*/ 120 w 49"/>
                <a:gd name="T23" fmla="*/ 10 h 65"/>
                <a:gd name="T24" fmla="*/ 182 w 49"/>
                <a:gd name="T25" fmla="*/ 10 h 65"/>
                <a:gd name="T26" fmla="*/ 230 w 49"/>
                <a:gd name="T27" fmla="*/ 4 h 65"/>
                <a:gd name="T28" fmla="*/ 338 w 49"/>
                <a:gd name="T29" fmla="*/ 0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65"/>
                <a:gd name="T47" fmla="*/ 49 w 49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65">
                  <a:moveTo>
                    <a:pt x="32" y="0"/>
                  </a:moveTo>
                  <a:lnTo>
                    <a:pt x="38" y="21"/>
                  </a:lnTo>
                  <a:lnTo>
                    <a:pt x="49" y="21"/>
                  </a:lnTo>
                  <a:lnTo>
                    <a:pt x="44" y="48"/>
                  </a:lnTo>
                  <a:lnTo>
                    <a:pt x="22" y="60"/>
                  </a:lnTo>
                  <a:lnTo>
                    <a:pt x="0" y="65"/>
                  </a:lnTo>
                  <a:lnTo>
                    <a:pt x="5" y="48"/>
                  </a:lnTo>
                  <a:lnTo>
                    <a:pt x="11" y="44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5" y="17"/>
                  </a:lnTo>
                  <a:lnTo>
                    <a:pt x="11" y="10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7" name="Freeform 116"/>
            <p:cNvSpPr>
              <a:spLocks/>
            </p:cNvSpPr>
            <p:nvPr/>
          </p:nvSpPr>
          <p:spPr bwMode="auto">
            <a:xfrm>
              <a:off x="2934" y="1439"/>
              <a:ext cx="27" cy="33"/>
            </a:xfrm>
            <a:custGeom>
              <a:avLst/>
              <a:gdLst>
                <a:gd name="T0" fmla="*/ 46 w 21"/>
                <a:gd name="T1" fmla="*/ 0 h 33"/>
                <a:gd name="T2" fmla="*/ 208 w 21"/>
                <a:gd name="T3" fmla="*/ 4 h 33"/>
                <a:gd name="T4" fmla="*/ 261 w 21"/>
                <a:gd name="T5" fmla="*/ 27 h 33"/>
                <a:gd name="T6" fmla="*/ 208 w 21"/>
                <a:gd name="T7" fmla="*/ 33 h 33"/>
                <a:gd name="T8" fmla="*/ 0 w 21"/>
                <a:gd name="T9" fmla="*/ 16 h 33"/>
                <a:gd name="T10" fmla="*/ 46 w 21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3"/>
                <a:gd name="T20" fmla="*/ 21 w 21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3">
                  <a:moveTo>
                    <a:pt x="4" y="0"/>
                  </a:moveTo>
                  <a:lnTo>
                    <a:pt x="17" y="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8" name="Freeform 117"/>
            <p:cNvSpPr>
              <a:spLocks/>
            </p:cNvSpPr>
            <p:nvPr/>
          </p:nvSpPr>
          <p:spPr bwMode="auto">
            <a:xfrm>
              <a:off x="2934" y="1439"/>
              <a:ext cx="27" cy="33"/>
            </a:xfrm>
            <a:custGeom>
              <a:avLst/>
              <a:gdLst>
                <a:gd name="T0" fmla="*/ 46 w 21"/>
                <a:gd name="T1" fmla="*/ 0 h 33"/>
                <a:gd name="T2" fmla="*/ 208 w 21"/>
                <a:gd name="T3" fmla="*/ 4 h 33"/>
                <a:gd name="T4" fmla="*/ 261 w 21"/>
                <a:gd name="T5" fmla="*/ 27 h 33"/>
                <a:gd name="T6" fmla="*/ 208 w 21"/>
                <a:gd name="T7" fmla="*/ 33 h 33"/>
                <a:gd name="T8" fmla="*/ 0 w 21"/>
                <a:gd name="T9" fmla="*/ 16 h 33"/>
                <a:gd name="T10" fmla="*/ 46 w 21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3"/>
                <a:gd name="T20" fmla="*/ 21 w 21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3">
                  <a:moveTo>
                    <a:pt x="4" y="0"/>
                  </a:moveTo>
                  <a:lnTo>
                    <a:pt x="17" y="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39" name="Freeform 118"/>
            <p:cNvSpPr>
              <a:spLocks/>
            </p:cNvSpPr>
            <p:nvPr/>
          </p:nvSpPr>
          <p:spPr bwMode="auto">
            <a:xfrm>
              <a:off x="2535" y="1620"/>
              <a:ext cx="48" cy="40"/>
            </a:xfrm>
            <a:custGeom>
              <a:avLst/>
              <a:gdLst>
                <a:gd name="T0" fmla="*/ 102 w 38"/>
                <a:gd name="T1" fmla="*/ 0 h 40"/>
                <a:gd name="T2" fmla="*/ 243 w 38"/>
                <a:gd name="T3" fmla="*/ 11 h 40"/>
                <a:gd name="T4" fmla="*/ 345 w 38"/>
                <a:gd name="T5" fmla="*/ 17 h 40"/>
                <a:gd name="T6" fmla="*/ 395 w 38"/>
                <a:gd name="T7" fmla="*/ 34 h 40"/>
                <a:gd name="T8" fmla="*/ 278 w 38"/>
                <a:gd name="T9" fmla="*/ 40 h 40"/>
                <a:gd name="T10" fmla="*/ 64 w 38"/>
                <a:gd name="T11" fmla="*/ 28 h 40"/>
                <a:gd name="T12" fmla="*/ 0 w 38"/>
                <a:gd name="T13" fmla="*/ 17 h 40"/>
                <a:gd name="T14" fmla="*/ 102 w 38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0"/>
                <a:gd name="T26" fmla="*/ 38 w 3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0">
                  <a:moveTo>
                    <a:pt x="10" y="0"/>
                  </a:moveTo>
                  <a:lnTo>
                    <a:pt x="23" y="11"/>
                  </a:lnTo>
                  <a:lnTo>
                    <a:pt x="33" y="17"/>
                  </a:lnTo>
                  <a:lnTo>
                    <a:pt x="38" y="34"/>
                  </a:lnTo>
                  <a:lnTo>
                    <a:pt x="27" y="40"/>
                  </a:lnTo>
                  <a:lnTo>
                    <a:pt x="6" y="28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0" name="Freeform 119"/>
            <p:cNvSpPr>
              <a:spLocks/>
            </p:cNvSpPr>
            <p:nvPr/>
          </p:nvSpPr>
          <p:spPr bwMode="auto">
            <a:xfrm>
              <a:off x="2591" y="1698"/>
              <a:ext cx="63" cy="39"/>
            </a:xfrm>
            <a:custGeom>
              <a:avLst/>
              <a:gdLst>
                <a:gd name="T0" fmla="*/ 221 w 50"/>
                <a:gd name="T1" fmla="*/ 0 h 39"/>
                <a:gd name="T2" fmla="*/ 505 w 50"/>
                <a:gd name="T3" fmla="*/ 10 h 39"/>
                <a:gd name="T4" fmla="*/ 505 w 50"/>
                <a:gd name="T5" fmla="*/ 27 h 39"/>
                <a:gd name="T6" fmla="*/ 441 w 50"/>
                <a:gd name="T7" fmla="*/ 39 h 39"/>
                <a:gd name="T8" fmla="*/ 338 w 50"/>
                <a:gd name="T9" fmla="*/ 33 h 39"/>
                <a:gd name="T10" fmla="*/ 271 w 50"/>
                <a:gd name="T11" fmla="*/ 27 h 39"/>
                <a:gd name="T12" fmla="*/ 271 w 50"/>
                <a:gd name="T13" fmla="*/ 33 h 39"/>
                <a:gd name="T14" fmla="*/ 63 w 50"/>
                <a:gd name="T15" fmla="*/ 33 h 39"/>
                <a:gd name="T16" fmla="*/ 0 w 50"/>
                <a:gd name="T17" fmla="*/ 27 h 39"/>
                <a:gd name="T18" fmla="*/ 0 w 50"/>
                <a:gd name="T19" fmla="*/ 22 h 39"/>
                <a:gd name="T20" fmla="*/ 63 w 50"/>
                <a:gd name="T21" fmla="*/ 10 h 39"/>
                <a:gd name="T22" fmla="*/ 159 w 50"/>
                <a:gd name="T23" fmla="*/ 10 h 39"/>
                <a:gd name="T24" fmla="*/ 221 w 50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9"/>
                <a:gd name="T41" fmla="*/ 50 w 50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9">
                  <a:moveTo>
                    <a:pt x="22" y="0"/>
                  </a:moveTo>
                  <a:lnTo>
                    <a:pt x="50" y="10"/>
                  </a:lnTo>
                  <a:lnTo>
                    <a:pt x="50" y="27"/>
                  </a:lnTo>
                  <a:lnTo>
                    <a:pt x="44" y="39"/>
                  </a:lnTo>
                  <a:lnTo>
                    <a:pt x="33" y="33"/>
                  </a:lnTo>
                  <a:lnTo>
                    <a:pt x="27" y="27"/>
                  </a:lnTo>
                  <a:lnTo>
                    <a:pt x="27" y="33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10"/>
                  </a:lnTo>
                  <a:lnTo>
                    <a:pt x="16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1" name="Freeform 120"/>
            <p:cNvSpPr>
              <a:spLocks/>
            </p:cNvSpPr>
            <p:nvPr/>
          </p:nvSpPr>
          <p:spPr bwMode="auto">
            <a:xfrm>
              <a:off x="2688" y="1643"/>
              <a:ext cx="108" cy="38"/>
            </a:xfrm>
            <a:custGeom>
              <a:avLst/>
              <a:gdLst>
                <a:gd name="T0" fmla="*/ 609 w 85"/>
                <a:gd name="T1" fmla="*/ 32 h 38"/>
                <a:gd name="T2" fmla="*/ 192 w 85"/>
                <a:gd name="T3" fmla="*/ 38 h 38"/>
                <a:gd name="T4" fmla="*/ 74 w 85"/>
                <a:gd name="T5" fmla="*/ 27 h 38"/>
                <a:gd name="T6" fmla="*/ 0 w 85"/>
                <a:gd name="T7" fmla="*/ 5 h 38"/>
                <a:gd name="T8" fmla="*/ 74 w 85"/>
                <a:gd name="T9" fmla="*/ 11 h 38"/>
                <a:gd name="T10" fmla="*/ 357 w 85"/>
                <a:gd name="T11" fmla="*/ 0 h 38"/>
                <a:gd name="T12" fmla="*/ 609 w 85"/>
                <a:gd name="T13" fmla="*/ 11 h 38"/>
                <a:gd name="T14" fmla="*/ 806 w 85"/>
                <a:gd name="T15" fmla="*/ 11 h 38"/>
                <a:gd name="T16" fmla="*/ 931 w 85"/>
                <a:gd name="T17" fmla="*/ 17 h 38"/>
                <a:gd name="T18" fmla="*/ 609 w 85"/>
                <a:gd name="T19" fmla="*/ 32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38"/>
                <a:gd name="T32" fmla="*/ 85 w 85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38">
                  <a:moveTo>
                    <a:pt x="56" y="32"/>
                  </a:moveTo>
                  <a:lnTo>
                    <a:pt x="17" y="38"/>
                  </a:lnTo>
                  <a:lnTo>
                    <a:pt x="6" y="27"/>
                  </a:lnTo>
                  <a:lnTo>
                    <a:pt x="0" y="5"/>
                  </a:lnTo>
                  <a:lnTo>
                    <a:pt x="6" y="11"/>
                  </a:lnTo>
                  <a:lnTo>
                    <a:pt x="33" y="0"/>
                  </a:lnTo>
                  <a:lnTo>
                    <a:pt x="56" y="11"/>
                  </a:lnTo>
                  <a:lnTo>
                    <a:pt x="73" y="11"/>
                  </a:lnTo>
                  <a:lnTo>
                    <a:pt x="85" y="17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2" name="Freeform 121"/>
            <p:cNvSpPr>
              <a:spLocks/>
            </p:cNvSpPr>
            <p:nvPr/>
          </p:nvSpPr>
          <p:spPr bwMode="auto">
            <a:xfrm>
              <a:off x="2752" y="1681"/>
              <a:ext cx="97" cy="56"/>
            </a:xfrm>
            <a:custGeom>
              <a:avLst/>
              <a:gdLst>
                <a:gd name="T0" fmla="*/ 152 w 77"/>
                <a:gd name="T1" fmla="*/ 14 h 56"/>
                <a:gd name="T2" fmla="*/ 383 w 77"/>
                <a:gd name="T3" fmla="*/ 17 h 56"/>
                <a:gd name="T4" fmla="*/ 676 w 77"/>
                <a:gd name="T5" fmla="*/ 0 h 56"/>
                <a:gd name="T6" fmla="*/ 775 w 77"/>
                <a:gd name="T7" fmla="*/ 9 h 56"/>
                <a:gd name="T8" fmla="*/ 554 w 77"/>
                <a:gd name="T9" fmla="*/ 44 h 56"/>
                <a:gd name="T10" fmla="*/ 615 w 77"/>
                <a:gd name="T11" fmla="*/ 50 h 56"/>
                <a:gd name="T12" fmla="*/ 271 w 77"/>
                <a:gd name="T13" fmla="*/ 56 h 56"/>
                <a:gd name="T14" fmla="*/ 0 w 77"/>
                <a:gd name="T15" fmla="*/ 39 h 56"/>
                <a:gd name="T16" fmla="*/ 152 w 77"/>
                <a:gd name="T17" fmla="*/ 1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56"/>
                <a:gd name="T29" fmla="*/ 77 w 77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56">
                  <a:moveTo>
                    <a:pt x="15" y="14"/>
                  </a:moveTo>
                  <a:lnTo>
                    <a:pt x="38" y="17"/>
                  </a:lnTo>
                  <a:lnTo>
                    <a:pt x="67" y="0"/>
                  </a:lnTo>
                  <a:lnTo>
                    <a:pt x="77" y="9"/>
                  </a:lnTo>
                  <a:lnTo>
                    <a:pt x="55" y="44"/>
                  </a:lnTo>
                  <a:lnTo>
                    <a:pt x="61" y="50"/>
                  </a:lnTo>
                  <a:lnTo>
                    <a:pt x="27" y="56"/>
                  </a:lnTo>
                  <a:lnTo>
                    <a:pt x="0" y="39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3" name="Freeform 122"/>
            <p:cNvSpPr>
              <a:spLocks/>
            </p:cNvSpPr>
            <p:nvPr/>
          </p:nvSpPr>
          <p:spPr bwMode="auto">
            <a:xfrm>
              <a:off x="2707" y="1723"/>
              <a:ext cx="122" cy="70"/>
            </a:xfrm>
            <a:custGeom>
              <a:avLst/>
              <a:gdLst>
                <a:gd name="T0" fmla="*/ 865 w 96"/>
                <a:gd name="T1" fmla="*/ 11 h 70"/>
                <a:gd name="T2" fmla="*/ 905 w 96"/>
                <a:gd name="T3" fmla="*/ 31 h 70"/>
                <a:gd name="T4" fmla="*/ 699 w 96"/>
                <a:gd name="T5" fmla="*/ 25 h 70"/>
                <a:gd name="T6" fmla="*/ 550 w 96"/>
                <a:gd name="T7" fmla="*/ 22 h 70"/>
                <a:gd name="T8" fmla="*/ 441 w 96"/>
                <a:gd name="T9" fmla="*/ 22 h 70"/>
                <a:gd name="T10" fmla="*/ 377 w 96"/>
                <a:gd name="T11" fmla="*/ 32 h 70"/>
                <a:gd name="T12" fmla="*/ 452 w 96"/>
                <a:gd name="T13" fmla="*/ 46 h 70"/>
                <a:gd name="T14" fmla="*/ 609 w 96"/>
                <a:gd name="T15" fmla="*/ 60 h 70"/>
                <a:gd name="T16" fmla="*/ 681 w 96"/>
                <a:gd name="T17" fmla="*/ 70 h 70"/>
                <a:gd name="T18" fmla="*/ 452 w 96"/>
                <a:gd name="T19" fmla="*/ 58 h 70"/>
                <a:gd name="T20" fmla="*/ 328 w 96"/>
                <a:gd name="T21" fmla="*/ 49 h 70"/>
                <a:gd name="T22" fmla="*/ 198 w 96"/>
                <a:gd name="T23" fmla="*/ 37 h 70"/>
                <a:gd name="T24" fmla="*/ 131 w 96"/>
                <a:gd name="T25" fmla="*/ 25 h 70"/>
                <a:gd name="T26" fmla="*/ 94 w 96"/>
                <a:gd name="T27" fmla="*/ 29 h 70"/>
                <a:gd name="T28" fmla="*/ 0 w 96"/>
                <a:gd name="T29" fmla="*/ 22 h 70"/>
                <a:gd name="T30" fmla="*/ 268 w 96"/>
                <a:gd name="T31" fmla="*/ 14 h 70"/>
                <a:gd name="T32" fmla="*/ 441 w 96"/>
                <a:gd name="T33" fmla="*/ 0 h 70"/>
                <a:gd name="T34" fmla="*/ 681 w 96"/>
                <a:gd name="T35" fmla="*/ 14 h 70"/>
                <a:gd name="T36" fmla="*/ 1054 w 96"/>
                <a:gd name="T37" fmla="*/ 8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0"/>
                <a:gd name="T59" fmla="*/ 96 w 96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0">
                  <a:moveTo>
                    <a:pt x="79" y="11"/>
                  </a:moveTo>
                  <a:lnTo>
                    <a:pt x="83" y="31"/>
                  </a:lnTo>
                  <a:lnTo>
                    <a:pt x="64" y="25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5" y="32"/>
                  </a:lnTo>
                  <a:lnTo>
                    <a:pt x="41" y="46"/>
                  </a:lnTo>
                  <a:lnTo>
                    <a:pt x="56" y="60"/>
                  </a:lnTo>
                  <a:lnTo>
                    <a:pt x="62" y="70"/>
                  </a:lnTo>
                  <a:lnTo>
                    <a:pt x="41" y="58"/>
                  </a:lnTo>
                  <a:lnTo>
                    <a:pt x="30" y="49"/>
                  </a:lnTo>
                  <a:lnTo>
                    <a:pt x="18" y="37"/>
                  </a:lnTo>
                  <a:lnTo>
                    <a:pt x="12" y="25"/>
                  </a:lnTo>
                  <a:lnTo>
                    <a:pt x="8" y="29"/>
                  </a:lnTo>
                  <a:lnTo>
                    <a:pt x="0" y="22"/>
                  </a:lnTo>
                  <a:lnTo>
                    <a:pt x="24" y="14"/>
                  </a:lnTo>
                  <a:lnTo>
                    <a:pt x="40" y="0"/>
                  </a:lnTo>
                  <a:lnTo>
                    <a:pt x="62" y="14"/>
                  </a:lnTo>
                  <a:lnTo>
                    <a:pt x="96" y="8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4" name="Freeform 123"/>
            <p:cNvSpPr>
              <a:spLocks/>
            </p:cNvSpPr>
            <p:nvPr/>
          </p:nvSpPr>
          <p:spPr bwMode="auto">
            <a:xfrm>
              <a:off x="2707" y="1723"/>
              <a:ext cx="122" cy="70"/>
            </a:xfrm>
            <a:custGeom>
              <a:avLst/>
              <a:gdLst>
                <a:gd name="T0" fmla="*/ 865 w 96"/>
                <a:gd name="T1" fmla="*/ 11 h 70"/>
                <a:gd name="T2" fmla="*/ 905 w 96"/>
                <a:gd name="T3" fmla="*/ 31 h 70"/>
                <a:gd name="T4" fmla="*/ 699 w 96"/>
                <a:gd name="T5" fmla="*/ 25 h 70"/>
                <a:gd name="T6" fmla="*/ 550 w 96"/>
                <a:gd name="T7" fmla="*/ 22 h 70"/>
                <a:gd name="T8" fmla="*/ 441 w 96"/>
                <a:gd name="T9" fmla="*/ 22 h 70"/>
                <a:gd name="T10" fmla="*/ 377 w 96"/>
                <a:gd name="T11" fmla="*/ 32 h 70"/>
                <a:gd name="T12" fmla="*/ 452 w 96"/>
                <a:gd name="T13" fmla="*/ 46 h 70"/>
                <a:gd name="T14" fmla="*/ 609 w 96"/>
                <a:gd name="T15" fmla="*/ 60 h 70"/>
                <a:gd name="T16" fmla="*/ 681 w 96"/>
                <a:gd name="T17" fmla="*/ 70 h 70"/>
                <a:gd name="T18" fmla="*/ 452 w 96"/>
                <a:gd name="T19" fmla="*/ 58 h 70"/>
                <a:gd name="T20" fmla="*/ 328 w 96"/>
                <a:gd name="T21" fmla="*/ 49 h 70"/>
                <a:gd name="T22" fmla="*/ 198 w 96"/>
                <a:gd name="T23" fmla="*/ 37 h 70"/>
                <a:gd name="T24" fmla="*/ 131 w 96"/>
                <a:gd name="T25" fmla="*/ 25 h 70"/>
                <a:gd name="T26" fmla="*/ 94 w 96"/>
                <a:gd name="T27" fmla="*/ 29 h 70"/>
                <a:gd name="T28" fmla="*/ 0 w 96"/>
                <a:gd name="T29" fmla="*/ 22 h 70"/>
                <a:gd name="T30" fmla="*/ 268 w 96"/>
                <a:gd name="T31" fmla="*/ 14 h 70"/>
                <a:gd name="T32" fmla="*/ 441 w 96"/>
                <a:gd name="T33" fmla="*/ 0 h 70"/>
                <a:gd name="T34" fmla="*/ 681 w 96"/>
                <a:gd name="T35" fmla="*/ 14 h 70"/>
                <a:gd name="T36" fmla="*/ 1054 w 96"/>
                <a:gd name="T37" fmla="*/ 8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0"/>
                <a:gd name="T59" fmla="*/ 96 w 96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0">
                  <a:moveTo>
                    <a:pt x="79" y="11"/>
                  </a:moveTo>
                  <a:lnTo>
                    <a:pt x="83" y="31"/>
                  </a:lnTo>
                  <a:lnTo>
                    <a:pt x="64" y="25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5" y="32"/>
                  </a:lnTo>
                  <a:lnTo>
                    <a:pt x="41" y="46"/>
                  </a:lnTo>
                  <a:lnTo>
                    <a:pt x="56" y="60"/>
                  </a:lnTo>
                  <a:lnTo>
                    <a:pt x="62" y="70"/>
                  </a:lnTo>
                  <a:lnTo>
                    <a:pt x="41" y="58"/>
                  </a:lnTo>
                  <a:lnTo>
                    <a:pt x="30" y="49"/>
                  </a:lnTo>
                  <a:lnTo>
                    <a:pt x="18" y="37"/>
                  </a:lnTo>
                  <a:lnTo>
                    <a:pt x="12" y="25"/>
                  </a:lnTo>
                  <a:lnTo>
                    <a:pt x="8" y="29"/>
                  </a:lnTo>
                  <a:lnTo>
                    <a:pt x="0" y="22"/>
                  </a:lnTo>
                  <a:lnTo>
                    <a:pt x="24" y="14"/>
                  </a:lnTo>
                  <a:lnTo>
                    <a:pt x="40" y="0"/>
                  </a:lnTo>
                  <a:lnTo>
                    <a:pt x="62" y="14"/>
                  </a:lnTo>
                  <a:lnTo>
                    <a:pt x="96" y="8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5" name="Freeform 124"/>
            <p:cNvSpPr>
              <a:spLocks/>
            </p:cNvSpPr>
            <p:nvPr/>
          </p:nvSpPr>
          <p:spPr bwMode="auto">
            <a:xfrm>
              <a:off x="2808" y="1798"/>
              <a:ext cx="38" cy="48"/>
            </a:xfrm>
            <a:custGeom>
              <a:avLst/>
              <a:gdLst>
                <a:gd name="T0" fmla="*/ 0 w 30"/>
                <a:gd name="T1" fmla="*/ 4 h 48"/>
                <a:gd name="T2" fmla="*/ 182 w 30"/>
                <a:gd name="T3" fmla="*/ 0 h 48"/>
                <a:gd name="T4" fmla="*/ 319 w 30"/>
                <a:gd name="T5" fmla="*/ 22 h 48"/>
                <a:gd name="T6" fmla="*/ 222 w 30"/>
                <a:gd name="T7" fmla="*/ 29 h 48"/>
                <a:gd name="T8" fmla="*/ 122 w 30"/>
                <a:gd name="T9" fmla="*/ 48 h 48"/>
                <a:gd name="T10" fmla="*/ 66 w 30"/>
                <a:gd name="T11" fmla="*/ 48 h 48"/>
                <a:gd name="T12" fmla="*/ 0 w 30"/>
                <a:gd name="T13" fmla="*/ 27 h 48"/>
                <a:gd name="T14" fmla="*/ 0 w 30"/>
                <a:gd name="T15" fmla="*/ 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48"/>
                <a:gd name="T26" fmla="*/ 30 w 3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48">
                  <a:moveTo>
                    <a:pt x="0" y="4"/>
                  </a:moveTo>
                  <a:lnTo>
                    <a:pt x="17" y="0"/>
                  </a:lnTo>
                  <a:lnTo>
                    <a:pt x="30" y="22"/>
                  </a:lnTo>
                  <a:lnTo>
                    <a:pt x="21" y="29"/>
                  </a:lnTo>
                  <a:lnTo>
                    <a:pt x="11" y="48"/>
                  </a:lnTo>
                  <a:lnTo>
                    <a:pt x="6" y="48"/>
                  </a:lnTo>
                  <a:lnTo>
                    <a:pt x="0" y="2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6" name="Freeform 125"/>
            <p:cNvSpPr>
              <a:spLocks/>
            </p:cNvSpPr>
            <p:nvPr/>
          </p:nvSpPr>
          <p:spPr bwMode="auto">
            <a:xfrm>
              <a:off x="2808" y="1798"/>
              <a:ext cx="38" cy="48"/>
            </a:xfrm>
            <a:custGeom>
              <a:avLst/>
              <a:gdLst>
                <a:gd name="T0" fmla="*/ 0 w 30"/>
                <a:gd name="T1" fmla="*/ 4 h 48"/>
                <a:gd name="T2" fmla="*/ 182 w 30"/>
                <a:gd name="T3" fmla="*/ 0 h 48"/>
                <a:gd name="T4" fmla="*/ 319 w 30"/>
                <a:gd name="T5" fmla="*/ 22 h 48"/>
                <a:gd name="T6" fmla="*/ 222 w 30"/>
                <a:gd name="T7" fmla="*/ 29 h 48"/>
                <a:gd name="T8" fmla="*/ 122 w 30"/>
                <a:gd name="T9" fmla="*/ 48 h 48"/>
                <a:gd name="T10" fmla="*/ 66 w 30"/>
                <a:gd name="T11" fmla="*/ 48 h 48"/>
                <a:gd name="T12" fmla="*/ 0 w 30"/>
                <a:gd name="T13" fmla="*/ 27 h 48"/>
                <a:gd name="T14" fmla="*/ 0 w 30"/>
                <a:gd name="T15" fmla="*/ 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48"/>
                <a:gd name="T26" fmla="*/ 30 w 3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48">
                  <a:moveTo>
                    <a:pt x="0" y="4"/>
                  </a:moveTo>
                  <a:lnTo>
                    <a:pt x="17" y="0"/>
                  </a:lnTo>
                  <a:lnTo>
                    <a:pt x="30" y="22"/>
                  </a:lnTo>
                  <a:lnTo>
                    <a:pt x="21" y="29"/>
                  </a:lnTo>
                  <a:lnTo>
                    <a:pt x="11" y="48"/>
                  </a:lnTo>
                  <a:lnTo>
                    <a:pt x="6" y="48"/>
                  </a:lnTo>
                  <a:lnTo>
                    <a:pt x="0" y="2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7" name="Freeform 126"/>
            <p:cNvSpPr>
              <a:spLocks/>
            </p:cNvSpPr>
            <p:nvPr/>
          </p:nvSpPr>
          <p:spPr bwMode="auto">
            <a:xfrm>
              <a:off x="3032" y="1919"/>
              <a:ext cx="34" cy="14"/>
            </a:xfrm>
            <a:custGeom>
              <a:avLst/>
              <a:gdLst>
                <a:gd name="T0" fmla="*/ 0 w 27"/>
                <a:gd name="T1" fmla="*/ 4 h 14"/>
                <a:gd name="T2" fmla="*/ 271 w 27"/>
                <a:gd name="T3" fmla="*/ 0 h 14"/>
                <a:gd name="T4" fmla="*/ 195 w 27"/>
                <a:gd name="T5" fmla="*/ 9 h 14"/>
                <a:gd name="T6" fmla="*/ 49 w 27"/>
                <a:gd name="T7" fmla="*/ 14 h 14"/>
                <a:gd name="T8" fmla="*/ 0 w 27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4"/>
                <a:gd name="T17" fmla="*/ 27 w 2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4">
                  <a:moveTo>
                    <a:pt x="0" y="4"/>
                  </a:moveTo>
                  <a:lnTo>
                    <a:pt x="27" y="0"/>
                  </a:lnTo>
                  <a:lnTo>
                    <a:pt x="20" y="9"/>
                  </a:lnTo>
                  <a:lnTo>
                    <a:pt x="5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4763" cap="sq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8" name="Freeform 127"/>
            <p:cNvSpPr>
              <a:spLocks/>
            </p:cNvSpPr>
            <p:nvPr/>
          </p:nvSpPr>
          <p:spPr bwMode="auto">
            <a:xfrm>
              <a:off x="3096" y="1886"/>
              <a:ext cx="104" cy="87"/>
            </a:xfrm>
            <a:custGeom>
              <a:avLst/>
              <a:gdLst>
                <a:gd name="T0" fmla="*/ 0 w 82"/>
                <a:gd name="T1" fmla="*/ 27 h 87"/>
                <a:gd name="T2" fmla="*/ 122 w 82"/>
                <a:gd name="T3" fmla="*/ 27 h 87"/>
                <a:gd name="T4" fmla="*/ 157 w 82"/>
                <a:gd name="T5" fmla="*/ 10 h 87"/>
                <a:gd name="T6" fmla="*/ 350 w 82"/>
                <a:gd name="T7" fmla="*/ 6 h 87"/>
                <a:gd name="T8" fmla="*/ 406 w 82"/>
                <a:gd name="T9" fmla="*/ 6 h 87"/>
                <a:gd name="T10" fmla="*/ 881 w 82"/>
                <a:gd name="T11" fmla="*/ 0 h 87"/>
                <a:gd name="T12" fmla="*/ 695 w 82"/>
                <a:gd name="T13" fmla="*/ 54 h 87"/>
                <a:gd name="T14" fmla="*/ 531 w 82"/>
                <a:gd name="T15" fmla="*/ 62 h 87"/>
                <a:gd name="T16" fmla="*/ 476 w 82"/>
                <a:gd name="T17" fmla="*/ 66 h 87"/>
                <a:gd name="T18" fmla="*/ 230 w 82"/>
                <a:gd name="T19" fmla="*/ 87 h 87"/>
                <a:gd name="T20" fmla="*/ 122 w 82"/>
                <a:gd name="T21" fmla="*/ 83 h 87"/>
                <a:gd name="T22" fmla="*/ 122 w 82"/>
                <a:gd name="T23" fmla="*/ 71 h 87"/>
                <a:gd name="T24" fmla="*/ 157 w 82"/>
                <a:gd name="T25" fmla="*/ 60 h 87"/>
                <a:gd name="T26" fmla="*/ 122 w 82"/>
                <a:gd name="T27" fmla="*/ 44 h 87"/>
                <a:gd name="T28" fmla="*/ 0 w 82"/>
                <a:gd name="T29" fmla="*/ 50 h 87"/>
                <a:gd name="T30" fmla="*/ 0 w 82"/>
                <a:gd name="T31" fmla="*/ 27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87"/>
                <a:gd name="T50" fmla="*/ 82 w 82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87">
                  <a:moveTo>
                    <a:pt x="0" y="27"/>
                  </a:moveTo>
                  <a:lnTo>
                    <a:pt x="11" y="27"/>
                  </a:lnTo>
                  <a:lnTo>
                    <a:pt x="15" y="10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82" y="0"/>
                  </a:lnTo>
                  <a:lnTo>
                    <a:pt x="65" y="54"/>
                  </a:lnTo>
                  <a:lnTo>
                    <a:pt x="50" y="62"/>
                  </a:lnTo>
                  <a:lnTo>
                    <a:pt x="44" y="66"/>
                  </a:lnTo>
                  <a:lnTo>
                    <a:pt x="21" y="87"/>
                  </a:lnTo>
                  <a:lnTo>
                    <a:pt x="11" y="83"/>
                  </a:lnTo>
                  <a:lnTo>
                    <a:pt x="11" y="71"/>
                  </a:lnTo>
                  <a:lnTo>
                    <a:pt x="15" y="60"/>
                  </a:lnTo>
                  <a:lnTo>
                    <a:pt x="11" y="44"/>
                  </a:lnTo>
                  <a:lnTo>
                    <a:pt x="0" y="5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49" name="Freeform 128"/>
            <p:cNvSpPr>
              <a:spLocks/>
            </p:cNvSpPr>
            <p:nvPr/>
          </p:nvSpPr>
          <p:spPr bwMode="auto">
            <a:xfrm>
              <a:off x="3096" y="1886"/>
              <a:ext cx="104" cy="87"/>
            </a:xfrm>
            <a:custGeom>
              <a:avLst/>
              <a:gdLst>
                <a:gd name="T0" fmla="*/ 0 w 82"/>
                <a:gd name="T1" fmla="*/ 27 h 87"/>
                <a:gd name="T2" fmla="*/ 122 w 82"/>
                <a:gd name="T3" fmla="*/ 27 h 87"/>
                <a:gd name="T4" fmla="*/ 157 w 82"/>
                <a:gd name="T5" fmla="*/ 10 h 87"/>
                <a:gd name="T6" fmla="*/ 350 w 82"/>
                <a:gd name="T7" fmla="*/ 6 h 87"/>
                <a:gd name="T8" fmla="*/ 406 w 82"/>
                <a:gd name="T9" fmla="*/ 6 h 87"/>
                <a:gd name="T10" fmla="*/ 881 w 82"/>
                <a:gd name="T11" fmla="*/ 0 h 87"/>
                <a:gd name="T12" fmla="*/ 695 w 82"/>
                <a:gd name="T13" fmla="*/ 54 h 87"/>
                <a:gd name="T14" fmla="*/ 531 w 82"/>
                <a:gd name="T15" fmla="*/ 62 h 87"/>
                <a:gd name="T16" fmla="*/ 476 w 82"/>
                <a:gd name="T17" fmla="*/ 66 h 87"/>
                <a:gd name="T18" fmla="*/ 230 w 82"/>
                <a:gd name="T19" fmla="*/ 87 h 87"/>
                <a:gd name="T20" fmla="*/ 122 w 82"/>
                <a:gd name="T21" fmla="*/ 83 h 87"/>
                <a:gd name="T22" fmla="*/ 122 w 82"/>
                <a:gd name="T23" fmla="*/ 71 h 87"/>
                <a:gd name="T24" fmla="*/ 157 w 82"/>
                <a:gd name="T25" fmla="*/ 60 h 87"/>
                <a:gd name="T26" fmla="*/ 122 w 82"/>
                <a:gd name="T27" fmla="*/ 44 h 87"/>
                <a:gd name="T28" fmla="*/ 0 w 82"/>
                <a:gd name="T29" fmla="*/ 50 h 87"/>
                <a:gd name="T30" fmla="*/ 0 w 82"/>
                <a:gd name="T31" fmla="*/ 27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87"/>
                <a:gd name="T50" fmla="*/ 82 w 82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87">
                  <a:moveTo>
                    <a:pt x="0" y="27"/>
                  </a:moveTo>
                  <a:lnTo>
                    <a:pt x="11" y="27"/>
                  </a:lnTo>
                  <a:lnTo>
                    <a:pt x="15" y="10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82" y="0"/>
                  </a:lnTo>
                  <a:lnTo>
                    <a:pt x="65" y="54"/>
                  </a:lnTo>
                  <a:lnTo>
                    <a:pt x="50" y="62"/>
                  </a:lnTo>
                  <a:lnTo>
                    <a:pt x="44" y="66"/>
                  </a:lnTo>
                  <a:lnTo>
                    <a:pt x="21" y="87"/>
                  </a:lnTo>
                  <a:lnTo>
                    <a:pt x="11" y="83"/>
                  </a:lnTo>
                  <a:lnTo>
                    <a:pt x="11" y="71"/>
                  </a:lnTo>
                  <a:lnTo>
                    <a:pt x="15" y="60"/>
                  </a:lnTo>
                  <a:lnTo>
                    <a:pt x="11" y="44"/>
                  </a:lnTo>
                  <a:lnTo>
                    <a:pt x="0" y="5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0" name="Freeform 129"/>
            <p:cNvSpPr>
              <a:spLocks/>
            </p:cNvSpPr>
            <p:nvPr/>
          </p:nvSpPr>
          <p:spPr bwMode="auto">
            <a:xfrm>
              <a:off x="3088" y="1930"/>
              <a:ext cx="27" cy="27"/>
            </a:xfrm>
            <a:custGeom>
              <a:avLst/>
              <a:gdLst>
                <a:gd name="T0" fmla="*/ 76 w 21"/>
                <a:gd name="T1" fmla="*/ 6 h 27"/>
                <a:gd name="T2" fmla="*/ 208 w 21"/>
                <a:gd name="T3" fmla="*/ 0 h 27"/>
                <a:gd name="T4" fmla="*/ 261 w 21"/>
                <a:gd name="T5" fmla="*/ 16 h 27"/>
                <a:gd name="T6" fmla="*/ 208 w 21"/>
                <a:gd name="T7" fmla="*/ 27 h 27"/>
                <a:gd name="T8" fmla="*/ 0 w 21"/>
                <a:gd name="T9" fmla="*/ 27 h 27"/>
                <a:gd name="T10" fmla="*/ 76 w 21"/>
                <a:gd name="T11" fmla="*/ 16 h 27"/>
                <a:gd name="T12" fmla="*/ 76 w 21"/>
                <a:gd name="T13" fmla="*/ 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7"/>
                <a:gd name="T23" fmla="*/ 21 w 2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7">
                  <a:moveTo>
                    <a:pt x="6" y="6"/>
                  </a:moveTo>
                  <a:lnTo>
                    <a:pt x="17" y="0"/>
                  </a:lnTo>
                  <a:lnTo>
                    <a:pt x="21" y="16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6" y="1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1" name="Freeform 130"/>
            <p:cNvSpPr>
              <a:spLocks/>
            </p:cNvSpPr>
            <p:nvPr/>
          </p:nvSpPr>
          <p:spPr bwMode="auto">
            <a:xfrm>
              <a:off x="3088" y="1930"/>
              <a:ext cx="27" cy="27"/>
            </a:xfrm>
            <a:custGeom>
              <a:avLst/>
              <a:gdLst>
                <a:gd name="T0" fmla="*/ 76 w 21"/>
                <a:gd name="T1" fmla="*/ 6 h 27"/>
                <a:gd name="T2" fmla="*/ 208 w 21"/>
                <a:gd name="T3" fmla="*/ 0 h 27"/>
                <a:gd name="T4" fmla="*/ 261 w 21"/>
                <a:gd name="T5" fmla="*/ 16 h 27"/>
                <a:gd name="T6" fmla="*/ 208 w 21"/>
                <a:gd name="T7" fmla="*/ 27 h 27"/>
                <a:gd name="T8" fmla="*/ 0 w 21"/>
                <a:gd name="T9" fmla="*/ 27 h 27"/>
                <a:gd name="T10" fmla="*/ 76 w 21"/>
                <a:gd name="T11" fmla="*/ 16 h 27"/>
                <a:gd name="T12" fmla="*/ 76 w 21"/>
                <a:gd name="T13" fmla="*/ 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7"/>
                <a:gd name="T23" fmla="*/ 21 w 2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7">
                  <a:moveTo>
                    <a:pt x="6" y="6"/>
                  </a:moveTo>
                  <a:lnTo>
                    <a:pt x="17" y="0"/>
                  </a:lnTo>
                  <a:lnTo>
                    <a:pt x="21" y="16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6" y="1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2" name="Freeform 131"/>
            <p:cNvSpPr>
              <a:spLocks/>
            </p:cNvSpPr>
            <p:nvPr/>
          </p:nvSpPr>
          <p:spPr bwMode="auto">
            <a:xfrm>
              <a:off x="2640" y="1973"/>
              <a:ext cx="287" cy="272"/>
            </a:xfrm>
            <a:custGeom>
              <a:avLst/>
              <a:gdLst>
                <a:gd name="T0" fmla="*/ 408 w 226"/>
                <a:gd name="T1" fmla="*/ 0 h 272"/>
                <a:gd name="T2" fmla="*/ 894 w 226"/>
                <a:gd name="T3" fmla="*/ 13 h 272"/>
                <a:gd name="T4" fmla="*/ 1504 w 226"/>
                <a:gd name="T5" fmla="*/ 44 h 272"/>
                <a:gd name="T6" fmla="*/ 1623 w 226"/>
                <a:gd name="T7" fmla="*/ 40 h 272"/>
                <a:gd name="T8" fmla="*/ 1558 w 226"/>
                <a:gd name="T9" fmla="*/ 28 h 272"/>
                <a:gd name="T10" fmla="*/ 1623 w 226"/>
                <a:gd name="T11" fmla="*/ 13 h 272"/>
                <a:gd name="T12" fmla="*/ 1737 w 226"/>
                <a:gd name="T13" fmla="*/ 7 h 272"/>
                <a:gd name="T14" fmla="*/ 2055 w 226"/>
                <a:gd name="T15" fmla="*/ 7 h 272"/>
                <a:gd name="T16" fmla="*/ 2097 w 226"/>
                <a:gd name="T17" fmla="*/ 17 h 272"/>
                <a:gd name="T18" fmla="*/ 2396 w 226"/>
                <a:gd name="T19" fmla="*/ 17 h 272"/>
                <a:gd name="T20" fmla="*/ 2460 w 226"/>
                <a:gd name="T21" fmla="*/ 193 h 272"/>
                <a:gd name="T22" fmla="*/ 2460 w 226"/>
                <a:gd name="T23" fmla="*/ 228 h 272"/>
                <a:gd name="T24" fmla="*/ 2283 w 226"/>
                <a:gd name="T25" fmla="*/ 228 h 272"/>
                <a:gd name="T26" fmla="*/ 2283 w 226"/>
                <a:gd name="T27" fmla="*/ 272 h 272"/>
                <a:gd name="T28" fmla="*/ 1979 w 226"/>
                <a:gd name="T29" fmla="*/ 266 h 272"/>
                <a:gd name="T30" fmla="*/ 1860 w 226"/>
                <a:gd name="T31" fmla="*/ 255 h 272"/>
                <a:gd name="T32" fmla="*/ 1690 w 226"/>
                <a:gd name="T33" fmla="*/ 244 h 272"/>
                <a:gd name="T34" fmla="*/ 1558 w 226"/>
                <a:gd name="T35" fmla="*/ 244 h 272"/>
                <a:gd name="T36" fmla="*/ 1441 w 226"/>
                <a:gd name="T37" fmla="*/ 232 h 272"/>
                <a:gd name="T38" fmla="*/ 1211 w 226"/>
                <a:gd name="T39" fmla="*/ 228 h 272"/>
                <a:gd name="T40" fmla="*/ 963 w 226"/>
                <a:gd name="T41" fmla="*/ 216 h 272"/>
                <a:gd name="T42" fmla="*/ 894 w 226"/>
                <a:gd name="T43" fmla="*/ 216 h 272"/>
                <a:gd name="T44" fmla="*/ 772 w 226"/>
                <a:gd name="T45" fmla="*/ 205 h 272"/>
                <a:gd name="T46" fmla="*/ 658 w 226"/>
                <a:gd name="T47" fmla="*/ 205 h 272"/>
                <a:gd name="T48" fmla="*/ 531 w 226"/>
                <a:gd name="T49" fmla="*/ 194 h 272"/>
                <a:gd name="T50" fmla="*/ 408 w 226"/>
                <a:gd name="T51" fmla="*/ 194 h 272"/>
                <a:gd name="T52" fmla="*/ 58 w 226"/>
                <a:gd name="T53" fmla="*/ 155 h 272"/>
                <a:gd name="T54" fmla="*/ 58 w 226"/>
                <a:gd name="T55" fmla="*/ 117 h 272"/>
                <a:gd name="T56" fmla="*/ 123 w 226"/>
                <a:gd name="T57" fmla="*/ 111 h 272"/>
                <a:gd name="T58" fmla="*/ 58 w 226"/>
                <a:gd name="T59" fmla="*/ 101 h 272"/>
                <a:gd name="T60" fmla="*/ 0 w 226"/>
                <a:gd name="T61" fmla="*/ 44 h 272"/>
                <a:gd name="T62" fmla="*/ 58 w 226"/>
                <a:gd name="T63" fmla="*/ 40 h 272"/>
                <a:gd name="T64" fmla="*/ 58 w 226"/>
                <a:gd name="T65" fmla="*/ 28 h 272"/>
                <a:gd name="T66" fmla="*/ 192 w 226"/>
                <a:gd name="T67" fmla="*/ 17 h 272"/>
                <a:gd name="T68" fmla="*/ 408 w 226"/>
                <a:gd name="T69" fmla="*/ 0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272"/>
                <a:gd name="T107" fmla="*/ 226 w 226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272">
                  <a:moveTo>
                    <a:pt x="38" y="0"/>
                  </a:moveTo>
                  <a:lnTo>
                    <a:pt x="82" y="13"/>
                  </a:lnTo>
                  <a:lnTo>
                    <a:pt x="138" y="44"/>
                  </a:lnTo>
                  <a:lnTo>
                    <a:pt x="149" y="40"/>
                  </a:lnTo>
                  <a:lnTo>
                    <a:pt x="143" y="28"/>
                  </a:lnTo>
                  <a:lnTo>
                    <a:pt x="149" y="13"/>
                  </a:lnTo>
                  <a:lnTo>
                    <a:pt x="159" y="7"/>
                  </a:lnTo>
                  <a:lnTo>
                    <a:pt x="188" y="7"/>
                  </a:lnTo>
                  <a:lnTo>
                    <a:pt x="192" y="17"/>
                  </a:lnTo>
                  <a:lnTo>
                    <a:pt x="220" y="17"/>
                  </a:lnTo>
                  <a:lnTo>
                    <a:pt x="226" y="193"/>
                  </a:lnTo>
                  <a:lnTo>
                    <a:pt x="226" y="228"/>
                  </a:lnTo>
                  <a:lnTo>
                    <a:pt x="209" y="228"/>
                  </a:lnTo>
                  <a:lnTo>
                    <a:pt x="209" y="272"/>
                  </a:lnTo>
                  <a:lnTo>
                    <a:pt x="182" y="266"/>
                  </a:lnTo>
                  <a:lnTo>
                    <a:pt x="171" y="255"/>
                  </a:lnTo>
                  <a:lnTo>
                    <a:pt x="155" y="244"/>
                  </a:lnTo>
                  <a:lnTo>
                    <a:pt x="143" y="244"/>
                  </a:lnTo>
                  <a:lnTo>
                    <a:pt x="132" y="232"/>
                  </a:lnTo>
                  <a:lnTo>
                    <a:pt x="111" y="228"/>
                  </a:lnTo>
                  <a:lnTo>
                    <a:pt x="88" y="216"/>
                  </a:lnTo>
                  <a:lnTo>
                    <a:pt x="82" y="216"/>
                  </a:lnTo>
                  <a:lnTo>
                    <a:pt x="71" y="205"/>
                  </a:lnTo>
                  <a:lnTo>
                    <a:pt x="61" y="205"/>
                  </a:lnTo>
                  <a:lnTo>
                    <a:pt x="49" y="194"/>
                  </a:lnTo>
                  <a:lnTo>
                    <a:pt x="38" y="194"/>
                  </a:lnTo>
                  <a:lnTo>
                    <a:pt x="5" y="155"/>
                  </a:lnTo>
                  <a:lnTo>
                    <a:pt x="5" y="117"/>
                  </a:lnTo>
                  <a:lnTo>
                    <a:pt x="11" y="111"/>
                  </a:lnTo>
                  <a:lnTo>
                    <a:pt x="5" y="101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5" y="28"/>
                  </a:lnTo>
                  <a:lnTo>
                    <a:pt x="17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3" name="Freeform 132"/>
            <p:cNvSpPr>
              <a:spLocks/>
            </p:cNvSpPr>
            <p:nvPr/>
          </p:nvSpPr>
          <p:spPr bwMode="auto">
            <a:xfrm>
              <a:off x="2619" y="1896"/>
              <a:ext cx="69" cy="105"/>
            </a:xfrm>
            <a:custGeom>
              <a:avLst/>
              <a:gdLst>
                <a:gd name="T0" fmla="*/ 49 w 55"/>
                <a:gd name="T1" fmla="*/ 6 h 105"/>
                <a:gd name="T2" fmla="*/ 216 w 55"/>
                <a:gd name="T3" fmla="*/ 0 h 105"/>
                <a:gd name="T4" fmla="*/ 366 w 55"/>
                <a:gd name="T5" fmla="*/ 12 h 105"/>
                <a:gd name="T6" fmla="*/ 366 w 55"/>
                <a:gd name="T7" fmla="*/ 50 h 105"/>
                <a:gd name="T8" fmla="*/ 271 w 55"/>
                <a:gd name="T9" fmla="*/ 56 h 105"/>
                <a:gd name="T10" fmla="*/ 271 w 55"/>
                <a:gd name="T11" fmla="*/ 67 h 105"/>
                <a:gd name="T12" fmla="*/ 536 w 55"/>
                <a:gd name="T13" fmla="*/ 77 h 105"/>
                <a:gd name="T14" fmla="*/ 216 w 55"/>
                <a:gd name="T15" fmla="*/ 105 h 105"/>
                <a:gd name="T16" fmla="*/ 157 w 55"/>
                <a:gd name="T17" fmla="*/ 90 h 105"/>
                <a:gd name="T18" fmla="*/ 49 w 55"/>
                <a:gd name="T19" fmla="*/ 90 h 105"/>
                <a:gd name="T20" fmla="*/ 0 w 55"/>
                <a:gd name="T21" fmla="*/ 77 h 105"/>
                <a:gd name="T22" fmla="*/ 0 w 55"/>
                <a:gd name="T23" fmla="*/ 56 h 105"/>
                <a:gd name="T24" fmla="*/ 49 w 55"/>
                <a:gd name="T25" fmla="*/ 44 h 105"/>
                <a:gd name="T26" fmla="*/ 49 w 55"/>
                <a:gd name="T27" fmla="*/ 6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105"/>
                <a:gd name="T44" fmla="*/ 55 w 5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105">
                  <a:moveTo>
                    <a:pt x="5" y="6"/>
                  </a:moveTo>
                  <a:lnTo>
                    <a:pt x="22" y="0"/>
                  </a:lnTo>
                  <a:lnTo>
                    <a:pt x="38" y="12"/>
                  </a:lnTo>
                  <a:lnTo>
                    <a:pt x="38" y="50"/>
                  </a:lnTo>
                  <a:lnTo>
                    <a:pt x="28" y="56"/>
                  </a:lnTo>
                  <a:lnTo>
                    <a:pt x="28" y="67"/>
                  </a:lnTo>
                  <a:lnTo>
                    <a:pt x="55" y="77"/>
                  </a:lnTo>
                  <a:lnTo>
                    <a:pt x="22" y="105"/>
                  </a:lnTo>
                  <a:lnTo>
                    <a:pt x="17" y="90"/>
                  </a:lnTo>
                  <a:lnTo>
                    <a:pt x="5" y="90"/>
                  </a:lnTo>
                  <a:lnTo>
                    <a:pt x="0" y="77"/>
                  </a:lnTo>
                  <a:lnTo>
                    <a:pt x="0" y="56"/>
                  </a:lnTo>
                  <a:lnTo>
                    <a:pt x="5" y="44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4" name="Freeform 133"/>
            <p:cNvSpPr>
              <a:spLocks/>
            </p:cNvSpPr>
            <p:nvPr/>
          </p:nvSpPr>
          <p:spPr bwMode="auto">
            <a:xfrm>
              <a:off x="2325" y="1902"/>
              <a:ext cx="357" cy="326"/>
            </a:xfrm>
            <a:custGeom>
              <a:avLst/>
              <a:gdLst>
                <a:gd name="T0" fmla="*/ 1081 w 281"/>
                <a:gd name="T1" fmla="*/ 28 h 326"/>
                <a:gd name="T2" fmla="*/ 1685 w 281"/>
                <a:gd name="T3" fmla="*/ 6 h 326"/>
                <a:gd name="T4" fmla="*/ 2584 w 281"/>
                <a:gd name="T5" fmla="*/ 0 h 326"/>
                <a:gd name="T6" fmla="*/ 2584 w 281"/>
                <a:gd name="T7" fmla="*/ 38 h 326"/>
                <a:gd name="T8" fmla="*/ 2531 w 281"/>
                <a:gd name="T9" fmla="*/ 50 h 326"/>
                <a:gd name="T10" fmla="*/ 2531 w 281"/>
                <a:gd name="T11" fmla="*/ 71 h 326"/>
                <a:gd name="T12" fmla="*/ 2584 w 281"/>
                <a:gd name="T13" fmla="*/ 84 h 326"/>
                <a:gd name="T14" fmla="*/ 2714 w 281"/>
                <a:gd name="T15" fmla="*/ 84 h 326"/>
                <a:gd name="T16" fmla="*/ 2767 w 281"/>
                <a:gd name="T17" fmla="*/ 99 h 326"/>
                <a:gd name="T18" fmla="*/ 2767 w 281"/>
                <a:gd name="T19" fmla="*/ 111 h 326"/>
                <a:gd name="T20" fmla="*/ 2714 w 281"/>
                <a:gd name="T21" fmla="*/ 115 h 326"/>
                <a:gd name="T22" fmla="*/ 2841 w 281"/>
                <a:gd name="T23" fmla="*/ 182 h 326"/>
                <a:gd name="T24" fmla="*/ 2767 w 281"/>
                <a:gd name="T25" fmla="*/ 188 h 326"/>
                <a:gd name="T26" fmla="*/ 2767 w 281"/>
                <a:gd name="T27" fmla="*/ 226 h 326"/>
                <a:gd name="T28" fmla="*/ 3083 w 281"/>
                <a:gd name="T29" fmla="*/ 259 h 326"/>
                <a:gd name="T30" fmla="*/ 2941 w 281"/>
                <a:gd name="T31" fmla="*/ 265 h 326"/>
                <a:gd name="T32" fmla="*/ 2714 w 281"/>
                <a:gd name="T33" fmla="*/ 282 h 326"/>
                <a:gd name="T34" fmla="*/ 2645 w 281"/>
                <a:gd name="T35" fmla="*/ 282 h 326"/>
                <a:gd name="T36" fmla="*/ 2395 w 281"/>
                <a:gd name="T37" fmla="*/ 303 h 326"/>
                <a:gd name="T38" fmla="*/ 2352 w 281"/>
                <a:gd name="T39" fmla="*/ 303 h 326"/>
                <a:gd name="T40" fmla="*/ 2108 w 281"/>
                <a:gd name="T41" fmla="*/ 315 h 326"/>
                <a:gd name="T42" fmla="*/ 2061 w 281"/>
                <a:gd name="T43" fmla="*/ 315 h 326"/>
                <a:gd name="T44" fmla="*/ 1912 w 281"/>
                <a:gd name="T45" fmla="*/ 326 h 326"/>
                <a:gd name="T46" fmla="*/ 1813 w 281"/>
                <a:gd name="T47" fmla="*/ 303 h 326"/>
                <a:gd name="T48" fmla="*/ 1622 w 281"/>
                <a:gd name="T49" fmla="*/ 293 h 326"/>
                <a:gd name="T50" fmla="*/ 1554 w 281"/>
                <a:gd name="T51" fmla="*/ 293 h 326"/>
                <a:gd name="T52" fmla="*/ 1081 w 281"/>
                <a:gd name="T53" fmla="*/ 253 h 326"/>
                <a:gd name="T54" fmla="*/ 657 w 281"/>
                <a:gd name="T55" fmla="*/ 222 h 326"/>
                <a:gd name="T56" fmla="*/ 0 w 281"/>
                <a:gd name="T57" fmla="*/ 165 h 326"/>
                <a:gd name="T58" fmla="*/ 119 w 281"/>
                <a:gd name="T59" fmla="*/ 149 h 326"/>
                <a:gd name="T60" fmla="*/ 886 w 281"/>
                <a:gd name="T61" fmla="*/ 99 h 326"/>
                <a:gd name="T62" fmla="*/ 963 w 281"/>
                <a:gd name="T63" fmla="*/ 84 h 326"/>
                <a:gd name="T64" fmla="*/ 1138 w 281"/>
                <a:gd name="T65" fmla="*/ 78 h 326"/>
                <a:gd name="T66" fmla="*/ 1138 w 281"/>
                <a:gd name="T67" fmla="*/ 71 h 326"/>
                <a:gd name="T68" fmla="*/ 1028 w 281"/>
                <a:gd name="T69" fmla="*/ 61 h 326"/>
                <a:gd name="T70" fmla="*/ 1081 w 281"/>
                <a:gd name="T71" fmla="*/ 28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326"/>
                <a:gd name="T110" fmla="*/ 281 w 281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326">
                  <a:moveTo>
                    <a:pt x="98" y="28"/>
                  </a:moveTo>
                  <a:lnTo>
                    <a:pt x="154" y="6"/>
                  </a:lnTo>
                  <a:lnTo>
                    <a:pt x="236" y="0"/>
                  </a:lnTo>
                  <a:lnTo>
                    <a:pt x="236" y="38"/>
                  </a:lnTo>
                  <a:lnTo>
                    <a:pt x="231" y="50"/>
                  </a:lnTo>
                  <a:lnTo>
                    <a:pt x="231" y="71"/>
                  </a:lnTo>
                  <a:lnTo>
                    <a:pt x="236" y="84"/>
                  </a:lnTo>
                  <a:lnTo>
                    <a:pt x="248" y="84"/>
                  </a:lnTo>
                  <a:lnTo>
                    <a:pt x="253" y="99"/>
                  </a:lnTo>
                  <a:lnTo>
                    <a:pt x="253" y="111"/>
                  </a:lnTo>
                  <a:lnTo>
                    <a:pt x="248" y="115"/>
                  </a:lnTo>
                  <a:lnTo>
                    <a:pt x="259" y="182"/>
                  </a:lnTo>
                  <a:lnTo>
                    <a:pt x="253" y="188"/>
                  </a:lnTo>
                  <a:lnTo>
                    <a:pt x="253" y="226"/>
                  </a:lnTo>
                  <a:lnTo>
                    <a:pt x="281" y="259"/>
                  </a:lnTo>
                  <a:lnTo>
                    <a:pt x="269" y="265"/>
                  </a:lnTo>
                  <a:lnTo>
                    <a:pt x="248" y="282"/>
                  </a:lnTo>
                  <a:lnTo>
                    <a:pt x="242" y="282"/>
                  </a:lnTo>
                  <a:lnTo>
                    <a:pt x="219" y="303"/>
                  </a:lnTo>
                  <a:lnTo>
                    <a:pt x="215" y="303"/>
                  </a:lnTo>
                  <a:lnTo>
                    <a:pt x="192" y="315"/>
                  </a:lnTo>
                  <a:lnTo>
                    <a:pt x="188" y="315"/>
                  </a:lnTo>
                  <a:lnTo>
                    <a:pt x="175" y="326"/>
                  </a:lnTo>
                  <a:lnTo>
                    <a:pt x="165" y="303"/>
                  </a:lnTo>
                  <a:lnTo>
                    <a:pt x="148" y="293"/>
                  </a:lnTo>
                  <a:lnTo>
                    <a:pt x="142" y="293"/>
                  </a:lnTo>
                  <a:lnTo>
                    <a:pt x="98" y="253"/>
                  </a:lnTo>
                  <a:lnTo>
                    <a:pt x="60" y="222"/>
                  </a:lnTo>
                  <a:lnTo>
                    <a:pt x="0" y="165"/>
                  </a:lnTo>
                  <a:lnTo>
                    <a:pt x="10" y="149"/>
                  </a:lnTo>
                  <a:lnTo>
                    <a:pt x="81" y="99"/>
                  </a:lnTo>
                  <a:lnTo>
                    <a:pt x="88" y="84"/>
                  </a:lnTo>
                  <a:lnTo>
                    <a:pt x="104" y="78"/>
                  </a:lnTo>
                  <a:lnTo>
                    <a:pt x="104" y="71"/>
                  </a:lnTo>
                  <a:lnTo>
                    <a:pt x="94" y="61"/>
                  </a:lnTo>
                  <a:lnTo>
                    <a:pt x="98" y="28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5" name="Freeform 134"/>
            <p:cNvSpPr>
              <a:spLocks/>
            </p:cNvSpPr>
            <p:nvPr/>
          </p:nvSpPr>
          <p:spPr bwMode="auto">
            <a:xfrm>
              <a:off x="2248" y="1930"/>
              <a:ext cx="209" cy="137"/>
            </a:xfrm>
            <a:custGeom>
              <a:avLst/>
              <a:gdLst>
                <a:gd name="T0" fmla="*/ 1690 w 165"/>
                <a:gd name="T1" fmla="*/ 0 h 137"/>
                <a:gd name="T2" fmla="*/ 1642 w 165"/>
                <a:gd name="T3" fmla="*/ 33 h 137"/>
                <a:gd name="T4" fmla="*/ 1761 w 165"/>
                <a:gd name="T5" fmla="*/ 43 h 137"/>
                <a:gd name="T6" fmla="*/ 1761 w 165"/>
                <a:gd name="T7" fmla="*/ 50 h 137"/>
                <a:gd name="T8" fmla="*/ 1585 w 165"/>
                <a:gd name="T9" fmla="*/ 56 h 137"/>
                <a:gd name="T10" fmla="*/ 1515 w 165"/>
                <a:gd name="T11" fmla="*/ 71 h 137"/>
                <a:gd name="T12" fmla="*/ 754 w 165"/>
                <a:gd name="T13" fmla="*/ 121 h 137"/>
                <a:gd name="T14" fmla="*/ 649 w 165"/>
                <a:gd name="T15" fmla="*/ 137 h 137"/>
                <a:gd name="T16" fmla="*/ 0 w 165"/>
                <a:gd name="T17" fmla="*/ 133 h 137"/>
                <a:gd name="T18" fmla="*/ 122 w 165"/>
                <a:gd name="T19" fmla="*/ 127 h 137"/>
                <a:gd name="T20" fmla="*/ 524 w 165"/>
                <a:gd name="T21" fmla="*/ 94 h 137"/>
                <a:gd name="T22" fmla="*/ 649 w 165"/>
                <a:gd name="T23" fmla="*/ 50 h 137"/>
                <a:gd name="T24" fmla="*/ 1160 w 165"/>
                <a:gd name="T25" fmla="*/ 0 h 137"/>
                <a:gd name="T26" fmla="*/ 1690 w 165"/>
                <a:gd name="T27" fmla="*/ 0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"/>
                <a:gd name="T43" fmla="*/ 0 h 137"/>
                <a:gd name="T44" fmla="*/ 165 w 165"/>
                <a:gd name="T45" fmla="*/ 137 h 1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" h="137">
                  <a:moveTo>
                    <a:pt x="159" y="0"/>
                  </a:moveTo>
                  <a:lnTo>
                    <a:pt x="155" y="33"/>
                  </a:lnTo>
                  <a:lnTo>
                    <a:pt x="165" y="43"/>
                  </a:lnTo>
                  <a:lnTo>
                    <a:pt x="165" y="50"/>
                  </a:lnTo>
                  <a:lnTo>
                    <a:pt x="149" y="56"/>
                  </a:lnTo>
                  <a:lnTo>
                    <a:pt x="142" y="71"/>
                  </a:lnTo>
                  <a:lnTo>
                    <a:pt x="71" y="121"/>
                  </a:lnTo>
                  <a:lnTo>
                    <a:pt x="61" y="137"/>
                  </a:lnTo>
                  <a:lnTo>
                    <a:pt x="0" y="133"/>
                  </a:lnTo>
                  <a:lnTo>
                    <a:pt x="11" y="127"/>
                  </a:lnTo>
                  <a:lnTo>
                    <a:pt x="49" y="94"/>
                  </a:lnTo>
                  <a:lnTo>
                    <a:pt x="61" y="50"/>
                  </a:lnTo>
                  <a:lnTo>
                    <a:pt x="10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6" name="Freeform 135"/>
            <p:cNvSpPr>
              <a:spLocks/>
            </p:cNvSpPr>
            <p:nvPr/>
          </p:nvSpPr>
          <p:spPr bwMode="auto">
            <a:xfrm>
              <a:off x="2619" y="2343"/>
              <a:ext cx="154" cy="188"/>
            </a:xfrm>
            <a:custGeom>
              <a:avLst/>
              <a:gdLst>
                <a:gd name="T0" fmla="*/ 0 w 122"/>
                <a:gd name="T1" fmla="*/ 150 h 188"/>
                <a:gd name="T2" fmla="*/ 230 w 122"/>
                <a:gd name="T3" fmla="*/ 117 h 188"/>
                <a:gd name="T4" fmla="*/ 351 w 122"/>
                <a:gd name="T5" fmla="*/ 123 h 188"/>
                <a:gd name="T6" fmla="*/ 742 w 122"/>
                <a:gd name="T7" fmla="*/ 78 h 188"/>
                <a:gd name="T8" fmla="*/ 742 w 122"/>
                <a:gd name="T9" fmla="*/ 67 h 188"/>
                <a:gd name="T10" fmla="*/ 901 w 122"/>
                <a:gd name="T11" fmla="*/ 40 h 188"/>
                <a:gd name="T12" fmla="*/ 843 w 122"/>
                <a:gd name="T13" fmla="*/ 0 h 188"/>
                <a:gd name="T14" fmla="*/ 1083 w 122"/>
                <a:gd name="T15" fmla="*/ 23 h 188"/>
                <a:gd name="T16" fmla="*/ 1015 w 122"/>
                <a:gd name="T17" fmla="*/ 34 h 188"/>
                <a:gd name="T18" fmla="*/ 1137 w 122"/>
                <a:gd name="T19" fmla="*/ 56 h 188"/>
                <a:gd name="T20" fmla="*/ 1015 w 122"/>
                <a:gd name="T21" fmla="*/ 56 h 188"/>
                <a:gd name="T22" fmla="*/ 1015 w 122"/>
                <a:gd name="T23" fmla="*/ 61 h 188"/>
                <a:gd name="T24" fmla="*/ 1184 w 122"/>
                <a:gd name="T25" fmla="*/ 90 h 188"/>
                <a:gd name="T26" fmla="*/ 1083 w 122"/>
                <a:gd name="T27" fmla="*/ 134 h 188"/>
                <a:gd name="T28" fmla="*/ 1250 w 122"/>
                <a:gd name="T29" fmla="*/ 184 h 188"/>
                <a:gd name="T30" fmla="*/ 1250 w 122"/>
                <a:gd name="T31" fmla="*/ 188 h 188"/>
                <a:gd name="T32" fmla="*/ 290 w 122"/>
                <a:gd name="T33" fmla="*/ 188 h 188"/>
                <a:gd name="T34" fmla="*/ 230 w 122"/>
                <a:gd name="T35" fmla="*/ 178 h 188"/>
                <a:gd name="T36" fmla="*/ 0 w 122"/>
                <a:gd name="T37" fmla="*/ 150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188"/>
                <a:gd name="T59" fmla="*/ 122 w 122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188">
                  <a:moveTo>
                    <a:pt x="0" y="150"/>
                  </a:moveTo>
                  <a:lnTo>
                    <a:pt x="22" y="117"/>
                  </a:lnTo>
                  <a:lnTo>
                    <a:pt x="34" y="123"/>
                  </a:lnTo>
                  <a:lnTo>
                    <a:pt x="72" y="78"/>
                  </a:lnTo>
                  <a:lnTo>
                    <a:pt x="72" y="67"/>
                  </a:lnTo>
                  <a:lnTo>
                    <a:pt x="88" y="40"/>
                  </a:lnTo>
                  <a:lnTo>
                    <a:pt x="82" y="0"/>
                  </a:lnTo>
                  <a:lnTo>
                    <a:pt x="105" y="23"/>
                  </a:lnTo>
                  <a:lnTo>
                    <a:pt x="99" y="34"/>
                  </a:lnTo>
                  <a:lnTo>
                    <a:pt x="111" y="56"/>
                  </a:lnTo>
                  <a:lnTo>
                    <a:pt x="99" y="56"/>
                  </a:lnTo>
                  <a:lnTo>
                    <a:pt x="99" y="61"/>
                  </a:lnTo>
                  <a:lnTo>
                    <a:pt x="116" y="90"/>
                  </a:lnTo>
                  <a:lnTo>
                    <a:pt x="105" y="134"/>
                  </a:lnTo>
                  <a:lnTo>
                    <a:pt x="122" y="184"/>
                  </a:lnTo>
                  <a:lnTo>
                    <a:pt x="122" y="188"/>
                  </a:lnTo>
                  <a:lnTo>
                    <a:pt x="28" y="188"/>
                  </a:lnTo>
                  <a:lnTo>
                    <a:pt x="22" y="17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7" name="Freeform 136"/>
            <p:cNvSpPr>
              <a:spLocks/>
            </p:cNvSpPr>
            <p:nvPr/>
          </p:nvSpPr>
          <p:spPr bwMode="auto">
            <a:xfrm>
              <a:off x="2619" y="2343"/>
              <a:ext cx="154" cy="188"/>
            </a:xfrm>
            <a:custGeom>
              <a:avLst/>
              <a:gdLst>
                <a:gd name="T0" fmla="*/ 0 w 122"/>
                <a:gd name="T1" fmla="*/ 150 h 188"/>
                <a:gd name="T2" fmla="*/ 230 w 122"/>
                <a:gd name="T3" fmla="*/ 117 h 188"/>
                <a:gd name="T4" fmla="*/ 351 w 122"/>
                <a:gd name="T5" fmla="*/ 123 h 188"/>
                <a:gd name="T6" fmla="*/ 742 w 122"/>
                <a:gd name="T7" fmla="*/ 78 h 188"/>
                <a:gd name="T8" fmla="*/ 742 w 122"/>
                <a:gd name="T9" fmla="*/ 67 h 188"/>
                <a:gd name="T10" fmla="*/ 901 w 122"/>
                <a:gd name="T11" fmla="*/ 40 h 188"/>
                <a:gd name="T12" fmla="*/ 843 w 122"/>
                <a:gd name="T13" fmla="*/ 0 h 188"/>
                <a:gd name="T14" fmla="*/ 1083 w 122"/>
                <a:gd name="T15" fmla="*/ 23 h 188"/>
                <a:gd name="T16" fmla="*/ 1015 w 122"/>
                <a:gd name="T17" fmla="*/ 34 h 188"/>
                <a:gd name="T18" fmla="*/ 1137 w 122"/>
                <a:gd name="T19" fmla="*/ 56 h 188"/>
                <a:gd name="T20" fmla="*/ 1015 w 122"/>
                <a:gd name="T21" fmla="*/ 56 h 188"/>
                <a:gd name="T22" fmla="*/ 1015 w 122"/>
                <a:gd name="T23" fmla="*/ 61 h 188"/>
                <a:gd name="T24" fmla="*/ 1184 w 122"/>
                <a:gd name="T25" fmla="*/ 90 h 188"/>
                <a:gd name="T26" fmla="*/ 1083 w 122"/>
                <a:gd name="T27" fmla="*/ 134 h 188"/>
                <a:gd name="T28" fmla="*/ 1250 w 122"/>
                <a:gd name="T29" fmla="*/ 184 h 188"/>
                <a:gd name="T30" fmla="*/ 1250 w 122"/>
                <a:gd name="T31" fmla="*/ 188 h 188"/>
                <a:gd name="T32" fmla="*/ 290 w 122"/>
                <a:gd name="T33" fmla="*/ 188 h 188"/>
                <a:gd name="T34" fmla="*/ 230 w 122"/>
                <a:gd name="T35" fmla="*/ 178 h 188"/>
                <a:gd name="T36" fmla="*/ 0 w 122"/>
                <a:gd name="T37" fmla="*/ 150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188"/>
                <a:gd name="T59" fmla="*/ 122 w 122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188">
                  <a:moveTo>
                    <a:pt x="0" y="150"/>
                  </a:moveTo>
                  <a:lnTo>
                    <a:pt x="22" y="117"/>
                  </a:lnTo>
                  <a:lnTo>
                    <a:pt x="34" y="123"/>
                  </a:lnTo>
                  <a:lnTo>
                    <a:pt x="72" y="78"/>
                  </a:lnTo>
                  <a:lnTo>
                    <a:pt x="72" y="67"/>
                  </a:lnTo>
                  <a:lnTo>
                    <a:pt x="88" y="40"/>
                  </a:lnTo>
                  <a:lnTo>
                    <a:pt x="82" y="0"/>
                  </a:lnTo>
                  <a:lnTo>
                    <a:pt x="105" y="23"/>
                  </a:lnTo>
                  <a:lnTo>
                    <a:pt x="99" y="34"/>
                  </a:lnTo>
                  <a:lnTo>
                    <a:pt x="111" y="56"/>
                  </a:lnTo>
                  <a:lnTo>
                    <a:pt x="99" y="56"/>
                  </a:lnTo>
                  <a:lnTo>
                    <a:pt x="99" y="61"/>
                  </a:lnTo>
                  <a:lnTo>
                    <a:pt x="116" y="90"/>
                  </a:lnTo>
                  <a:lnTo>
                    <a:pt x="105" y="134"/>
                  </a:lnTo>
                  <a:lnTo>
                    <a:pt x="122" y="184"/>
                  </a:lnTo>
                  <a:lnTo>
                    <a:pt x="122" y="188"/>
                  </a:lnTo>
                  <a:lnTo>
                    <a:pt x="28" y="188"/>
                  </a:lnTo>
                  <a:lnTo>
                    <a:pt x="22" y="17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8" name="Freeform 137"/>
            <p:cNvSpPr>
              <a:spLocks/>
            </p:cNvSpPr>
            <p:nvPr/>
          </p:nvSpPr>
          <p:spPr bwMode="auto">
            <a:xfrm>
              <a:off x="2619" y="2343"/>
              <a:ext cx="154" cy="188"/>
            </a:xfrm>
            <a:custGeom>
              <a:avLst/>
              <a:gdLst>
                <a:gd name="T0" fmla="*/ 0 w 122"/>
                <a:gd name="T1" fmla="*/ 150 h 188"/>
                <a:gd name="T2" fmla="*/ 230 w 122"/>
                <a:gd name="T3" fmla="*/ 117 h 188"/>
                <a:gd name="T4" fmla="*/ 351 w 122"/>
                <a:gd name="T5" fmla="*/ 123 h 188"/>
                <a:gd name="T6" fmla="*/ 742 w 122"/>
                <a:gd name="T7" fmla="*/ 78 h 188"/>
                <a:gd name="T8" fmla="*/ 742 w 122"/>
                <a:gd name="T9" fmla="*/ 67 h 188"/>
                <a:gd name="T10" fmla="*/ 901 w 122"/>
                <a:gd name="T11" fmla="*/ 40 h 188"/>
                <a:gd name="T12" fmla="*/ 843 w 122"/>
                <a:gd name="T13" fmla="*/ 0 h 188"/>
                <a:gd name="T14" fmla="*/ 1083 w 122"/>
                <a:gd name="T15" fmla="*/ 23 h 188"/>
                <a:gd name="T16" fmla="*/ 1015 w 122"/>
                <a:gd name="T17" fmla="*/ 34 h 188"/>
                <a:gd name="T18" fmla="*/ 1137 w 122"/>
                <a:gd name="T19" fmla="*/ 56 h 188"/>
                <a:gd name="T20" fmla="*/ 1015 w 122"/>
                <a:gd name="T21" fmla="*/ 56 h 188"/>
                <a:gd name="T22" fmla="*/ 1015 w 122"/>
                <a:gd name="T23" fmla="*/ 61 h 188"/>
                <a:gd name="T24" fmla="*/ 1184 w 122"/>
                <a:gd name="T25" fmla="*/ 90 h 188"/>
                <a:gd name="T26" fmla="*/ 1083 w 122"/>
                <a:gd name="T27" fmla="*/ 134 h 188"/>
                <a:gd name="T28" fmla="*/ 1250 w 122"/>
                <a:gd name="T29" fmla="*/ 184 h 188"/>
                <a:gd name="T30" fmla="*/ 1250 w 122"/>
                <a:gd name="T31" fmla="*/ 188 h 188"/>
                <a:gd name="T32" fmla="*/ 290 w 122"/>
                <a:gd name="T33" fmla="*/ 188 h 188"/>
                <a:gd name="T34" fmla="*/ 230 w 122"/>
                <a:gd name="T35" fmla="*/ 178 h 188"/>
                <a:gd name="T36" fmla="*/ 0 w 122"/>
                <a:gd name="T37" fmla="*/ 150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188"/>
                <a:gd name="T59" fmla="*/ 122 w 122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188">
                  <a:moveTo>
                    <a:pt x="0" y="150"/>
                  </a:moveTo>
                  <a:lnTo>
                    <a:pt x="22" y="117"/>
                  </a:lnTo>
                  <a:lnTo>
                    <a:pt x="34" y="123"/>
                  </a:lnTo>
                  <a:lnTo>
                    <a:pt x="72" y="78"/>
                  </a:lnTo>
                  <a:lnTo>
                    <a:pt x="72" y="67"/>
                  </a:lnTo>
                  <a:lnTo>
                    <a:pt x="88" y="40"/>
                  </a:lnTo>
                  <a:lnTo>
                    <a:pt x="82" y="0"/>
                  </a:lnTo>
                  <a:lnTo>
                    <a:pt x="105" y="23"/>
                  </a:lnTo>
                  <a:lnTo>
                    <a:pt x="99" y="34"/>
                  </a:lnTo>
                  <a:lnTo>
                    <a:pt x="111" y="56"/>
                  </a:lnTo>
                  <a:lnTo>
                    <a:pt x="99" y="56"/>
                  </a:lnTo>
                  <a:lnTo>
                    <a:pt x="99" y="61"/>
                  </a:lnTo>
                  <a:lnTo>
                    <a:pt x="116" y="90"/>
                  </a:lnTo>
                  <a:lnTo>
                    <a:pt x="105" y="134"/>
                  </a:lnTo>
                  <a:lnTo>
                    <a:pt x="122" y="184"/>
                  </a:lnTo>
                  <a:lnTo>
                    <a:pt x="122" y="188"/>
                  </a:lnTo>
                  <a:lnTo>
                    <a:pt x="28" y="188"/>
                  </a:lnTo>
                  <a:lnTo>
                    <a:pt x="22" y="17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59" name="Freeform 138"/>
            <p:cNvSpPr>
              <a:spLocks/>
            </p:cNvSpPr>
            <p:nvPr/>
          </p:nvSpPr>
          <p:spPr bwMode="auto">
            <a:xfrm>
              <a:off x="3011" y="2619"/>
              <a:ext cx="21" cy="23"/>
            </a:xfrm>
            <a:custGeom>
              <a:avLst/>
              <a:gdLst>
                <a:gd name="T0" fmla="*/ 2 w 17"/>
                <a:gd name="T1" fmla="*/ 0 h 23"/>
                <a:gd name="T2" fmla="*/ 142 w 17"/>
                <a:gd name="T3" fmla="*/ 2 h 23"/>
                <a:gd name="T4" fmla="*/ 142 w 17"/>
                <a:gd name="T5" fmla="*/ 17 h 23"/>
                <a:gd name="T6" fmla="*/ 93 w 17"/>
                <a:gd name="T7" fmla="*/ 23 h 23"/>
                <a:gd name="T8" fmla="*/ 0 w 17"/>
                <a:gd name="T9" fmla="*/ 17 h 23"/>
                <a:gd name="T10" fmla="*/ 2 w 1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3"/>
                <a:gd name="T20" fmla="*/ 17 w 1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3">
                  <a:moveTo>
                    <a:pt x="2" y="0"/>
                  </a:moveTo>
                  <a:lnTo>
                    <a:pt x="17" y="2"/>
                  </a:lnTo>
                  <a:lnTo>
                    <a:pt x="17" y="17"/>
                  </a:lnTo>
                  <a:lnTo>
                    <a:pt x="11" y="23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0" name="Freeform 139"/>
            <p:cNvSpPr>
              <a:spLocks/>
            </p:cNvSpPr>
            <p:nvPr/>
          </p:nvSpPr>
          <p:spPr bwMode="auto">
            <a:xfrm>
              <a:off x="3011" y="2619"/>
              <a:ext cx="21" cy="23"/>
            </a:xfrm>
            <a:custGeom>
              <a:avLst/>
              <a:gdLst>
                <a:gd name="T0" fmla="*/ 2 w 17"/>
                <a:gd name="T1" fmla="*/ 0 h 23"/>
                <a:gd name="T2" fmla="*/ 142 w 17"/>
                <a:gd name="T3" fmla="*/ 2 h 23"/>
                <a:gd name="T4" fmla="*/ 142 w 17"/>
                <a:gd name="T5" fmla="*/ 17 h 23"/>
                <a:gd name="T6" fmla="*/ 93 w 17"/>
                <a:gd name="T7" fmla="*/ 23 h 23"/>
                <a:gd name="T8" fmla="*/ 0 w 17"/>
                <a:gd name="T9" fmla="*/ 17 h 23"/>
                <a:gd name="T10" fmla="*/ 2 w 1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3"/>
                <a:gd name="T20" fmla="*/ 17 w 1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3">
                  <a:moveTo>
                    <a:pt x="2" y="0"/>
                  </a:moveTo>
                  <a:lnTo>
                    <a:pt x="17" y="2"/>
                  </a:lnTo>
                  <a:lnTo>
                    <a:pt x="17" y="17"/>
                  </a:lnTo>
                  <a:lnTo>
                    <a:pt x="11" y="23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1" name="Freeform 140"/>
            <p:cNvSpPr>
              <a:spLocks/>
            </p:cNvSpPr>
            <p:nvPr/>
          </p:nvSpPr>
          <p:spPr bwMode="auto">
            <a:xfrm>
              <a:off x="2688" y="2681"/>
              <a:ext cx="231" cy="220"/>
            </a:xfrm>
            <a:custGeom>
              <a:avLst/>
              <a:gdLst>
                <a:gd name="T0" fmla="*/ 52 w 182"/>
                <a:gd name="T1" fmla="*/ 0 h 220"/>
                <a:gd name="T2" fmla="*/ 792 w 182"/>
                <a:gd name="T3" fmla="*/ 0 h 220"/>
                <a:gd name="T4" fmla="*/ 1019 w 182"/>
                <a:gd name="T5" fmla="*/ 38 h 220"/>
                <a:gd name="T6" fmla="*/ 1269 w 182"/>
                <a:gd name="T7" fmla="*/ 38 h 220"/>
                <a:gd name="T8" fmla="*/ 1377 w 182"/>
                <a:gd name="T9" fmla="*/ 27 h 220"/>
                <a:gd name="T10" fmla="*/ 1495 w 182"/>
                <a:gd name="T11" fmla="*/ 27 h 220"/>
                <a:gd name="T12" fmla="*/ 1661 w 182"/>
                <a:gd name="T13" fmla="*/ 77 h 220"/>
                <a:gd name="T14" fmla="*/ 1620 w 182"/>
                <a:gd name="T15" fmla="*/ 94 h 220"/>
                <a:gd name="T16" fmla="*/ 1974 w 182"/>
                <a:gd name="T17" fmla="*/ 94 h 220"/>
                <a:gd name="T18" fmla="*/ 1974 w 182"/>
                <a:gd name="T19" fmla="*/ 132 h 220"/>
                <a:gd name="T20" fmla="*/ 1620 w 182"/>
                <a:gd name="T21" fmla="*/ 132 h 220"/>
                <a:gd name="T22" fmla="*/ 1620 w 182"/>
                <a:gd name="T23" fmla="*/ 193 h 220"/>
                <a:gd name="T24" fmla="*/ 1851 w 182"/>
                <a:gd name="T25" fmla="*/ 220 h 220"/>
                <a:gd name="T26" fmla="*/ 1448 w 182"/>
                <a:gd name="T27" fmla="*/ 220 h 220"/>
                <a:gd name="T28" fmla="*/ 1085 w 182"/>
                <a:gd name="T29" fmla="*/ 215 h 220"/>
                <a:gd name="T30" fmla="*/ 0 w 182"/>
                <a:gd name="T31" fmla="*/ 203 h 220"/>
                <a:gd name="T32" fmla="*/ 0 w 182"/>
                <a:gd name="T33" fmla="*/ 182 h 220"/>
                <a:gd name="T34" fmla="*/ 122 w 182"/>
                <a:gd name="T35" fmla="*/ 176 h 220"/>
                <a:gd name="T36" fmla="*/ 122 w 182"/>
                <a:gd name="T37" fmla="*/ 143 h 220"/>
                <a:gd name="T38" fmla="*/ 293 w 182"/>
                <a:gd name="T39" fmla="*/ 121 h 220"/>
                <a:gd name="T40" fmla="*/ 192 w 182"/>
                <a:gd name="T41" fmla="*/ 49 h 220"/>
                <a:gd name="T42" fmla="*/ 192 w 182"/>
                <a:gd name="T43" fmla="*/ 21 h 220"/>
                <a:gd name="T44" fmla="*/ 122 w 182"/>
                <a:gd name="T45" fmla="*/ 11 h 220"/>
                <a:gd name="T46" fmla="*/ 52 w 182"/>
                <a:gd name="T47" fmla="*/ 0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2"/>
                <a:gd name="T73" fmla="*/ 0 h 220"/>
                <a:gd name="T74" fmla="*/ 182 w 182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2" h="220">
                  <a:moveTo>
                    <a:pt x="5" y="0"/>
                  </a:moveTo>
                  <a:lnTo>
                    <a:pt x="73" y="0"/>
                  </a:lnTo>
                  <a:lnTo>
                    <a:pt x="94" y="38"/>
                  </a:lnTo>
                  <a:lnTo>
                    <a:pt x="117" y="38"/>
                  </a:lnTo>
                  <a:lnTo>
                    <a:pt x="127" y="27"/>
                  </a:lnTo>
                  <a:lnTo>
                    <a:pt x="138" y="27"/>
                  </a:lnTo>
                  <a:lnTo>
                    <a:pt x="154" y="77"/>
                  </a:lnTo>
                  <a:lnTo>
                    <a:pt x="150" y="94"/>
                  </a:lnTo>
                  <a:lnTo>
                    <a:pt x="182" y="94"/>
                  </a:lnTo>
                  <a:lnTo>
                    <a:pt x="182" y="132"/>
                  </a:lnTo>
                  <a:lnTo>
                    <a:pt x="150" y="132"/>
                  </a:lnTo>
                  <a:lnTo>
                    <a:pt x="150" y="193"/>
                  </a:lnTo>
                  <a:lnTo>
                    <a:pt x="171" y="220"/>
                  </a:lnTo>
                  <a:lnTo>
                    <a:pt x="133" y="220"/>
                  </a:lnTo>
                  <a:lnTo>
                    <a:pt x="100" y="215"/>
                  </a:lnTo>
                  <a:lnTo>
                    <a:pt x="0" y="203"/>
                  </a:lnTo>
                  <a:lnTo>
                    <a:pt x="0" y="182"/>
                  </a:lnTo>
                  <a:lnTo>
                    <a:pt x="11" y="176"/>
                  </a:lnTo>
                  <a:lnTo>
                    <a:pt x="11" y="143"/>
                  </a:lnTo>
                  <a:lnTo>
                    <a:pt x="27" y="121"/>
                  </a:lnTo>
                  <a:lnTo>
                    <a:pt x="17" y="49"/>
                  </a:lnTo>
                  <a:lnTo>
                    <a:pt x="17" y="21"/>
                  </a:lnTo>
                  <a:lnTo>
                    <a:pt x="11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2" name="Freeform 141"/>
            <p:cNvSpPr>
              <a:spLocks/>
            </p:cNvSpPr>
            <p:nvPr/>
          </p:nvSpPr>
          <p:spPr bwMode="auto">
            <a:xfrm>
              <a:off x="2423" y="2377"/>
              <a:ext cx="61" cy="104"/>
            </a:xfrm>
            <a:custGeom>
              <a:avLst/>
              <a:gdLst>
                <a:gd name="T0" fmla="*/ 46 w 48"/>
                <a:gd name="T1" fmla="*/ 104 h 104"/>
                <a:gd name="T2" fmla="*/ 0 w 48"/>
                <a:gd name="T3" fmla="*/ 72 h 104"/>
                <a:gd name="T4" fmla="*/ 46 w 48"/>
                <a:gd name="T5" fmla="*/ 50 h 104"/>
                <a:gd name="T6" fmla="*/ 46 w 48"/>
                <a:gd name="T7" fmla="*/ 0 h 104"/>
                <a:gd name="T8" fmla="*/ 479 w 48"/>
                <a:gd name="T9" fmla="*/ 6 h 104"/>
                <a:gd name="T10" fmla="*/ 530 w 48"/>
                <a:gd name="T11" fmla="*/ 12 h 104"/>
                <a:gd name="T12" fmla="*/ 530 w 48"/>
                <a:gd name="T13" fmla="*/ 100 h 104"/>
                <a:gd name="T14" fmla="*/ 46 w 48"/>
                <a:gd name="T15" fmla="*/ 104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104"/>
                <a:gd name="T26" fmla="*/ 48 w 48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104">
                  <a:moveTo>
                    <a:pt x="4" y="104"/>
                  </a:moveTo>
                  <a:lnTo>
                    <a:pt x="0" y="72"/>
                  </a:lnTo>
                  <a:lnTo>
                    <a:pt x="4" y="50"/>
                  </a:lnTo>
                  <a:lnTo>
                    <a:pt x="4" y="0"/>
                  </a:lnTo>
                  <a:lnTo>
                    <a:pt x="44" y="6"/>
                  </a:lnTo>
                  <a:lnTo>
                    <a:pt x="48" y="12"/>
                  </a:lnTo>
                  <a:lnTo>
                    <a:pt x="48" y="100"/>
                  </a:lnTo>
                  <a:lnTo>
                    <a:pt x="4" y="10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3" name="Freeform 142"/>
            <p:cNvSpPr>
              <a:spLocks/>
            </p:cNvSpPr>
            <p:nvPr/>
          </p:nvSpPr>
          <p:spPr bwMode="auto">
            <a:xfrm>
              <a:off x="3046" y="2708"/>
              <a:ext cx="76" cy="166"/>
            </a:xfrm>
            <a:custGeom>
              <a:avLst/>
              <a:gdLst>
                <a:gd name="T0" fmla="*/ 0 w 60"/>
                <a:gd name="T1" fmla="*/ 11 h 166"/>
                <a:gd name="T2" fmla="*/ 106 w 60"/>
                <a:gd name="T3" fmla="*/ 17 h 166"/>
                <a:gd name="T4" fmla="*/ 281 w 60"/>
                <a:gd name="T5" fmla="*/ 38 h 166"/>
                <a:gd name="T6" fmla="*/ 124 w 60"/>
                <a:gd name="T7" fmla="*/ 94 h 166"/>
                <a:gd name="T8" fmla="*/ 272 w 60"/>
                <a:gd name="T9" fmla="*/ 126 h 166"/>
                <a:gd name="T10" fmla="*/ 353 w 60"/>
                <a:gd name="T11" fmla="*/ 128 h 166"/>
                <a:gd name="T12" fmla="*/ 470 w 60"/>
                <a:gd name="T13" fmla="*/ 144 h 166"/>
                <a:gd name="T14" fmla="*/ 470 w 60"/>
                <a:gd name="T15" fmla="*/ 166 h 166"/>
                <a:gd name="T16" fmla="*/ 602 w 60"/>
                <a:gd name="T17" fmla="*/ 166 h 166"/>
                <a:gd name="T18" fmla="*/ 638 w 60"/>
                <a:gd name="T19" fmla="*/ 117 h 166"/>
                <a:gd name="T20" fmla="*/ 475 w 60"/>
                <a:gd name="T21" fmla="*/ 103 h 166"/>
                <a:gd name="T22" fmla="*/ 470 w 60"/>
                <a:gd name="T23" fmla="*/ 69 h 166"/>
                <a:gd name="T24" fmla="*/ 447 w 60"/>
                <a:gd name="T25" fmla="*/ 40 h 166"/>
                <a:gd name="T26" fmla="*/ 353 w 60"/>
                <a:gd name="T27" fmla="*/ 28 h 166"/>
                <a:gd name="T28" fmla="*/ 281 w 60"/>
                <a:gd name="T29" fmla="*/ 11 h 166"/>
                <a:gd name="T30" fmla="*/ 106 w 60"/>
                <a:gd name="T31" fmla="*/ 0 h 166"/>
                <a:gd name="T32" fmla="*/ 0 w 60"/>
                <a:gd name="T33" fmla="*/ 1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66"/>
                <a:gd name="T53" fmla="*/ 60 w 60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66">
                  <a:moveTo>
                    <a:pt x="0" y="11"/>
                  </a:moveTo>
                  <a:lnTo>
                    <a:pt x="10" y="17"/>
                  </a:lnTo>
                  <a:lnTo>
                    <a:pt x="27" y="38"/>
                  </a:lnTo>
                  <a:lnTo>
                    <a:pt x="12" y="94"/>
                  </a:lnTo>
                  <a:lnTo>
                    <a:pt x="25" y="126"/>
                  </a:lnTo>
                  <a:lnTo>
                    <a:pt x="33" y="128"/>
                  </a:lnTo>
                  <a:lnTo>
                    <a:pt x="44" y="144"/>
                  </a:lnTo>
                  <a:lnTo>
                    <a:pt x="44" y="166"/>
                  </a:lnTo>
                  <a:lnTo>
                    <a:pt x="57" y="166"/>
                  </a:lnTo>
                  <a:lnTo>
                    <a:pt x="60" y="117"/>
                  </a:lnTo>
                  <a:lnTo>
                    <a:pt x="45" y="103"/>
                  </a:lnTo>
                  <a:lnTo>
                    <a:pt x="44" y="69"/>
                  </a:lnTo>
                  <a:lnTo>
                    <a:pt x="42" y="40"/>
                  </a:lnTo>
                  <a:lnTo>
                    <a:pt x="33" y="28"/>
                  </a:lnTo>
                  <a:lnTo>
                    <a:pt x="27" y="11"/>
                  </a:lnTo>
                  <a:lnTo>
                    <a:pt x="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4" name="Freeform 143"/>
            <p:cNvSpPr>
              <a:spLocks/>
            </p:cNvSpPr>
            <p:nvPr/>
          </p:nvSpPr>
          <p:spPr bwMode="auto">
            <a:xfrm>
              <a:off x="2177" y="2063"/>
              <a:ext cx="148" cy="121"/>
            </a:xfrm>
            <a:custGeom>
              <a:avLst/>
              <a:gdLst>
                <a:gd name="T0" fmla="*/ 589 w 117"/>
                <a:gd name="T1" fmla="*/ 0 h 121"/>
                <a:gd name="T2" fmla="*/ 1227 w 117"/>
                <a:gd name="T3" fmla="*/ 4 h 121"/>
                <a:gd name="T4" fmla="*/ 1227 w 117"/>
                <a:gd name="T5" fmla="*/ 32 h 121"/>
                <a:gd name="T6" fmla="*/ 870 w 117"/>
                <a:gd name="T7" fmla="*/ 32 h 121"/>
                <a:gd name="T8" fmla="*/ 805 w 117"/>
                <a:gd name="T9" fmla="*/ 44 h 121"/>
                <a:gd name="T10" fmla="*/ 745 w 117"/>
                <a:gd name="T11" fmla="*/ 77 h 121"/>
                <a:gd name="T12" fmla="*/ 589 w 117"/>
                <a:gd name="T13" fmla="*/ 92 h 121"/>
                <a:gd name="T14" fmla="*/ 589 w 117"/>
                <a:gd name="T15" fmla="*/ 121 h 121"/>
                <a:gd name="T16" fmla="*/ 0 w 117"/>
                <a:gd name="T17" fmla="*/ 121 h 121"/>
                <a:gd name="T18" fmla="*/ 182 w 117"/>
                <a:gd name="T19" fmla="*/ 77 h 121"/>
                <a:gd name="T20" fmla="*/ 589 w 117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1"/>
                <a:gd name="T35" fmla="*/ 117 w 11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1">
                  <a:moveTo>
                    <a:pt x="56" y="0"/>
                  </a:moveTo>
                  <a:lnTo>
                    <a:pt x="117" y="4"/>
                  </a:lnTo>
                  <a:lnTo>
                    <a:pt x="117" y="32"/>
                  </a:lnTo>
                  <a:lnTo>
                    <a:pt x="83" y="32"/>
                  </a:lnTo>
                  <a:lnTo>
                    <a:pt x="77" y="44"/>
                  </a:lnTo>
                  <a:lnTo>
                    <a:pt x="71" y="77"/>
                  </a:lnTo>
                  <a:lnTo>
                    <a:pt x="56" y="92"/>
                  </a:lnTo>
                  <a:lnTo>
                    <a:pt x="56" y="121"/>
                  </a:lnTo>
                  <a:lnTo>
                    <a:pt x="0" y="121"/>
                  </a:lnTo>
                  <a:lnTo>
                    <a:pt x="17" y="7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5" name="Freeform 144"/>
            <p:cNvSpPr>
              <a:spLocks/>
            </p:cNvSpPr>
            <p:nvPr/>
          </p:nvSpPr>
          <p:spPr bwMode="auto">
            <a:xfrm>
              <a:off x="2177" y="2067"/>
              <a:ext cx="225" cy="249"/>
            </a:xfrm>
            <a:custGeom>
              <a:avLst/>
              <a:gdLst>
                <a:gd name="T0" fmla="*/ 1288 w 177"/>
                <a:gd name="T1" fmla="*/ 0 h 249"/>
                <a:gd name="T2" fmla="*/ 1955 w 177"/>
                <a:gd name="T3" fmla="*/ 57 h 249"/>
                <a:gd name="T4" fmla="*/ 1819 w 177"/>
                <a:gd name="T5" fmla="*/ 61 h 249"/>
                <a:gd name="T6" fmla="*/ 1705 w 177"/>
                <a:gd name="T7" fmla="*/ 61 h 249"/>
                <a:gd name="T8" fmla="*/ 1705 w 177"/>
                <a:gd name="T9" fmla="*/ 94 h 249"/>
                <a:gd name="T10" fmla="*/ 1819 w 177"/>
                <a:gd name="T11" fmla="*/ 105 h 249"/>
                <a:gd name="T12" fmla="*/ 1819 w 177"/>
                <a:gd name="T13" fmla="*/ 216 h 249"/>
                <a:gd name="T14" fmla="*/ 1589 w 177"/>
                <a:gd name="T15" fmla="*/ 228 h 249"/>
                <a:gd name="T16" fmla="*/ 1101 w 177"/>
                <a:gd name="T17" fmla="*/ 222 h 249"/>
                <a:gd name="T18" fmla="*/ 854 w 177"/>
                <a:gd name="T19" fmla="*/ 228 h 249"/>
                <a:gd name="T20" fmla="*/ 733 w 177"/>
                <a:gd name="T21" fmla="*/ 238 h 249"/>
                <a:gd name="T22" fmla="*/ 674 w 177"/>
                <a:gd name="T23" fmla="*/ 249 h 249"/>
                <a:gd name="T24" fmla="*/ 296 w 177"/>
                <a:gd name="T25" fmla="*/ 222 h 249"/>
                <a:gd name="T26" fmla="*/ 0 w 177"/>
                <a:gd name="T27" fmla="*/ 216 h 249"/>
                <a:gd name="T28" fmla="*/ 123 w 177"/>
                <a:gd name="T29" fmla="*/ 188 h 249"/>
                <a:gd name="T30" fmla="*/ 74 w 177"/>
                <a:gd name="T31" fmla="*/ 138 h 249"/>
                <a:gd name="T32" fmla="*/ 0 w 177"/>
                <a:gd name="T33" fmla="*/ 128 h 249"/>
                <a:gd name="T34" fmla="*/ 0 w 177"/>
                <a:gd name="T35" fmla="*/ 117 h 249"/>
                <a:gd name="T36" fmla="*/ 611 w 177"/>
                <a:gd name="T37" fmla="*/ 117 h 249"/>
                <a:gd name="T38" fmla="*/ 611 w 177"/>
                <a:gd name="T39" fmla="*/ 88 h 249"/>
                <a:gd name="T40" fmla="*/ 777 w 177"/>
                <a:gd name="T41" fmla="*/ 73 h 249"/>
                <a:gd name="T42" fmla="*/ 854 w 177"/>
                <a:gd name="T43" fmla="*/ 40 h 249"/>
                <a:gd name="T44" fmla="*/ 923 w 177"/>
                <a:gd name="T45" fmla="*/ 28 h 249"/>
                <a:gd name="T46" fmla="*/ 1288 w 177"/>
                <a:gd name="T47" fmla="*/ 28 h 249"/>
                <a:gd name="T48" fmla="*/ 1288 w 177"/>
                <a:gd name="T49" fmla="*/ 0 h 249"/>
                <a:gd name="T50" fmla="*/ 1955 w 177"/>
                <a:gd name="T51" fmla="*/ 57 h 249"/>
                <a:gd name="T52" fmla="*/ 1288 w 177"/>
                <a:gd name="T53" fmla="*/ 0 h 2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7"/>
                <a:gd name="T82" fmla="*/ 0 h 249"/>
                <a:gd name="T83" fmla="*/ 177 w 177"/>
                <a:gd name="T84" fmla="*/ 249 h 2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7" h="249">
                  <a:moveTo>
                    <a:pt x="117" y="0"/>
                  </a:moveTo>
                  <a:lnTo>
                    <a:pt x="177" y="57"/>
                  </a:lnTo>
                  <a:lnTo>
                    <a:pt x="165" y="61"/>
                  </a:lnTo>
                  <a:lnTo>
                    <a:pt x="155" y="61"/>
                  </a:lnTo>
                  <a:lnTo>
                    <a:pt x="155" y="94"/>
                  </a:lnTo>
                  <a:lnTo>
                    <a:pt x="165" y="105"/>
                  </a:lnTo>
                  <a:lnTo>
                    <a:pt x="165" y="216"/>
                  </a:lnTo>
                  <a:lnTo>
                    <a:pt x="144" y="228"/>
                  </a:lnTo>
                  <a:lnTo>
                    <a:pt x="100" y="222"/>
                  </a:lnTo>
                  <a:lnTo>
                    <a:pt x="77" y="228"/>
                  </a:lnTo>
                  <a:lnTo>
                    <a:pt x="67" y="238"/>
                  </a:lnTo>
                  <a:lnTo>
                    <a:pt x="61" y="249"/>
                  </a:lnTo>
                  <a:lnTo>
                    <a:pt x="27" y="222"/>
                  </a:lnTo>
                  <a:lnTo>
                    <a:pt x="0" y="216"/>
                  </a:lnTo>
                  <a:lnTo>
                    <a:pt x="11" y="188"/>
                  </a:lnTo>
                  <a:lnTo>
                    <a:pt x="6" y="138"/>
                  </a:lnTo>
                  <a:lnTo>
                    <a:pt x="0" y="128"/>
                  </a:lnTo>
                  <a:lnTo>
                    <a:pt x="0" y="117"/>
                  </a:lnTo>
                  <a:lnTo>
                    <a:pt x="56" y="117"/>
                  </a:lnTo>
                  <a:lnTo>
                    <a:pt x="56" y="88"/>
                  </a:lnTo>
                  <a:lnTo>
                    <a:pt x="71" y="73"/>
                  </a:lnTo>
                  <a:lnTo>
                    <a:pt x="77" y="40"/>
                  </a:lnTo>
                  <a:lnTo>
                    <a:pt x="83" y="28"/>
                  </a:lnTo>
                  <a:lnTo>
                    <a:pt x="117" y="28"/>
                  </a:lnTo>
                  <a:lnTo>
                    <a:pt x="117" y="0"/>
                  </a:lnTo>
                  <a:lnTo>
                    <a:pt x="177" y="5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6" name="Freeform 145"/>
            <p:cNvSpPr>
              <a:spLocks/>
            </p:cNvSpPr>
            <p:nvPr/>
          </p:nvSpPr>
          <p:spPr bwMode="auto">
            <a:xfrm>
              <a:off x="2177" y="2067"/>
              <a:ext cx="225" cy="249"/>
            </a:xfrm>
            <a:custGeom>
              <a:avLst/>
              <a:gdLst>
                <a:gd name="T0" fmla="*/ 1288 w 177"/>
                <a:gd name="T1" fmla="*/ 0 h 249"/>
                <a:gd name="T2" fmla="*/ 1955 w 177"/>
                <a:gd name="T3" fmla="*/ 57 h 249"/>
                <a:gd name="T4" fmla="*/ 1819 w 177"/>
                <a:gd name="T5" fmla="*/ 61 h 249"/>
                <a:gd name="T6" fmla="*/ 1705 w 177"/>
                <a:gd name="T7" fmla="*/ 61 h 249"/>
                <a:gd name="T8" fmla="*/ 1705 w 177"/>
                <a:gd name="T9" fmla="*/ 94 h 249"/>
                <a:gd name="T10" fmla="*/ 1819 w 177"/>
                <a:gd name="T11" fmla="*/ 105 h 249"/>
                <a:gd name="T12" fmla="*/ 1819 w 177"/>
                <a:gd name="T13" fmla="*/ 216 h 249"/>
                <a:gd name="T14" fmla="*/ 1589 w 177"/>
                <a:gd name="T15" fmla="*/ 228 h 249"/>
                <a:gd name="T16" fmla="*/ 1101 w 177"/>
                <a:gd name="T17" fmla="*/ 222 h 249"/>
                <a:gd name="T18" fmla="*/ 854 w 177"/>
                <a:gd name="T19" fmla="*/ 228 h 249"/>
                <a:gd name="T20" fmla="*/ 733 w 177"/>
                <a:gd name="T21" fmla="*/ 238 h 249"/>
                <a:gd name="T22" fmla="*/ 674 w 177"/>
                <a:gd name="T23" fmla="*/ 249 h 249"/>
                <a:gd name="T24" fmla="*/ 296 w 177"/>
                <a:gd name="T25" fmla="*/ 222 h 249"/>
                <a:gd name="T26" fmla="*/ 0 w 177"/>
                <a:gd name="T27" fmla="*/ 216 h 249"/>
                <a:gd name="T28" fmla="*/ 123 w 177"/>
                <a:gd name="T29" fmla="*/ 188 h 249"/>
                <a:gd name="T30" fmla="*/ 74 w 177"/>
                <a:gd name="T31" fmla="*/ 138 h 249"/>
                <a:gd name="T32" fmla="*/ 0 w 177"/>
                <a:gd name="T33" fmla="*/ 128 h 249"/>
                <a:gd name="T34" fmla="*/ 0 w 177"/>
                <a:gd name="T35" fmla="*/ 117 h 249"/>
                <a:gd name="T36" fmla="*/ 611 w 177"/>
                <a:gd name="T37" fmla="*/ 117 h 249"/>
                <a:gd name="T38" fmla="*/ 611 w 177"/>
                <a:gd name="T39" fmla="*/ 88 h 249"/>
                <a:gd name="T40" fmla="*/ 777 w 177"/>
                <a:gd name="T41" fmla="*/ 73 h 249"/>
                <a:gd name="T42" fmla="*/ 854 w 177"/>
                <a:gd name="T43" fmla="*/ 40 h 249"/>
                <a:gd name="T44" fmla="*/ 923 w 177"/>
                <a:gd name="T45" fmla="*/ 28 h 249"/>
                <a:gd name="T46" fmla="*/ 1288 w 177"/>
                <a:gd name="T47" fmla="*/ 28 h 249"/>
                <a:gd name="T48" fmla="*/ 1288 w 177"/>
                <a:gd name="T49" fmla="*/ 0 h 249"/>
                <a:gd name="T50" fmla="*/ 1955 w 177"/>
                <a:gd name="T51" fmla="*/ 57 h 249"/>
                <a:gd name="T52" fmla="*/ 1288 w 177"/>
                <a:gd name="T53" fmla="*/ 0 h 2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7"/>
                <a:gd name="T82" fmla="*/ 0 h 249"/>
                <a:gd name="T83" fmla="*/ 177 w 177"/>
                <a:gd name="T84" fmla="*/ 249 h 2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7" h="249">
                  <a:moveTo>
                    <a:pt x="117" y="0"/>
                  </a:moveTo>
                  <a:lnTo>
                    <a:pt x="177" y="57"/>
                  </a:lnTo>
                  <a:lnTo>
                    <a:pt x="165" y="61"/>
                  </a:lnTo>
                  <a:lnTo>
                    <a:pt x="155" y="61"/>
                  </a:lnTo>
                  <a:lnTo>
                    <a:pt x="155" y="94"/>
                  </a:lnTo>
                  <a:lnTo>
                    <a:pt x="165" y="105"/>
                  </a:lnTo>
                  <a:lnTo>
                    <a:pt x="165" y="216"/>
                  </a:lnTo>
                  <a:lnTo>
                    <a:pt x="144" y="228"/>
                  </a:lnTo>
                  <a:lnTo>
                    <a:pt x="100" y="222"/>
                  </a:lnTo>
                  <a:lnTo>
                    <a:pt x="77" y="228"/>
                  </a:lnTo>
                  <a:lnTo>
                    <a:pt x="67" y="238"/>
                  </a:lnTo>
                  <a:lnTo>
                    <a:pt x="61" y="249"/>
                  </a:lnTo>
                  <a:lnTo>
                    <a:pt x="27" y="222"/>
                  </a:lnTo>
                  <a:lnTo>
                    <a:pt x="0" y="216"/>
                  </a:lnTo>
                  <a:lnTo>
                    <a:pt x="11" y="188"/>
                  </a:lnTo>
                  <a:lnTo>
                    <a:pt x="6" y="138"/>
                  </a:lnTo>
                  <a:lnTo>
                    <a:pt x="0" y="128"/>
                  </a:lnTo>
                  <a:lnTo>
                    <a:pt x="0" y="117"/>
                  </a:lnTo>
                  <a:lnTo>
                    <a:pt x="56" y="117"/>
                  </a:lnTo>
                  <a:lnTo>
                    <a:pt x="56" y="88"/>
                  </a:lnTo>
                  <a:lnTo>
                    <a:pt x="71" y="73"/>
                  </a:lnTo>
                  <a:lnTo>
                    <a:pt x="77" y="40"/>
                  </a:lnTo>
                  <a:lnTo>
                    <a:pt x="83" y="28"/>
                  </a:lnTo>
                  <a:lnTo>
                    <a:pt x="117" y="28"/>
                  </a:lnTo>
                  <a:lnTo>
                    <a:pt x="117" y="0"/>
                  </a:lnTo>
                  <a:lnTo>
                    <a:pt x="177" y="5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7" name="Freeform 146"/>
            <p:cNvSpPr>
              <a:spLocks/>
            </p:cNvSpPr>
            <p:nvPr/>
          </p:nvSpPr>
          <p:spPr bwMode="auto">
            <a:xfrm>
              <a:off x="2163" y="2283"/>
              <a:ext cx="104" cy="72"/>
            </a:xfrm>
            <a:custGeom>
              <a:avLst/>
              <a:gdLst>
                <a:gd name="T0" fmla="*/ 122 w 82"/>
                <a:gd name="T1" fmla="*/ 0 h 72"/>
                <a:gd name="T2" fmla="*/ 406 w 82"/>
                <a:gd name="T3" fmla="*/ 6 h 72"/>
                <a:gd name="T4" fmla="*/ 771 w 82"/>
                <a:gd name="T5" fmla="*/ 33 h 72"/>
                <a:gd name="T6" fmla="*/ 843 w 82"/>
                <a:gd name="T7" fmla="*/ 50 h 72"/>
                <a:gd name="T8" fmla="*/ 881 w 82"/>
                <a:gd name="T9" fmla="*/ 72 h 72"/>
                <a:gd name="T10" fmla="*/ 843 w 82"/>
                <a:gd name="T11" fmla="*/ 72 h 72"/>
                <a:gd name="T12" fmla="*/ 724 w 82"/>
                <a:gd name="T13" fmla="*/ 60 h 72"/>
                <a:gd name="T14" fmla="*/ 595 w 82"/>
                <a:gd name="T15" fmla="*/ 66 h 72"/>
                <a:gd name="T16" fmla="*/ 122 w 82"/>
                <a:gd name="T17" fmla="*/ 66 h 72"/>
                <a:gd name="T18" fmla="*/ 122 w 82"/>
                <a:gd name="T19" fmla="*/ 39 h 72"/>
                <a:gd name="T20" fmla="*/ 0 w 82"/>
                <a:gd name="T21" fmla="*/ 28 h 72"/>
                <a:gd name="T22" fmla="*/ 122 w 82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72"/>
                <a:gd name="T38" fmla="*/ 82 w 82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72">
                  <a:moveTo>
                    <a:pt x="11" y="0"/>
                  </a:moveTo>
                  <a:lnTo>
                    <a:pt x="38" y="6"/>
                  </a:lnTo>
                  <a:lnTo>
                    <a:pt x="72" y="33"/>
                  </a:lnTo>
                  <a:lnTo>
                    <a:pt x="78" y="50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67" y="60"/>
                  </a:lnTo>
                  <a:lnTo>
                    <a:pt x="55" y="66"/>
                  </a:lnTo>
                  <a:lnTo>
                    <a:pt x="11" y="66"/>
                  </a:lnTo>
                  <a:lnTo>
                    <a:pt x="11" y="39"/>
                  </a:ln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8" name="Freeform 147"/>
            <p:cNvSpPr>
              <a:spLocks/>
            </p:cNvSpPr>
            <p:nvPr/>
          </p:nvSpPr>
          <p:spPr bwMode="auto">
            <a:xfrm>
              <a:off x="2177" y="2349"/>
              <a:ext cx="56" cy="28"/>
            </a:xfrm>
            <a:custGeom>
              <a:avLst/>
              <a:gdLst>
                <a:gd name="T0" fmla="*/ 0 w 44"/>
                <a:gd name="T1" fmla="*/ 0 h 28"/>
                <a:gd name="T2" fmla="*/ 489 w 44"/>
                <a:gd name="T3" fmla="*/ 0 h 28"/>
                <a:gd name="T4" fmla="*/ 439 w 44"/>
                <a:gd name="T5" fmla="*/ 17 h 28"/>
                <a:gd name="T6" fmla="*/ 297 w 44"/>
                <a:gd name="T7" fmla="*/ 28 h 28"/>
                <a:gd name="T8" fmla="*/ 196 w 44"/>
                <a:gd name="T9" fmla="*/ 28 h 28"/>
                <a:gd name="T10" fmla="*/ 75 w 44"/>
                <a:gd name="T11" fmla="*/ 11 h 28"/>
                <a:gd name="T12" fmla="*/ 0 w 44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8"/>
                <a:gd name="T23" fmla="*/ 44 w 4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8">
                  <a:moveTo>
                    <a:pt x="0" y="0"/>
                  </a:moveTo>
                  <a:lnTo>
                    <a:pt x="44" y="0"/>
                  </a:lnTo>
                  <a:lnTo>
                    <a:pt x="39" y="17"/>
                  </a:lnTo>
                  <a:lnTo>
                    <a:pt x="27" y="28"/>
                  </a:lnTo>
                  <a:lnTo>
                    <a:pt x="17" y="28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9" name="Freeform 148"/>
            <p:cNvSpPr>
              <a:spLocks/>
            </p:cNvSpPr>
            <p:nvPr/>
          </p:nvSpPr>
          <p:spPr bwMode="auto">
            <a:xfrm>
              <a:off x="2177" y="2349"/>
              <a:ext cx="56" cy="28"/>
            </a:xfrm>
            <a:custGeom>
              <a:avLst/>
              <a:gdLst>
                <a:gd name="T0" fmla="*/ 0 w 44"/>
                <a:gd name="T1" fmla="*/ 0 h 28"/>
                <a:gd name="T2" fmla="*/ 489 w 44"/>
                <a:gd name="T3" fmla="*/ 0 h 28"/>
                <a:gd name="T4" fmla="*/ 439 w 44"/>
                <a:gd name="T5" fmla="*/ 17 h 28"/>
                <a:gd name="T6" fmla="*/ 297 w 44"/>
                <a:gd name="T7" fmla="*/ 28 h 28"/>
                <a:gd name="T8" fmla="*/ 196 w 44"/>
                <a:gd name="T9" fmla="*/ 28 h 28"/>
                <a:gd name="T10" fmla="*/ 75 w 44"/>
                <a:gd name="T11" fmla="*/ 11 h 28"/>
                <a:gd name="T12" fmla="*/ 0 w 44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8"/>
                <a:gd name="T23" fmla="*/ 44 w 4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8">
                  <a:moveTo>
                    <a:pt x="0" y="0"/>
                  </a:moveTo>
                  <a:lnTo>
                    <a:pt x="44" y="0"/>
                  </a:lnTo>
                  <a:lnTo>
                    <a:pt x="39" y="17"/>
                  </a:lnTo>
                  <a:lnTo>
                    <a:pt x="27" y="28"/>
                  </a:lnTo>
                  <a:lnTo>
                    <a:pt x="17" y="28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0" name="Freeform 149"/>
            <p:cNvSpPr>
              <a:spLocks/>
            </p:cNvSpPr>
            <p:nvPr/>
          </p:nvSpPr>
          <p:spPr bwMode="auto">
            <a:xfrm>
              <a:off x="2199" y="2343"/>
              <a:ext cx="132" cy="94"/>
            </a:xfrm>
            <a:custGeom>
              <a:avLst/>
              <a:gdLst>
                <a:gd name="T0" fmla="*/ 0 w 104"/>
                <a:gd name="T1" fmla="*/ 34 h 94"/>
                <a:gd name="T2" fmla="*/ 119 w 104"/>
                <a:gd name="T3" fmla="*/ 34 h 94"/>
                <a:gd name="T4" fmla="*/ 244 w 104"/>
                <a:gd name="T5" fmla="*/ 23 h 94"/>
                <a:gd name="T6" fmla="*/ 293 w 104"/>
                <a:gd name="T7" fmla="*/ 6 h 94"/>
                <a:gd name="T8" fmla="*/ 425 w 104"/>
                <a:gd name="T9" fmla="*/ 0 h 94"/>
                <a:gd name="T10" fmla="*/ 539 w 104"/>
                <a:gd name="T11" fmla="*/ 12 h 94"/>
                <a:gd name="T12" fmla="*/ 591 w 104"/>
                <a:gd name="T13" fmla="*/ 12 h 94"/>
                <a:gd name="T14" fmla="*/ 952 w 104"/>
                <a:gd name="T15" fmla="*/ 17 h 94"/>
                <a:gd name="T16" fmla="*/ 1130 w 104"/>
                <a:gd name="T17" fmla="*/ 40 h 94"/>
                <a:gd name="T18" fmla="*/ 1085 w 104"/>
                <a:gd name="T19" fmla="*/ 50 h 94"/>
                <a:gd name="T20" fmla="*/ 1130 w 104"/>
                <a:gd name="T21" fmla="*/ 78 h 94"/>
                <a:gd name="T22" fmla="*/ 1085 w 104"/>
                <a:gd name="T23" fmla="*/ 94 h 94"/>
                <a:gd name="T24" fmla="*/ 952 w 104"/>
                <a:gd name="T25" fmla="*/ 94 h 94"/>
                <a:gd name="T26" fmla="*/ 833 w 104"/>
                <a:gd name="T27" fmla="*/ 84 h 94"/>
                <a:gd name="T28" fmla="*/ 723 w 104"/>
                <a:gd name="T29" fmla="*/ 78 h 94"/>
                <a:gd name="T30" fmla="*/ 647 w 104"/>
                <a:gd name="T31" fmla="*/ 56 h 94"/>
                <a:gd name="T32" fmla="*/ 479 w 104"/>
                <a:gd name="T33" fmla="*/ 50 h 94"/>
                <a:gd name="T34" fmla="*/ 244 w 104"/>
                <a:gd name="T35" fmla="*/ 73 h 94"/>
                <a:gd name="T36" fmla="*/ 0 w 104"/>
                <a:gd name="T37" fmla="*/ 34 h 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94"/>
                <a:gd name="T59" fmla="*/ 104 w 104"/>
                <a:gd name="T60" fmla="*/ 94 h 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94">
                  <a:moveTo>
                    <a:pt x="0" y="34"/>
                  </a:moveTo>
                  <a:lnTo>
                    <a:pt x="10" y="34"/>
                  </a:lnTo>
                  <a:lnTo>
                    <a:pt x="22" y="23"/>
                  </a:lnTo>
                  <a:lnTo>
                    <a:pt x="27" y="6"/>
                  </a:lnTo>
                  <a:lnTo>
                    <a:pt x="39" y="0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88" y="17"/>
                  </a:lnTo>
                  <a:lnTo>
                    <a:pt x="104" y="40"/>
                  </a:lnTo>
                  <a:lnTo>
                    <a:pt x="100" y="50"/>
                  </a:lnTo>
                  <a:lnTo>
                    <a:pt x="104" y="78"/>
                  </a:lnTo>
                  <a:lnTo>
                    <a:pt x="100" y="94"/>
                  </a:lnTo>
                  <a:lnTo>
                    <a:pt x="88" y="94"/>
                  </a:lnTo>
                  <a:lnTo>
                    <a:pt x="77" y="84"/>
                  </a:lnTo>
                  <a:lnTo>
                    <a:pt x="66" y="78"/>
                  </a:lnTo>
                  <a:lnTo>
                    <a:pt x="60" y="56"/>
                  </a:lnTo>
                  <a:lnTo>
                    <a:pt x="44" y="50"/>
                  </a:lnTo>
                  <a:lnTo>
                    <a:pt x="22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1" name="Freeform 150"/>
            <p:cNvSpPr>
              <a:spLocks/>
            </p:cNvSpPr>
            <p:nvPr/>
          </p:nvSpPr>
          <p:spPr bwMode="auto">
            <a:xfrm>
              <a:off x="2267" y="2421"/>
              <a:ext cx="79" cy="72"/>
            </a:xfrm>
            <a:custGeom>
              <a:avLst/>
              <a:gdLst>
                <a:gd name="T0" fmla="*/ 0 w 62"/>
                <a:gd name="T1" fmla="*/ 33 h 72"/>
                <a:gd name="T2" fmla="*/ 75 w 62"/>
                <a:gd name="T3" fmla="*/ 6 h 72"/>
                <a:gd name="T4" fmla="*/ 135 w 62"/>
                <a:gd name="T5" fmla="*/ 0 h 72"/>
                <a:gd name="T6" fmla="*/ 256 w 62"/>
                <a:gd name="T7" fmla="*/ 6 h 72"/>
                <a:gd name="T8" fmla="*/ 378 w 62"/>
                <a:gd name="T9" fmla="*/ 16 h 72"/>
                <a:gd name="T10" fmla="*/ 521 w 62"/>
                <a:gd name="T11" fmla="*/ 16 h 72"/>
                <a:gd name="T12" fmla="*/ 521 w 62"/>
                <a:gd name="T13" fmla="*/ 33 h 72"/>
                <a:gd name="T14" fmla="*/ 701 w 62"/>
                <a:gd name="T15" fmla="*/ 45 h 72"/>
                <a:gd name="T16" fmla="*/ 701 w 62"/>
                <a:gd name="T17" fmla="*/ 66 h 72"/>
                <a:gd name="T18" fmla="*/ 567 w 62"/>
                <a:gd name="T19" fmla="*/ 72 h 72"/>
                <a:gd name="T20" fmla="*/ 454 w 62"/>
                <a:gd name="T21" fmla="*/ 60 h 72"/>
                <a:gd name="T22" fmla="*/ 0 w 62"/>
                <a:gd name="T23" fmla="*/ 33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72"/>
                <a:gd name="T38" fmla="*/ 62 w 62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72">
                  <a:moveTo>
                    <a:pt x="0" y="33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23" y="6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46" y="33"/>
                  </a:lnTo>
                  <a:lnTo>
                    <a:pt x="62" y="45"/>
                  </a:lnTo>
                  <a:lnTo>
                    <a:pt x="62" y="66"/>
                  </a:lnTo>
                  <a:lnTo>
                    <a:pt x="50" y="72"/>
                  </a:lnTo>
                  <a:lnTo>
                    <a:pt x="40" y="6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2" name="Freeform 151"/>
            <p:cNvSpPr>
              <a:spLocks/>
            </p:cNvSpPr>
            <p:nvPr/>
          </p:nvSpPr>
          <p:spPr bwMode="auto">
            <a:xfrm>
              <a:off x="2267" y="2421"/>
              <a:ext cx="79" cy="72"/>
            </a:xfrm>
            <a:custGeom>
              <a:avLst/>
              <a:gdLst>
                <a:gd name="T0" fmla="*/ 0 w 62"/>
                <a:gd name="T1" fmla="*/ 33 h 72"/>
                <a:gd name="T2" fmla="*/ 75 w 62"/>
                <a:gd name="T3" fmla="*/ 6 h 72"/>
                <a:gd name="T4" fmla="*/ 135 w 62"/>
                <a:gd name="T5" fmla="*/ 0 h 72"/>
                <a:gd name="T6" fmla="*/ 256 w 62"/>
                <a:gd name="T7" fmla="*/ 6 h 72"/>
                <a:gd name="T8" fmla="*/ 378 w 62"/>
                <a:gd name="T9" fmla="*/ 16 h 72"/>
                <a:gd name="T10" fmla="*/ 521 w 62"/>
                <a:gd name="T11" fmla="*/ 16 h 72"/>
                <a:gd name="T12" fmla="*/ 521 w 62"/>
                <a:gd name="T13" fmla="*/ 33 h 72"/>
                <a:gd name="T14" fmla="*/ 701 w 62"/>
                <a:gd name="T15" fmla="*/ 45 h 72"/>
                <a:gd name="T16" fmla="*/ 701 w 62"/>
                <a:gd name="T17" fmla="*/ 66 h 72"/>
                <a:gd name="T18" fmla="*/ 567 w 62"/>
                <a:gd name="T19" fmla="*/ 72 h 72"/>
                <a:gd name="T20" fmla="*/ 454 w 62"/>
                <a:gd name="T21" fmla="*/ 60 h 72"/>
                <a:gd name="T22" fmla="*/ 0 w 62"/>
                <a:gd name="T23" fmla="*/ 33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72"/>
                <a:gd name="T38" fmla="*/ 62 w 62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72">
                  <a:moveTo>
                    <a:pt x="0" y="33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23" y="6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46" y="33"/>
                  </a:lnTo>
                  <a:lnTo>
                    <a:pt x="62" y="45"/>
                  </a:lnTo>
                  <a:lnTo>
                    <a:pt x="62" y="66"/>
                  </a:lnTo>
                  <a:lnTo>
                    <a:pt x="50" y="72"/>
                  </a:lnTo>
                  <a:lnTo>
                    <a:pt x="40" y="6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3" name="Freeform 152"/>
            <p:cNvSpPr>
              <a:spLocks/>
            </p:cNvSpPr>
            <p:nvPr/>
          </p:nvSpPr>
          <p:spPr bwMode="auto">
            <a:xfrm>
              <a:off x="2254" y="2124"/>
              <a:ext cx="293" cy="259"/>
            </a:xfrm>
            <a:custGeom>
              <a:avLst/>
              <a:gdLst>
                <a:gd name="T0" fmla="*/ 1246 w 231"/>
                <a:gd name="T1" fmla="*/ 0 h 259"/>
                <a:gd name="T2" fmla="*/ 1655 w 231"/>
                <a:gd name="T3" fmla="*/ 31 h 259"/>
                <a:gd name="T4" fmla="*/ 2128 w 231"/>
                <a:gd name="T5" fmla="*/ 71 h 259"/>
                <a:gd name="T6" fmla="*/ 2202 w 231"/>
                <a:gd name="T7" fmla="*/ 71 h 259"/>
                <a:gd name="T8" fmla="*/ 2374 w 231"/>
                <a:gd name="T9" fmla="*/ 81 h 259"/>
                <a:gd name="T10" fmla="*/ 2495 w 231"/>
                <a:gd name="T11" fmla="*/ 104 h 259"/>
                <a:gd name="T12" fmla="*/ 2374 w 231"/>
                <a:gd name="T13" fmla="*/ 169 h 259"/>
                <a:gd name="T14" fmla="*/ 1955 w 231"/>
                <a:gd name="T15" fmla="*/ 169 h 259"/>
                <a:gd name="T16" fmla="*/ 1796 w 231"/>
                <a:gd name="T17" fmla="*/ 186 h 259"/>
                <a:gd name="T18" fmla="*/ 1476 w 231"/>
                <a:gd name="T19" fmla="*/ 192 h 259"/>
                <a:gd name="T20" fmla="*/ 889 w 231"/>
                <a:gd name="T21" fmla="*/ 259 h 259"/>
                <a:gd name="T22" fmla="*/ 647 w 231"/>
                <a:gd name="T23" fmla="*/ 259 h 259"/>
                <a:gd name="T24" fmla="*/ 476 w 231"/>
                <a:gd name="T25" fmla="*/ 236 h 259"/>
                <a:gd name="T26" fmla="*/ 107 w 231"/>
                <a:gd name="T27" fmla="*/ 231 h 259"/>
                <a:gd name="T28" fmla="*/ 66 w 231"/>
                <a:gd name="T29" fmla="*/ 209 h 259"/>
                <a:gd name="T30" fmla="*/ 0 w 231"/>
                <a:gd name="T31" fmla="*/ 192 h 259"/>
                <a:gd name="T32" fmla="*/ 66 w 231"/>
                <a:gd name="T33" fmla="*/ 181 h 259"/>
                <a:gd name="T34" fmla="*/ 173 w 231"/>
                <a:gd name="T35" fmla="*/ 169 h 259"/>
                <a:gd name="T36" fmla="*/ 417 w 231"/>
                <a:gd name="T37" fmla="*/ 165 h 259"/>
                <a:gd name="T38" fmla="*/ 889 w 231"/>
                <a:gd name="T39" fmla="*/ 169 h 259"/>
                <a:gd name="T40" fmla="*/ 1120 w 231"/>
                <a:gd name="T41" fmla="*/ 159 h 259"/>
                <a:gd name="T42" fmla="*/ 1120 w 231"/>
                <a:gd name="T43" fmla="*/ 48 h 259"/>
                <a:gd name="T44" fmla="*/ 1013 w 231"/>
                <a:gd name="T45" fmla="*/ 37 h 259"/>
                <a:gd name="T46" fmla="*/ 1013 w 231"/>
                <a:gd name="T47" fmla="*/ 4 h 259"/>
                <a:gd name="T48" fmla="*/ 1120 w 231"/>
                <a:gd name="T49" fmla="*/ 4 h 259"/>
                <a:gd name="T50" fmla="*/ 1246 w 231"/>
                <a:gd name="T51" fmla="*/ 0 h 2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1"/>
                <a:gd name="T79" fmla="*/ 0 h 259"/>
                <a:gd name="T80" fmla="*/ 231 w 231"/>
                <a:gd name="T81" fmla="*/ 259 h 2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1" h="259">
                  <a:moveTo>
                    <a:pt x="116" y="0"/>
                  </a:moveTo>
                  <a:lnTo>
                    <a:pt x="154" y="31"/>
                  </a:lnTo>
                  <a:lnTo>
                    <a:pt x="198" y="71"/>
                  </a:lnTo>
                  <a:lnTo>
                    <a:pt x="204" y="71"/>
                  </a:lnTo>
                  <a:lnTo>
                    <a:pt x="221" y="81"/>
                  </a:lnTo>
                  <a:lnTo>
                    <a:pt x="231" y="104"/>
                  </a:lnTo>
                  <a:lnTo>
                    <a:pt x="221" y="169"/>
                  </a:lnTo>
                  <a:lnTo>
                    <a:pt x="181" y="169"/>
                  </a:lnTo>
                  <a:lnTo>
                    <a:pt x="166" y="186"/>
                  </a:lnTo>
                  <a:lnTo>
                    <a:pt x="137" y="192"/>
                  </a:lnTo>
                  <a:lnTo>
                    <a:pt x="83" y="259"/>
                  </a:lnTo>
                  <a:lnTo>
                    <a:pt x="60" y="259"/>
                  </a:lnTo>
                  <a:lnTo>
                    <a:pt x="44" y="236"/>
                  </a:lnTo>
                  <a:lnTo>
                    <a:pt x="10" y="231"/>
                  </a:lnTo>
                  <a:lnTo>
                    <a:pt x="6" y="209"/>
                  </a:lnTo>
                  <a:lnTo>
                    <a:pt x="0" y="192"/>
                  </a:lnTo>
                  <a:lnTo>
                    <a:pt x="6" y="181"/>
                  </a:lnTo>
                  <a:lnTo>
                    <a:pt x="16" y="169"/>
                  </a:lnTo>
                  <a:lnTo>
                    <a:pt x="39" y="165"/>
                  </a:lnTo>
                  <a:lnTo>
                    <a:pt x="83" y="169"/>
                  </a:lnTo>
                  <a:lnTo>
                    <a:pt x="104" y="159"/>
                  </a:lnTo>
                  <a:lnTo>
                    <a:pt x="104" y="48"/>
                  </a:lnTo>
                  <a:lnTo>
                    <a:pt x="94" y="37"/>
                  </a:lnTo>
                  <a:lnTo>
                    <a:pt x="94" y="4"/>
                  </a:lnTo>
                  <a:lnTo>
                    <a:pt x="104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4" name="Freeform 153"/>
            <p:cNvSpPr>
              <a:spLocks/>
            </p:cNvSpPr>
            <p:nvPr/>
          </p:nvSpPr>
          <p:spPr bwMode="auto">
            <a:xfrm>
              <a:off x="2254" y="2124"/>
              <a:ext cx="293" cy="259"/>
            </a:xfrm>
            <a:custGeom>
              <a:avLst/>
              <a:gdLst>
                <a:gd name="T0" fmla="*/ 1246 w 231"/>
                <a:gd name="T1" fmla="*/ 0 h 259"/>
                <a:gd name="T2" fmla="*/ 1655 w 231"/>
                <a:gd name="T3" fmla="*/ 31 h 259"/>
                <a:gd name="T4" fmla="*/ 2128 w 231"/>
                <a:gd name="T5" fmla="*/ 71 h 259"/>
                <a:gd name="T6" fmla="*/ 2202 w 231"/>
                <a:gd name="T7" fmla="*/ 71 h 259"/>
                <a:gd name="T8" fmla="*/ 2374 w 231"/>
                <a:gd name="T9" fmla="*/ 81 h 259"/>
                <a:gd name="T10" fmla="*/ 2495 w 231"/>
                <a:gd name="T11" fmla="*/ 104 h 259"/>
                <a:gd name="T12" fmla="*/ 2374 w 231"/>
                <a:gd name="T13" fmla="*/ 169 h 259"/>
                <a:gd name="T14" fmla="*/ 1955 w 231"/>
                <a:gd name="T15" fmla="*/ 169 h 259"/>
                <a:gd name="T16" fmla="*/ 1796 w 231"/>
                <a:gd name="T17" fmla="*/ 186 h 259"/>
                <a:gd name="T18" fmla="*/ 1476 w 231"/>
                <a:gd name="T19" fmla="*/ 192 h 259"/>
                <a:gd name="T20" fmla="*/ 889 w 231"/>
                <a:gd name="T21" fmla="*/ 259 h 259"/>
                <a:gd name="T22" fmla="*/ 647 w 231"/>
                <a:gd name="T23" fmla="*/ 259 h 259"/>
                <a:gd name="T24" fmla="*/ 476 w 231"/>
                <a:gd name="T25" fmla="*/ 236 h 259"/>
                <a:gd name="T26" fmla="*/ 107 w 231"/>
                <a:gd name="T27" fmla="*/ 231 h 259"/>
                <a:gd name="T28" fmla="*/ 66 w 231"/>
                <a:gd name="T29" fmla="*/ 209 h 259"/>
                <a:gd name="T30" fmla="*/ 0 w 231"/>
                <a:gd name="T31" fmla="*/ 192 h 259"/>
                <a:gd name="T32" fmla="*/ 66 w 231"/>
                <a:gd name="T33" fmla="*/ 181 h 259"/>
                <a:gd name="T34" fmla="*/ 173 w 231"/>
                <a:gd name="T35" fmla="*/ 169 h 259"/>
                <a:gd name="T36" fmla="*/ 417 w 231"/>
                <a:gd name="T37" fmla="*/ 165 h 259"/>
                <a:gd name="T38" fmla="*/ 889 w 231"/>
                <a:gd name="T39" fmla="*/ 169 h 259"/>
                <a:gd name="T40" fmla="*/ 1120 w 231"/>
                <a:gd name="T41" fmla="*/ 159 h 259"/>
                <a:gd name="T42" fmla="*/ 1120 w 231"/>
                <a:gd name="T43" fmla="*/ 48 h 259"/>
                <a:gd name="T44" fmla="*/ 1013 w 231"/>
                <a:gd name="T45" fmla="*/ 37 h 259"/>
                <a:gd name="T46" fmla="*/ 1013 w 231"/>
                <a:gd name="T47" fmla="*/ 4 h 259"/>
                <a:gd name="T48" fmla="*/ 1120 w 231"/>
                <a:gd name="T49" fmla="*/ 4 h 259"/>
                <a:gd name="T50" fmla="*/ 1246 w 231"/>
                <a:gd name="T51" fmla="*/ 0 h 2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1"/>
                <a:gd name="T79" fmla="*/ 0 h 259"/>
                <a:gd name="T80" fmla="*/ 231 w 231"/>
                <a:gd name="T81" fmla="*/ 259 h 2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1" h="259">
                  <a:moveTo>
                    <a:pt x="116" y="0"/>
                  </a:moveTo>
                  <a:lnTo>
                    <a:pt x="154" y="31"/>
                  </a:lnTo>
                  <a:lnTo>
                    <a:pt x="198" y="71"/>
                  </a:lnTo>
                  <a:lnTo>
                    <a:pt x="204" y="71"/>
                  </a:lnTo>
                  <a:lnTo>
                    <a:pt x="221" y="81"/>
                  </a:lnTo>
                  <a:lnTo>
                    <a:pt x="231" y="104"/>
                  </a:lnTo>
                  <a:lnTo>
                    <a:pt x="221" y="169"/>
                  </a:lnTo>
                  <a:lnTo>
                    <a:pt x="181" y="169"/>
                  </a:lnTo>
                  <a:lnTo>
                    <a:pt x="166" y="186"/>
                  </a:lnTo>
                  <a:lnTo>
                    <a:pt x="137" y="192"/>
                  </a:lnTo>
                  <a:lnTo>
                    <a:pt x="83" y="259"/>
                  </a:lnTo>
                  <a:lnTo>
                    <a:pt x="60" y="259"/>
                  </a:lnTo>
                  <a:lnTo>
                    <a:pt x="44" y="236"/>
                  </a:lnTo>
                  <a:lnTo>
                    <a:pt x="10" y="231"/>
                  </a:lnTo>
                  <a:lnTo>
                    <a:pt x="6" y="209"/>
                  </a:lnTo>
                  <a:lnTo>
                    <a:pt x="0" y="192"/>
                  </a:lnTo>
                  <a:lnTo>
                    <a:pt x="6" y="181"/>
                  </a:lnTo>
                  <a:lnTo>
                    <a:pt x="16" y="169"/>
                  </a:lnTo>
                  <a:lnTo>
                    <a:pt x="39" y="165"/>
                  </a:lnTo>
                  <a:lnTo>
                    <a:pt x="83" y="169"/>
                  </a:lnTo>
                  <a:lnTo>
                    <a:pt x="104" y="159"/>
                  </a:lnTo>
                  <a:lnTo>
                    <a:pt x="104" y="48"/>
                  </a:lnTo>
                  <a:lnTo>
                    <a:pt x="94" y="37"/>
                  </a:lnTo>
                  <a:lnTo>
                    <a:pt x="94" y="4"/>
                  </a:lnTo>
                  <a:lnTo>
                    <a:pt x="104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5" name="Freeform 154"/>
            <p:cNvSpPr>
              <a:spLocks/>
            </p:cNvSpPr>
            <p:nvPr/>
          </p:nvSpPr>
          <p:spPr bwMode="auto">
            <a:xfrm>
              <a:off x="2325" y="2383"/>
              <a:ext cx="103" cy="104"/>
            </a:xfrm>
            <a:custGeom>
              <a:avLst/>
              <a:gdLst>
                <a:gd name="T0" fmla="*/ 46 w 81"/>
                <a:gd name="T1" fmla="*/ 0 h 104"/>
                <a:gd name="T2" fmla="*/ 600 w 81"/>
                <a:gd name="T3" fmla="*/ 0 h 104"/>
                <a:gd name="T4" fmla="*/ 600 w 81"/>
                <a:gd name="T5" fmla="*/ 21 h 104"/>
                <a:gd name="T6" fmla="*/ 895 w 81"/>
                <a:gd name="T7" fmla="*/ 21 h 104"/>
                <a:gd name="T8" fmla="*/ 895 w 81"/>
                <a:gd name="T9" fmla="*/ 44 h 104"/>
                <a:gd name="T10" fmla="*/ 856 w 81"/>
                <a:gd name="T11" fmla="*/ 66 h 104"/>
                <a:gd name="T12" fmla="*/ 895 w 81"/>
                <a:gd name="T13" fmla="*/ 98 h 104"/>
                <a:gd name="T14" fmla="*/ 482 w 81"/>
                <a:gd name="T15" fmla="*/ 98 h 104"/>
                <a:gd name="T16" fmla="*/ 173 w 81"/>
                <a:gd name="T17" fmla="*/ 104 h 104"/>
                <a:gd name="T18" fmla="*/ 173 w 81"/>
                <a:gd name="T19" fmla="*/ 83 h 104"/>
                <a:gd name="T20" fmla="*/ 0 w 81"/>
                <a:gd name="T21" fmla="*/ 71 h 104"/>
                <a:gd name="T22" fmla="*/ 0 w 81"/>
                <a:gd name="T23" fmla="*/ 54 h 104"/>
                <a:gd name="T24" fmla="*/ 46 w 81"/>
                <a:gd name="T25" fmla="*/ 38 h 104"/>
                <a:gd name="T26" fmla="*/ 0 w 81"/>
                <a:gd name="T27" fmla="*/ 10 h 104"/>
                <a:gd name="T28" fmla="*/ 46 w 81"/>
                <a:gd name="T29" fmla="*/ 0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"/>
                <a:gd name="T46" fmla="*/ 0 h 104"/>
                <a:gd name="T47" fmla="*/ 81 w 81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" h="104">
                  <a:moveTo>
                    <a:pt x="4" y="0"/>
                  </a:moveTo>
                  <a:lnTo>
                    <a:pt x="54" y="0"/>
                  </a:lnTo>
                  <a:lnTo>
                    <a:pt x="54" y="21"/>
                  </a:lnTo>
                  <a:lnTo>
                    <a:pt x="81" y="21"/>
                  </a:lnTo>
                  <a:lnTo>
                    <a:pt x="81" y="44"/>
                  </a:lnTo>
                  <a:lnTo>
                    <a:pt x="77" y="66"/>
                  </a:lnTo>
                  <a:lnTo>
                    <a:pt x="81" y="98"/>
                  </a:lnTo>
                  <a:lnTo>
                    <a:pt x="44" y="98"/>
                  </a:lnTo>
                  <a:lnTo>
                    <a:pt x="16" y="104"/>
                  </a:lnTo>
                  <a:lnTo>
                    <a:pt x="16" y="83"/>
                  </a:lnTo>
                  <a:lnTo>
                    <a:pt x="0" y="71"/>
                  </a:lnTo>
                  <a:lnTo>
                    <a:pt x="0" y="54"/>
                  </a:lnTo>
                  <a:lnTo>
                    <a:pt x="4" y="38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6" name="Freeform 155"/>
            <p:cNvSpPr>
              <a:spLocks/>
            </p:cNvSpPr>
            <p:nvPr/>
          </p:nvSpPr>
          <p:spPr bwMode="auto">
            <a:xfrm>
              <a:off x="2325" y="2383"/>
              <a:ext cx="103" cy="104"/>
            </a:xfrm>
            <a:custGeom>
              <a:avLst/>
              <a:gdLst>
                <a:gd name="T0" fmla="*/ 46 w 81"/>
                <a:gd name="T1" fmla="*/ 0 h 104"/>
                <a:gd name="T2" fmla="*/ 600 w 81"/>
                <a:gd name="T3" fmla="*/ 0 h 104"/>
                <a:gd name="T4" fmla="*/ 600 w 81"/>
                <a:gd name="T5" fmla="*/ 21 h 104"/>
                <a:gd name="T6" fmla="*/ 895 w 81"/>
                <a:gd name="T7" fmla="*/ 21 h 104"/>
                <a:gd name="T8" fmla="*/ 895 w 81"/>
                <a:gd name="T9" fmla="*/ 44 h 104"/>
                <a:gd name="T10" fmla="*/ 856 w 81"/>
                <a:gd name="T11" fmla="*/ 66 h 104"/>
                <a:gd name="T12" fmla="*/ 895 w 81"/>
                <a:gd name="T13" fmla="*/ 98 h 104"/>
                <a:gd name="T14" fmla="*/ 482 w 81"/>
                <a:gd name="T15" fmla="*/ 98 h 104"/>
                <a:gd name="T16" fmla="*/ 173 w 81"/>
                <a:gd name="T17" fmla="*/ 104 h 104"/>
                <a:gd name="T18" fmla="*/ 173 w 81"/>
                <a:gd name="T19" fmla="*/ 83 h 104"/>
                <a:gd name="T20" fmla="*/ 0 w 81"/>
                <a:gd name="T21" fmla="*/ 71 h 104"/>
                <a:gd name="T22" fmla="*/ 0 w 81"/>
                <a:gd name="T23" fmla="*/ 54 h 104"/>
                <a:gd name="T24" fmla="*/ 46 w 81"/>
                <a:gd name="T25" fmla="*/ 38 h 104"/>
                <a:gd name="T26" fmla="*/ 0 w 81"/>
                <a:gd name="T27" fmla="*/ 10 h 104"/>
                <a:gd name="T28" fmla="*/ 46 w 81"/>
                <a:gd name="T29" fmla="*/ 0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"/>
                <a:gd name="T46" fmla="*/ 0 h 104"/>
                <a:gd name="T47" fmla="*/ 81 w 81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" h="104">
                  <a:moveTo>
                    <a:pt x="4" y="0"/>
                  </a:moveTo>
                  <a:lnTo>
                    <a:pt x="54" y="0"/>
                  </a:lnTo>
                  <a:lnTo>
                    <a:pt x="54" y="21"/>
                  </a:lnTo>
                  <a:lnTo>
                    <a:pt x="81" y="21"/>
                  </a:lnTo>
                  <a:lnTo>
                    <a:pt x="81" y="44"/>
                  </a:lnTo>
                  <a:lnTo>
                    <a:pt x="77" y="66"/>
                  </a:lnTo>
                  <a:lnTo>
                    <a:pt x="81" y="98"/>
                  </a:lnTo>
                  <a:lnTo>
                    <a:pt x="44" y="98"/>
                  </a:lnTo>
                  <a:lnTo>
                    <a:pt x="16" y="104"/>
                  </a:lnTo>
                  <a:lnTo>
                    <a:pt x="16" y="83"/>
                  </a:lnTo>
                  <a:lnTo>
                    <a:pt x="0" y="71"/>
                  </a:lnTo>
                  <a:lnTo>
                    <a:pt x="0" y="54"/>
                  </a:lnTo>
                  <a:lnTo>
                    <a:pt x="4" y="38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7" name="Freeform 156"/>
            <p:cNvSpPr>
              <a:spLocks/>
            </p:cNvSpPr>
            <p:nvPr/>
          </p:nvSpPr>
          <p:spPr bwMode="auto">
            <a:xfrm>
              <a:off x="2360" y="2311"/>
              <a:ext cx="153" cy="93"/>
            </a:xfrm>
            <a:custGeom>
              <a:avLst/>
              <a:gdLst>
                <a:gd name="T0" fmla="*/ 866 w 121"/>
                <a:gd name="T1" fmla="*/ 0 h 93"/>
                <a:gd name="T2" fmla="*/ 1032 w 121"/>
                <a:gd name="T3" fmla="*/ 22 h 93"/>
                <a:gd name="T4" fmla="*/ 1092 w 121"/>
                <a:gd name="T5" fmla="*/ 32 h 93"/>
                <a:gd name="T6" fmla="*/ 1160 w 121"/>
                <a:gd name="T7" fmla="*/ 38 h 93"/>
                <a:gd name="T8" fmla="*/ 1195 w 121"/>
                <a:gd name="T9" fmla="*/ 38 h 93"/>
                <a:gd name="T10" fmla="*/ 1263 w 121"/>
                <a:gd name="T11" fmla="*/ 49 h 93"/>
                <a:gd name="T12" fmla="*/ 979 w 121"/>
                <a:gd name="T13" fmla="*/ 72 h 93"/>
                <a:gd name="T14" fmla="*/ 563 w 121"/>
                <a:gd name="T15" fmla="*/ 66 h 93"/>
                <a:gd name="T16" fmla="*/ 563 w 121"/>
                <a:gd name="T17" fmla="*/ 93 h 93"/>
                <a:gd name="T18" fmla="*/ 278 w 121"/>
                <a:gd name="T19" fmla="*/ 93 h 93"/>
                <a:gd name="T20" fmla="*/ 278 w 121"/>
                <a:gd name="T21" fmla="*/ 72 h 93"/>
                <a:gd name="T22" fmla="*/ 0 w 121"/>
                <a:gd name="T23" fmla="*/ 72 h 93"/>
                <a:gd name="T24" fmla="*/ 563 w 121"/>
                <a:gd name="T25" fmla="*/ 5 h 93"/>
                <a:gd name="T26" fmla="*/ 804 w 121"/>
                <a:gd name="T27" fmla="*/ 0 h 93"/>
                <a:gd name="T28" fmla="*/ 866 w 121"/>
                <a:gd name="T29" fmla="*/ 0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1"/>
                <a:gd name="T46" fmla="*/ 0 h 93"/>
                <a:gd name="T47" fmla="*/ 121 w 121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1" h="93">
                  <a:moveTo>
                    <a:pt x="83" y="0"/>
                  </a:moveTo>
                  <a:lnTo>
                    <a:pt x="98" y="22"/>
                  </a:lnTo>
                  <a:lnTo>
                    <a:pt x="104" y="32"/>
                  </a:lnTo>
                  <a:lnTo>
                    <a:pt x="111" y="38"/>
                  </a:lnTo>
                  <a:lnTo>
                    <a:pt x="115" y="38"/>
                  </a:lnTo>
                  <a:lnTo>
                    <a:pt x="121" y="49"/>
                  </a:lnTo>
                  <a:lnTo>
                    <a:pt x="94" y="72"/>
                  </a:lnTo>
                  <a:lnTo>
                    <a:pt x="54" y="66"/>
                  </a:lnTo>
                  <a:lnTo>
                    <a:pt x="54" y="93"/>
                  </a:lnTo>
                  <a:lnTo>
                    <a:pt x="27" y="93"/>
                  </a:lnTo>
                  <a:lnTo>
                    <a:pt x="27" y="72"/>
                  </a:lnTo>
                  <a:lnTo>
                    <a:pt x="0" y="72"/>
                  </a:lnTo>
                  <a:lnTo>
                    <a:pt x="54" y="5"/>
                  </a:lnTo>
                  <a:lnTo>
                    <a:pt x="77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8" name="Freeform 157"/>
            <p:cNvSpPr>
              <a:spLocks/>
            </p:cNvSpPr>
            <p:nvPr/>
          </p:nvSpPr>
          <p:spPr bwMode="auto">
            <a:xfrm>
              <a:off x="2360" y="2311"/>
              <a:ext cx="153" cy="93"/>
            </a:xfrm>
            <a:custGeom>
              <a:avLst/>
              <a:gdLst>
                <a:gd name="T0" fmla="*/ 866 w 121"/>
                <a:gd name="T1" fmla="*/ 0 h 93"/>
                <a:gd name="T2" fmla="*/ 1032 w 121"/>
                <a:gd name="T3" fmla="*/ 22 h 93"/>
                <a:gd name="T4" fmla="*/ 1092 w 121"/>
                <a:gd name="T5" fmla="*/ 32 h 93"/>
                <a:gd name="T6" fmla="*/ 1160 w 121"/>
                <a:gd name="T7" fmla="*/ 38 h 93"/>
                <a:gd name="T8" fmla="*/ 1195 w 121"/>
                <a:gd name="T9" fmla="*/ 38 h 93"/>
                <a:gd name="T10" fmla="*/ 1263 w 121"/>
                <a:gd name="T11" fmla="*/ 49 h 93"/>
                <a:gd name="T12" fmla="*/ 979 w 121"/>
                <a:gd name="T13" fmla="*/ 72 h 93"/>
                <a:gd name="T14" fmla="*/ 563 w 121"/>
                <a:gd name="T15" fmla="*/ 66 h 93"/>
                <a:gd name="T16" fmla="*/ 563 w 121"/>
                <a:gd name="T17" fmla="*/ 93 h 93"/>
                <a:gd name="T18" fmla="*/ 278 w 121"/>
                <a:gd name="T19" fmla="*/ 93 h 93"/>
                <a:gd name="T20" fmla="*/ 278 w 121"/>
                <a:gd name="T21" fmla="*/ 72 h 93"/>
                <a:gd name="T22" fmla="*/ 0 w 121"/>
                <a:gd name="T23" fmla="*/ 72 h 93"/>
                <a:gd name="T24" fmla="*/ 563 w 121"/>
                <a:gd name="T25" fmla="*/ 5 h 93"/>
                <a:gd name="T26" fmla="*/ 804 w 121"/>
                <a:gd name="T27" fmla="*/ 0 h 93"/>
                <a:gd name="T28" fmla="*/ 866 w 121"/>
                <a:gd name="T29" fmla="*/ 0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1"/>
                <a:gd name="T46" fmla="*/ 0 h 93"/>
                <a:gd name="T47" fmla="*/ 121 w 121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1" h="93">
                  <a:moveTo>
                    <a:pt x="83" y="0"/>
                  </a:moveTo>
                  <a:lnTo>
                    <a:pt x="98" y="22"/>
                  </a:lnTo>
                  <a:lnTo>
                    <a:pt x="104" y="32"/>
                  </a:lnTo>
                  <a:lnTo>
                    <a:pt x="111" y="38"/>
                  </a:lnTo>
                  <a:lnTo>
                    <a:pt x="115" y="38"/>
                  </a:lnTo>
                  <a:lnTo>
                    <a:pt x="121" y="49"/>
                  </a:lnTo>
                  <a:lnTo>
                    <a:pt x="94" y="72"/>
                  </a:lnTo>
                  <a:lnTo>
                    <a:pt x="54" y="66"/>
                  </a:lnTo>
                  <a:lnTo>
                    <a:pt x="54" y="93"/>
                  </a:lnTo>
                  <a:lnTo>
                    <a:pt x="27" y="93"/>
                  </a:lnTo>
                  <a:lnTo>
                    <a:pt x="27" y="72"/>
                  </a:lnTo>
                  <a:lnTo>
                    <a:pt x="0" y="72"/>
                  </a:lnTo>
                  <a:lnTo>
                    <a:pt x="54" y="5"/>
                  </a:lnTo>
                  <a:lnTo>
                    <a:pt x="77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79" name="Freeform 158"/>
            <p:cNvSpPr>
              <a:spLocks/>
            </p:cNvSpPr>
            <p:nvPr/>
          </p:nvSpPr>
          <p:spPr bwMode="auto">
            <a:xfrm>
              <a:off x="2360" y="2311"/>
              <a:ext cx="153" cy="93"/>
            </a:xfrm>
            <a:custGeom>
              <a:avLst/>
              <a:gdLst>
                <a:gd name="T0" fmla="*/ 866 w 121"/>
                <a:gd name="T1" fmla="*/ 0 h 93"/>
                <a:gd name="T2" fmla="*/ 1032 w 121"/>
                <a:gd name="T3" fmla="*/ 22 h 93"/>
                <a:gd name="T4" fmla="*/ 1092 w 121"/>
                <a:gd name="T5" fmla="*/ 32 h 93"/>
                <a:gd name="T6" fmla="*/ 1160 w 121"/>
                <a:gd name="T7" fmla="*/ 38 h 93"/>
                <a:gd name="T8" fmla="*/ 1195 w 121"/>
                <a:gd name="T9" fmla="*/ 38 h 93"/>
                <a:gd name="T10" fmla="*/ 1263 w 121"/>
                <a:gd name="T11" fmla="*/ 49 h 93"/>
                <a:gd name="T12" fmla="*/ 979 w 121"/>
                <a:gd name="T13" fmla="*/ 72 h 93"/>
                <a:gd name="T14" fmla="*/ 563 w 121"/>
                <a:gd name="T15" fmla="*/ 66 h 93"/>
                <a:gd name="T16" fmla="*/ 563 w 121"/>
                <a:gd name="T17" fmla="*/ 93 h 93"/>
                <a:gd name="T18" fmla="*/ 278 w 121"/>
                <a:gd name="T19" fmla="*/ 93 h 93"/>
                <a:gd name="T20" fmla="*/ 278 w 121"/>
                <a:gd name="T21" fmla="*/ 72 h 93"/>
                <a:gd name="T22" fmla="*/ 0 w 121"/>
                <a:gd name="T23" fmla="*/ 72 h 93"/>
                <a:gd name="T24" fmla="*/ 563 w 121"/>
                <a:gd name="T25" fmla="*/ 5 h 93"/>
                <a:gd name="T26" fmla="*/ 804 w 121"/>
                <a:gd name="T27" fmla="*/ 0 h 93"/>
                <a:gd name="T28" fmla="*/ 866 w 121"/>
                <a:gd name="T29" fmla="*/ 0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1"/>
                <a:gd name="T46" fmla="*/ 0 h 93"/>
                <a:gd name="T47" fmla="*/ 121 w 121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1" h="93">
                  <a:moveTo>
                    <a:pt x="83" y="0"/>
                  </a:moveTo>
                  <a:lnTo>
                    <a:pt x="98" y="22"/>
                  </a:lnTo>
                  <a:lnTo>
                    <a:pt x="104" y="32"/>
                  </a:lnTo>
                  <a:lnTo>
                    <a:pt x="111" y="38"/>
                  </a:lnTo>
                  <a:lnTo>
                    <a:pt x="115" y="38"/>
                  </a:lnTo>
                  <a:lnTo>
                    <a:pt x="121" y="49"/>
                  </a:lnTo>
                  <a:lnTo>
                    <a:pt x="94" y="72"/>
                  </a:lnTo>
                  <a:lnTo>
                    <a:pt x="54" y="66"/>
                  </a:lnTo>
                  <a:lnTo>
                    <a:pt x="54" y="93"/>
                  </a:lnTo>
                  <a:lnTo>
                    <a:pt x="27" y="93"/>
                  </a:lnTo>
                  <a:lnTo>
                    <a:pt x="27" y="72"/>
                  </a:lnTo>
                  <a:lnTo>
                    <a:pt x="0" y="72"/>
                  </a:lnTo>
                  <a:lnTo>
                    <a:pt x="54" y="5"/>
                  </a:lnTo>
                  <a:lnTo>
                    <a:pt x="77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0" name="Freeform 159"/>
            <p:cNvSpPr>
              <a:spLocks/>
            </p:cNvSpPr>
            <p:nvPr/>
          </p:nvSpPr>
          <p:spPr bwMode="auto">
            <a:xfrm>
              <a:off x="2360" y="2311"/>
              <a:ext cx="153" cy="93"/>
            </a:xfrm>
            <a:custGeom>
              <a:avLst/>
              <a:gdLst>
                <a:gd name="T0" fmla="*/ 866 w 121"/>
                <a:gd name="T1" fmla="*/ 0 h 93"/>
                <a:gd name="T2" fmla="*/ 1032 w 121"/>
                <a:gd name="T3" fmla="*/ 22 h 93"/>
                <a:gd name="T4" fmla="*/ 1092 w 121"/>
                <a:gd name="T5" fmla="*/ 32 h 93"/>
                <a:gd name="T6" fmla="*/ 1160 w 121"/>
                <a:gd name="T7" fmla="*/ 38 h 93"/>
                <a:gd name="T8" fmla="*/ 1195 w 121"/>
                <a:gd name="T9" fmla="*/ 38 h 93"/>
                <a:gd name="T10" fmla="*/ 1263 w 121"/>
                <a:gd name="T11" fmla="*/ 49 h 93"/>
                <a:gd name="T12" fmla="*/ 979 w 121"/>
                <a:gd name="T13" fmla="*/ 72 h 93"/>
                <a:gd name="T14" fmla="*/ 563 w 121"/>
                <a:gd name="T15" fmla="*/ 66 h 93"/>
                <a:gd name="T16" fmla="*/ 563 w 121"/>
                <a:gd name="T17" fmla="*/ 93 h 93"/>
                <a:gd name="T18" fmla="*/ 278 w 121"/>
                <a:gd name="T19" fmla="*/ 93 h 93"/>
                <a:gd name="T20" fmla="*/ 278 w 121"/>
                <a:gd name="T21" fmla="*/ 72 h 93"/>
                <a:gd name="T22" fmla="*/ 0 w 121"/>
                <a:gd name="T23" fmla="*/ 72 h 93"/>
                <a:gd name="T24" fmla="*/ 563 w 121"/>
                <a:gd name="T25" fmla="*/ 5 h 93"/>
                <a:gd name="T26" fmla="*/ 804 w 121"/>
                <a:gd name="T27" fmla="*/ 0 h 93"/>
                <a:gd name="T28" fmla="*/ 866 w 121"/>
                <a:gd name="T29" fmla="*/ 0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1"/>
                <a:gd name="T46" fmla="*/ 0 h 93"/>
                <a:gd name="T47" fmla="*/ 121 w 121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1" h="93">
                  <a:moveTo>
                    <a:pt x="83" y="0"/>
                  </a:moveTo>
                  <a:lnTo>
                    <a:pt x="98" y="22"/>
                  </a:lnTo>
                  <a:lnTo>
                    <a:pt x="104" y="32"/>
                  </a:lnTo>
                  <a:lnTo>
                    <a:pt x="111" y="38"/>
                  </a:lnTo>
                  <a:lnTo>
                    <a:pt x="115" y="38"/>
                  </a:lnTo>
                  <a:lnTo>
                    <a:pt x="121" y="49"/>
                  </a:lnTo>
                  <a:lnTo>
                    <a:pt x="94" y="72"/>
                  </a:lnTo>
                  <a:lnTo>
                    <a:pt x="54" y="66"/>
                  </a:lnTo>
                  <a:lnTo>
                    <a:pt x="54" y="93"/>
                  </a:lnTo>
                  <a:lnTo>
                    <a:pt x="27" y="93"/>
                  </a:lnTo>
                  <a:lnTo>
                    <a:pt x="27" y="72"/>
                  </a:lnTo>
                  <a:lnTo>
                    <a:pt x="0" y="72"/>
                  </a:lnTo>
                  <a:lnTo>
                    <a:pt x="54" y="5"/>
                  </a:lnTo>
                  <a:lnTo>
                    <a:pt x="77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1" name="Freeform 160"/>
            <p:cNvSpPr>
              <a:spLocks/>
            </p:cNvSpPr>
            <p:nvPr/>
          </p:nvSpPr>
          <p:spPr bwMode="auto">
            <a:xfrm>
              <a:off x="2465" y="2161"/>
              <a:ext cx="287" cy="205"/>
            </a:xfrm>
            <a:custGeom>
              <a:avLst/>
              <a:gdLst>
                <a:gd name="T0" fmla="*/ 711 w 226"/>
                <a:gd name="T1" fmla="*/ 67 h 205"/>
                <a:gd name="T2" fmla="*/ 772 w 226"/>
                <a:gd name="T3" fmla="*/ 56 h 205"/>
                <a:gd name="T4" fmla="*/ 894 w 226"/>
                <a:gd name="T5" fmla="*/ 56 h 205"/>
                <a:gd name="T6" fmla="*/ 1147 w 226"/>
                <a:gd name="T7" fmla="*/ 44 h 205"/>
                <a:gd name="T8" fmla="*/ 1184 w 226"/>
                <a:gd name="T9" fmla="*/ 44 h 205"/>
                <a:gd name="T10" fmla="*/ 1441 w 226"/>
                <a:gd name="T11" fmla="*/ 23 h 205"/>
                <a:gd name="T12" fmla="*/ 1504 w 226"/>
                <a:gd name="T13" fmla="*/ 23 h 205"/>
                <a:gd name="T14" fmla="*/ 1737 w 226"/>
                <a:gd name="T15" fmla="*/ 6 h 205"/>
                <a:gd name="T16" fmla="*/ 1860 w 226"/>
                <a:gd name="T17" fmla="*/ 0 h 205"/>
                <a:gd name="T18" fmla="*/ 1920 w 226"/>
                <a:gd name="T19" fmla="*/ 6 h 205"/>
                <a:gd name="T20" fmla="*/ 2033 w 226"/>
                <a:gd name="T21" fmla="*/ 6 h 205"/>
                <a:gd name="T22" fmla="*/ 2175 w 226"/>
                <a:gd name="T23" fmla="*/ 17 h 205"/>
                <a:gd name="T24" fmla="*/ 2283 w 226"/>
                <a:gd name="T25" fmla="*/ 17 h 205"/>
                <a:gd name="T26" fmla="*/ 2396 w 226"/>
                <a:gd name="T27" fmla="*/ 28 h 205"/>
                <a:gd name="T28" fmla="*/ 2396 w 226"/>
                <a:gd name="T29" fmla="*/ 44 h 205"/>
                <a:gd name="T30" fmla="*/ 2460 w 226"/>
                <a:gd name="T31" fmla="*/ 88 h 205"/>
                <a:gd name="T32" fmla="*/ 2460 w 226"/>
                <a:gd name="T33" fmla="*/ 100 h 205"/>
                <a:gd name="T34" fmla="*/ 2103 w 226"/>
                <a:gd name="T35" fmla="*/ 134 h 205"/>
                <a:gd name="T36" fmla="*/ 2033 w 226"/>
                <a:gd name="T37" fmla="*/ 150 h 205"/>
                <a:gd name="T38" fmla="*/ 1920 w 226"/>
                <a:gd name="T39" fmla="*/ 166 h 205"/>
                <a:gd name="T40" fmla="*/ 1737 w 226"/>
                <a:gd name="T41" fmla="*/ 161 h 205"/>
                <a:gd name="T42" fmla="*/ 1623 w 226"/>
                <a:gd name="T43" fmla="*/ 172 h 205"/>
                <a:gd name="T44" fmla="*/ 1441 w 226"/>
                <a:gd name="T45" fmla="*/ 172 h 205"/>
                <a:gd name="T46" fmla="*/ 1086 w 226"/>
                <a:gd name="T47" fmla="*/ 161 h 205"/>
                <a:gd name="T48" fmla="*/ 894 w 226"/>
                <a:gd name="T49" fmla="*/ 161 h 205"/>
                <a:gd name="T50" fmla="*/ 711 w 226"/>
                <a:gd name="T51" fmla="*/ 188 h 205"/>
                <a:gd name="T52" fmla="*/ 658 w 226"/>
                <a:gd name="T53" fmla="*/ 199 h 205"/>
                <a:gd name="T54" fmla="*/ 604 w 226"/>
                <a:gd name="T55" fmla="*/ 205 h 205"/>
                <a:gd name="T56" fmla="*/ 408 w 226"/>
                <a:gd name="T57" fmla="*/ 199 h 205"/>
                <a:gd name="T58" fmla="*/ 354 w 226"/>
                <a:gd name="T59" fmla="*/ 188 h 205"/>
                <a:gd name="T60" fmla="*/ 232 w 226"/>
                <a:gd name="T61" fmla="*/ 188 h 205"/>
                <a:gd name="T62" fmla="*/ 157 w 226"/>
                <a:gd name="T63" fmla="*/ 172 h 205"/>
                <a:gd name="T64" fmla="*/ 0 w 226"/>
                <a:gd name="T65" fmla="*/ 150 h 205"/>
                <a:gd name="T66" fmla="*/ 157 w 226"/>
                <a:gd name="T67" fmla="*/ 134 h 205"/>
                <a:gd name="T68" fmla="*/ 604 w 226"/>
                <a:gd name="T69" fmla="*/ 134 h 205"/>
                <a:gd name="T70" fmla="*/ 711 w 226"/>
                <a:gd name="T71" fmla="*/ 67 h 2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05"/>
                <a:gd name="T110" fmla="*/ 226 w 226"/>
                <a:gd name="T111" fmla="*/ 205 h 2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05">
                  <a:moveTo>
                    <a:pt x="65" y="67"/>
                  </a:moveTo>
                  <a:lnTo>
                    <a:pt x="71" y="56"/>
                  </a:lnTo>
                  <a:lnTo>
                    <a:pt x="82" y="56"/>
                  </a:lnTo>
                  <a:lnTo>
                    <a:pt x="105" y="44"/>
                  </a:lnTo>
                  <a:lnTo>
                    <a:pt x="109" y="4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59" y="6"/>
                  </a:lnTo>
                  <a:lnTo>
                    <a:pt x="171" y="0"/>
                  </a:lnTo>
                  <a:lnTo>
                    <a:pt x="176" y="6"/>
                  </a:lnTo>
                  <a:lnTo>
                    <a:pt x="187" y="6"/>
                  </a:lnTo>
                  <a:lnTo>
                    <a:pt x="199" y="17"/>
                  </a:lnTo>
                  <a:lnTo>
                    <a:pt x="209" y="17"/>
                  </a:lnTo>
                  <a:lnTo>
                    <a:pt x="220" y="28"/>
                  </a:lnTo>
                  <a:lnTo>
                    <a:pt x="220" y="44"/>
                  </a:lnTo>
                  <a:lnTo>
                    <a:pt x="226" y="88"/>
                  </a:lnTo>
                  <a:lnTo>
                    <a:pt x="226" y="100"/>
                  </a:lnTo>
                  <a:lnTo>
                    <a:pt x="193" y="134"/>
                  </a:lnTo>
                  <a:lnTo>
                    <a:pt x="187" y="150"/>
                  </a:lnTo>
                  <a:lnTo>
                    <a:pt x="176" y="166"/>
                  </a:lnTo>
                  <a:lnTo>
                    <a:pt x="159" y="161"/>
                  </a:lnTo>
                  <a:lnTo>
                    <a:pt x="149" y="172"/>
                  </a:lnTo>
                  <a:lnTo>
                    <a:pt x="132" y="172"/>
                  </a:lnTo>
                  <a:lnTo>
                    <a:pt x="99" y="161"/>
                  </a:lnTo>
                  <a:lnTo>
                    <a:pt x="82" y="161"/>
                  </a:lnTo>
                  <a:lnTo>
                    <a:pt x="65" y="188"/>
                  </a:lnTo>
                  <a:lnTo>
                    <a:pt x="61" y="199"/>
                  </a:lnTo>
                  <a:lnTo>
                    <a:pt x="55" y="205"/>
                  </a:lnTo>
                  <a:lnTo>
                    <a:pt x="38" y="199"/>
                  </a:lnTo>
                  <a:lnTo>
                    <a:pt x="32" y="188"/>
                  </a:lnTo>
                  <a:lnTo>
                    <a:pt x="21" y="188"/>
                  </a:lnTo>
                  <a:lnTo>
                    <a:pt x="15" y="172"/>
                  </a:lnTo>
                  <a:lnTo>
                    <a:pt x="0" y="150"/>
                  </a:lnTo>
                  <a:lnTo>
                    <a:pt x="15" y="134"/>
                  </a:lnTo>
                  <a:lnTo>
                    <a:pt x="55" y="134"/>
                  </a:lnTo>
                  <a:lnTo>
                    <a:pt x="65" y="6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2" name="Freeform 161"/>
            <p:cNvSpPr>
              <a:spLocks/>
            </p:cNvSpPr>
            <p:nvPr/>
          </p:nvSpPr>
          <p:spPr bwMode="auto">
            <a:xfrm>
              <a:off x="2521" y="2311"/>
              <a:ext cx="209" cy="187"/>
            </a:xfrm>
            <a:custGeom>
              <a:avLst/>
              <a:gdLst>
                <a:gd name="T0" fmla="*/ 52 w 165"/>
                <a:gd name="T1" fmla="*/ 149 h 187"/>
                <a:gd name="T2" fmla="*/ 0 w 165"/>
                <a:gd name="T3" fmla="*/ 99 h 187"/>
                <a:gd name="T4" fmla="*/ 122 w 165"/>
                <a:gd name="T5" fmla="*/ 88 h 187"/>
                <a:gd name="T6" fmla="*/ 182 w 165"/>
                <a:gd name="T7" fmla="*/ 49 h 187"/>
                <a:gd name="T8" fmla="*/ 222 w 165"/>
                <a:gd name="T9" fmla="*/ 38 h 187"/>
                <a:gd name="T10" fmla="*/ 404 w 165"/>
                <a:gd name="T11" fmla="*/ 11 h 187"/>
                <a:gd name="T12" fmla="*/ 589 w 165"/>
                <a:gd name="T13" fmla="*/ 11 h 187"/>
                <a:gd name="T14" fmla="*/ 939 w 165"/>
                <a:gd name="T15" fmla="*/ 22 h 187"/>
                <a:gd name="T16" fmla="*/ 1113 w 165"/>
                <a:gd name="T17" fmla="*/ 22 h 187"/>
                <a:gd name="T18" fmla="*/ 1224 w 165"/>
                <a:gd name="T19" fmla="*/ 11 h 187"/>
                <a:gd name="T20" fmla="*/ 1409 w 165"/>
                <a:gd name="T21" fmla="*/ 16 h 187"/>
                <a:gd name="T22" fmla="*/ 1516 w 165"/>
                <a:gd name="T23" fmla="*/ 0 h 187"/>
                <a:gd name="T24" fmla="*/ 1690 w 165"/>
                <a:gd name="T25" fmla="*/ 16 h 187"/>
                <a:gd name="T26" fmla="*/ 1690 w 165"/>
                <a:gd name="T27" fmla="*/ 34 h 187"/>
                <a:gd name="T28" fmla="*/ 1761 w 165"/>
                <a:gd name="T29" fmla="*/ 72 h 187"/>
                <a:gd name="T30" fmla="*/ 1585 w 165"/>
                <a:gd name="T31" fmla="*/ 99 h 187"/>
                <a:gd name="T32" fmla="*/ 1585 w 165"/>
                <a:gd name="T33" fmla="*/ 110 h 187"/>
                <a:gd name="T34" fmla="*/ 1189 w 165"/>
                <a:gd name="T35" fmla="*/ 155 h 187"/>
                <a:gd name="T36" fmla="*/ 1042 w 165"/>
                <a:gd name="T37" fmla="*/ 149 h 187"/>
                <a:gd name="T38" fmla="*/ 822 w 165"/>
                <a:gd name="T39" fmla="*/ 182 h 187"/>
                <a:gd name="T40" fmla="*/ 470 w 165"/>
                <a:gd name="T41" fmla="*/ 187 h 187"/>
                <a:gd name="T42" fmla="*/ 281 w 165"/>
                <a:gd name="T43" fmla="*/ 149 h 187"/>
                <a:gd name="T44" fmla="*/ 52 w 165"/>
                <a:gd name="T45" fmla="*/ 155 h 187"/>
                <a:gd name="T46" fmla="*/ 52 w 165"/>
                <a:gd name="T47" fmla="*/ 149 h 1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187"/>
                <a:gd name="T74" fmla="*/ 165 w 165"/>
                <a:gd name="T75" fmla="*/ 187 h 1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187">
                  <a:moveTo>
                    <a:pt x="5" y="149"/>
                  </a:moveTo>
                  <a:lnTo>
                    <a:pt x="0" y="99"/>
                  </a:lnTo>
                  <a:lnTo>
                    <a:pt x="11" y="88"/>
                  </a:lnTo>
                  <a:lnTo>
                    <a:pt x="17" y="49"/>
                  </a:lnTo>
                  <a:lnTo>
                    <a:pt x="21" y="38"/>
                  </a:lnTo>
                  <a:lnTo>
                    <a:pt x="38" y="11"/>
                  </a:lnTo>
                  <a:lnTo>
                    <a:pt x="55" y="11"/>
                  </a:lnTo>
                  <a:lnTo>
                    <a:pt x="88" y="22"/>
                  </a:lnTo>
                  <a:lnTo>
                    <a:pt x="105" y="22"/>
                  </a:lnTo>
                  <a:lnTo>
                    <a:pt x="115" y="11"/>
                  </a:lnTo>
                  <a:lnTo>
                    <a:pt x="132" y="16"/>
                  </a:lnTo>
                  <a:lnTo>
                    <a:pt x="143" y="0"/>
                  </a:lnTo>
                  <a:lnTo>
                    <a:pt x="159" y="16"/>
                  </a:lnTo>
                  <a:lnTo>
                    <a:pt x="159" y="34"/>
                  </a:lnTo>
                  <a:lnTo>
                    <a:pt x="165" y="72"/>
                  </a:lnTo>
                  <a:lnTo>
                    <a:pt x="149" y="99"/>
                  </a:lnTo>
                  <a:lnTo>
                    <a:pt x="149" y="110"/>
                  </a:lnTo>
                  <a:lnTo>
                    <a:pt x="111" y="155"/>
                  </a:lnTo>
                  <a:lnTo>
                    <a:pt x="99" y="149"/>
                  </a:lnTo>
                  <a:lnTo>
                    <a:pt x="77" y="182"/>
                  </a:lnTo>
                  <a:lnTo>
                    <a:pt x="44" y="187"/>
                  </a:lnTo>
                  <a:lnTo>
                    <a:pt x="27" y="149"/>
                  </a:lnTo>
                  <a:lnTo>
                    <a:pt x="5" y="155"/>
                  </a:lnTo>
                  <a:lnTo>
                    <a:pt x="5" y="14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3" name="Freeform 162"/>
            <p:cNvSpPr>
              <a:spLocks/>
            </p:cNvSpPr>
            <p:nvPr/>
          </p:nvSpPr>
          <p:spPr bwMode="auto">
            <a:xfrm>
              <a:off x="2646" y="2531"/>
              <a:ext cx="42" cy="23"/>
            </a:xfrm>
            <a:custGeom>
              <a:avLst/>
              <a:gdLst>
                <a:gd name="T0" fmla="*/ 75 w 33"/>
                <a:gd name="T1" fmla="*/ 0 h 23"/>
                <a:gd name="T2" fmla="*/ 358 w 33"/>
                <a:gd name="T3" fmla="*/ 0 h 23"/>
                <a:gd name="T4" fmla="*/ 317 w 33"/>
                <a:gd name="T5" fmla="*/ 23 h 23"/>
                <a:gd name="T6" fmla="*/ 0 w 33"/>
                <a:gd name="T7" fmla="*/ 23 h 23"/>
                <a:gd name="T8" fmla="*/ 75 w 3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6" y="0"/>
                  </a:moveTo>
                  <a:lnTo>
                    <a:pt x="33" y="0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4" name="Freeform 163"/>
            <p:cNvSpPr>
              <a:spLocks/>
            </p:cNvSpPr>
            <p:nvPr/>
          </p:nvSpPr>
          <p:spPr bwMode="auto">
            <a:xfrm>
              <a:off x="2646" y="2531"/>
              <a:ext cx="42" cy="23"/>
            </a:xfrm>
            <a:custGeom>
              <a:avLst/>
              <a:gdLst>
                <a:gd name="T0" fmla="*/ 75 w 33"/>
                <a:gd name="T1" fmla="*/ 0 h 23"/>
                <a:gd name="T2" fmla="*/ 358 w 33"/>
                <a:gd name="T3" fmla="*/ 0 h 23"/>
                <a:gd name="T4" fmla="*/ 317 w 33"/>
                <a:gd name="T5" fmla="*/ 23 h 23"/>
                <a:gd name="T6" fmla="*/ 0 w 33"/>
                <a:gd name="T7" fmla="*/ 23 h 23"/>
                <a:gd name="T8" fmla="*/ 75 w 3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6" y="0"/>
                  </a:moveTo>
                  <a:lnTo>
                    <a:pt x="33" y="0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5" name="Freeform 164"/>
            <p:cNvSpPr>
              <a:spLocks/>
            </p:cNvSpPr>
            <p:nvPr/>
          </p:nvSpPr>
          <p:spPr bwMode="auto">
            <a:xfrm>
              <a:off x="2632" y="2531"/>
              <a:ext cx="112" cy="117"/>
            </a:xfrm>
            <a:custGeom>
              <a:avLst/>
              <a:gdLst>
                <a:gd name="T0" fmla="*/ 123 w 88"/>
                <a:gd name="T1" fmla="*/ 23 h 117"/>
                <a:gd name="T2" fmla="*/ 439 w 88"/>
                <a:gd name="T3" fmla="*/ 23 h 117"/>
                <a:gd name="T4" fmla="*/ 489 w 88"/>
                <a:gd name="T5" fmla="*/ 0 h 117"/>
                <a:gd name="T6" fmla="*/ 857 w 88"/>
                <a:gd name="T7" fmla="*/ 0 h 117"/>
                <a:gd name="T8" fmla="*/ 984 w 88"/>
                <a:gd name="T9" fmla="*/ 27 h 117"/>
                <a:gd name="T10" fmla="*/ 932 w 88"/>
                <a:gd name="T11" fmla="*/ 50 h 117"/>
                <a:gd name="T12" fmla="*/ 984 w 88"/>
                <a:gd name="T13" fmla="*/ 61 h 117"/>
                <a:gd name="T14" fmla="*/ 857 w 88"/>
                <a:gd name="T15" fmla="*/ 94 h 117"/>
                <a:gd name="T16" fmla="*/ 682 w 88"/>
                <a:gd name="T17" fmla="*/ 94 h 117"/>
                <a:gd name="T18" fmla="*/ 358 w 88"/>
                <a:gd name="T19" fmla="*/ 117 h 117"/>
                <a:gd name="T20" fmla="*/ 0 w 88"/>
                <a:gd name="T21" fmla="*/ 61 h 117"/>
                <a:gd name="T22" fmla="*/ 123 w 88"/>
                <a:gd name="T23" fmla="*/ 23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117"/>
                <a:gd name="T38" fmla="*/ 88 w 88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117">
                  <a:moveTo>
                    <a:pt x="11" y="23"/>
                  </a:moveTo>
                  <a:lnTo>
                    <a:pt x="39" y="23"/>
                  </a:lnTo>
                  <a:lnTo>
                    <a:pt x="44" y="0"/>
                  </a:lnTo>
                  <a:lnTo>
                    <a:pt x="77" y="0"/>
                  </a:lnTo>
                  <a:lnTo>
                    <a:pt x="88" y="27"/>
                  </a:lnTo>
                  <a:lnTo>
                    <a:pt x="83" y="50"/>
                  </a:lnTo>
                  <a:lnTo>
                    <a:pt x="88" y="61"/>
                  </a:lnTo>
                  <a:lnTo>
                    <a:pt x="77" y="94"/>
                  </a:lnTo>
                  <a:lnTo>
                    <a:pt x="61" y="94"/>
                  </a:lnTo>
                  <a:lnTo>
                    <a:pt x="33" y="117"/>
                  </a:lnTo>
                  <a:lnTo>
                    <a:pt x="0" y="6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6" name="Freeform 165"/>
            <p:cNvSpPr>
              <a:spLocks/>
            </p:cNvSpPr>
            <p:nvPr/>
          </p:nvSpPr>
          <p:spPr bwMode="auto">
            <a:xfrm>
              <a:off x="2632" y="2531"/>
              <a:ext cx="112" cy="117"/>
            </a:xfrm>
            <a:custGeom>
              <a:avLst/>
              <a:gdLst>
                <a:gd name="T0" fmla="*/ 123 w 88"/>
                <a:gd name="T1" fmla="*/ 23 h 117"/>
                <a:gd name="T2" fmla="*/ 439 w 88"/>
                <a:gd name="T3" fmla="*/ 23 h 117"/>
                <a:gd name="T4" fmla="*/ 489 w 88"/>
                <a:gd name="T5" fmla="*/ 0 h 117"/>
                <a:gd name="T6" fmla="*/ 857 w 88"/>
                <a:gd name="T7" fmla="*/ 0 h 117"/>
                <a:gd name="T8" fmla="*/ 984 w 88"/>
                <a:gd name="T9" fmla="*/ 27 h 117"/>
                <a:gd name="T10" fmla="*/ 932 w 88"/>
                <a:gd name="T11" fmla="*/ 50 h 117"/>
                <a:gd name="T12" fmla="*/ 984 w 88"/>
                <a:gd name="T13" fmla="*/ 61 h 117"/>
                <a:gd name="T14" fmla="*/ 857 w 88"/>
                <a:gd name="T15" fmla="*/ 94 h 117"/>
                <a:gd name="T16" fmla="*/ 682 w 88"/>
                <a:gd name="T17" fmla="*/ 94 h 117"/>
                <a:gd name="T18" fmla="*/ 358 w 88"/>
                <a:gd name="T19" fmla="*/ 117 h 117"/>
                <a:gd name="T20" fmla="*/ 0 w 88"/>
                <a:gd name="T21" fmla="*/ 61 h 117"/>
                <a:gd name="T22" fmla="*/ 123 w 88"/>
                <a:gd name="T23" fmla="*/ 23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117"/>
                <a:gd name="T38" fmla="*/ 88 w 88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117">
                  <a:moveTo>
                    <a:pt x="11" y="23"/>
                  </a:moveTo>
                  <a:lnTo>
                    <a:pt x="39" y="23"/>
                  </a:lnTo>
                  <a:lnTo>
                    <a:pt x="44" y="0"/>
                  </a:lnTo>
                  <a:lnTo>
                    <a:pt x="77" y="0"/>
                  </a:lnTo>
                  <a:lnTo>
                    <a:pt x="88" y="27"/>
                  </a:lnTo>
                  <a:lnTo>
                    <a:pt x="83" y="50"/>
                  </a:lnTo>
                  <a:lnTo>
                    <a:pt x="88" y="61"/>
                  </a:lnTo>
                  <a:lnTo>
                    <a:pt x="77" y="94"/>
                  </a:lnTo>
                  <a:lnTo>
                    <a:pt x="61" y="94"/>
                  </a:lnTo>
                  <a:lnTo>
                    <a:pt x="33" y="117"/>
                  </a:lnTo>
                  <a:lnTo>
                    <a:pt x="0" y="6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7" name="Freeform 166"/>
            <p:cNvSpPr>
              <a:spLocks/>
            </p:cNvSpPr>
            <p:nvPr/>
          </p:nvSpPr>
          <p:spPr bwMode="auto">
            <a:xfrm>
              <a:off x="2632" y="2531"/>
              <a:ext cx="112" cy="117"/>
            </a:xfrm>
            <a:custGeom>
              <a:avLst/>
              <a:gdLst>
                <a:gd name="T0" fmla="*/ 123 w 88"/>
                <a:gd name="T1" fmla="*/ 23 h 117"/>
                <a:gd name="T2" fmla="*/ 439 w 88"/>
                <a:gd name="T3" fmla="*/ 23 h 117"/>
                <a:gd name="T4" fmla="*/ 489 w 88"/>
                <a:gd name="T5" fmla="*/ 0 h 117"/>
                <a:gd name="T6" fmla="*/ 857 w 88"/>
                <a:gd name="T7" fmla="*/ 0 h 117"/>
                <a:gd name="T8" fmla="*/ 984 w 88"/>
                <a:gd name="T9" fmla="*/ 27 h 117"/>
                <a:gd name="T10" fmla="*/ 932 w 88"/>
                <a:gd name="T11" fmla="*/ 50 h 117"/>
                <a:gd name="T12" fmla="*/ 984 w 88"/>
                <a:gd name="T13" fmla="*/ 61 h 117"/>
                <a:gd name="T14" fmla="*/ 857 w 88"/>
                <a:gd name="T15" fmla="*/ 94 h 117"/>
                <a:gd name="T16" fmla="*/ 682 w 88"/>
                <a:gd name="T17" fmla="*/ 94 h 117"/>
                <a:gd name="T18" fmla="*/ 358 w 88"/>
                <a:gd name="T19" fmla="*/ 117 h 117"/>
                <a:gd name="T20" fmla="*/ 0 w 88"/>
                <a:gd name="T21" fmla="*/ 61 h 117"/>
                <a:gd name="T22" fmla="*/ 123 w 88"/>
                <a:gd name="T23" fmla="*/ 23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117"/>
                <a:gd name="T38" fmla="*/ 88 w 88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117">
                  <a:moveTo>
                    <a:pt x="11" y="23"/>
                  </a:moveTo>
                  <a:lnTo>
                    <a:pt x="39" y="23"/>
                  </a:lnTo>
                  <a:lnTo>
                    <a:pt x="44" y="0"/>
                  </a:lnTo>
                  <a:lnTo>
                    <a:pt x="77" y="0"/>
                  </a:lnTo>
                  <a:lnTo>
                    <a:pt x="88" y="27"/>
                  </a:lnTo>
                  <a:lnTo>
                    <a:pt x="83" y="50"/>
                  </a:lnTo>
                  <a:lnTo>
                    <a:pt x="88" y="61"/>
                  </a:lnTo>
                  <a:lnTo>
                    <a:pt x="77" y="94"/>
                  </a:lnTo>
                  <a:lnTo>
                    <a:pt x="61" y="94"/>
                  </a:lnTo>
                  <a:lnTo>
                    <a:pt x="33" y="117"/>
                  </a:lnTo>
                  <a:lnTo>
                    <a:pt x="0" y="6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8" name="Freeform 167"/>
            <p:cNvSpPr>
              <a:spLocks/>
            </p:cNvSpPr>
            <p:nvPr/>
          </p:nvSpPr>
          <p:spPr bwMode="auto">
            <a:xfrm>
              <a:off x="2702" y="2189"/>
              <a:ext cx="203" cy="244"/>
            </a:xfrm>
            <a:custGeom>
              <a:avLst/>
              <a:gdLst>
                <a:gd name="T0" fmla="*/ 355 w 160"/>
                <a:gd name="T1" fmla="*/ 0 h 244"/>
                <a:gd name="T2" fmla="*/ 417 w 160"/>
                <a:gd name="T3" fmla="*/ 0 h 244"/>
                <a:gd name="T4" fmla="*/ 894 w 160"/>
                <a:gd name="T5" fmla="*/ 16 h 244"/>
                <a:gd name="T6" fmla="*/ 1019 w 160"/>
                <a:gd name="T7" fmla="*/ 28 h 244"/>
                <a:gd name="T8" fmla="*/ 1146 w 160"/>
                <a:gd name="T9" fmla="*/ 28 h 244"/>
                <a:gd name="T10" fmla="*/ 1322 w 160"/>
                <a:gd name="T11" fmla="*/ 39 h 244"/>
                <a:gd name="T12" fmla="*/ 1439 w 160"/>
                <a:gd name="T13" fmla="*/ 50 h 244"/>
                <a:gd name="T14" fmla="*/ 1733 w 160"/>
                <a:gd name="T15" fmla="*/ 56 h 244"/>
                <a:gd name="T16" fmla="*/ 1733 w 160"/>
                <a:gd name="T17" fmla="*/ 106 h 244"/>
                <a:gd name="T18" fmla="*/ 1618 w 160"/>
                <a:gd name="T19" fmla="*/ 110 h 244"/>
                <a:gd name="T20" fmla="*/ 1542 w 160"/>
                <a:gd name="T21" fmla="*/ 127 h 244"/>
                <a:gd name="T22" fmla="*/ 1542 w 160"/>
                <a:gd name="T23" fmla="*/ 154 h 244"/>
                <a:gd name="T24" fmla="*/ 1657 w 160"/>
                <a:gd name="T25" fmla="*/ 194 h 244"/>
                <a:gd name="T26" fmla="*/ 1542 w 160"/>
                <a:gd name="T27" fmla="*/ 204 h 244"/>
                <a:gd name="T28" fmla="*/ 958 w 160"/>
                <a:gd name="T29" fmla="*/ 227 h 244"/>
                <a:gd name="T30" fmla="*/ 1019 w 160"/>
                <a:gd name="T31" fmla="*/ 238 h 244"/>
                <a:gd name="T32" fmla="*/ 721 w 160"/>
                <a:gd name="T33" fmla="*/ 244 h 244"/>
                <a:gd name="T34" fmla="*/ 721 w 160"/>
                <a:gd name="T35" fmla="*/ 238 h 244"/>
                <a:gd name="T36" fmla="*/ 539 w 160"/>
                <a:gd name="T37" fmla="*/ 244 h 244"/>
                <a:gd name="T38" fmla="*/ 355 w 160"/>
                <a:gd name="T39" fmla="*/ 215 h 244"/>
                <a:gd name="T40" fmla="*/ 355 w 160"/>
                <a:gd name="T41" fmla="*/ 210 h 244"/>
                <a:gd name="T42" fmla="*/ 480 w 160"/>
                <a:gd name="T43" fmla="*/ 210 h 244"/>
                <a:gd name="T44" fmla="*/ 355 w 160"/>
                <a:gd name="T45" fmla="*/ 188 h 244"/>
                <a:gd name="T46" fmla="*/ 417 w 160"/>
                <a:gd name="T47" fmla="*/ 177 h 244"/>
                <a:gd name="T48" fmla="*/ 173 w 160"/>
                <a:gd name="T49" fmla="*/ 154 h 244"/>
                <a:gd name="T50" fmla="*/ 173 w 160"/>
                <a:gd name="T51" fmla="*/ 138 h 244"/>
                <a:gd name="T52" fmla="*/ 0 w 160"/>
                <a:gd name="T53" fmla="*/ 122 h 244"/>
                <a:gd name="T54" fmla="*/ 66 w 160"/>
                <a:gd name="T55" fmla="*/ 106 h 244"/>
                <a:gd name="T56" fmla="*/ 417 w 160"/>
                <a:gd name="T57" fmla="*/ 72 h 244"/>
                <a:gd name="T58" fmla="*/ 417 w 160"/>
                <a:gd name="T59" fmla="*/ 66 h 244"/>
                <a:gd name="T60" fmla="*/ 355 w 160"/>
                <a:gd name="T61" fmla="*/ 16 h 244"/>
                <a:gd name="T62" fmla="*/ 355 w 160"/>
                <a:gd name="T63" fmla="*/ 0 h 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244"/>
                <a:gd name="T98" fmla="*/ 160 w 160"/>
                <a:gd name="T99" fmla="*/ 244 h 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244">
                  <a:moveTo>
                    <a:pt x="33" y="0"/>
                  </a:moveTo>
                  <a:lnTo>
                    <a:pt x="39" y="0"/>
                  </a:lnTo>
                  <a:lnTo>
                    <a:pt x="83" y="16"/>
                  </a:lnTo>
                  <a:lnTo>
                    <a:pt x="94" y="28"/>
                  </a:lnTo>
                  <a:lnTo>
                    <a:pt x="106" y="28"/>
                  </a:lnTo>
                  <a:lnTo>
                    <a:pt x="122" y="39"/>
                  </a:lnTo>
                  <a:lnTo>
                    <a:pt x="133" y="50"/>
                  </a:lnTo>
                  <a:lnTo>
                    <a:pt x="160" y="56"/>
                  </a:lnTo>
                  <a:lnTo>
                    <a:pt x="160" y="106"/>
                  </a:lnTo>
                  <a:lnTo>
                    <a:pt x="150" y="110"/>
                  </a:lnTo>
                  <a:lnTo>
                    <a:pt x="143" y="127"/>
                  </a:lnTo>
                  <a:lnTo>
                    <a:pt x="143" y="154"/>
                  </a:lnTo>
                  <a:lnTo>
                    <a:pt x="154" y="194"/>
                  </a:lnTo>
                  <a:lnTo>
                    <a:pt x="143" y="204"/>
                  </a:lnTo>
                  <a:lnTo>
                    <a:pt x="89" y="227"/>
                  </a:lnTo>
                  <a:lnTo>
                    <a:pt x="94" y="238"/>
                  </a:lnTo>
                  <a:lnTo>
                    <a:pt x="66" y="244"/>
                  </a:lnTo>
                  <a:lnTo>
                    <a:pt x="66" y="238"/>
                  </a:lnTo>
                  <a:lnTo>
                    <a:pt x="50" y="244"/>
                  </a:lnTo>
                  <a:lnTo>
                    <a:pt x="33" y="215"/>
                  </a:lnTo>
                  <a:lnTo>
                    <a:pt x="33" y="210"/>
                  </a:lnTo>
                  <a:lnTo>
                    <a:pt x="45" y="210"/>
                  </a:lnTo>
                  <a:lnTo>
                    <a:pt x="33" y="188"/>
                  </a:lnTo>
                  <a:lnTo>
                    <a:pt x="39" y="177"/>
                  </a:lnTo>
                  <a:lnTo>
                    <a:pt x="16" y="154"/>
                  </a:lnTo>
                  <a:lnTo>
                    <a:pt x="16" y="138"/>
                  </a:lnTo>
                  <a:lnTo>
                    <a:pt x="0" y="122"/>
                  </a:lnTo>
                  <a:lnTo>
                    <a:pt x="6" y="106"/>
                  </a:lnTo>
                  <a:lnTo>
                    <a:pt x="39" y="72"/>
                  </a:lnTo>
                  <a:lnTo>
                    <a:pt x="39" y="66"/>
                  </a:lnTo>
                  <a:lnTo>
                    <a:pt x="33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89" name="Freeform 168"/>
            <p:cNvSpPr>
              <a:spLocks/>
            </p:cNvSpPr>
            <p:nvPr/>
          </p:nvSpPr>
          <p:spPr bwMode="auto">
            <a:xfrm>
              <a:off x="2752" y="2383"/>
              <a:ext cx="224" cy="148"/>
            </a:xfrm>
            <a:custGeom>
              <a:avLst/>
              <a:gdLst>
                <a:gd name="T0" fmla="*/ 182 w 177"/>
                <a:gd name="T1" fmla="*/ 148 h 148"/>
                <a:gd name="T2" fmla="*/ 182 w 177"/>
                <a:gd name="T3" fmla="*/ 144 h 148"/>
                <a:gd name="T4" fmla="*/ 0 w 177"/>
                <a:gd name="T5" fmla="*/ 94 h 148"/>
                <a:gd name="T6" fmla="*/ 120 w 177"/>
                <a:gd name="T7" fmla="*/ 50 h 148"/>
                <a:gd name="T8" fmla="*/ 280 w 177"/>
                <a:gd name="T9" fmla="*/ 44 h 148"/>
                <a:gd name="T10" fmla="*/ 280 w 177"/>
                <a:gd name="T11" fmla="*/ 50 h 148"/>
                <a:gd name="T12" fmla="*/ 587 w 177"/>
                <a:gd name="T13" fmla="*/ 44 h 148"/>
                <a:gd name="T14" fmla="*/ 525 w 177"/>
                <a:gd name="T15" fmla="*/ 33 h 148"/>
                <a:gd name="T16" fmla="*/ 1098 w 177"/>
                <a:gd name="T17" fmla="*/ 10 h 148"/>
                <a:gd name="T18" fmla="*/ 1219 w 177"/>
                <a:gd name="T19" fmla="*/ 0 h 148"/>
                <a:gd name="T20" fmla="*/ 1344 w 177"/>
                <a:gd name="T21" fmla="*/ 21 h 148"/>
                <a:gd name="T22" fmla="*/ 1390 w 177"/>
                <a:gd name="T23" fmla="*/ 33 h 148"/>
                <a:gd name="T24" fmla="*/ 1563 w 177"/>
                <a:gd name="T25" fmla="*/ 33 h 148"/>
                <a:gd name="T26" fmla="*/ 1626 w 177"/>
                <a:gd name="T27" fmla="*/ 60 h 148"/>
                <a:gd name="T28" fmla="*/ 1701 w 177"/>
                <a:gd name="T29" fmla="*/ 71 h 148"/>
                <a:gd name="T30" fmla="*/ 1796 w 177"/>
                <a:gd name="T31" fmla="*/ 77 h 148"/>
                <a:gd name="T32" fmla="*/ 1862 w 177"/>
                <a:gd name="T33" fmla="*/ 83 h 148"/>
                <a:gd name="T34" fmla="*/ 1862 w 177"/>
                <a:gd name="T35" fmla="*/ 98 h 148"/>
                <a:gd name="T36" fmla="*/ 1514 w 177"/>
                <a:gd name="T37" fmla="*/ 98 h 148"/>
                <a:gd name="T38" fmla="*/ 1281 w 177"/>
                <a:gd name="T39" fmla="*/ 104 h 148"/>
                <a:gd name="T40" fmla="*/ 993 w 177"/>
                <a:gd name="T41" fmla="*/ 115 h 148"/>
                <a:gd name="T42" fmla="*/ 878 w 177"/>
                <a:gd name="T43" fmla="*/ 98 h 148"/>
                <a:gd name="T44" fmla="*/ 747 w 177"/>
                <a:gd name="T45" fmla="*/ 98 h 148"/>
                <a:gd name="T46" fmla="*/ 587 w 177"/>
                <a:gd name="T47" fmla="*/ 127 h 148"/>
                <a:gd name="T48" fmla="*/ 280 w 177"/>
                <a:gd name="T49" fmla="*/ 127 h 148"/>
                <a:gd name="T50" fmla="*/ 182 w 177"/>
                <a:gd name="T51" fmla="*/ 148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8"/>
                <a:gd name="T80" fmla="*/ 177 w 177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8">
                  <a:moveTo>
                    <a:pt x="17" y="148"/>
                  </a:moveTo>
                  <a:lnTo>
                    <a:pt x="17" y="144"/>
                  </a:lnTo>
                  <a:lnTo>
                    <a:pt x="0" y="94"/>
                  </a:lnTo>
                  <a:lnTo>
                    <a:pt x="11" y="50"/>
                  </a:lnTo>
                  <a:lnTo>
                    <a:pt x="27" y="44"/>
                  </a:lnTo>
                  <a:lnTo>
                    <a:pt x="27" y="50"/>
                  </a:lnTo>
                  <a:lnTo>
                    <a:pt x="55" y="44"/>
                  </a:lnTo>
                  <a:lnTo>
                    <a:pt x="50" y="33"/>
                  </a:lnTo>
                  <a:lnTo>
                    <a:pt x="104" y="10"/>
                  </a:lnTo>
                  <a:lnTo>
                    <a:pt x="115" y="0"/>
                  </a:lnTo>
                  <a:lnTo>
                    <a:pt x="127" y="21"/>
                  </a:lnTo>
                  <a:lnTo>
                    <a:pt x="132" y="33"/>
                  </a:lnTo>
                  <a:lnTo>
                    <a:pt x="148" y="33"/>
                  </a:lnTo>
                  <a:lnTo>
                    <a:pt x="154" y="60"/>
                  </a:lnTo>
                  <a:lnTo>
                    <a:pt x="161" y="71"/>
                  </a:lnTo>
                  <a:lnTo>
                    <a:pt x="171" y="77"/>
                  </a:lnTo>
                  <a:lnTo>
                    <a:pt x="177" y="83"/>
                  </a:lnTo>
                  <a:lnTo>
                    <a:pt x="177" y="98"/>
                  </a:lnTo>
                  <a:lnTo>
                    <a:pt x="144" y="98"/>
                  </a:lnTo>
                  <a:lnTo>
                    <a:pt x="121" y="104"/>
                  </a:lnTo>
                  <a:lnTo>
                    <a:pt x="94" y="115"/>
                  </a:lnTo>
                  <a:lnTo>
                    <a:pt x="83" y="98"/>
                  </a:lnTo>
                  <a:lnTo>
                    <a:pt x="71" y="98"/>
                  </a:lnTo>
                  <a:lnTo>
                    <a:pt x="55" y="127"/>
                  </a:lnTo>
                  <a:lnTo>
                    <a:pt x="27" y="127"/>
                  </a:lnTo>
                  <a:lnTo>
                    <a:pt x="17" y="148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0" name="Freeform 169"/>
            <p:cNvSpPr>
              <a:spLocks/>
            </p:cNvSpPr>
            <p:nvPr/>
          </p:nvSpPr>
          <p:spPr bwMode="auto">
            <a:xfrm>
              <a:off x="2674" y="2510"/>
              <a:ext cx="148" cy="153"/>
            </a:xfrm>
            <a:custGeom>
              <a:avLst/>
              <a:gdLst>
                <a:gd name="T0" fmla="*/ 0 w 116"/>
                <a:gd name="T1" fmla="*/ 138 h 153"/>
                <a:gd name="T2" fmla="*/ 324 w 116"/>
                <a:gd name="T3" fmla="*/ 115 h 153"/>
                <a:gd name="T4" fmla="*/ 500 w 116"/>
                <a:gd name="T5" fmla="*/ 115 h 153"/>
                <a:gd name="T6" fmla="*/ 625 w 116"/>
                <a:gd name="T7" fmla="*/ 82 h 153"/>
                <a:gd name="T8" fmla="*/ 578 w 116"/>
                <a:gd name="T9" fmla="*/ 71 h 153"/>
                <a:gd name="T10" fmla="*/ 625 w 116"/>
                <a:gd name="T11" fmla="*/ 48 h 153"/>
                <a:gd name="T12" fmla="*/ 500 w 116"/>
                <a:gd name="T13" fmla="*/ 21 h 153"/>
                <a:gd name="T14" fmla="*/ 896 w 116"/>
                <a:gd name="T15" fmla="*/ 21 h 153"/>
                <a:gd name="T16" fmla="*/ 1002 w 116"/>
                <a:gd name="T17" fmla="*/ 0 h 153"/>
                <a:gd name="T18" fmla="*/ 1326 w 116"/>
                <a:gd name="T19" fmla="*/ 0 h 153"/>
                <a:gd name="T20" fmla="*/ 1199 w 116"/>
                <a:gd name="T21" fmla="*/ 48 h 153"/>
                <a:gd name="T22" fmla="*/ 1199 w 116"/>
                <a:gd name="T23" fmla="*/ 65 h 153"/>
                <a:gd name="T24" fmla="*/ 896 w 116"/>
                <a:gd name="T25" fmla="*/ 104 h 153"/>
                <a:gd name="T26" fmla="*/ 896 w 116"/>
                <a:gd name="T27" fmla="*/ 121 h 153"/>
                <a:gd name="T28" fmla="*/ 760 w 116"/>
                <a:gd name="T29" fmla="*/ 138 h 153"/>
                <a:gd name="T30" fmla="*/ 527 w 116"/>
                <a:gd name="T31" fmla="*/ 148 h 153"/>
                <a:gd name="T32" fmla="*/ 356 w 116"/>
                <a:gd name="T33" fmla="*/ 150 h 153"/>
                <a:gd name="T34" fmla="*/ 232 w 116"/>
                <a:gd name="T35" fmla="*/ 145 h 153"/>
                <a:gd name="T36" fmla="*/ 98 w 116"/>
                <a:gd name="T37" fmla="*/ 153 h 153"/>
                <a:gd name="T38" fmla="*/ 0 w 116"/>
                <a:gd name="T39" fmla="*/ 138 h 1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6"/>
                <a:gd name="T61" fmla="*/ 0 h 153"/>
                <a:gd name="T62" fmla="*/ 116 w 116"/>
                <a:gd name="T63" fmla="*/ 153 h 1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6" h="153">
                  <a:moveTo>
                    <a:pt x="0" y="138"/>
                  </a:moveTo>
                  <a:lnTo>
                    <a:pt x="28" y="115"/>
                  </a:lnTo>
                  <a:lnTo>
                    <a:pt x="44" y="115"/>
                  </a:lnTo>
                  <a:lnTo>
                    <a:pt x="55" y="82"/>
                  </a:lnTo>
                  <a:lnTo>
                    <a:pt x="50" y="71"/>
                  </a:lnTo>
                  <a:lnTo>
                    <a:pt x="55" y="48"/>
                  </a:lnTo>
                  <a:lnTo>
                    <a:pt x="44" y="21"/>
                  </a:lnTo>
                  <a:lnTo>
                    <a:pt x="78" y="21"/>
                  </a:lnTo>
                  <a:lnTo>
                    <a:pt x="88" y="0"/>
                  </a:lnTo>
                  <a:lnTo>
                    <a:pt x="116" y="0"/>
                  </a:lnTo>
                  <a:lnTo>
                    <a:pt x="105" y="48"/>
                  </a:lnTo>
                  <a:lnTo>
                    <a:pt x="105" y="65"/>
                  </a:lnTo>
                  <a:lnTo>
                    <a:pt x="78" y="104"/>
                  </a:lnTo>
                  <a:lnTo>
                    <a:pt x="78" y="121"/>
                  </a:lnTo>
                  <a:lnTo>
                    <a:pt x="67" y="138"/>
                  </a:lnTo>
                  <a:lnTo>
                    <a:pt x="46" y="148"/>
                  </a:lnTo>
                  <a:lnTo>
                    <a:pt x="31" y="150"/>
                  </a:lnTo>
                  <a:lnTo>
                    <a:pt x="20" y="145"/>
                  </a:lnTo>
                  <a:lnTo>
                    <a:pt x="9" y="15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1" name="Freeform 170"/>
            <p:cNvSpPr>
              <a:spLocks/>
            </p:cNvSpPr>
            <p:nvPr/>
          </p:nvSpPr>
          <p:spPr bwMode="auto">
            <a:xfrm>
              <a:off x="2674" y="2510"/>
              <a:ext cx="148" cy="153"/>
            </a:xfrm>
            <a:custGeom>
              <a:avLst/>
              <a:gdLst>
                <a:gd name="T0" fmla="*/ 0 w 116"/>
                <a:gd name="T1" fmla="*/ 138 h 153"/>
                <a:gd name="T2" fmla="*/ 324 w 116"/>
                <a:gd name="T3" fmla="*/ 115 h 153"/>
                <a:gd name="T4" fmla="*/ 500 w 116"/>
                <a:gd name="T5" fmla="*/ 115 h 153"/>
                <a:gd name="T6" fmla="*/ 625 w 116"/>
                <a:gd name="T7" fmla="*/ 82 h 153"/>
                <a:gd name="T8" fmla="*/ 578 w 116"/>
                <a:gd name="T9" fmla="*/ 71 h 153"/>
                <a:gd name="T10" fmla="*/ 625 w 116"/>
                <a:gd name="T11" fmla="*/ 48 h 153"/>
                <a:gd name="T12" fmla="*/ 500 w 116"/>
                <a:gd name="T13" fmla="*/ 21 h 153"/>
                <a:gd name="T14" fmla="*/ 896 w 116"/>
                <a:gd name="T15" fmla="*/ 21 h 153"/>
                <a:gd name="T16" fmla="*/ 1002 w 116"/>
                <a:gd name="T17" fmla="*/ 0 h 153"/>
                <a:gd name="T18" fmla="*/ 1326 w 116"/>
                <a:gd name="T19" fmla="*/ 0 h 153"/>
                <a:gd name="T20" fmla="*/ 1199 w 116"/>
                <a:gd name="T21" fmla="*/ 48 h 153"/>
                <a:gd name="T22" fmla="*/ 1199 w 116"/>
                <a:gd name="T23" fmla="*/ 65 h 153"/>
                <a:gd name="T24" fmla="*/ 896 w 116"/>
                <a:gd name="T25" fmla="*/ 104 h 153"/>
                <a:gd name="T26" fmla="*/ 896 w 116"/>
                <a:gd name="T27" fmla="*/ 121 h 153"/>
                <a:gd name="T28" fmla="*/ 760 w 116"/>
                <a:gd name="T29" fmla="*/ 138 h 153"/>
                <a:gd name="T30" fmla="*/ 527 w 116"/>
                <a:gd name="T31" fmla="*/ 148 h 153"/>
                <a:gd name="T32" fmla="*/ 356 w 116"/>
                <a:gd name="T33" fmla="*/ 150 h 153"/>
                <a:gd name="T34" fmla="*/ 232 w 116"/>
                <a:gd name="T35" fmla="*/ 145 h 153"/>
                <a:gd name="T36" fmla="*/ 98 w 116"/>
                <a:gd name="T37" fmla="*/ 153 h 153"/>
                <a:gd name="T38" fmla="*/ 0 w 116"/>
                <a:gd name="T39" fmla="*/ 138 h 1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6"/>
                <a:gd name="T61" fmla="*/ 0 h 153"/>
                <a:gd name="T62" fmla="*/ 116 w 116"/>
                <a:gd name="T63" fmla="*/ 153 h 1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6" h="153">
                  <a:moveTo>
                    <a:pt x="0" y="138"/>
                  </a:moveTo>
                  <a:lnTo>
                    <a:pt x="28" y="115"/>
                  </a:lnTo>
                  <a:lnTo>
                    <a:pt x="44" y="115"/>
                  </a:lnTo>
                  <a:lnTo>
                    <a:pt x="55" y="82"/>
                  </a:lnTo>
                  <a:lnTo>
                    <a:pt x="50" y="71"/>
                  </a:lnTo>
                  <a:lnTo>
                    <a:pt x="55" y="48"/>
                  </a:lnTo>
                  <a:lnTo>
                    <a:pt x="44" y="21"/>
                  </a:lnTo>
                  <a:lnTo>
                    <a:pt x="78" y="21"/>
                  </a:lnTo>
                  <a:lnTo>
                    <a:pt x="88" y="0"/>
                  </a:lnTo>
                  <a:lnTo>
                    <a:pt x="116" y="0"/>
                  </a:lnTo>
                  <a:lnTo>
                    <a:pt x="105" y="48"/>
                  </a:lnTo>
                  <a:lnTo>
                    <a:pt x="105" y="65"/>
                  </a:lnTo>
                  <a:lnTo>
                    <a:pt x="78" y="104"/>
                  </a:lnTo>
                  <a:lnTo>
                    <a:pt x="78" y="121"/>
                  </a:lnTo>
                  <a:lnTo>
                    <a:pt x="67" y="138"/>
                  </a:lnTo>
                  <a:lnTo>
                    <a:pt x="46" y="148"/>
                  </a:lnTo>
                  <a:lnTo>
                    <a:pt x="31" y="150"/>
                  </a:lnTo>
                  <a:lnTo>
                    <a:pt x="20" y="145"/>
                  </a:lnTo>
                  <a:lnTo>
                    <a:pt x="9" y="15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2" name="Freeform 171"/>
            <p:cNvSpPr>
              <a:spLocks/>
            </p:cNvSpPr>
            <p:nvPr/>
          </p:nvSpPr>
          <p:spPr bwMode="auto">
            <a:xfrm>
              <a:off x="2692" y="2481"/>
              <a:ext cx="354" cy="343"/>
            </a:xfrm>
            <a:custGeom>
              <a:avLst/>
              <a:gdLst>
                <a:gd name="T0" fmla="*/ 157 w 279"/>
                <a:gd name="T1" fmla="*/ 179 h 343"/>
                <a:gd name="T2" fmla="*/ 320 w 279"/>
                <a:gd name="T3" fmla="*/ 177 h 343"/>
                <a:gd name="T4" fmla="*/ 571 w 279"/>
                <a:gd name="T5" fmla="*/ 167 h 343"/>
                <a:gd name="T6" fmla="*/ 694 w 279"/>
                <a:gd name="T7" fmla="*/ 150 h 343"/>
                <a:gd name="T8" fmla="*/ 694 w 279"/>
                <a:gd name="T9" fmla="*/ 133 h 343"/>
                <a:gd name="T10" fmla="*/ 981 w 279"/>
                <a:gd name="T11" fmla="*/ 94 h 343"/>
                <a:gd name="T12" fmla="*/ 981 w 279"/>
                <a:gd name="T13" fmla="*/ 77 h 343"/>
                <a:gd name="T14" fmla="*/ 1101 w 279"/>
                <a:gd name="T15" fmla="*/ 29 h 343"/>
                <a:gd name="T16" fmla="*/ 1275 w 279"/>
                <a:gd name="T17" fmla="*/ 0 h 343"/>
                <a:gd name="T18" fmla="*/ 1401 w 279"/>
                <a:gd name="T19" fmla="*/ 0 h 343"/>
                <a:gd name="T20" fmla="*/ 1521 w 279"/>
                <a:gd name="T21" fmla="*/ 17 h 343"/>
                <a:gd name="T22" fmla="*/ 1814 w 279"/>
                <a:gd name="T23" fmla="*/ 6 h 343"/>
                <a:gd name="T24" fmla="*/ 2066 w 279"/>
                <a:gd name="T25" fmla="*/ 0 h 343"/>
                <a:gd name="T26" fmla="*/ 2421 w 279"/>
                <a:gd name="T27" fmla="*/ 0 h 343"/>
                <a:gd name="T28" fmla="*/ 2544 w 279"/>
                <a:gd name="T29" fmla="*/ 12 h 343"/>
                <a:gd name="T30" fmla="*/ 2827 w 279"/>
                <a:gd name="T31" fmla="*/ 17 h 343"/>
                <a:gd name="T32" fmla="*/ 3017 w 279"/>
                <a:gd name="T33" fmla="*/ 33 h 343"/>
                <a:gd name="T34" fmla="*/ 3017 w 279"/>
                <a:gd name="T35" fmla="*/ 56 h 343"/>
                <a:gd name="T36" fmla="*/ 2767 w 279"/>
                <a:gd name="T37" fmla="*/ 100 h 343"/>
                <a:gd name="T38" fmla="*/ 2767 w 279"/>
                <a:gd name="T39" fmla="*/ 117 h 343"/>
                <a:gd name="T40" fmla="*/ 2703 w 279"/>
                <a:gd name="T41" fmla="*/ 161 h 343"/>
                <a:gd name="T42" fmla="*/ 2703 w 279"/>
                <a:gd name="T43" fmla="*/ 205 h 343"/>
                <a:gd name="T44" fmla="*/ 2949 w 279"/>
                <a:gd name="T45" fmla="*/ 238 h 343"/>
                <a:gd name="T46" fmla="*/ 2767 w 279"/>
                <a:gd name="T47" fmla="*/ 244 h 343"/>
                <a:gd name="T48" fmla="*/ 2653 w 279"/>
                <a:gd name="T49" fmla="*/ 244 h 343"/>
                <a:gd name="T50" fmla="*/ 2653 w 279"/>
                <a:gd name="T51" fmla="*/ 311 h 343"/>
                <a:gd name="T52" fmla="*/ 2767 w 279"/>
                <a:gd name="T53" fmla="*/ 311 h 343"/>
                <a:gd name="T54" fmla="*/ 2703 w 279"/>
                <a:gd name="T55" fmla="*/ 343 h 343"/>
                <a:gd name="T56" fmla="*/ 2479 w 279"/>
                <a:gd name="T57" fmla="*/ 315 h 343"/>
                <a:gd name="T58" fmla="*/ 2359 w 279"/>
                <a:gd name="T59" fmla="*/ 321 h 343"/>
                <a:gd name="T60" fmla="*/ 2005 w 279"/>
                <a:gd name="T61" fmla="*/ 294 h 343"/>
                <a:gd name="T62" fmla="*/ 1594 w 279"/>
                <a:gd name="T63" fmla="*/ 294 h 343"/>
                <a:gd name="T64" fmla="*/ 1641 w 279"/>
                <a:gd name="T65" fmla="*/ 277 h 343"/>
                <a:gd name="T66" fmla="*/ 1594 w 279"/>
                <a:gd name="T67" fmla="*/ 265 h 343"/>
                <a:gd name="T68" fmla="*/ 1457 w 279"/>
                <a:gd name="T69" fmla="*/ 227 h 343"/>
                <a:gd name="T70" fmla="*/ 1335 w 279"/>
                <a:gd name="T71" fmla="*/ 227 h 343"/>
                <a:gd name="T72" fmla="*/ 1236 w 279"/>
                <a:gd name="T73" fmla="*/ 238 h 343"/>
                <a:gd name="T74" fmla="*/ 981 w 279"/>
                <a:gd name="T75" fmla="*/ 238 h 343"/>
                <a:gd name="T76" fmla="*/ 755 w 279"/>
                <a:gd name="T77" fmla="*/ 200 h 343"/>
                <a:gd name="T78" fmla="*/ 25 w 279"/>
                <a:gd name="T79" fmla="*/ 200 h 343"/>
                <a:gd name="T80" fmla="*/ 0 w 279"/>
                <a:gd name="T81" fmla="*/ 194 h 343"/>
                <a:gd name="T82" fmla="*/ 157 w 279"/>
                <a:gd name="T83" fmla="*/ 179 h 3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9"/>
                <a:gd name="T127" fmla="*/ 0 h 343"/>
                <a:gd name="T128" fmla="*/ 279 w 279"/>
                <a:gd name="T129" fmla="*/ 343 h 3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9" h="343">
                  <a:moveTo>
                    <a:pt x="15" y="179"/>
                  </a:moveTo>
                  <a:lnTo>
                    <a:pt x="30" y="177"/>
                  </a:lnTo>
                  <a:lnTo>
                    <a:pt x="53" y="167"/>
                  </a:lnTo>
                  <a:lnTo>
                    <a:pt x="64" y="150"/>
                  </a:lnTo>
                  <a:lnTo>
                    <a:pt x="64" y="133"/>
                  </a:lnTo>
                  <a:lnTo>
                    <a:pt x="91" y="94"/>
                  </a:lnTo>
                  <a:lnTo>
                    <a:pt x="91" y="77"/>
                  </a:lnTo>
                  <a:lnTo>
                    <a:pt x="102" y="29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1" y="17"/>
                  </a:lnTo>
                  <a:lnTo>
                    <a:pt x="168" y="6"/>
                  </a:lnTo>
                  <a:lnTo>
                    <a:pt x="191" y="0"/>
                  </a:lnTo>
                  <a:lnTo>
                    <a:pt x="224" y="0"/>
                  </a:lnTo>
                  <a:lnTo>
                    <a:pt x="235" y="12"/>
                  </a:lnTo>
                  <a:lnTo>
                    <a:pt x="262" y="17"/>
                  </a:lnTo>
                  <a:lnTo>
                    <a:pt x="279" y="33"/>
                  </a:lnTo>
                  <a:lnTo>
                    <a:pt x="279" y="56"/>
                  </a:lnTo>
                  <a:lnTo>
                    <a:pt x="256" y="100"/>
                  </a:lnTo>
                  <a:lnTo>
                    <a:pt x="256" y="117"/>
                  </a:lnTo>
                  <a:lnTo>
                    <a:pt x="251" y="161"/>
                  </a:lnTo>
                  <a:lnTo>
                    <a:pt x="251" y="205"/>
                  </a:lnTo>
                  <a:lnTo>
                    <a:pt x="273" y="238"/>
                  </a:lnTo>
                  <a:lnTo>
                    <a:pt x="256" y="244"/>
                  </a:lnTo>
                  <a:lnTo>
                    <a:pt x="245" y="244"/>
                  </a:lnTo>
                  <a:lnTo>
                    <a:pt x="245" y="311"/>
                  </a:lnTo>
                  <a:lnTo>
                    <a:pt x="256" y="311"/>
                  </a:lnTo>
                  <a:lnTo>
                    <a:pt x="251" y="343"/>
                  </a:lnTo>
                  <a:lnTo>
                    <a:pt x="229" y="315"/>
                  </a:lnTo>
                  <a:lnTo>
                    <a:pt x="218" y="321"/>
                  </a:lnTo>
                  <a:lnTo>
                    <a:pt x="185" y="294"/>
                  </a:lnTo>
                  <a:lnTo>
                    <a:pt x="147" y="294"/>
                  </a:lnTo>
                  <a:lnTo>
                    <a:pt x="151" y="277"/>
                  </a:lnTo>
                  <a:lnTo>
                    <a:pt x="147" y="265"/>
                  </a:lnTo>
                  <a:lnTo>
                    <a:pt x="135" y="227"/>
                  </a:lnTo>
                  <a:lnTo>
                    <a:pt x="124" y="227"/>
                  </a:lnTo>
                  <a:lnTo>
                    <a:pt x="114" y="238"/>
                  </a:lnTo>
                  <a:lnTo>
                    <a:pt x="91" y="238"/>
                  </a:lnTo>
                  <a:lnTo>
                    <a:pt x="70" y="200"/>
                  </a:lnTo>
                  <a:lnTo>
                    <a:pt x="2" y="200"/>
                  </a:lnTo>
                  <a:lnTo>
                    <a:pt x="0" y="194"/>
                  </a:lnTo>
                  <a:lnTo>
                    <a:pt x="15" y="17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3" name="Freeform 172"/>
            <p:cNvSpPr>
              <a:spLocks/>
            </p:cNvSpPr>
            <p:nvPr/>
          </p:nvSpPr>
          <p:spPr bwMode="auto">
            <a:xfrm>
              <a:off x="3017" y="2481"/>
              <a:ext cx="98" cy="117"/>
            </a:xfrm>
            <a:custGeom>
              <a:avLst/>
              <a:gdLst>
                <a:gd name="T0" fmla="*/ 255 w 77"/>
                <a:gd name="T1" fmla="*/ 33 h 117"/>
                <a:gd name="T2" fmla="*/ 358 w 77"/>
                <a:gd name="T3" fmla="*/ 29 h 117"/>
                <a:gd name="T4" fmla="*/ 500 w 77"/>
                <a:gd name="T5" fmla="*/ 29 h 117"/>
                <a:gd name="T6" fmla="*/ 622 w 77"/>
                <a:gd name="T7" fmla="*/ 17 h 117"/>
                <a:gd name="T8" fmla="*/ 699 w 77"/>
                <a:gd name="T9" fmla="*/ 17 h 117"/>
                <a:gd name="T10" fmla="*/ 857 w 77"/>
                <a:gd name="T11" fmla="*/ 0 h 117"/>
                <a:gd name="T12" fmla="*/ 809 w 77"/>
                <a:gd name="T13" fmla="*/ 56 h 117"/>
                <a:gd name="T14" fmla="*/ 699 w 77"/>
                <a:gd name="T15" fmla="*/ 90 h 117"/>
                <a:gd name="T16" fmla="*/ 500 w 77"/>
                <a:gd name="T17" fmla="*/ 94 h 117"/>
                <a:gd name="T18" fmla="*/ 358 w 77"/>
                <a:gd name="T19" fmla="*/ 117 h 117"/>
                <a:gd name="T20" fmla="*/ 0 w 77"/>
                <a:gd name="T21" fmla="*/ 117 h 117"/>
                <a:gd name="T22" fmla="*/ 0 w 77"/>
                <a:gd name="T23" fmla="*/ 100 h 117"/>
                <a:gd name="T24" fmla="*/ 255 w 77"/>
                <a:gd name="T25" fmla="*/ 56 h 117"/>
                <a:gd name="T26" fmla="*/ 255 w 77"/>
                <a:gd name="T27" fmla="*/ 33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17"/>
                <a:gd name="T44" fmla="*/ 77 w 77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17">
                  <a:moveTo>
                    <a:pt x="23" y="33"/>
                  </a:moveTo>
                  <a:lnTo>
                    <a:pt x="33" y="29"/>
                  </a:lnTo>
                  <a:lnTo>
                    <a:pt x="45" y="29"/>
                  </a:lnTo>
                  <a:lnTo>
                    <a:pt x="56" y="17"/>
                  </a:lnTo>
                  <a:lnTo>
                    <a:pt x="62" y="17"/>
                  </a:lnTo>
                  <a:lnTo>
                    <a:pt x="77" y="0"/>
                  </a:lnTo>
                  <a:lnTo>
                    <a:pt x="73" y="56"/>
                  </a:lnTo>
                  <a:lnTo>
                    <a:pt x="62" y="90"/>
                  </a:lnTo>
                  <a:lnTo>
                    <a:pt x="45" y="94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100"/>
                  </a:lnTo>
                  <a:lnTo>
                    <a:pt x="23" y="56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4" name="Freeform 173"/>
            <p:cNvSpPr>
              <a:spLocks/>
            </p:cNvSpPr>
            <p:nvPr/>
          </p:nvSpPr>
          <p:spPr bwMode="auto">
            <a:xfrm>
              <a:off x="3017" y="2481"/>
              <a:ext cx="98" cy="117"/>
            </a:xfrm>
            <a:custGeom>
              <a:avLst/>
              <a:gdLst>
                <a:gd name="T0" fmla="*/ 255 w 77"/>
                <a:gd name="T1" fmla="*/ 33 h 117"/>
                <a:gd name="T2" fmla="*/ 358 w 77"/>
                <a:gd name="T3" fmla="*/ 29 h 117"/>
                <a:gd name="T4" fmla="*/ 500 w 77"/>
                <a:gd name="T5" fmla="*/ 29 h 117"/>
                <a:gd name="T6" fmla="*/ 622 w 77"/>
                <a:gd name="T7" fmla="*/ 17 h 117"/>
                <a:gd name="T8" fmla="*/ 699 w 77"/>
                <a:gd name="T9" fmla="*/ 17 h 117"/>
                <a:gd name="T10" fmla="*/ 857 w 77"/>
                <a:gd name="T11" fmla="*/ 0 h 117"/>
                <a:gd name="T12" fmla="*/ 809 w 77"/>
                <a:gd name="T13" fmla="*/ 56 h 117"/>
                <a:gd name="T14" fmla="*/ 699 w 77"/>
                <a:gd name="T15" fmla="*/ 90 h 117"/>
                <a:gd name="T16" fmla="*/ 500 w 77"/>
                <a:gd name="T17" fmla="*/ 94 h 117"/>
                <a:gd name="T18" fmla="*/ 358 w 77"/>
                <a:gd name="T19" fmla="*/ 117 h 117"/>
                <a:gd name="T20" fmla="*/ 0 w 77"/>
                <a:gd name="T21" fmla="*/ 117 h 117"/>
                <a:gd name="T22" fmla="*/ 0 w 77"/>
                <a:gd name="T23" fmla="*/ 100 h 117"/>
                <a:gd name="T24" fmla="*/ 255 w 77"/>
                <a:gd name="T25" fmla="*/ 56 h 117"/>
                <a:gd name="T26" fmla="*/ 255 w 77"/>
                <a:gd name="T27" fmla="*/ 33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17"/>
                <a:gd name="T44" fmla="*/ 77 w 77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17">
                  <a:moveTo>
                    <a:pt x="23" y="33"/>
                  </a:moveTo>
                  <a:lnTo>
                    <a:pt x="33" y="29"/>
                  </a:lnTo>
                  <a:lnTo>
                    <a:pt x="45" y="29"/>
                  </a:lnTo>
                  <a:lnTo>
                    <a:pt x="56" y="17"/>
                  </a:lnTo>
                  <a:lnTo>
                    <a:pt x="62" y="17"/>
                  </a:lnTo>
                  <a:lnTo>
                    <a:pt x="77" y="0"/>
                  </a:lnTo>
                  <a:lnTo>
                    <a:pt x="73" y="56"/>
                  </a:lnTo>
                  <a:lnTo>
                    <a:pt x="62" y="90"/>
                  </a:lnTo>
                  <a:lnTo>
                    <a:pt x="45" y="94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100"/>
                  </a:lnTo>
                  <a:lnTo>
                    <a:pt x="23" y="56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5" name="Freeform 174"/>
            <p:cNvSpPr>
              <a:spLocks/>
            </p:cNvSpPr>
            <p:nvPr/>
          </p:nvSpPr>
          <p:spPr bwMode="auto">
            <a:xfrm>
              <a:off x="3016" y="2598"/>
              <a:ext cx="22" cy="23"/>
            </a:xfrm>
            <a:custGeom>
              <a:avLst/>
              <a:gdLst>
                <a:gd name="T0" fmla="*/ 1 w 18"/>
                <a:gd name="T1" fmla="*/ 0 h 23"/>
                <a:gd name="T2" fmla="*/ 133 w 18"/>
                <a:gd name="T3" fmla="*/ 0 h 23"/>
                <a:gd name="T4" fmla="*/ 133 w 18"/>
                <a:gd name="T5" fmla="*/ 16 h 23"/>
                <a:gd name="T6" fmla="*/ 97 w 18"/>
                <a:gd name="T7" fmla="*/ 23 h 23"/>
                <a:gd name="T8" fmla="*/ 0 w 18"/>
                <a:gd name="T9" fmla="*/ 23 h 23"/>
                <a:gd name="T10" fmla="*/ 1 w 1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"/>
                <a:gd name="T20" fmla="*/ 18 w 1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">
                  <a:moveTo>
                    <a:pt x="1" y="0"/>
                  </a:moveTo>
                  <a:lnTo>
                    <a:pt x="18" y="0"/>
                  </a:lnTo>
                  <a:lnTo>
                    <a:pt x="18" y="16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6" name="Freeform 175"/>
            <p:cNvSpPr>
              <a:spLocks/>
            </p:cNvSpPr>
            <p:nvPr/>
          </p:nvSpPr>
          <p:spPr bwMode="auto">
            <a:xfrm>
              <a:off x="3016" y="2598"/>
              <a:ext cx="22" cy="23"/>
            </a:xfrm>
            <a:custGeom>
              <a:avLst/>
              <a:gdLst>
                <a:gd name="T0" fmla="*/ 1 w 18"/>
                <a:gd name="T1" fmla="*/ 0 h 23"/>
                <a:gd name="T2" fmla="*/ 133 w 18"/>
                <a:gd name="T3" fmla="*/ 0 h 23"/>
                <a:gd name="T4" fmla="*/ 133 w 18"/>
                <a:gd name="T5" fmla="*/ 16 h 23"/>
                <a:gd name="T6" fmla="*/ 97 w 18"/>
                <a:gd name="T7" fmla="*/ 23 h 23"/>
                <a:gd name="T8" fmla="*/ 0 w 18"/>
                <a:gd name="T9" fmla="*/ 23 h 23"/>
                <a:gd name="T10" fmla="*/ 1 w 1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"/>
                <a:gd name="T20" fmla="*/ 18 w 1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">
                  <a:moveTo>
                    <a:pt x="1" y="0"/>
                  </a:moveTo>
                  <a:lnTo>
                    <a:pt x="18" y="0"/>
                  </a:lnTo>
                  <a:lnTo>
                    <a:pt x="18" y="16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7" name="Freeform 176"/>
            <p:cNvSpPr>
              <a:spLocks/>
            </p:cNvSpPr>
            <p:nvPr/>
          </p:nvSpPr>
          <p:spPr bwMode="auto">
            <a:xfrm>
              <a:off x="3234" y="2339"/>
              <a:ext cx="43" cy="44"/>
            </a:xfrm>
            <a:custGeom>
              <a:avLst/>
              <a:gdLst>
                <a:gd name="T0" fmla="*/ 182 w 34"/>
                <a:gd name="T1" fmla="*/ 0 h 44"/>
                <a:gd name="T2" fmla="*/ 0 w 34"/>
                <a:gd name="T3" fmla="*/ 10 h 44"/>
                <a:gd name="T4" fmla="*/ 0 w 34"/>
                <a:gd name="T5" fmla="*/ 38 h 44"/>
                <a:gd name="T6" fmla="*/ 64 w 34"/>
                <a:gd name="T7" fmla="*/ 44 h 44"/>
                <a:gd name="T8" fmla="*/ 243 w 34"/>
                <a:gd name="T9" fmla="*/ 44 h 44"/>
                <a:gd name="T10" fmla="*/ 353 w 34"/>
                <a:gd name="T11" fmla="*/ 27 h 44"/>
                <a:gd name="T12" fmla="*/ 243 w 34"/>
                <a:gd name="T13" fmla="*/ 21 h 44"/>
                <a:gd name="T14" fmla="*/ 243 w 34"/>
                <a:gd name="T15" fmla="*/ 10 h 44"/>
                <a:gd name="T16" fmla="*/ 182 w 34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44"/>
                <a:gd name="T29" fmla="*/ 34 w 34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44">
                  <a:moveTo>
                    <a:pt x="17" y="0"/>
                  </a:moveTo>
                  <a:lnTo>
                    <a:pt x="0" y="10"/>
                  </a:lnTo>
                  <a:lnTo>
                    <a:pt x="0" y="38"/>
                  </a:lnTo>
                  <a:lnTo>
                    <a:pt x="6" y="44"/>
                  </a:lnTo>
                  <a:lnTo>
                    <a:pt x="23" y="44"/>
                  </a:lnTo>
                  <a:lnTo>
                    <a:pt x="34" y="27"/>
                  </a:lnTo>
                  <a:lnTo>
                    <a:pt x="23" y="21"/>
                  </a:lnTo>
                  <a:lnTo>
                    <a:pt x="23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8" name="Freeform 177"/>
            <p:cNvSpPr>
              <a:spLocks/>
            </p:cNvSpPr>
            <p:nvPr/>
          </p:nvSpPr>
          <p:spPr bwMode="auto">
            <a:xfrm>
              <a:off x="3234" y="2339"/>
              <a:ext cx="43" cy="44"/>
            </a:xfrm>
            <a:custGeom>
              <a:avLst/>
              <a:gdLst>
                <a:gd name="T0" fmla="*/ 182 w 34"/>
                <a:gd name="T1" fmla="*/ 0 h 44"/>
                <a:gd name="T2" fmla="*/ 0 w 34"/>
                <a:gd name="T3" fmla="*/ 10 h 44"/>
                <a:gd name="T4" fmla="*/ 0 w 34"/>
                <a:gd name="T5" fmla="*/ 38 h 44"/>
                <a:gd name="T6" fmla="*/ 64 w 34"/>
                <a:gd name="T7" fmla="*/ 44 h 44"/>
                <a:gd name="T8" fmla="*/ 243 w 34"/>
                <a:gd name="T9" fmla="*/ 44 h 44"/>
                <a:gd name="T10" fmla="*/ 353 w 34"/>
                <a:gd name="T11" fmla="*/ 27 h 44"/>
                <a:gd name="T12" fmla="*/ 243 w 34"/>
                <a:gd name="T13" fmla="*/ 21 h 44"/>
                <a:gd name="T14" fmla="*/ 243 w 34"/>
                <a:gd name="T15" fmla="*/ 10 h 44"/>
                <a:gd name="T16" fmla="*/ 182 w 34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44"/>
                <a:gd name="T29" fmla="*/ 34 w 34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44">
                  <a:moveTo>
                    <a:pt x="17" y="0"/>
                  </a:moveTo>
                  <a:lnTo>
                    <a:pt x="0" y="10"/>
                  </a:lnTo>
                  <a:lnTo>
                    <a:pt x="0" y="38"/>
                  </a:lnTo>
                  <a:lnTo>
                    <a:pt x="6" y="44"/>
                  </a:lnTo>
                  <a:lnTo>
                    <a:pt x="23" y="44"/>
                  </a:lnTo>
                  <a:lnTo>
                    <a:pt x="34" y="27"/>
                  </a:lnTo>
                  <a:lnTo>
                    <a:pt x="23" y="21"/>
                  </a:lnTo>
                  <a:lnTo>
                    <a:pt x="23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99" name="Freeform 178"/>
            <p:cNvSpPr>
              <a:spLocks/>
            </p:cNvSpPr>
            <p:nvPr/>
          </p:nvSpPr>
          <p:spPr bwMode="auto">
            <a:xfrm>
              <a:off x="3221" y="2349"/>
              <a:ext cx="183" cy="243"/>
            </a:xfrm>
            <a:custGeom>
              <a:avLst/>
              <a:gdLst>
                <a:gd name="T0" fmla="*/ 479 w 144"/>
                <a:gd name="T1" fmla="*/ 17 h 243"/>
                <a:gd name="T2" fmla="*/ 609 w 144"/>
                <a:gd name="T3" fmla="*/ 28 h 243"/>
                <a:gd name="T4" fmla="*/ 1505 w 144"/>
                <a:gd name="T5" fmla="*/ 0 h 243"/>
                <a:gd name="T6" fmla="*/ 1582 w 144"/>
                <a:gd name="T7" fmla="*/ 6 h 243"/>
                <a:gd name="T8" fmla="*/ 1397 w 144"/>
                <a:gd name="T9" fmla="*/ 88 h 243"/>
                <a:gd name="T10" fmla="*/ 1099 w 144"/>
                <a:gd name="T11" fmla="*/ 138 h 243"/>
                <a:gd name="T12" fmla="*/ 854 w 144"/>
                <a:gd name="T13" fmla="*/ 182 h 243"/>
                <a:gd name="T14" fmla="*/ 609 w 144"/>
                <a:gd name="T15" fmla="*/ 188 h 243"/>
                <a:gd name="T16" fmla="*/ 173 w 144"/>
                <a:gd name="T17" fmla="*/ 243 h 243"/>
                <a:gd name="T18" fmla="*/ 119 w 144"/>
                <a:gd name="T19" fmla="*/ 243 h 243"/>
                <a:gd name="T20" fmla="*/ 0 w 144"/>
                <a:gd name="T21" fmla="*/ 238 h 243"/>
                <a:gd name="T22" fmla="*/ 74 w 144"/>
                <a:gd name="T23" fmla="*/ 165 h 243"/>
                <a:gd name="T24" fmla="*/ 173 w 144"/>
                <a:gd name="T25" fmla="*/ 144 h 243"/>
                <a:gd name="T26" fmla="*/ 433 w 144"/>
                <a:gd name="T27" fmla="*/ 144 h 243"/>
                <a:gd name="T28" fmla="*/ 1029 w 144"/>
                <a:gd name="T29" fmla="*/ 72 h 243"/>
                <a:gd name="T30" fmla="*/ 657 w 144"/>
                <a:gd name="T31" fmla="*/ 61 h 243"/>
                <a:gd name="T32" fmla="*/ 550 w 144"/>
                <a:gd name="T33" fmla="*/ 61 h 243"/>
                <a:gd name="T34" fmla="*/ 479 w 144"/>
                <a:gd name="T35" fmla="*/ 55 h 243"/>
                <a:gd name="T36" fmla="*/ 433 w 144"/>
                <a:gd name="T37" fmla="*/ 55 h 243"/>
                <a:gd name="T38" fmla="*/ 433 w 144"/>
                <a:gd name="T39" fmla="*/ 50 h 243"/>
                <a:gd name="T40" fmla="*/ 357 w 144"/>
                <a:gd name="T41" fmla="*/ 34 h 243"/>
                <a:gd name="T42" fmla="*/ 479 w 144"/>
                <a:gd name="T43" fmla="*/ 17 h 2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243"/>
                <a:gd name="T68" fmla="*/ 144 w 144"/>
                <a:gd name="T69" fmla="*/ 243 h 2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243">
                  <a:moveTo>
                    <a:pt x="44" y="17"/>
                  </a:moveTo>
                  <a:lnTo>
                    <a:pt x="56" y="28"/>
                  </a:lnTo>
                  <a:lnTo>
                    <a:pt x="137" y="0"/>
                  </a:lnTo>
                  <a:lnTo>
                    <a:pt x="144" y="6"/>
                  </a:lnTo>
                  <a:lnTo>
                    <a:pt x="127" y="88"/>
                  </a:lnTo>
                  <a:lnTo>
                    <a:pt x="100" y="138"/>
                  </a:lnTo>
                  <a:lnTo>
                    <a:pt x="77" y="182"/>
                  </a:lnTo>
                  <a:lnTo>
                    <a:pt x="56" y="188"/>
                  </a:lnTo>
                  <a:lnTo>
                    <a:pt x="16" y="243"/>
                  </a:lnTo>
                  <a:lnTo>
                    <a:pt x="10" y="243"/>
                  </a:lnTo>
                  <a:lnTo>
                    <a:pt x="0" y="238"/>
                  </a:lnTo>
                  <a:lnTo>
                    <a:pt x="6" y="165"/>
                  </a:lnTo>
                  <a:lnTo>
                    <a:pt x="16" y="144"/>
                  </a:lnTo>
                  <a:lnTo>
                    <a:pt x="39" y="144"/>
                  </a:lnTo>
                  <a:lnTo>
                    <a:pt x="94" y="72"/>
                  </a:lnTo>
                  <a:lnTo>
                    <a:pt x="60" y="61"/>
                  </a:lnTo>
                  <a:lnTo>
                    <a:pt x="50" y="61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0"/>
                  </a:lnTo>
                  <a:lnTo>
                    <a:pt x="33" y="34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0" name="Freeform 179"/>
            <p:cNvSpPr>
              <a:spLocks/>
            </p:cNvSpPr>
            <p:nvPr/>
          </p:nvSpPr>
          <p:spPr bwMode="auto">
            <a:xfrm>
              <a:off x="2927" y="2863"/>
              <a:ext cx="147" cy="121"/>
            </a:xfrm>
            <a:custGeom>
              <a:avLst/>
              <a:gdLst>
                <a:gd name="T0" fmla="*/ 0 w 116"/>
                <a:gd name="T1" fmla="*/ 33 h 121"/>
                <a:gd name="T2" fmla="*/ 355 w 116"/>
                <a:gd name="T3" fmla="*/ 38 h 121"/>
                <a:gd name="T4" fmla="*/ 639 w 116"/>
                <a:gd name="T5" fmla="*/ 0 h 121"/>
                <a:gd name="T6" fmla="*/ 885 w 116"/>
                <a:gd name="T7" fmla="*/ 0 h 121"/>
                <a:gd name="T8" fmla="*/ 944 w 116"/>
                <a:gd name="T9" fmla="*/ 6 h 121"/>
                <a:gd name="T10" fmla="*/ 1073 w 116"/>
                <a:gd name="T11" fmla="*/ 6 h 121"/>
                <a:gd name="T12" fmla="*/ 1237 w 116"/>
                <a:gd name="T13" fmla="*/ 27 h 121"/>
                <a:gd name="T14" fmla="*/ 1113 w 116"/>
                <a:gd name="T15" fmla="*/ 111 h 121"/>
                <a:gd name="T16" fmla="*/ 944 w 116"/>
                <a:gd name="T17" fmla="*/ 121 h 121"/>
                <a:gd name="T18" fmla="*/ 822 w 116"/>
                <a:gd name="T19" fmla="*/ 121 h 121"/>
                <a:gd name="T20" fmla="*/ 0 w 116"/>
                <a:gd name="T21" fmla="*/ 38 h 121"/>
                <a:gd name="T22" fmla="*/ 0 w 116"/>
                <a:gd name="T23" fmla="*/ 33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121"/>
                <a:gd name="T38" fmla="*/ 116 w 116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121">
                  <a:moveTo>
                    <a:pt x="0" y="33"/>
                  </a:moveTo>
                  <a:lnTo>
                    <a:pt x="33" y="38"/>
                  </a:lnTo>
                  <a:lnTo>
                    <a:pt x="60" y="0"/>
                  </a:lnTo>
                  <a:lnTo>
                    <a:pt x="83" y="0"/>
                  </a:lnTo>
                  <a:lnTo>
                    <a:pt x="88" y="6"/>
                  </a:lnTo>
                  <a:lnTo>
                    <a:pt x="100" y="6"/>
                  </a:lnTo>
                  <a:lnTo>
                    <a:pt x="116" y="27"/>
                  </a:lnTo>
                  <a:lnTo>
                    <a:pt x="104" y="111"/>
                  </a:lnTo>
                  <a:lnTo>
                    <a:pt x="88" y="121"/>
                  </a:lnTo>
                  <a:lnTo>
                    <a:pt x="77" y="121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1" name="Freeform 180"/>
            <p:cNvSpPr>
              <a:spLocks/>
            </p:cNvSpPr>
            <p:nvPr/>
          </p:nvSpPr>
          <p:spPr bwMode="auto">
            <a:xfrm>
              <a:off x="2688" y="2884"/>
              <a:ext cx="239" cy="221"/>
            </a:xfrm>
            <a:custGeom>
              <a:avLst/>
              <a:gdLst>
                <a:gd name="T0" fmla="*/ 0 w 188"/>
                <a:gd name="T1" fmla="*/ 0 h 221"/>
                <a:gd name="T2" fmla="*/ 1101 w 188"/>
                <a:gd name="T3" fmla="*/ 12 h 221"/>
                <a:gd name="T4" fmla="*/ 1465 w 188"/>
                <a:gd name="T5" fmla="*/ 17 h 221"/>
                <a:gd name="T6" fmla="*/ 1884 w 188"/>
                <a:gd name="T7" fmla="*/ 17 h 221"/>
                <a:gd name="T8" fmla="*/ 1955 w 188"/>
                <a:gd name="T9" fmla="*/ 12 h 221"/>
                <a:gd name="T10" fmla="*/ 2071 w 188"/>
                <a:gd name="T11" fmla="*/ 12 h 221"/>
                <a:gd name="T12" fmla="*/ 2071 w 188"/>
                <a:gd name="T13" fmla="*/ 23 h 221"/>
                <a:gd name="T14" fmla="*/ 1955 w 188"/>
                <a:gd name="T15" fmla="*/ 29 h 221"/>
                <a:gd name="T16" fmla="*/ 1514 w 188"/>
                <a:gd name="T17" fmla="*/ 29 h 221"/>
                <a:gd name="T18" fmla="*/ 1514 w 188"/>
                <a:gd name="T19" fmla="*/ 94 h 221"/>
                <a:gd name="T20" fmla="*/ 1339 w 188"/>
                <a:gd name="T21" fmla="*/ 94 h 221"/>
                <a:gd name="T22" fmla="*/ 1339 w 188"/>
                <a:gd name="T23" fmla="*/ 200 h 221"/>
                <a:gd name="T24" fmla="*/ 1046 w 188"/>
                <a:gd name="T25" fmla="*/ 221 h 221"/>
                <a:gd name="T26" fmla="*/ 923 w 188"/>
                <a:gd name="T27" fmla="*/ 211 h 221"/>
                <a:gd name="T28" fmla="*/ 734 w 188"/>
                <a:gd name="T29" fmla="*/ 217 h 221"/>
                <a:gd name="T30" fmla="*/ 674 w 188"/>
                <a:gd name="T31" fmla="*/ 203 h 221"/>
                <a:gd name="T32" fmla="*/ 252 w 188"/>
                <a:gd name="T33" fmla="*/ 50 h 221"/>
                <a:gd name="T34" fmla="*/ 0 w 188"/>
                <a:gd name="T35" fmla="*/ 17 h 221"/>
                <a:gd name="T36" fmla="*/ 0 w 188"/>
                <a:gd name="T37" fmla="*/ 0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221"/>
                <a:gd name="T59" fmla="*/ 188 w 188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221">
                  <a:moveTo>
                    <a:pt x="0" y="0"/>
                  </a:moveTo>
                  <a:lnTo>
                    <a:pt x="100" y="12"/>
                  </a:lnTo>
                  <a:lnTo>
                    <a:pt x="133" y="17"/>
                  </a:lnTo>
                  <a:lnTo>
                    <a:pt x="171" y="17"/>
                  </a:lnTo>
                  <a:lnTo>
                    <a:pt x="177" y="12"/>
                  </a:lnTo>
                  <a:lnTo>
                    <a:pt x="188" y="12"/>
                  </a:lnTo>
                  <a:lnTo>
                    <a:pt x="188" y="23"/>
                  </a:lnTo>
                  <a:lnTo>
                    <a:pt x="177" y="29"/>
                  </a:lnTo>
                  <a:lnTo>
                    <a:pt x="138" y="29"/>
                  </a:lnTo>
                  <a:lnTo>
                    <a:pt x="138" y="94"/>
                  </a:lnTo>
                  <a:lnTo>
                    <a:pt x="121" y="94"/>
                  </a:lnTo>
                  <a:lnTo>
                    <a:pt x="121" y="200"/>
                  </a:lnTo>
                  <a:lnTo>
                    <a:pt x="94" y="221"/>
                  </a:lnTo>
                  <a:lnTo>
                    <a:pt x="83" y="211"/>
                  </a:lnTo>
                  <a:lnTo>
                    <a:pt x="67" y="217"/>
                  </a:lnTo>
                  <a:lnTo>
                    <a:pt x="61" y="203"/>
                  </a:lnTo>
                  <a:lnTo>
                    <a:pt x="23" y="50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2" name="Freeform 181"/>
            <p:cNvSpPr>
              <a:spLocks/>
            </p:cNvSpPr>
            <p:nvPr/>
          </p:nvSpPr>
          <p:spPr bwMode="auto">
            <a:xfrm>
              <a:off x="2688" y="2884"/>
              <a:ext cx="239" cy="221"/>
            </a:xfrm>
            <a:custGeom>
              <a:avLst/>
              <a:gdLst>
                <a:gd name="T0" fmla="*/ 0 w 188"/>
                <a:gd name="T1" fmla="*/ 0 h 221"/>
                <a:gd name="T2" fmla="*/ 1101 w 188"/>
                <a:gd name="T3" fmla="*/ 12 h 221"/>
                <a:gd name="T4" fmla="*/ 1465 w 188"/>
                <a:gd name="T5" fmla="*/ 17 h 221"/>
                <a:gd name="T6" fmla="*/ 1884 w 188"/>
                <a:gd name="T7" fmla="*/ 17 h 221"/>
                <a:gd name="T8" fmla="*/ 1955 w 188"/>
                <a:gd name="T9" fmla="*/ 12 h 221"/>
                <a:gd name="T10" fmla="*/ 2071 w 188"/>
                <a:gd name="T11" fmla="*/ 12 h 221"/>
                <a:gd name="T12" fmla="*/ 2071 w 188"/>
                <a:gd name="T13" fmla="*/ 23 h 221"/>
                <a:gd name="T14" fmla="*/ 1955 w 188"/>
                <a:gd name="T15" fmla="*/ 29 h 221"/>
                <a:gd name="T16" fmla="*/ 1514 w 188"/>
                <a:gd name="T17" fmla="*/ 29 h 221"/>
                <a:gd name="T18" fmla="*/ 1514 w 188"/>
                <a:gd name="T19" fmla="*/ 94 h 221"/>
                <a:gd name="T20" fmla="*/ 1339 w 188"/>
                <a:gd name="T21" fmla="*/ 94 h 221"/>
                <a:gd name="T22" fmla="*/ 1339 w 188"/>
                <a:gd name="T23" fmla="*/ 200 h 221"/>
                <a:gd name="T24" fmla="*/ 1046 w 188"/>
                <a:gd name="T25" fmla="*/ 221 h 221"/>
                <a:gd name="T26" fmla="*/ 923 w 188"/>
                <a:gd name="T27" fmla="*/ 211 h 221"/>
                <a:gd name="T28" fmla="*/ 734 w 188"/>
                <a:gd name="T29" fmla="*/ 217 h 221"/>
                <a:gd name="T30" fmla="*/ 674 w 188"/>
                <a:gd name="T31" fmla="*/ 203 h 221"/>
                <a:gd name="T32" fmla="*/ 252 w 188"/>
                <a:gd name="T33" fmla="*/ 50 h 221"/>
                <a:gd name="T34" fmla="*/ 0 w 188"/>
                <a:gd name="T35" fmla="*/ 17 h 221"/>
                <a:gd name="T36" fmla="*/ 0 w 188"/>
                <a:gd name="T37" fmla="*/ 0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221"/>
                <a:gd name="T59" fmla="*/ 188 w 188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221">
                  <a:moveTo>
                    <a:pt x="0" y="0"/>
                  </a:moveTo>
                  <a:lnTo>
                    <a:pt x="100" y="12"/>
                  </a:lnTo>
                  <a:lnTo>
                    <a:pt x="133" y="17"/>
                  </a:lnTo>
                  <a:lnTo>
                    <a:pt x="171" y="17"/>
                  </a:lnTo>
                  <a:lnTo>
                    <a:pt x="177" y="12"/>
                  </a:lnTo>
                  <a:lnTo>
                    <a:pt x="188" y="12"/>
                  </a:lnTo>
                  <a:lnTo>
                    <a:pt x="188" y="23"/>
                  </a:lnTo>
                  <a:lnTo>
                    <a:pt x="177" y="29"/>
                  </a:lnTo>
                  <a:lnTo>
                    <a:pt x="138" y="29"/>
                  </a:lnTo>
                  <a:lnTo>
                    <a:pt x="138" y="94"/>
                  </a:lnTo>
                  <a:lnTo>
                    <a:pt x="121" y="94"/>
                  </a:lnTo>
                  <a:lnTo>
                    <a:pt x="121" y="200"/>
                  </a:lnTo>
                  <a:lnTo>
                    <a:pt x="94" y="221"/>
                  </a:lnTo>
                  <a:lnTo>
                    <a:pt x="83" y="211"/>
                  </a:lnTo>
                  <a:lnTo>
                    <a:pt x="67" y="217"/>
                  </a:lnTo>
                  <a:lnTo>
                    <a:pt x="61" y="203"/>
                  </a:lnTo>
                  <a:lnTo>
                    <a:pt x="23" y="50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3" name="Freeform 182"/>
            <p:cNvSpPr>
              <a:spLocks/>
            </p:cNvSpPr>
            <p:nvPr/>
          </p:nvSpPr>
          <p:spPr bwMode="auto">
            <a:xfrm>
              <a:off x="3021" y="3054"/>
              <a:ext cx="19" cy="24"/>
            </a:xfrm>
            <a:custGeom>
              <a:avLst/>
              <a:gdLst>
                <a:gd name="T0" fmla="*/ 32 w 15"/>
                <a:gd name="T1" fmla="*/ 1 h 24"/>
                <a:gd name="T2" fmla="*/ 122 w 15"/>
                <a:gd name="T3" fmla="*/ 0 h 24"/>
                <a:gd name="T4" fmla="*/ 157 w 15"/>
                <a:gd name="T5" fmla="*/ 15 h 24"/>
                <a:gd name="T6" fmla="*/ 96 w 15"/>
                <a:gd name="T7" fmla="*/ 24 h 24"/>
                <a:gd name="T8" fmla="*/ 0 w 15"/>
                <a:gd name="T9" fmla="*/ 20 h 24"/>
                <a:gd name="T10" fmla="*/ 32 w 15"/>
                <a:gd name="T11" fmla="*/ 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4"/>
                <a:gd name="T20" fmla="*/ 15 w 1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4">
                  <a:moveTo>
                    <a:pt x="3" y="1"/>
                  </a:moveTo>
                  <a:lnTo>
                    <a:pt x="11" y="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0" y="2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4" name="Freeform 183"/>
            <p:cNvSpPr>
              <a:spLocks/>
            </p:cNvSpPr>
            <p:nvPr/>
          </p:nvSpPr>
          <p:spPr bwMode="auto">
            <a:xfrm>
              <a:off x="2983" y="3095"/>
              <a:ext cx="28" cy="27"/>
            </a:xfrm>
            <a:custGeom>
              <a:avLst/>
              <a:gdLst>
                <a:gd name="T0" fmla="*/ 75 w 22"/>
                <a:gd name="T1" fmla="*/ 0 h 27"/>
                <a:gd name="T2" fmla="*/ 249 w 22"/>
                <a:gd name="T3" fmla="*/ 0 h 27"/>
                <a:gd name="T4" fmla="*/ 249 w 22"/>
                <a:gd name="T5" fmla="*/ 10 h 27"/>
                <a:gd name="T6" fmla="*/ 131 w 22"/>
                <a:gd name="T7" fmla="*/ 27 h 27"/>
                <a:gd name="T8" fmla="*/ 0 w 22"/>
                <a:gd name="T9" fmla="*/ 17 h 27"/>
                <a:gd name="T10" fmla="*/ 75 w 22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7"/>
                <a:gd name="T20" fmla="*/ 22 w 2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7">
                  <a:moveTo>
                    <a:pt x="6" y="0"/>
                  </a:moveTo>
                  <a:lnTo>
                    <a:pt x="22" y="0"/>
                  </a:lnTo>
                  <a:lnTo>
                    <a:pt x="22" y="10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5" name="Freeform 184"/>
            <p:cNvSpPr>
              <a:spLocks/>
            </p:cNvSpPr>
            <p:nvPr/>
          </p:nvSpPr>
          <p:spPr bwMode="auto">
            <a:xfrm>
              <a:off x="2983" y="3095"/>
              <a:ext cx="28" cy="27"/>
            </a:xfrm>
            <a:custGeom>
              <a:avLst/>
              <a:gdLst>
                <a:gd name="T0" fmla="*/ 75 w 22"/>
                <a:gd name="T1" fmla="*/ 0 h 27"/>
                <a:gd name="T2" fmla="*/ 249 w 22"/>
                <a:gd name="T3" fmla="*/ 0 h 27"/>
                <a:gd name="T4" fmla="*/ 249 w 22"/>
                <a:gd name="T5" fmla="*/ 10 h 27"/>
                <a:gd name="T6" fmla="*/ 131 w 22"/>
                <a:gd name="T7" fmla="*/ 27 h 27"/>
                <a:gd name="T8" fmla="*/ 0 w 22"/>
                <a:gd name="T9" fmla="*/ 17 h 27"/>
                <a:gd name="T10" fmla="*/ 75 w 22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7"/>
                <a:gd name="T20" fmla="*/ 22 w 2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7">
                  <a:moveTo>
                    <a:pt x="6" y="0"/>
                  </a:moveTo>
                  <a:lnTo>
                    <a:pt x="22" y="0"/>
                  </a:lnTo>
                  <a:lnTo>
                    <a:pt x="22" y="10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6" name="Freeform 185"/>
            <p:cNvSpPr>
              <a:spLocks/>
            </p:cNvSpPr>
            <p:nvPr/>
          </p:nvSpPr>
          <p:spPr bwMode="auto">
            <a:xfrm>
              <a:off x="3249" y="2796"/>
              <a:ext cx="146" cy="243"/>
            </a:xfrm>
            <a:custGeom>
              <a:avLst/>
              <a:gdLst>
                <a:gd name="T0" fmla="*/ 1080 w 115"/>
                <a:gd name="T1" fmla="*/ 0 h 243"/>
                <a:gd name="T2" fmla="*/ 1207 w 115"/>
                <a:gd name="T3" fmla="*/ 11 h 243"/>
                <a:gd name="T4" fmla="*/ 1245 w 115"/>
                <a:gd name="T5" fmla="*/ 73 h 243"/>
                <a:gd name="T6" fmla="*/ 1080 w 115"/>
                <a:gd name="T7" fmla="*/ 67 h 243"/>
                <a:gd name="T8" fmla="*/ 1080 w 115"/>
                <a:gd name="T9" fmla="*/ 105 h 243"/>
                <a:gd name="T10" fmla="*/ 658 w 115"/>
                <a:gd name="T11" fmla="*/ 232 h 243"/>
                <a:gd name="T12" fmla="*/ 310 w 115"/>
                <a:gd name="T13" fmla="*/ 243 h 243"/>
                <a:gd name="T14" fmla="*/ 122 w 115"/>
                <a:gd name="T15" fmla="*/ 232 h 243"/>
                <a:gd name="T16" fmla="*/ 0 w 115"/>
                <a:gd name="T17" fmla="*/ 178 h 243"/>
                <a:gd name="T18" fmla="*/ 244 w 115"/>
                <a:gd name="T19" fmla="*/ 150 h 243"/>
                <a:gd name="T20" fmla="*/ 244 w 115"/>
                <a:gd name="T21" fmla="*/ 144 h 243"/>
                <a:gd name="T22" fmla="*/ 192 w 115"/>
                <a:gd name="T23" fmla="*/ 117 h 243"/>
                <a:gd name="T24" fmla="*/ 310 w 115"/>
                <a:gd name="T25" fmla="*/ 78 h 243"/>
                <a:gd name="T26" fmla="*/ 599 w 115"/>
                <a:gd name="T27" fmla="*/ 67 h 243"/>
                <a:gd name="T28" fmla="*/ 658 w 115"/>
                <a:gd name="T29" fmla="*/ 61 h 243"/>
                <a:gd name="T30" fmla="*/ 1023 w 115"/>
                <a:gd name="T31" fmla="*/ 0 h 243"/>
                <a:gd name="T32" fmla="*/ 1080 w 115"/>
                <a:gd name="T33" fmla="*/ 0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43"/>
                <a:gd name="T53" fmla="*/ 115 w 115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43">
                  <a:moveTo>
                    <a:pt x="99" y="0"/>
                  </a:moveTo>
                  <a:lnTo>
                    <a:pt x="111" y="11"/>
                  </a:lnTo>
                  <a:lnTo>
                    <a:pt x="115" y="73"/>
                  </a:lnTo>
                  <a:lnTo>
                    <a:pt x="99" y="67"/>
                  </a:lnTo>
                  <a:lnTo>
                    <a:pt x="99" y="105"/>
                  </a:lnTo>
                  <a:lnTo>
                    <a:pt x="61" y="232"/>
                  </a:lnTo>
                  <a:lnTo>
                    <a:pt x="28" y="243"/>
                  </a:lnTo>
                  <a:lnTo>
                    <a:pt x="11" y="232"/>
                  </a:lnTo>
                  <a:lnTo>
                    <a:pt x="0" y="178"/>
                  </a:lnTo>
                  <a:lnTo>
                    <a:pt x="22" y="150"/>
                  </a:lnTo>
                  <a:lnTo>
                    <a:pt x="22" y="144"/>
                  </a:lnTo>
                  <a:lnTo>
                    <a:pt x="17" y="117"/>
                  </a:lnTo>
                  <a:lnTo>
                    <a:pt x="28" y="78"/>
                  </a:lnTo>
                  <a:lnTo>
                    <a:pt x="55" y="67"/>
                  </a:lnTo>
                  <a:lnTo>
                    <a:pt x="61" y="61"/>
                  </a:lnTo>
                  <a:lnTo>
                    <a:pt x="94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7" name="Freeform 186"/>
            <p:cNvSpPr>
              <a:spLocks/>
            </p:cNvSpPr>
            <p:nvPr/>
          </p:nvSpPr>
          <p:spPr bwMode="auto">
            <a:xfrm>
              <a:off x="3158" y="1880"/>
              <a:ext cx="161" cy="150"/>
            </a:xfrm>
            <a:custGeom>
              <a:avLst/>
              <a:gdLst>
                <a:gd name="T0" fmla="*/ 707 w 127"/>
                <a:gd name="T1" fmla="*/ 0 h 150"/>
                <a:gd name="T2" fmla="*/ 823 w 127"/>
                <a:gd name="T3" fmla="*/ 22 h 150"/>
                <a:gd name="T4" fmla="*/ 1004 w 127"/>
                <a:gd name="T5" fmla="*/ 33 h 150"/>
                <a:gd name="T6" fmla="*/ 889 w 127"/>
                <a:gd name="T7" fmla="*/ 50 h 150"/>
                <a:gd name="T8" fmla="*/ 951 w 127"/>
                <a:gd name="T9" fmla="*/ 66 h 150"/>
                <a:gd name="T10" fmla="*/ 1136 w 127"/>
                <a:gd name="T11" fmla="*/ 89 h 150"/>
                <a:gd name="T12" fmla="*/ 1303 w 127"/>
                <a:gd name="T13" fmla="*/ 100 h 150"/>
                <a:gd name="T14" fmla="*/ 1362 w 127"/>
                <a:gd name="T15" fmla="*/ 121 h 150"/>
                <a:gd name="T16" fmla="*/ 1362 w 127"/>
                <a:gd name="T17" fmla="*/ 137 h 150"/>
                <a:gd name="T18" fmla="*/ 1175 w 127"/>
                <a:gd name="T19" fmla="*/ 150 h 150"/>
                <a:gd name="T20" fmla="*/ 951 w 127"/>
                <a:gd name="T21" fmla="*/ 150 h 150"/>
                <a:gd name="T22" fmla="*/ 823 w 127"/>
                <a:gd name="T23" fmla="*/ 144 h 150"/>
                <a:gd name="T24" fmla="*/ 823 w 127"/>
                <a:gd name="T25" fmla="*/ 127 h 150"/>
                <a:gd name="T26" fmla="*/ 0 w 127"/>
                <a:gd name="T27" fmla="*/ 100 h 150"/>
                <a:gd name="T28" fmla="*/ 0 w 127"/>
                <a:gd name="T29" fmla="*/ 68 h 150"/>
                <a:gd name="T30" fmla="*/ 170 w 127"/>
                <a:gd name="T31" fmla="*/ 60 h 150"/>
                <a:gd name="T32" fmla="*/ 355 w 127"/>
                <a:gd name="T33" fmla="*/ 6 h 150"/>
                <a:gd name="T34" fmla="*/ 707 w 127"/>
                <a:gd name="T35" fmla="*/ 0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150"/>
                <a:gd name="T56" fmla="*/ 127 w 127"/>
                <a:gd name="T57" fmla="*/ 150 h 1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150">
                  <a:moveTo>
                    <a:pt x="66" y="0"/>
                  </a:moveTo>
                  <a:lnTo>
                    <a:pt x="77" y="22"/>
                  </a:lnTo>
                  <a:lnTo>
                    <a:pt x="94" y="33"/>
                  </a:lnTo>
                  <a:lnTo>
                    <a:pt x="83" y="50"/>
                  </a:lnTo>
                  <a:lnTo>
                    <a:pt x="89" y="66"/>
                  </a:lnTo>
                  <a:lnTo>
                    <a:pt x="106" y="89"/>
                  </a:lnTo>
                  <a:lnTo>
                    <a:pt x="122" y="100"/>
                  </a:lnTo>
                  <a:lnTo>
                    <a:pt x="127" y="121"/>
                  </a:lnTo>
                  <a:lnTo>
                    <a:pt x="127" y="137"/>
                  </a:lnTo>
                  <a:lnTo>
                    <a:pt x="110" y="150"/>
                  </a:lnTo>
                  <a:lnTo>
                    <a:pt x="89" y="150"/>
                  </a:lnTo>
                  <a:lnTo>
                    <a:pt x="77" y="144"/>
                  </a:lnTo>
                  <a:lnTo>
                    <a:pt x="77" y="127"/>
                  </a:lnTo>
                  <a:lnTo>
                    <a:pt x="0" y="100"/>
                  </a:lnTo>
                  <a:lnTo>
                    <a:pt x="0" y="68"/>
                  </a:lnTo>
                  <a:lnTo>
                    <a:pt x="16" y="60"/>
                  </a:lnTo>
                  <a:lnTo>
                    <a:pt x="33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8" name="Freeform 187"/>
            <p:cNvSpPr>
              <a:spLocks/>
            </p:cNvSpPr>
            <p:nvPr/>
          </p:nvSpPr>
          <p:spPr bwMode="auto">
            <a:xfrm>
              <a:off x="3158" y="1880"/>
              <a:ext cx="161" cy="150"/>
            </a:xfrm>
            <a:custGeom>
              <a:avLst/>
              <a:gdLst>
                <a:gd name="T0" fmla="*/ 707 w 127"/>
                <a:gd name="T1" fmla="*/ 0 h 150"/>
                <a:gd name="T2" fmla="*/ 823 w 127"/>
                <a:gd name="T3" fmla="*/ 22 h 150"/>
                <a:gd name="T4" fmla="*/ 1004 w 127"/>
                <a:gd name="T5" fmla="*/ 33 h 150"/>
                <a:gd name="T6" fmla="*/ 889 w 127"/>
                <a:gd name="T7" fmla="*/ 50 h 150"/>
                <a:gd name="T8" fmla="*/ 951 w 127"/>
                <a:gd name="T9" fmla="*/ 66 h 150"/>
                <a:gd name="T10" fmla="*/ 1136 w 127"/>
                <a:gd name="T11" fmla="*/ 89 h 150"/>
                <a:gd name="T12" fmla="*/ 1303 w 127"/>
                <a:gd name="T13" fmla="*/ 100 h 150"/>
                <a:gd name="T14" fmla="*/ 1362 w 127"/>
                <a:gd name="T15" fmla="*/ 121 h 150"/>
                <a:gd name="T16" fmla="*/ 1362 w 127"/>
                <a:gd name="T17" fmla="*/ 137 h 150"/>
                <a:gd name="T18" fmla="*/ 1175 w 127"/>
                <a:gd name="T19" fmla="*/ 150 h 150"/>
                <a:gd name="T20" fmla="*/ 951 w 127"/>
                <a:gd name="T21" fmla="*/ 150 h 150"/>
                <a:gd name="T22" fmla="*/ 823 w 127"/>
                <a:gd name="T23" fmla="*/ 144 h 150"/>
                <a:gd name="T24" fmla="*/ 823 w 127"/>
                <a:gd name="T25" fmla="*/ 127 h 150"/>
                <a:gd name="T26" fmla="*/ 0 w 127"/>
                <a:gd name="T27" fmla="*/ 100 h 150"/>
                <a:gd name="T28" fmla="*/ 0 w 127"/>
                <a:gd name="T29" fmla="*/ 68 h 150"/>
                <a:gd name="T30" fmla="*/ 170 w 127"/>
                <a:gd name="T31" fmla="*/ 60 h 150"/>
                <a:gd name="T32" fmla="*/ 355 w 127"/>
                <a:gd name="T33" fmla="*/ 6 h 150"/>
                <a:gd name="T34" fmla="*/ 707 w 127"/>
                <a:gd name="T35" fmla="*/ 0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150"/>
                <a:gd name="T56" fmla="*/ 127 w 127"/>
                <a:gd name="T57" fmla="*/ 150 h 1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150">
                  <a:moveTo>
                    <a:pt x="66" y="0"/>
                  </a:moveTo>
                  <a:lnTo>
                    <a:pt x="77" y="22"/>
                  </a:lnTo>
                  <a:lnTo>
                    <a:pt x="94" y="33"/>
                  </a:lnTo>
                  <a:lnTo>
                    <a:pt x="83" y="50"/>
                  </a:lnTo>
                  <a:lnTo>
                    <a:pt x="89" y="66"/>
                  </a:lnTo>
                  <a:lnTo>
                    <a:pt x="106" y="89"/>
                  </a:lnTo>
                  <a:lnTo>
                    <a:pt x="122" y="100"/>
                  </a:lnTo>
                  <a:lnTo>
                    <a:pt x="127" y="121"/>
                  </a:lnTo>
                  <a:lnTo>
                    <a:pt x="127" y="137"/>
                  </a:lnTo>
                  <a:lnTo>
                    <a:pt x="110" y="150"/>
                  </a:lnTo>
                  <a:lnTo>
                    <a:pt x="89" y="150"/>
                  </a:lnTo>
                  <a:lnTo>
                    <a:pt x="77" y="144"/>
                  </a:lnTo>
                  <a:lnTo>
                    <a:pt x="77" y="127"/>
                  </a:lnTo>
                  <a:lnTo>
                    <a:pt x="0" y="100"/>
                  </a:lnTo>
                  <a:lnTo>
                    <a:pt x="0" y="68"/>
                  </a:lnTo>
                  <a:lnTo>
                    <a:pt x="16" y="60"/>
                  </a:lnTo>
                  <a:lnTo>
                    <a:pt x="33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09" name="Freeform 188"/>
            <p:cNvSpPr>
              <a:spLocks/>
            </p:cNvSpPr>
            <p:nvPr/>
          </p:nvSpPr>
          <p:spPr bwMode="auto">
            <a:xfrm>
              <a:off x="3297" y="2017"/>
              <a:ext cx="29" cy="23"/>
            </a:xfrm>
            <a:custGeom>
              <a:avLst/>
              <a:gdLst>
                <a:gd name="T0" fmla="*/ 169 w 23"/>
                <a:gd name="T1" fmla="*/ 0 h 23"/>
                <a:gd name="T2" fmla="*/ 236 w 23"/>
                <a:gd name="T3" fmla="*/ 23 h 23"/>
                <a:gd name="T4" fmla="*/ 0 w 23"/>
                <a:gd name="T5" fmla="*/ 23 h 23"/>
                <a:gd name="T6" fmla="*/ 0 w 23"/>
                <a:gd name="T7" fmla="*/ 13 h 23"/>
                <a:gd name="T8" fmla="*/ 169 w 2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7" y="0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0" name="Freeform 189"/>
            <p:cNvSpPr>
              <a:spLocks/>
            </p:cNvSpPr>
            <p:nvPr/>
          </p:nvSpPr>
          <p:spPr bwMode="auto">
            <a:xfrm>
              <a:off x="3297" y="2017"/>
              <a:ext cx="29" cy="23"/>
            </a:xfrm>
            <a:custGeom>
              <a:avLst/>
              <a:gdLst>
                <a:gd name="T0" fmla="*/ 169 w 23"/>
                <a:gd name="T1" fmla="*/ 0 h 23"/>
                <a:gd name="T2" fmla="*/ 236 w 23"/>
                <a:gd name="T3" fmla="*/ 23 h 23"/>
                <a:gd name="T4" fmla="*/ 0 w 23"/>
                <a:gd name="T5" fmla="*/ 23 h 23"/>
                <a:gd name="T6" fmla="*/ 0 w 23"/>
                <a:gd name="T7" fmla="*/ 13 h 23"/>
                <a:gd name="T8" fmla="*/ 169 w 2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7" y="0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1" name="Freeform 190"/>
            <p:cNvSpPr>
              <a:spLocks/>
            </p:cNvSpPr>
            <p:nvPr/>
          </p:nvSpPr>
          <p:spPr bwMode="auto">
            <a:xfrm>
              <a:off x="3368" y="2090"/>
              <a:ext cx="27" cy="38"/>
            </a:xfrm>
            <a:custGeom>
              <a:avLst/>
              <a:gdLst>
                <a:gd name="T0" fmla="*/ 135 w 21"/>
                <a:gd name="T1" fmla="*/ 0 h 38"/>
                <a:gd name="T2" fmla="*/ 261 w 21"/>
                <a:gd name="T3" fmla="*/ 11 h 38"/>
                <a:gd name="T4" fmla="*/ 261 w 21"/>
                <a:gd name="T5" fmla="*/ 34 h 38"/>
                <a:gd name="T6" fmla="*/ 135 w 21"/>
                <a:gd name="T7" fmla="*/ 38 h 38"/>
                <a:gd name="T8" fmla="*/ 0 w 21"/>
                <a:gd name="T9" fmla="*/ 34 h 38"/>
                <a:gd name="T10" fmla="*/ 135 w 2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8"/>
                <a:gd name="T20" fmla="*/ 21 w 2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8">
                  <a:moveTo>
                    <a:pt x="11" y="0"/>
                  </a:moveTo>
                  <a:lnTo>
                    <a:pt x="21" y="11"/>
                  </a:lnTo>
                  <a:lnTo>
                    <a:pt x="21" y="34"/>
                  </a:lnTo>
                  <a:lnTo>
                    <a:pt x="11" y="38"/>
                  </a:lnTo>
                  <a:lnTo>
                    <a:pt x="0" y="3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2" name="Freeform 191"/>
            <p:cNvSpPr>
              <a:spLocks/>
            </p:cNvSpPr>
            <p:nvPr/>
          </p:nvSpPr>
          <p:spPr bwMode="auto">
            <a:xfrm>
              <a:off x="3368" y="2090"/>
              <a:ext cx="27" cy="38"/>
            </a:xfrm>
            <a:custGeom>
              <a:avLst/>
              <a:gdLst>
                <a:gd name="T0" fmla="*/ 135 w 21"/>
                <a:gd name="T1" fmla="*/ 0 h 38"/>
                <a:gd name="T2" fmla="*/ 261 w 21"/>
                <a:gd name="T3" fmla="*/ 11 h 38"/>
                <a:gd name="T4" fmla="*/ 261 w 21"/>
                <a:gd name="T5" fmla="*/ 34 h 38"/>
                <a:gd name="T6" fmla="*/ 135 w 21"/>
                <a:gd name="T7" fmla="*/ 38 h 38"/>
                <a:gd name="T8" fmla="*/ 0 w 21"/>
                <a:gd name="T9" fmla="*/ 34 h 38"/>
                <a:gd name="T10" fmla="*/ 135 w 2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8"/>
                <a:gd name="T20" fmla="*/ 21 w 2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8">
                  <a:moveTo>
                    <a:pt x="11" y="0"/>
                  </a:moveTo>
                  <a:lnTo>
                    <a:pt x="21" y="11"/>
                  </a:lnTo>
                  <a:lnTo>
                    <a:pt x="21" y="34"/>
                  </a:lnTo>
                  <a:lnTo>
                    <a:pt x="11" y="38"/>
                  </a:lnTo>
                  <a:lnTo>
                    <a:pt x="0" y="3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3" name="Freeform 192"/>
            <p:cNvSpPr>
              <a:spLocks/>
            </p:cNvSpPr>
            <p:nvPr/>
          </p:nvSpPr>
          <p:spPr bwMode="auto">
            <a:xfrm>
              <a:off x="3514" y="1858"/>
              <a:ext cx="239" cy="161"/>
            </a:xfrm>
            <a:custGeom>
              <a:avLst/>
              <a:gdLst>
                <a:gd name="T0" fmla="*/ 74 w 188"/>
                <a:gd name="T1" fmla="*/ 56 h 161"/>
                <a:gd name="T2" fmla="*/ 315 w 188"/>
                <a:gd name="T3" fmla="*/ 56 h 161"/>
                <a:gd name="T4" fmla="*/ 674 w 188"/>
                <a:gd name="T5" fmla="*/ 23 h 161"/>
                <a:gd name="T6" fmla="*/ 1101 w 188"/>
                <a:gd name="T7" fmla="*/ 17 h 161"/>
                <a:gd name="T8" fmla="*/ 1288 w 188"/>
                <a:gd name="T9" fmla="*/ 0 h 161"/>
                <a:gd name="T10" fmla="*/ 1478 w 188"/>
                <a:gd name="T11" fmla="*/ 0 h 161"/>
                <a:gd name="T12" fmla="*/ 1589 w 188"/>
                <a:gd name="T13" fmla="*/ 11 h 161"/>
                <a:gd name="T14" fmla="*/ 1959 w 188"/>
                <a:gd name="T15" fmla="*/ 6 h 161"/>
                <a:gd name="T16" fmla="*/ 2006 w 188"/>
                <a:gd name="T17" fmla="*/ 11 h 161"/>
                <a:gd name="T18" fmla="*/ 2071 w 188"/>
                <a:gd name="T19" fmla="*/ 17 h 161"/>
                <a:gd name="T20" fmla="*/ 1589 w 188"/>
                <a:gd name="T21" fmla="*/ 28 h 161"/>
                <a:gd name="T22" fmla="*/ 1589 w 188"/>
                <a:gd name="T23" fmla="*/ 44 h 161"/>
                <a:gd name="T24" fmla="*/ 1514 w 188"/>
                <a:gd name="T25" fmla="*/ 61 h 161"/>
                <a:gd name="T26" fmla="*/ 1410 w 188"/>
                <a:gd name="T27" fmla="*/ 72 h 161"/>
                <a:gd name="T28" fmla="*/ 1341 w 188"/>
                <a:gd name="T29" fmla="*/ 111 h 161"/>
                <a:gd name="T30" fmla="*/ 1152 w 188"/>
                <a:gd name="T31" fmla="*/ 122 h 161"/>
                <a:gd name="T32" fmla="*/ 1046 w 188"/>
                <a:gd name="T33" fmla="*/ 128 h 161"/>
                <a:gd name="T34" fmla="*/ 988 w 188"/>
                <a:gd name="T35" fmla="*/ 144 h 161"/>
                <a:gd name="T36" fmla="*/ 734 w 188"/>
                <a:gd name="T37" fmla="*/ 155 h 161"/>
                <a:gd name="T38" fmla="*/ 674 w 188"/>
                <a:gd name="T39" fmla="*/ 161 h 161"/>
                <a:gd name="T40" fmla="*/ 315 w 188"/>
                <a:gd name="T41" fmla="*/ 155 h 161"/>
                <a:gd name="T42" fmla="*/ 315 w 188"/>
                <a:gd name="T43" fmla="*/ 138 h 161"/>
                <a:gd name="T44" fmla="*/ 131 w 188"/>
                <a:gd name="T45" fmla="*/ 122 h 161"/>
                <a:gd name="T46" fmla="*/ 195 w 188"/>
                <a:gd name="T47" fmla="*/ 117 h 161"/>
                <a:gd name="T48" fmla="*/ 195 w 188"/>
                <a:gd name="T49" fmla="*/ 94 h 161"/>
                <a:gd name="T50" fmla="*/ 0 w 188"/>
                <a:gd name="T51" fmla="*/ 84 h 161"/>
                <a:gd name="T52" fmla="*/ 74 w 188"/>
                <a:gd name="T53" fmla="*/ 56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61"/>
                <a:gd name="T83" fmla="*/ 188 w 188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61">
                  <a:moveTo>
                    <a:pt x="6" y="56"/>
                  </a:moveTo>
                  <a:lnTo>
                    <a:pt x="28" y="56"/>
                  </a:lnTo>
                  <a:lnTo>
                    <a:pt x="61" y="23"/>
                  </a:lnTo>
                  <a:lnTo>
                    <a:pt x="100" y="17"/>
                  </a:lnTo>
                  <a:lnTo>
                    <a:pt x="117" y="0"/>
                  </a:lnTo>
                  <a:lnTo>
                    <a:pt x="134" y="0"/>
                  </a:lnTo>
                  <a:lnTo>
                    <a:pt x="144" y="11"/>
                  </a:lnTo>
                  <a:lnTo>
                    <a:pt x="178" y="6"/>
                  </a:lnTo>
                  <a:lnTo>
                    <a:pt x="182" y="11"/>
                  </a:lnTo>
                  <a:lnTo>
                    <a:pt x="188" y="17"/>
                  </a:lnTo>
                  <a:lnTo>
                    <a:pt x="144" y="28"/>
                  </a:lnTo>
                  <a:lnTo>
                    <a:pt x="144" y="44"/>
                  </a:lnTo>
                  <a:lnTo>
                    <a:pt x="138" y="61"/>
                  </a:lnTo>
                  <a:lnTo>
                    <a:pt x="128" y="72"/>
                  </a:lnTo>
                  <a:lnTo>
                    <a:pt x="122" y="111"/>
                  </a:lnTo>
                  <a:lnTo>
                    <a:pt x="105" y="122"/>
                  </a:lnTo>
                  <a:lnTo>
                    <a:pt x="94" y="128"/>
                  </a:lnTo>
                  <a:lnTo>
                    <a:pt x="90" y="144"/>
                  </a:lnTo>
                  <a:lnTo>
                    <a:pt x="67" y="155"/>
                  </a:lnTo>
                  <a:lnTo>
                    <a:pt x="61" y="161"/>
                  </a:lnTo>
                  <a:lnTo>
                    <a:pt x="28" y="155"/>
                  </a:lnTo>
                  <a:lnTo>
                    <a:pt x="28" y="138"/>
                  </a:lnTo>
                  <a:lnTo>
                    <a:pt x="12" y="122"/>
                  </a:lnTo>
                  <a:lnTo>
                    <a:pt x="17" y="117"/>
                  </a:lnTo>
                  <a:lnTo>
                    <a:pt x="17" y="94"/>
                  </a:lnTo>
                  <a:lnTo>
                    <a:pt x="0" y="84"/>
                  </a:lnTo>
                  <a:lnTo>
                    <a:pt x="6" y="5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4" name="Freeform 193"/>
            <p:cNvSpPr>
              <a:spLocks/>
            </p:cNvSpPr>
            <p:nvPr/>
          </p:nvSpPr>
          <p:spPr bwMode="auto">
            <a:xfrm>
              <a:off x="3514" y="1858"/>
              <a:ext cx="239" cy="161"/>
            </a:xfrm>
            <a:custGeom>
              <a:avLst/>
              <a:gdLst>
                <a:gd name="T0" fmla="*/ 74 w 188"/>
                <a:gd name="T1" fmla="*/ 56 h 161"/>
                <a:gd name="T2" fmla="*/ 315 w 188"/>
                <a:gd name="T3" fmla="*/ 56 h 161"/>
                <a:gd name="T4" fmla="*/ 674 w 188"/>
                <a:gd name="T5" fmla="*/ 23 h 161"/>
                <a:gd name="T6" fmla="*/ 1101 w 188"/>
                <a:gd name="T7" fmla="*/ 17 h 161"/>
                <a:gd name="T8" fmla="*/ 1288 w 188"/>
                <a:gd name="T9" fmla="*/ 0 h 161"/>
                <a:gd name="T10" fmla="*/ 1478 w 188"/>
                <a:gd name="T11" fmla="*/ 0 h 161"/>
                <a:gd name="T12" fmla="*/ 1589 w 188"/>
                <a:gd name="T13" fmla="*/ 11 h 161"/>
                <a:gd name="T14" fmla="*/ 1959 w 188"/>
                <a:gd name="T15" fmla="*/ 6 h 161"/>
                <a:gd name="T16" fmla="*/ 2006 w 188"/>
                <a:gd name="T17" fmla="*/ 11 h 161"/>
                <a:gd name="T18" fmla="*/ 2071 w 188"/>
                <a:gd name="T19" fmla="*/ 17 h 161"/>
                <a:gd name="T20" fmla="*/ 1589 w 188"/>
                <a:gd name="T21" fmla="*/ 28 h 161"/>
                <a:gd name="T22" fmla="*/ 1589 w 188"/>
                <a:gd name="T23" fmla="*/ 44 h 161"/>
                <a:gd name="T24" fmla="*/ 1514 w 188"/>
                <a:gd name="T25" fmla="*/ 61 h 161"/>
                <a:gd name="T26" fmla="*/ 1410 w 188"/>
                <a:gd name="T27" fmla="*/ 72 h 161"/>
                <a:gd name="T28" fmla="*/ 1341 w 188"/>
                <a:gd name="T29" fmla="*/ 111 h 161"/>
                <a:gd name="T30" fmla="*/ 1152 w 188"/>
                <a:gd name="T31" fmla="*/ 122 h 161"/>
                <a:gd name="T32" fmla="*/ 1046 w 188"/>
                <a:gd name="T33" fmla="*/ 128 h 161"/>
                <a:gd name="T34" fmla="*/ 988 w 188"/>
                <a:gd name="T35" fmla="*/ 144 h 161"/>
                <a:gd name="T36" fmla="*/ 734 w 188"/>
                <a:gd name="T37" fmla="*/ 155 h 161"/>
                <a:gd name="T38" fmla="*/ 674 w 188"/>
                <a:gd name="T39" fmla="*/ 161 h 161"/>
                <a:gd name="T40" fmla="*/ 315 w 188"/>
                <a:gd name="T41" fmla="*/ 155 h 161"/>
                <a:gd name="T42" fmla="*/ 315 w 188"/>
                <a:gd name="T43" fmla="*/ 138 h 161"/>
                <a:gd name="T44" fmla="*/ 131 w 188"/>
                <a:gd name="T45" fmla="*/ 122 h 161"/>
                <a:gd name="T46" fmla="*/ 195 w 188"/>
                <a:gd name="T47" fmla="*/ 117 h 161"/>
                <a:gd name="T48" fmla="*/ 195 w 188"/>
                <a:gd name="T49" fmla="*/ 94 h 161"/>
                <a:gd name="T50" fmla="*/ 0 w 188"/>
                <a:gd name="T51" fmla="*/ 84 h 161"/>
                <a:gd name="T52" fmla="*/ 74 w 188"/>
                <a:gd name="T53" fmla="*/ 56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61"/>
                <a:gd name="T83" fmla="*/ 188 w 188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61">
                  <a:moveTo>
                    <a:pt x="6" y="56"/>
                  </a:moveTo>
                  <a:lnTo>
                    <a:pt x="28" y="56"/>
                  </a:lnTo>
                  <a:lnTo>
                    <a:pt x="61" y="23"/>
                  </a:lnTo>
                  <a:lnTo>
                    <a:pt x="100" y="17"/>
                  </a:lnTo>
                  <a:lnTo>
                    <a:pt x="117" y="0"/>
                  </a:lnTo>
                  <a:lnTo>
                    <a:pt x="134" y="0"/>
                  </a:lnTo>
                  <a:lnTo>
                    <a:pt x="144" y="11"/>
                  </a:lnTo>
                  <a:lnTo>
                    <a:pt x="178" y="6"/>
                  </a:lnTo>
                  <a:lnTo>
                    <a:pt x="182" y="11"/>
                  </a:lnTo>
                  <a:lnTo>
                    <a:pt x="188" y="17"/>
                  </a:lnTo>
                  <a:lnTo>
                    <a:pt x="144" y="28"/>
                  </a:lnTo>
                  <a:lnTo>
                    <a:pt x="144" y="44"/>
                  </a:lnTo>
                  <a:lnTo>
                    <a:pt x="138" y="61"/>
                  </a:lnTo>
                  <a:lnTo>
                    <a:pt x="128" y="72"/>
                  </a:lnTo>
                  <a:lnTo>
                    <a:pt x="122" y="111"/>
                  </a:lnTo>
                  <a:lnTo>
                    <a:pt x="105" y="122"/>
                  </a:lnTo>
                  <a:lnTo>
                    <a:pt x="94" y="128"/>
                  </a:lnTo>
                  <a:lnTo>
                    <a:pt x="90" y="144"/>
                  </a:lnTo>
                  <a:lnTo>
                    <a:pt x="67" y="155"/>
                  </a:lnTo>
                  <a:lnTo>
                    <a:pt x="61" y="161"/>
                  </a:lnTo>
                  <a:lnTo>
                    <a:pt x="28" y="155"/>
                  </a:lnTo>
                  <a:lnTo>
                    <a:pt x="28" y="138"/>
                  </a:lnTo>
                  <a:lnTo>
                    <a:pt x="12" y="122"/>
                  </a:lnTo>
                  <a:lnTo>
                    <a:pt x="17" y="117"/>
                  </a:lnTo>
                  <a:lnTo>
                    <a:pt x="17" y="94"/>
                  </a:lnTo>
                  <a:lnTo>
                    <a:pt x="0" y="84"/>
                  </a:lnTo>
                  <a:lnTo>
                    <a:pt x="6" y="5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5" name="Freeform 194"/>
            <p:cNvSpPr>
              <a:spLocks/>
            </p:cNvSpPr>
            <p:nvPr/>
          </p:nvSpPr>
          <p:spPr bwMode="auto">
            <a:xfrm>
              <a:off x="4033" y="2024"/>
              <a:ext cx="48" cy="27"/>
            </a:xfrm>
            <a:custGeom>
              <a:avLst/>
              <a:gdLst>
                <a:gd name="T0" fmla="*/ 0 w 38"/>
                <a:gd name="T1" fmla="*/ 10 h 27"/>
                <a:gd name="T2" fmla="*/ 351 w 38"/>
                <a:gd name="T3" fmla="*/ 0 h 27"/>
                <a:gd name="T4" fmla="*/ 395 w 38"/>
                <a:gd name="T5" fmla="*/ 6 h 27"/>
                <a:gd name="T6" fmla="*/ 351 w 38"/>
                <a:gd name="T7" fmla="*/ 22 h 27"/>
                <a:gd name="T8" fmla="*/ 230 w 38"/>
                <a:gd name="T9" fmla="*/ 27 h 27"/>
                <a:gd name="T10" fmla="*/ 64 w 38"/>
                <a:gd name="T11" fmla="*/ 27 h 27"/>
                <a:gd name="T12" fmla="*/ 0 w 38"/>
                <a:gd name="T13" fmla="*/ 16 h 27"/>
                <a:gd name="T14" fmla="*/ 0 w 38"/>
                <a:gd name="T15" fmla="*/ 1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7"/>
                <a:gd name="T26" fmla="*/ 38 w 38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7">
                  <a:moveTo>
                    <a:pt x="0" y="10"/>
                  </a:moveTo>
                  <a:lnTo>
                    <a:pt x="34" y="0"/>
                  </a:lnTo>
                  <a:lnTo>
                    <a:pt x="38" y="6"/>
                  </a:lnTo>
                  <a:lnTo>
                    <a:pt x="34" y="22"/>
                  </a:lnTo>
                  <a:lnTo>
                    <a:pt x="22" y="27"/>
                  </a:lnTo>
                  <a:lnTo>
                    <a:pt x="6" y="27"/>
                  </a:lnTo>
                  <a:lnTo>
                    <a:pt x="0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6" name="Freeform 195"/>
            <p:cNvSpPr>
              <a:spLocks/>
            </p:cNvSpPr>
            <p:nvPr/>
          </p:nvSpPr>
          <p:spPr bwMode="auto">
            <a:xfrm>
              <a:off x="4033" y="2024"/>
              <a:ext cx="48" cy="27"/>
            </a:xfrm>
            <a:custGeom>
              <a:avLst/>
              <a:gdLst>
                <a:gd name="T0" fmla="*/ 0 w 38"/>
                <a:gd name="T1" fmla="*/ 10 h 27"/>
                <a:gd name="T2" fmla="*/ 351 w 38"/>
                <a:gd name="T3" fmla="*/ 0 h 27"/>
                <a:gd name="T4" fmla="*/ 395 w 38"/>
                <a:gd name="T5" fmla="*/ 6 h 27"/>
                <a:gd name="T6" fmla="*/ 351 w 38"/>
                <a:gd name="T7" fmla="*/ 22 h 27"/>
                <a:gd name="T8" fmla="*/ 230 w 38"/>
                <a:gd name="T9" fmla="*/ 27 h 27"/>
                <a:gd name="T10" fmla="*/ 64 w 38"/>
                <a:gd name="T11" fmla="*/ 27 h 27"/>
                <a:gd name="T12" fmla="*/ 0 w 38"/>
                <a:gd name="T13" fmla="*/ 16 h 27"/>
                <a:gd name="T14" fmla="*/ 0 w 38"/>
                <a:gd name="T15" fmla="*/ 1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7"/>
                <a:gd name="T26" fmla="*/ 38 w 38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7">
                  <a:moveTo>
                    <a:pt x="0" y="10"/>
                  </a:moveTo>
                  <a:lnTo>
                    <a:pt x="34" y="0"/>
                  </a:lnTo>
                  <a:lnTo>
                    <a:pt x="38" y="6"/>
                  </a:lnTo>
                  <a:lnTo>
                    <a:pt x="34" y="22"/>
                  </a:lnTo>
                  <a:lnTo>
                    <a:pt x="22" y="27"/>
                  </a:lnTo>
                  <a:lnTo>
                    <a:pt x="6" y="27"/>
                  </a:lnTo>
                  <a:lnTo>
                    <a:pt x="0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7" name="Freeform 196"/>
            <p:cNvSpPr>
              <a:spLocks/>
            </p:cNvSpPr>
            <p:nvPr/>
          </p:nvSpPr>
          <p:spPr bwMode="auto">
            <a:xfrm>
              <a:off x="4041" y="2067"/>
              <a:ext cx="89" cy="105"/>
            </a:xfrm>
            <a:custGeom>
              <a:avLst/>
              <a:gdLst>
                <a:gd name="T0" fmla="*/ 608 w 70"/>
                <a:gd name="T1" fmla="*/ 105 h 105"/>
                <a:gd name="T2" fmla="*/ 773 w 70"/>
                <a:gd name="T3" fmla="*/ 90 h 105"/>
                <a:gd name="T4" fmla="*/ 674 w 70"/>
                <a:gd name="T5" fmla="*/ 73 h 105"/>
                <a:gd name="T6" fmla="*/ 732 w 70"/>
                <a:gd name="T7" fmla="*/ 57 h 105"/>
                <a:gd name="T8" fmla="*/ 732 w 70"/>
                <a:gd name="T9" fmla="*/ 44 h 105"/>
                <a:gd name="T10" fmla="*/ 674 w 70"/>
                <a:gd name="T11" fmla="*/ 44 h 105"/>
                <a:gd name="T12" fmla="*/ 674 w 70"/>
                <a:gd name="T13" fmla="*/ 34 h 105"/>
                <a:gd name="T14" fmla="*/ 608 w 70"/>
                <a:gd name="T15" fmla="*/ 34 h 105"/>
                <a:gd name="T16" fmla="*/ 674 w 70"/>
                <a:gd name="T17" fmla="*/ 17 h 105"/>
                <a:gd name="T18" fmla="*/ 608 w 70"/>
                <a:gd name="T19" fmla="*/ 11 h 105"/>
                <a:gd name="T20" fmla="*/ 482 w 70"/>
                <a:gd name="T21" fmla="*/ 11 h 105"/>
                <a:gd name="T22" fmla="*/ 417 w 70"/>
                <a:gd name="T23" fmla="*/ 7 h 105"/>
                <a:gd name="T24" fmla="*/ 315 w 70"/>
                <a:gd name="T25" fmla="*/ 7 h 105"/>
                <a:gd name="T26" fmla="*/ 248 w 70"/>
                <a:gd name="T27" fmla="*/ 0 h 105"/>
                <a:gd name="T28" fmla="*/ 0 w 70"/>
                <a:gd name="T29" fmla="*/ 0 h 105"/>
                <a:gd name="T30" fmla="*/ 0 w 70"/>
                <a:gd name="T31" fmla="*/ 28 h 105"/>
                <a:gd name="T32" fmla="*/ 58 w 70"/>
                <a:gd name="T33" fmla="*/ 28 h 105"/>
                <a:gd name="T34" fmla="*/ 173 w 70"/>
                <a:gd name="T35" fmla="*/ 40 h 105"/>
                <a:gd name="T36" fmla="*/ 58 w 70"/>
                <a:gd name="T37" fmla="*/ 57 h 105"/>
                <a:gd name="T38" fmla="*/ 123 w 70"/>
                <a:gd name="T39" fmla="*/ 73 h 105"/>
                <a:gd name="T40" fmla="*/ 123 w 70"/>
                <a:gd name="T41" fmla="*/ 84 h 105"/>
                <a:gd name="T42" fmla="*/ 315 w 70"/>
                <a:gd name="T43" fmla="*/ 84 h 105"/>
                <a:gd name="T44" fmla="*/ 315 w 70"/>
                <a:gd name="T45" fmla="*/ 67 h 105"/>
                <a:gd name="T46" fmla="*/ 417 w 70"/>
                <a:gd name="T47" fmla="*/ 67 h 105"/>
                <a:gd name="T48" fmla="*/ 537 w 70"/>
                <a:gd name="T49" fmla="*/ 73 h 105"/>
                <a:gd name="T50" fmla="*/ 537 w 70"/>
                <a:gd name="T51" fmla="*/ 94 h 105"/>
                <a:gd name="T52" fmla="*/ 608 w 70"/>
                <a:gd name="T53" fmla="*/ 105 h 1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105"/>
                <a:gd name="T83" fmla="*/ 70 w 70"/>
                <a:gd name="T84" fmla="*/ 105 h 1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105">
                  <a:moveTo>
                    <a:pt x="55" y="105"/>
                  </a:moveTo>
                  <a:lnTo>
                    <a:pt x="70" y="90"/>
                  </a:lnTo>
                  <a:lnTo>
                    <a:pt x="61" y="73"/>
                  </a:lnTo>
                  <a:lnTo>
                    <a:pt x="66" y="57"/>
                  </a:lnTo>
                  <a:lnTo>
                    <a:pt x="66" y="44"/>
                  </a:lnTo>
                  <a:lnTo>
                    <a:pt x="61" y="44"/>
                  </a:lnTo>
                  <a:lnTo>
                    <a:pt x="61" y="34"/>
                  </a:lnTo>
                  <a:lnTo>
                    <a:pt x="55" y="34"/>
                  </a:lnTo>
                  <a:lnTo>
                    <a:pt x="61" y="17"/>
                  </a:lnTo>
                  <a:lnTo>
                    <a:pt x="55" y="11"/>
                  </a:lnTo>
                  <a:lnTo>
                    <a:pt x="44" y="11"/>
                  </a:lnTo>
                  <a:lnTo>
                    <a:pt x="38" y="7"/>
                  </a:lnTo>
                  <a:lnTo>
                    <a:pt x="28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16" y="40"/>
                  </a:lnTo>
                  <a:lnTo>
                    <a:pt x="5" y="57"/>
                  </a:lnTo>
                  <a:lnTo>
                    <a:pt x="11" y="73"/>
                  </a:lnTo>
                  <a:lnTo>
                    <a:pt x="11" y="84"/>
                  </a:lnTo>
                  <a:lnTo>
                    <a:pt x="28" y="84"/>
                  </a:lnTo>
                  <a:lnTo>
                    <a:pt x="28" y="67"/>
                  </a:lnTo>
                  <a:lnTo>
                    <a:pt x="38" y="67"/>
                  </a:lnTo>
                  <a:lnTo>
                    <a:pt x="49" y="73"/>
                  </a:lnTo>
                  <a:lnTo>
                    <a:pt x="49" y="94"/>
                  </a:lnTo>
                  <a:lnTo>
                    <a:pt x="55" y="10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8" name="Freeform 197"/>
            <p:cNvSpPr>
              <a:spLocks/>
            </p:cNvSpPr>
            <p:nvPr/>
          </p:nvSpPr>
          <p:spPr bwMode="auto">
            <a:xfrm>
              <a:off x="3923" y="2393"/>
              <a:ext cx="39" cy="73"/>
            </a:xfrm>
            <a:custGeom>
              <a:avLst/>
              <a:gdLst>
                <a:gd name="T0" fmla="*/ 98 w 31"/>
                <a:gd name="T1" fmla="*/ 0 h 73"/>
                <a:gd name="T2" fmla="*/ 308 w 31"/>
                <a:gd name="T3" fmla="*/ 40 h 73"/>
                <a:gd name="T4" fmla="*/ 308 w 31"/>
                <a:gd name="T5" fmla="*/ 56 h 73"/>
                <a:gd name="T6" fmla="*/ 39 w 31"/>
                <a:gd name="T7" fmla="*/ 73 h 73"/>
                <a:gd name="T8" fmla="*/ 0 w 31"/>
                <a:gd name="T9" fmla="*/ 40 h 73"/>
                <a:gd name="T10" fmla="*/ 39 w 31"/>
                <a:gd name="T11" fmla="*/ 23 h 73"/>
                <a:gd name="T12" fmla="*/ 98 w 31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73"/>
                <a:gd name="T23" fmla="*/ 31 w 31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73">
                  <a:moveTo>
                    <a:pt x="10" y="0"/>
                  </a:moveTo>
                  <a:lnTo>
                    <a:pt x="31" y="40"/>
                  </a:lnTo>
                  <a:lnTo>
                    <a:pt x="31" y="56"/>
                  </a:lnTo>
                  <a:lnTo>
                    <a:pt x="4" y="73"/>
                  </a:lnTo>
                  <a:lnTo>
                    <a:pt x="0" y="40"/>
                  </a:lnTo>
                  <a:lnTo>
                    <a:pt x="4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19" name="Freeform 198"/>
            <p:cNvSpPr>
              <a:spLocks/>
            </p:cNvSpPr>
            <p:nvPr/>
          </p:nvSpPr>
          <p:spPr bwMode="auto">
            <a:xfrm>
              <a:off x="3923" y="2393"/>
              <a:ext cx="39" cy="73"/>
            </a:xfrm>
            <a:custGeom>
              <a:avLst/>
              <a:gdLst>
                <a:gd name="T0" fmla="*/ 98 w 31"/>
                <a:gd name="T1" fmla="*/ 0 h 73"/>
                <a:gd name="T2" fmla="*/ 308 w 31"/>
                <a:gd name="T3" fmla="*/ 40 h 73"/>
                <a:gd name="T4" fmla="*/ 308 w 31"/>
                <a:gd name="T5" fmla="*/ 56 h 73"/>
                <a:gd name="T6" fmla="*/ 39 w 31"/>
                <a:gd name="T7" fmla="*/ 73 h 73"/>
                <a:gd name="T8" fmla="*/ 0 w 31"/>
                <a:gd name="T9" fmla="*/ 40 h 73"/>
                <a:gd name="T10" fmla="*/ 39 w 31"/>
                <a:gd name="T11" fmla="*/ 23 h 73"/>
                <a:gd name="T12" fmla="*/ 98 w 31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73"/>
                <a:gd name="T23" fmla="*/ 31 w 31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73">
                  <a:moveTo>
                    <a:pt x="10" y="0"/>
                  </a:moveTo>
                  <a:lnTo>
                    <a:pt x="31" y="40"/>
                  </a:lnTo>
                  <a:lnTo>
                    <a:pt x="31" y="56"/>
                  </a:lnTo>
                  <a:lnTo>
                    <a:pt x="4" y="73"/>
                  </a:lnTo>
                  <a:lnTo>
                    <a:pt x="0" y="40"/>
                  </a:lnTo>
                  <a:lnTo>
                    <a:pt x="4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0" name="Freeform 199"/>
            <p:cNvSpPr>
              <a:spLocks/>
            </p:cNvSpPr>
            <p:nvPr/>
          </p:nvSpPr>
          <p:spPr bwMode="auto">
            <a:xfrm>
              <a:off x="4111" y="2017"/>
              <a:ext cx="163" cy="366"/>
            </a:xfrm>
            <a:custGeom>
              <a:avLst/>
              <a:gdLst>
                <a:gd name="T0" fmla="*/ 567 w 129"/>
                <a:gd name="T1" fmla="*/ 0 h 366"/>
                <a:gd name="T2" fmla="*/ 567 w 129"/>
                <a:gd name="T3" fmla="*/ 0 h 366"/>
                <a:gd name="T4" fmla="*/ 696 w 129"/>
                <a:gd name="T5" fmla="*/ 34 h 366"/>
                <a:gd name="T6" fmla="*/ 696 w 129"/>
                <a:gd name="T7" fmla="*/ 84 h 366"/>
                <a:gd name="T8" fmla="*/ 977 w 129"/>
                <a:gd name="T9" fmla="*/ 90 h 366"/>
                <a:gd name="T10" fmla="*/ 1035 w 129"/>
                <a:gd name="T11" fmla="*/ 123 h 366"/>
                <a:gd name="T12" fmla="*/ 1341 w 129"/>
                <a:gd name="T13" fmla="*/ 132 h 366"/>
                <a:gd name="T14" fmla="*/ 1255 w 129"/>
                <a:gd name="T15" fmla="*/ 144 h 366"/>
                <a:gd name="T16" fmla="*/ 1188 w 129"/>
                <a:gd name="T17" fmla="*/ 163 h 366"/>
                <a:gd name="T18" fmla="*/ 977 w 129"/>
                <a:gd name="T19" fmla="*/ 167 h 366"/>
                <a:gd name="T20" fmla="*/ 977 w 129"/>
                <a:gd name="T21" fmla="*/ 205 h 366"/>
                <a:gd name="T22" fmla="*/ 1151 w 129"/>
                <a:gd name="T23" fmla="*/ 238 h 366"/>
                <a:gd name="T24" fmla="*/ 1212 w 129"/>
                <a:gd name="T25" fmla="*/ 272 h 366"/>
                <a:gd name="T26" fmla="*/ 1309 w 129"/>
                <a:gd name="T27" fmla="*/ 288 h 366"/>
                <a:gd name="T28" fmla="*/ 1309 w 129"/>
                <a:gd name="T29" fmla="*/ 360 h 366"/>
                <a:gd name="T30" fmla="*/ 1255 w 129"/>
                <a:gd name="T31" fmla="*/ 366 h 366"/>
                <a:gd name="T32" fmla="*/ 1212 w 129"/>
                <a:gd name="T33" fmla="*/ 310 h 366"/>
                <a:gd name="T34" fmla="*/ 1035 w 129"/>
                <a:gd name="T35" fmla="*/ 272 h 366"/>
                <a:gd name="T36" fmla="*/ 977 w 129"/>
                <a:gd name="T37" fmla="*/ 249 h 366"/>
                <a:gd name="T38" fmla="*/ 864 w 129"/>
                <a:gd name="T39" fmla="*/ 228 h 366"/>
                <a:gd name="T40" fmla="*/ 797 w 129"/>
                <a:gd name="T41" fmla="*/ 222 h 366"/>
                <a:gd name="T42" fmla="*/ 631 w 129"/>
                <a:gd name="T43" fmla="*/ 244 h 366"/>
                <a:gd name="T44" fmla="*/ 465 w 129"/>
                <a:gd name="T45" fmla="*/ 238 h 366"/>
                <a:gd name="T46" fmla="*/ 465 w 129"/>
                <a:gd name="T47" fmla="*/ 205 h 366"/>
                <a:gd name="T48" fmla="*/ 0 w 129"/>
                <a:gd name="T49" fmla="*/ 155 h 366"/>
                <a:gd name="T50" fmla="*/ 120 w 129"/>
                <a:gd name="T51" fmla="*/ 144 h 366"/>
                <a:gd name="T52" fmla="*/ 243 w 129"/>
                <a:gd name="T53" fmla="*/ 134 h 366"/>
                <a:gd name="T54" fmla="*/ 243 w 129"/>
                <a:gd name="T55" fmla="*/ 123 h 366"/>
                <a:gd name="T56" fmla="*/ 278 w 129"/>
                <a:gd name="T57" fmla="*/ 111 h 366"/>
                <a:gd name="T58" fmla="*/ 243 w 129"/>
                <a:gd name="T59" fmla="*/ 67 h 366"/>
                <a:gd name="T60" fmla="*/ 404 w 129"/>
                <a:gd name="T61" fmla="*/ 50 h 366"/>
                <a:gd name="T62" fmla="*/ 522 w 129"/>
                <a:gd name="T63" fmla="*/ 7 h 366"/>
                <a:gd name="T64" fmla="*/ 567 w 129"/>
                <a:gd name="T65" fmla="*/ 0 h 3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366"/>
                <a:gd name="T101" fmla="*/ 129 w 129"/>
                <a:gd name="T102" fmla="*/ 366 h 3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366">
                  <a:moveTo>
                    <a:pt x="55" y="0"/>
                  </a:moveTo>
                  <a:lnTo>
                    <a:pt x="55" y="0"/>
                  </a:lnTo>
                  <a:lnTo>
                    <a:pt x="67" y="34"/>
                  </a:lnTo>
                  <a:lnTo>
                    <a:pt x="67" y="84"/>
                  </a:lnTo>
                  <a:lnTo>
                    <a:pt x="94" y="90"/>
                  </a:lnTo>
                  <a:lnTo>
                    <a:pt x="100" y="123"/>
                  </a:lnTo>
                  <a:lnTo>
                    <a:pt x="129" y="132"/>
                  </a:lnTo>
                  <a:lnTo>
                    <a:pt x="121" y="144"/>
                  </a:lnTo>
                  <a:lnTo>
                    <a:pt x="115" y="163"/>
                  </a:lnTo>
                  <a:lnTo>
                    <a:pt x="94" y="167"/>
                  </a:lnTo>
                  <a:lnTo>
                    <a:pt x="94" y="205"/>
                  </a:lnTo>
                  <a:lnTo>
                    <a:pt x="111" y="238"/>
                  </a:lnTo>
                  <a:lnTo>
                    <a:pt x="117" y="272"/>
                  </a:lnTo>
                  <a:lnTo>
                    <a:pt x="127" y="288"/>
                  </a:lnTo>
                  <a:lnTo>
                    <a:pt x="127" y="360"/>
                  </a:lnTo>
                  <a:lnTo>
                    <a:pt x="121" y="366"/>
                  </a:lnTo>
                  <a:lnTo>
                    <a:pt x="117" y="310"/>
                  </a:lnTo>
                  <a:lnTo>
                    <a:pt x="100" y="272"/>
                  </a:lnTo>
                  <a:lnTo>
                    <a:pt x="94" y="249"/>
                  </a:lnTo>
                  <a:lnTo>
                    <a:pt x="83" y="228"/>
                  </a:lnTo>
                  <a:lnTo>
                    <a:pt x="77" y="222"/>
                  </a:lnTo>
                  <a:lnTo>
                    <a:pt x="61" y="244"/>
                  </a:lnTo>
                  <a:lnTo>
                    <a:pt x="44" y="238"/>
                  </a:lnTo>
                  <a:lnTo>
                    <a:pt x="44" y="205"/>
                  </a:lnTo>
                  <a:lnTo>
                    <a:pt x="0" y="155"/>
                  </a:lnTo>
                  <a:lnTo>
                    <a:pt x="11" y="144"/>
                  </a:lnTo>
                  <a:lnTo>
                    <a:pt x="23" y="134"/>
                  </a:lnTo>
                  <a:lnTo>
                    <a:pt x="23" y="123"/>
                  </a:lnTo>
                  <a:lnTo>
                    <a:pt x="27" y="111"/>
                  </a:lnTo>
                  <a:lnTo>
                    <a:pt x="23" y="67"/>
                  </a:lnTo>
                  <a:lnTo>
                    <a:pt x="39" y="50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1" name="Freeform 200"/>
            <p:cNvSpPr>
              <a:spLocks/>
            </p:cNvSpPr>
            <p:nvPr/>
          </p:nvSpPr>
          <p:spPr bwMode="auto">
            <a:xfrm>
              <a:off x="4111" y="2017"/>
              <a:ext cx="163" cy="366"/>
            </a:xfrm>
            <a:custGeom>
              <a:avLst/>
              <a:gdLst>
                <a:gd name="T0" fmla="*/ 567 w 129"/>
                <a:gd name="T1" fmla="*/ 0 h 366"/>
                <a:gd name="T2" fmla="*/ 567 w 129"/>
                <a:gd name="T3" fmla="*/ 0 h 366"/>
                <a:gd name="T4" fmla="*/ 696 w 129"/>
                <a:gd name="T5" fmla="*/ 34 h 366"/>
                <a:gd name="T6" fmla="*/ 696 w 129"/>
                <a:gd name="T7" fmla="*/ 84 h 366"/>
                <a:gd name="T8" fmla="*/ 977 w 129"/>
                <a:gd name="T9" fmla="*/ 90 h 366"/>
                <a:gd name="T10" fmla="*/ 1035 w 129"/>
                <a:gd name="T11" fmla="*/ 123 h 366"/>
                <a:gd name="T12" fmla="*/ 1341 w 129"/>
                <a:gd name="T13" fmla="*/ 132 h 366"/>
                <a:gd name="T14" fmla="*/ 1255 w 129"/>
                <a:gd name="T15" fmla="*/ 144 h 366"/>
                <a:gd name="T16" fmla="*/ 1188 w 129"/>
                <a:gd name="T17" fmla="*/ 163 h 366"/>
                <a:gd name="T18" fmla="*/ 977 w 129"/>
                <a:gd name="T19" fmla="*/ 167 h 366"/>
                <a:gd name="T20" fmla="*/ 977 w 129"/>
                <a:gd name="T21" fmla="*/ 205 h 366"/>
                <a:gd name="T22" fmla="*/ 1151 w 129"/>
                <a:gd name="T23" fmla="*/ 238 h 366"/>
                <a:gd name="T24" fmla="*/ 1212 w 129"/>
                <a:gd name="T25" fmla="*/ 272 h 366"/>
                <a:gd name="T26" fmla="*/ 1309 w 129"/>
                <a:gd name="T27" fmla="*/ 288 h 366"/>
                <a:gd name="T28" fmla="*/ 1309 w 129"/>
                <a:gd name="T29" fmla="*/ 360 h 366"/>
                <a:gd name="T30" fmla="*/ 1255 w 129"/>
                <a:gd name="T31" fmla="*/ 366 h 366"/>
                <a:gd name="T32" fmla="*/ 1212 w 129"/>
                <a:gd name="T33" fmla="*/ 310 h 366"/>
                <a:gd name="T34" fmla="*/ 1035 w 129"/>
                <a:gd name="T35" fmla="*/ 272 h 366"/>
                <a:gd name="T36" fmla="*/ 977 w 129"/>
                <a:gd name="T37" fmla="*/ 249 h 366"/>
                <a:gd name="T38" fmla="*/ 864 w 129"/>
                <a:gd name="T39" fmla="*/ 228 h 366"/>
                <a:gd name="T40" fmla="*/ 797 w 129"/>
                <a:gd name="T41" fmla="*/ 222 h 366"/>
                <a:gd name="T42" fmla="*/ 631 w 129"/>
                <a:gd name="T43" fmla="*/ 244 h 366"/>
                <a:gd name="T44" fmla="*/ 465 w 129"/>
                <a:gd name="T45" fmla="*/ 238 h 366"/>
                <a:gd name="T46" fmla="*/ 465 w 129"/>
                <a:gd name="T47" fmla="*/ 205 h 366"/>
                <a:gd name="T48" fmla="*/ 0 w 129"/>
                <a:gd name="T49" fmla="*/ 155 h 366"/>
                <a:gd name="T50" fmla="*/ 120 w 129"/>
                <a:gd name="T51" fmla="*/ 144 h 366"/>
                <a:gd name="T52" fmla="*/ 243 w 129"/>
                <a:gd name="T53" fmla="*/ 134 h 366"/>
                <a:gd name="T54" fmla="*/ 243 w 129"/>
                <a:gd name="T55" fmla="*/ 123 h 366"/>
                <a:gd name="T56" fmla="*/ 278 w 129"/>
                <a:gd name="T57" fmla="*/ 111 h 366"/>
                <a:gd name="T58" fmla="*/ 243 w 129"/>
                <a:gd name="T59" fmla="*/ 67 h 366"/>
                <a:gd name="T60" fmla="*/ 404 w 129"/>
                <a:gd name="T61" fmla="*/ 50 h 366"/>
                <a:gd name="T62" fmla="*/ 522 w 129"/>
                <a:gd name="T63" fmla="*/ 7 h 366"/>
                <a:gd name="T64" fmla="*/ 567 w 129"/>
                <a:gd name="T65" fmla="*/ 0 h 3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366"/>
                <a:gd name="T101" fmla="*/ 129 w 129"/>
                <a:gd name="T102" fmla="*/ 366 h 3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366">
                  <a:moveTo>
                    <a:pt x="55" y="0"/>
                  </a:moveTo>
                  <a:lnTo>
                    <a:pt x="55" y="0"/>
                  </a:lnTo>
                  <a:lnTo>
                    <a:pt x="67" y="34"/>
                  </a:lnTo>
                  <a:lnTo>
                    <a:pt x="67" y="84"/>
                  </a:lnTo>
                  <a:lnTo>
                    <a:pt x="94" y="90"/>
                  </a:lnTo>
                  <a:lnTo>
                    <a:pt x="100" y="123"/>
                  </a:lnTo>
                  <a:lnTo>
                    <a:pt x="129" y="132"/>
                  </a:lnTo>
                  <a:lnTo>
                    <a:pt x="121" y="144"/>
                  </a:lnTo>
                  <a:lnTo>
                    <a:pt x="115" y="163"/>
                  </a:lnTo>
                  <a:lnTo>
                    <a:pt x="94" y="167"/>
                  </a:lnTo>
                  <a:lnTo>
                    <a:pt x="94" y="205"/>
                  </a:lnTo>
                  <a:lnTo>
                    <a:pt x="111" y="238"/>
                  </a:lnTo>
                  <a:lnTo>
                    <a:pt x="117" y="272"/>
                  </a:lnTo>
                  <a:lnTo>
                    <a:pt x="127" y="288"/>
                  </a:lnTo>
                  <a:lnTo>
                    <a:pt x="127" y="360"/>
                  </a:lnTo>
                  <a:lnTo>
                    <a:pt x="121" y="366"/>
                  </a:lnTo>
                  <a:lnTo>
                    <a:pt x="117" y="310"/>
                  </a:lnTo>
                  <a:lnTo>
                    <a:pt x="100" y="272"/>
                  </a:lnTo>
                  <a:lnTo>
                    <a:pt x="94" y="249"/>
                  </a:lnTo>
                  <a:lnTo>
                    <a:pt x="83" y="228"/>
                  </a:lnTo>
                  <a:lnTo>
                    <a:pt x="77" y="222"/>
                  </a:lnTo>
                  <a:lnTo>
                    <a:pt x="61" y="244"/>
                  </a:lnTo>
                  <a:lnTo>
                    <a:pt x="44" y="238"/>
                  </a:lnTo>
                  <a:lnTo>
                    <a:pt x="44" y="205"/>
                  </a:lnTo>
                  <a:lnTo>
                    <a:pt x="0" y="155"/>
                  </a:lnTo>
                  <a:lnTo>
                    <a:pt x="11" y="144"/>
                  </a:lnTo>
                  <a:lnTo>
                    <a:pt x="23" y="134"/>
                  </a:lnTo>
                  <a:lnTo>
                    <a:pt x="23" y="123"/>
                  </a:lnTo>
                  <a:lnTo>
                    <a:pt x="27" y="111"/>
                  </a:lnTo>
                  <a:lnTo>
                    <a:pt x="23" y="67"/>
                  </a:lnTo>
                  <a:lnTo>
                    <a:pt x="39" y="50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2" name="Freeform 201"/>
            <p:cNvSpPr>
              <a:spLocks/>
            </p:cNvSpPr>
            <p:nvPr/>
          </p:nvSpPr>
          <p:spPr bwMode="auto">
            <a:xfrm>
              <a:off x="4230" y="2178"/>
              <a:ext cx="146" cy="282"/>
            </a:xfrm>
            <a:custGeom>
              <a:avLst/>
              <a:gdLst>
                <a:gd name="T0" fmla="*/ 293 w 115"/>
                <a:gd name="T1" fmla="*/ 0 h 282"/>
                <a:gd name="T2" fmla="*/ 357 w 115"/>
                <a:gd name="T3" fmla="*/ 23 h 282"/>
                <a:gd name="T4" fmla="*/ 479 w 115"/>
                <a:gd name="T5" fmla="*/ 23 h 282"/>
                <a:gd name="T6" fmla="*/ 479 w 115"/>
                <a:gd name="T7" fmla="*/ 39 h 282"/>
                <a:gd name="T8" fmla="*/ 658 w 115"/>
                <a:gd name="T9" fmla="*/ 39 h 282"/>
                <a:gd name="T10" fmla="*/ 730 w 115"/>
                <a:gd name="T11" fmla="*/ 33 h 282"/>
                <a:gd name="T12" fmla="*/ 835 w 115"/>
                <a:gd name="T13" fmla="*/ 33 h 282"/>
                <a:gd name="T14" fmla="*/ 957 w 115"/>
                <a:gd name="T15" fmla="*/ 44 h 282"/>
                <a:gd name="T16" fmla="*/ 1130 w 115"/>
                <a:gd name="T17" fmla="*/ 77 h 282"/>
                <a:gd name="T18" fmla="*/ 1245 w 115"/>
                <a:gd name="T19" fmla="*/ 88 h 282"/>
                <a:gd name="T20" fmla="*/ 1245 w 115"/>
                <a:gd name="T21" fmla="*/ 100 h 282"/>
                <a:gd name="T22" fmla="*/ 1130 w 115"/>
                <a:gd name="T23" fmla="*/ 117 h 282"/>
                <a:gd name="T24" fmla="*/ 1023 w 115"/>
                <a:gd name="T25" fmla="*/ 111 h 282"/>
                <a:gd name="T26" fmla="*/ 903 w 115"/>
                <a:gd name="T27" fmla="*/ 111 h 282"/>
                <a:gd name="T28" fmla="*/ 835 w 115"/>
                <a:gd name="T29" fmla="*/ 121 h 282"/>
                <a:gd name="T30" fmla="*/ 835 w 115"/>
                <a:gd name="T31" fmla="*/ 149 h 282"/>
                <a:gd name="T32" fmla="*/ 658 w 115"/>
                <a:gd name="T33" fmla="*/ 149 h 282"/>
                <a:gd name="T34" fmla="*/ 594 w 115"/>
                <a:gd name="T35" fmla="*/ 133 h 282"/>
                <a:gd name="T36" fmla="*/ 540 w 115"/>
                <a:gd name="T37" fmla="*/ 133 h 282"/>
                <a:gd name="T38" fmla="*/ 479 w 115"/>
                <a:gd name="T39" fmla="*/ 138 h 282"/>
                <a:gd name="T40" fmla="*/ 479 w 115"/>
                <a:gd name="T41" fmla="*/ 215 h 282"/>
                <a:gd name="T42" fmla="*/ 594 w 115"/>
                <a:gd name="T43" fmla="*/ 232 h 282"/>
                <a:gd name="T44" fmla="*/ 594 w 115"/>
                <a:gd name="T45" fmla="*/ 238 h 282"/>
                <a:gd name="T46" fmla="*/ 772 w 115"/>
                <a:gd name="T47" fmla="*/ 259 h 282"/>
                <a:gd name="T48" fmla="*/ 835 w 115"/>
                <a:gd name="T49" fmla="*/ 259 h 282"/>
                <a:gd name="T50" fmla="*/ 1087 w 115"/>
                <a:gd name="T51" fmla="*/ 282 h 282"/>
                <a:gd name="T52" fmla="*/ 730 w 115"/>
                <a:gd name="T53" fmla="*/ 276 h 282"/>
                <a:gd name="T54" fmla="*/ 479 w 115"/>
                <a:gd name="T55" fmla="*/ 259 h 282"/>
                <a:gd name="T56" fmla="*/ 479 w 115"/>
                <a:gd name="T57" fmla="*/ 249 h 282"/>
                <a:gd name="T58" fmla="*/ 293 w 115"/>
                <a:gd name="T59" fmla="*/ 232 h 282"/>
                <a:gd name="T60" fmla="*/ 250 w 115"/>
                <a:gd name="T61" fmla="*/ 221 h 282"/>
                <a:gd name="T62" fmla="*/ 293 w 115"/>
                <a:gd name="T63" fmla="*/ 205 h 282"/>
                <a:gd name="T64" fmla="*/ 357 w 115"/>
                <a:gd name="T65" fmla="*/ 199 h 282"/>
                <a:gd name="T66" fmla="*/ 357 w 115"/>
                <a:gd name="T67" fmla="*/ 127 h 282"/>
                <a:gd name="T68" fmla="*/ 250 w 115"/>
                <a:gd name="T69" fmla="*/ 111 h 282"/>
                <a:gd name="T70" fmla="*/ 192 w 115"/>
                <a:gd name="T71" fmla="*/ 77 h 282"/>
                <a:gd name="T72" fmla="*/ 0 w 115"/>
                <a:gd name="T73" fmla="*/ 44 h 282"/>
                <a:gd name="T74" fmla="*/ 0 w 115"/>
                <a:gd name="T75" fmla="*/ 6 h 282"/>
                <a:gd name="T76" fmla="*/ 231 w 115"/>
                <a:gd name="T77" fmla="*/ 2 h 282"/>
                <a:gd name="T78" fmla="*/ 293 w 115"/>
                <a:gd name="T79" fmla="*/ 0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5"/>
                <a:gd name="T121" fmla="*/ 0 h 282"/>
                <a:gd name="T122" fmla="*/ 115 w 115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5" h="282">
                  <a:moveTo>
                    <a:pt x="27" y="0"/>
                  </a:moveTo>
                  <a:lnTo>
                    <a:pt x="33" y="23"/>
                  </a:lnTo>
                  <a:lnTo>
                    <a:pt x="44" y="23"/>
                  </a:lnTo>
                  <a:lnTo>
                    <a:pt x="44" y="39"/>
                  </a:lnTo>
                  <a:lnTo>
                    <a:pt x="61" y="39"/>
                  </a:lnTo>
                  <a:lnTo>
                    <a:pt x="67" y="33"/>
                  </a:lnTo>
                  <a:lnTo>
                    <a:pt x="77" y="33"/>
                  </a:lnTo>
                  <a:lnTo>
                    <a:pt x="88" y="44"/>
                  </a:lnTo>
                  <a:lnTo>
                    <a:pt x="104" y="77"/>
                  </a:lnTo>
                  <a:lnTo>
                    <a:pt x="115" y="88"/>
                  </a:lnTo>
                  <a:lnTo>
                    <a:pt x="115" y="100"/>
                  </a:lnTo>
                  <a:lnTo>
                    <a:pt x="104" y="117"/>
                  </a:lnTo>
                  <a:lnTo>
                    <a:pt x="94" y="111"/>
                  </a:lnTo>
                  <a:lnTo>
                    <a:pt x="83" y="111"/>
                  </a:lnTo>
                  <a:lnTo>
                    <a:pt x="77" y="121"/>
                  </a:lnTo>
                  <a:lnTo>
                    <a:pt x="77" y="149"/>
                  </a:lnTo>
                  <a:lnTo>
                    <a:pt x="61" y="149"/>
                  </a:lnTo>
                  <a:lnTo>
                    <a:pt x="54" y="133"/>
                  </a:lnTo>
                  <a:lnTo>
                    <a:pt x="50" y="133"/>
                  </a:lnTo>
                  <a:lnTo>
                    <a:pt x="44" y="138"/>
                  </a:lnTo>
                  <a:lnTo>
                    <a:pt x="44" y="215"/>
                  </a:lnTo>
                  <a:lnTo>
                    <a:pt x="54" y="232"/>
                  </a:lnTo>
                  <a:lnTo>
                    <a:pt x="54" y="238"/>
                  </a:lnTo>
                  <a:lnTo>
                    <a:pt x="71" y="259"/>
                  </a:lnTo>
                  <a:lnTo>
                    <a:pt x="77" y="259"/>
                  </a:lnTo>
                  <a:lnTo>
                    <a:pt x="100" y="282"/>
                  </a:lnTo>
                  <a:lnTo>
                    <a:pt x="67" y="276"/>
                  </a:lnTo>
                  <a:lnTo>
                    <a:pt x="44" y="259"/>
                  </a:lnTo>
                  <a:lnTo>
                    <a:pt x="44" y="249"/>
                  </a:lnTo>
                  <a:lnTo>
                    <a:pt x="27" y="232"/>
                  </a:lnTo>
                  <a:lnTo>
                    <a:pt x="23" y="221"/>
                  </a:lnTo>
                  <a:lnTo>
                    <a:pt x="27" y="205"/>
                  </a:lnTo>
                  <a:lnTo>
                    <a:pt x="33" y="199"/>
                  </a:lnTo>
                  <a:lnTo>
                    <a:pt x="33" y="127"/>
                  </a:lnTo>
                  <a:lnTo>
                    <a:pt x="23" y="111"/>
                  </a:lnTo>
                  <a:lnTo>
                    <a:pt x="17" y="77"/>
                  </a:lnTo>
                  <a:lnTo>
                    <a:pt x="0" y="44"/>
                  </a:lnTo>
                  <a:lnTo>
                    <a:pt x="0" y="6"/>
                  </a:lnTo>
                  <a:lnTo>
                    <a:pt x="2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3" name="Freeform 202"/>
            <p:cNvSpPr>
              <a:spLocks/>
            </p:cNvSpPr>
            <p:nvPr/>
          </p:nvSpPr>
          <p:spPr bwMode="auto">
            <a:xfrm>
              <a:off x="4259" y="2140"/>
              <a:ext cx="153" cy="149"/>
            </a:xfrm>
            <a:custGeom>
              <a:avLst/>
              <a:gdLst>
                <a:gd name="T0" fmla="*/ 156 w 121"/>
                <a:gd name="T1" fmla="*/ 11 h 149"/>
                <a:gd name="T2" fmla="*/ 220 w 121"/>
                <a:gd name="T3" fmla="*/ 0 h 149"/>
                <a:gd name="T4" fmla="*/ 320 w 121"/>
                <a:gd name="T5" fmla="*/ 0 h 149"/>
                <a:gd name="T6" fmla="*/ 465 w 121"/>
                <a:gd name="T7" fmla="*/ 27 h 149"/>
                <a:gd name="T8" fmla="*/ 683 w 121"/>
                <a:gd name="T9" fmla="*/ 27 h 149"/>
                <a:gd name="T10" fmla="*/ 841 w 121"/>
                <a:gd name="T11" fmla="*/ 77 h 149"/>
                <a:gd name="T12" fmla="*/ 1032 w 121"/>
                <a:gd name="T13" fmla="*/ 115 h 149"/>
                <a:gd name="T14" fmla="*/ 1263 w 121"/>
                <a:gd name="T15" fmla="*/ 138 h 149"/>
                <a:gd name="T16" fmla="*/ 1138 w 121"/>
                <a:gd name="T17" fmla="*/ 149 h 149"/>
                <a:gd name="T18" fmla="*/ 1032 w 121"/>
                <a:gd name="T19" fmla="*/ 149 h 149"/>
                <a:gd name="T20" fmla="*/ 912 w 121"/>
                <a:gd name="T21" fmla="*/ 143 h 149"/>
                <a:gd name="T22" fmla="*/ 961 w 121"/>
                <a:gd name="T23" fmla="*/ 138 h 149"/>
                <a:gd name="T24" fmla="*/ 961 w 121"/>
                <a:gd name="T25" fmla="*/ 126 h 149"/>
                <a:gd name="T26" fmla="*/ 841 w 121"/>
                <a:gd name="T27" fmla="*/ 115 h 149"/>
                <a:gd name="T28" fmla="*/ 683 w 121"/>
                <a:gd name="T29" fmla="*/ 82 h 149"/>
                <a:gd name="T30" fmla="*/ 563 w 121"/>
                <a:gd name="T31" fmla="*/ 71 h 149"/>
                <a:gd name="T32" fmla="*/ 465 w 121"/>
                <a:gd name="T33" fmla="*/ 71 h 149"/>
                <a:gd name="T34" fmla="*/ 398 w 121"/>
                <a:gd name="T35" fmla="*/ 77 h 149"/>
                <a:gd name="T36" fmla="*/ 220 w 121"/>
                <a:gd name="T37" fmla="*/ 77 h 149"/>
                <a:gd name="T38" fmla="*/ 220 w 121"/>
                <a:gd name="T39" fmla="*/ 61 h 149"/>
                <a:gd name="T40" fmla="*/ 102 w 121"/>
                <a:gd name="T41" fmla="*/ 61 h 149"/>
                <a:gd name="T42" fmla="*/ 40 w 121"/>
                <a:gd name="T43" fmla="*/ 38 h 149"/>
                <a:gd name="T44" fmla="*/ 0 w 121"/>
                <a:gd name="T45" fmla="*/ 38 h 149"/>
                <a:gd name="T46" fmla="*/ 40 w 121"/>
                <a:gd name="T47" fmla="*/ 21 h 149"/>
                <a:gd name="T48" fmla="*/ 102 w 121"/>
                <a:gd name="T49" fmla="*/ 9 h 149"/>
                <a:gd name="T50" fmla="*/ 156 w 121"/>
                <a:gd name="T51" fmla="*/ 11 h 1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1"/>
                <a:gd name="T79" fmla="*/ 0 h 149"/>
                <a:gd name="T80" fmla="*/ 121 w 121"/>
                <a:gd name="T81" fmla="*/ 149 h 1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1" h="149">
                  <a:moveTo>
                    <a:pt x="15" y="11"/>
                  </a:moveTo>
                  <a:lnTo>
                    <a:pt x="21" y="0"/>
                  </a:lnTo>
                  <a:lnTo>
                    <a:pt x="31" y="0"/>
                  </a:lnTo>
                  <a:lnTo>
                    <a:pt x="44" y="27"/>
                  </a:lnTo>
                  <a:lnTo>
                    <a:pt x="65" y="27"/>
                  </a:lnTo>
                  <a:lnTo>
                    <a:pt x="81" y="77"/>
                  </a:lnTo>
                  <a:lnTo>
                    <a:pt x="98" y="115"/>
                  </a:lnTo>
                  <a:lnTo>
                    <a:pt x="121" y="138"/>
                  </a:lnTo>
                  <a:lnTo>
                    <a:pt x="109" y="149"/>
                  </a:lnTo>
                  <a:lnTo>
                    <a:pt x="98" y="149"/>
                  </a:lnTo>
                  <a:lnTo>
                    <a:pt x="87" y="143"/>
                  </a:lnTo>
                  <a:lnTo>
                    <a:pt x="92" y="138"/>
                  </a:lnTo>
                  <a:lnTo>
                    <a:pt x="92" y="126"/>
                  </a:lnTo>
                  <a:lnTo>
                    <a:pt x="81" y="115"/>
                  </a:lnTo>
                  <a:lnTo>
                    <a:pt x="65" y="82"/>
                  </a:lnTo>
                  <a:lnTo>
                    <a:pt x="54" y="71"/>
                  </a:lnTo>
                  <a:lnTo>
                    <a:pt x="44" y="71"/>
                  </a:lnTo>
                  <a:lnTo>
                    <a:pt x="38" y="77"/>
                  </a:lnTo>
                  <a:lnTo>
                    <a:pt x="21" y="77"/>
                  </a:lnTo>
                  <a:lnTo>
                    <a:pt x="21" y="61"/>
                  </a:lnTo>
                  <a:lnTo>
                    <a:pt x="10" y="6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4" y="21"/>
                  </a:lnTo>
                  <a:lnTo>
                    <a:pt x="10" y="9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4" name="Freeform 203"/>
            <p:cNvSpPr>
              <a:spLocks/>
            </p:cNvSpPr>
            <p:nvPr/>
          </p:nvSpPr>
          <p:spPr bwMode="auto">
            <a:xfrm>
              <a:off x="4259" y="2140"/>
              <a:ext cx="153" cy="149"/>
            </a:xfrm>
            <a:custGeom>
              <a:avLst/>
              <a:gdLst>
                <a:gd name="T0" fmla="*/ 156 w 121"/>
                <a:gd name="T1" fmla="*/ 11 h 149"/>
                <a:gd name="T2" fmla="*/ 220 w 121"/>
                <a:gd name="T3" fmla="*/ 0 h 149"/>
                <a:gd name="T4" fmla="*/ 320 w 121"/>
                <a:gd name="T5" fmla="*/ 0 h 149"/>
                <a:gd name="T6" fmla="*/ 465 w 121"/>
                <a:gd name="T7" fmla="*/ 27 h 149"/>
                <a:gd name="T8" fmla="*/ 683 w 121"/>
                <a:gd name="T9" fmla="*/ 27 h 149"/>
                <a:gd name="T10" fmla="*/ 841 w 121"/>
                <a:gd name="T11" fmla="*/ 77 h 149"/>
                <a:gd name="T12" fmla="*/ 1032 w 121"/>
                <a:gd name="T13" fmla="*/ 115 h 149"/>
                <a:gd name="T14" fmla="*/ 1263 w 121"/>
                <a:gd name="T15" fmla="*/ 138 h 149"/>
                <a:gd name="T16" fmla="*/ 1138 w 121"/>
                <a:gd name="T17" fmla="*/ 149 h 149"/>
                <a:gd name="T18" fmla="*/ 1032 w 121"/>
                <a:gd name="T19" fmla="*/ 149 h 149"/>
                <a:gd name="T20" fmla="*/ 912 w 121"/>
                <a:gd name="T21" fmla="*/ 143 h 149"/>
                <a:gd name="T22" fmla="*/ 961 w 121"/>
                <a:gd name="T23" fmla="*/ 138 h 149"/>
                <a:gd name="T24" fmla="*/ 961 w 121"/>
                <a:gd name="T25" fmla="*/ 126 h 149"/>
                <a:gd name="T26" fmla="*/ 841 w 121"/>
                <a:gd name="T27" fmla="*/ 115 h 149"/>
                <a:gd name="T28" fmla="*/ 683 w 121"/>
                <a:gd name="T29" fmla="*/ 82 h 149"/>
                <a:gd name="T30" fmla="*/ 563 w 121"/>
                <a:gd name="T31" fmla="*/ 71 h 149"/>
                <a:gd name="T32" fmla="*/ 465 w 121"/>
                <a:gd name="T33" fmla="*/ 71 h 149"/>
                <a:gd name="T34" fmla="*/ 398 w 121"/>
                <a:gd name="T35" fmla="*/ 77 h 149"/>
                <a:gd name="T36" fmla="*/ 220 w 121"/>
                <a:gd name="T37" fmla="*/ 77 h 149"/>
                <a:gd name="T38" fmla="*/ 220 w 121"/>
                <a:gd name="T39" fmla="*/ 61 h 149"/>
                <a:gd name="T40" fmla="*/ 102 w 121"/>
                <a:gd name="T41" fmla="*/ 61 h 149"/>
                <a:gd name="T42" fmla="*/ 40 w 121"/>
                <a:gd name="T43" fmla="*/ 38 h 149"/>
                <a:gd name="T44" fmla="*/ 0 w 121"/>
                <a:gd name="T45" fmla="*/ 38 h 149"/>
                <a:gd name="T46" fmla="*/ 40 w 121"/>
                <a:gd name="T47" fmla="*/ 21 h 149"/>
                <a:gd name="T48" fmla="*/ 102 w 121"/>
                <a:gd name="T49" fmla="*/ 9 h 149"/>
                <a:gd name="T50" fmla="*/ 156 w 121"/>
                <a:gd name="T51" fmla="*/ 11 h 1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1"/>
                <a:gd name="T79" fmla="*/ 0 h 149"/>
                <a:gd name="T80" fmla="*/ 121 w 121"/>
                <a:gd name="T81" fmla="*/ 149 h 1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1" h="149">
                  <a:moveTo>
                    <a:pt x="15" y="11"/>
                  </a:moveTo>
                  <a:lnTo>
                    <a:pt x="21" y="0"/>
                  </a:lnTo>
                  <a:lnTo>
                    <a:pt x="31" y="0"/>
                  </a:lnTo>
                  <a:lnTo>
                    <a:pt x="44" y="27"/>
                  </a:lnTo>
                  <a:lnTo>
                    <a:pt x="65" y="27"/>
                  </a:lnTo>
                  <a:lnTo>
                    <a:pt x="81" y="77"/>
                  </a:lnTo>
                  <a:lnTo>
                    <a:pt x="98" y="115"/>
                  </a:lnTo>
                  <a:lnTo>
                    <a:pt x="121" y="138"/>
                  </a:lnTo>
                  <a:lnTo>
                    <a:pt x="109" y="149"/>
                  </a:lnTo>
                  <a:lnTo>
                    <a:pt x="98" y="149"/>
                  </a:lnTo>
                  <a:lnTo>
                    <a:pt x="87" y="143"/>
                  </a:lnTo>
                  <a:lnTo>
                    <a:pt x="92" y="138"/>
                  </a:lnTo>
                  <a:lnTo>
                    <a:pt x="92" y="126"/>
                  </a:lnTo>
                  <a:lnTo>
                    <a:pt x="81" y="115"/>
                  </a:lnTo>
                  <a:lnTo>
                    <a:pt x="65" y="82"/>
                  </a:lnTo>
                  <a:lnTo>
                    <a:pt x="54" y="71"/>
                  </a:lnTo>
                  <a:lnTo>
                    <a:pt x="44" y="71"/>
                  </a:lnTo>
                  <a:lnTo>
                    <a:pt x="38" y="77"/>
                  </a:lnTo>
                  <a:lnTo>
                    <a:pt x="21" y="77"/>
                  </a:lnTo>
                  <a:lnTo>
                    <a:pt x="21" y="61"/>
                  </a:lnTo>
                  <a:lnTo>
                    <a:pt x="10" y="6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4" y="21"/>
                  </a:lnTo>
                  <a:lnTo>
                    <a:pt x="10" y="9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5" name="Freeform 204"/>
            <p:cNvSpPr>
              <a:spLocks/>
            </p:cNvSpPr>
            <p:nvPr/>
          </p:nvSpPr>
          <p:spPr bwMode="auto">
            <a:xfrm>
              <a:off x="4327" y="2278"/>
              <a:ext cx="98" cy="88"/>
            </a:xfrm>
            <a:custGeom>
              <a:avLst/>
              <a:gdLst>
                <a:gd name="T0" fmla="*/ 738 w 77"/>
                <a:gd name="T1" fmla="*/ 0 h 88"/>
                <a:gd name="T2" fmla="*/ 857 w 77"/>
                <a:gd name="T3" fmla="*/ 21 h 88"/>
                <a:gd name="T4" fmla="*/ 857 w 77"/>
                <a:gd name="T5" fmla="*/ 38 h 88"/>
                <a:gd name="T6" fmla="*/ 792 w 77"/>
                <a:gd name="T7" fmla="*/ 44 h 88"/>
                <a:gd name="T8" fmla="*/ 682 w 77"/>
                <a:gd name="T9" fmla="*/ 44 h 88"/>
                <a:gd name="T10" fmla="*/ 682 w 77"/>
                <a:gd name="T11" fmla="*/ 55 h 88"/>
                <a:gd name="T12" fmla="*/ 559 w 77"/>
                <a:gd name="T13" fmla="*/ 61 h 88"/>
                <a:gd name="T14" fmla="*/ 559 w 77"/>
                <a:gd name="T15" fmla="*/ 77 h 88"/>
                <a:gd name="T16" fmla="*/ 421 w 77"/>
                <a:gd name="T17" fmla="*/ 88 h 88"/>
                <a:gd name="T18" fmla="*/ 0 w 77"/>
                <a:gd name="T19" fmla="*/ 49 h 88"/>
                <a:gd name="T20" fmla="*/ 0 w 77"/>
                <a:gd name="T21" fmla="*/ 21 h 88"/>
                <a:gd name="T22" fmla="*/ 75 w 77"/>
                <a:gd name="T23" fmla="*/ 11 h 88"/>
                <a:gd name="T24" fmla="*/ 196 w 77"/>
                <a:gd name="T25" fmla="*/ 11 h 88"/>
                <a:gd name="T26" fmla="*/ 297 w 77"/>
                <a:gd name="T27" fmla="*/ 17 h 88"/>
                <a:gd name="T28" fmla="*/ 358 w 77"/>
                <a:gd name="T29" fmla="*/ 5 h 88"/>
                <a:gd name="T30" fmla="*/ 489 w 77"/>
                <a:gd name="T31" fmla="*/ 11 h 88"/>
                <a:gd name="T32" fmla="*/ 612 w 77"/>
                <a:gd name="T33" fmla="*/ 11 h 88"/>
                <a:gd name="T34" fmla="*/ 738 w 77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88"/>
                <a:gd name="T56" fmla="*/ 77 w 77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88">
                  <a:moveTo>
                    <a:pt x="67" y="0"/>
                  </a:moveTo>
                  <a:lnTo>
                    <a:pt x="77" y="21"/>
                  </a:lnTo>
                  <a:lnTo>
                    <a:pt x="77" y="38"/>
                  </a:lnTo>
                  <a:lnTo>
                    <a:pt x="71" y="44"/>
                  </a:lnTo>
                  <a:lnTo>
                    <a:pt x="61" y="44"/>
                  </a:lnTo>
                  <a:lnTo>
                    <a:pt x="61" y="55"/>
                  </a:lnTo>
                  <a:lnTo>
                    <a:pt x="50" y="61"/>
                  </a:lnTo>
                  <a:lnTo>
                    <a:pt x="50" y="77"/>
                  </a:lnTo>
                  <a:lnTo>
                    <a:pt x="38" y="88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6" y="11"/>
                  </a:lnTo>
                  <a:lnTo>
                    <a:pt x="17" y="11"/>
                  </a:lnTo>
                  <a:lnTo>
                    <a:pt x="27" y="17"/>
                  </a:lnTo>
                  <a:lnTo>
                    <a:pt x="33" y="5"/>
                  </a:lnTo>
                  <a:lnTo>
                    <a:pt x="44" y="11"/>
                  </a:lnTo>
                  <a:lnTo>
                    <a:pt x="55" y="1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6" name="Freeform 205"/>
            <p:cNvSpPr>
              <a:spLocks/>
            </p:cNvSpPr>
            <p:nvPr/>
          </p:nvSpPr>
          <p:spPr bwMode="auto">
            <a:xfrm>
              <a:off x="4327" y="2278"/>
              <a:ext cx="98" cy="88"/>
            </a:xfrm>
            <a:custGeom>
              <a:avLst/>
              <a:gdLst>
                <a:gd name="T0" fmla="*/ 738 w 77"/>
                <a:gd name="T1" fmla="*/ 0 h 88"/>
                <a:gd name="T2" fmla="*/ 857 w 77"/>
                <a:gd name="T3" fmla="*/ 21 h 88"/>
                <a:gd name="T4" fmla="*/ 857 w 77"/>
                <a:gd name="T5" fmla="*/ 38 h 88"/>
                <a:gd name="T6" fmla="*/ 792 w 77"/>
                <a:gd name="T7" fmla="*/ 44 h 88"/>
                <a:gd name="T8" fmla="*/ 682 w 77"/>
                <a:gd name="T9" fmla="*/ 44 h 88"/>
                <a:gd name="T10" fmla="*/ 682 w 77"/>
                <a:gd name="T11" fmla="*/ 55 h 88"/>
                <a:gd name="T12" fmla="*/ 559 w 77"/>
                <a:gd name="T13" fmla="*/ 61 h 88"/>
                <a:gd name="T14" fmla="*/ 559 w 77"/>
                <a:gd name="T15" fmla="*/ 77 h 88"/>
                <a:gd name="T16" fmla="*/ 421 w 77"/>
                <a:gd name="T17" fmla="*/ 88 h 88"/>
                <a:gd name="T18" fmla="*/ 0 w 77"/>
                <a:gd name="T19" fmla="*/ 49 h 88"/>
                <a:gd name="T20" fmla="*/ 0 w 77"/>
                <a:gd name="T21" fmla="*/ 21 h 88"/>
                <a:gd name="T22" fmla="*/ 75 w 77"/>
                <a:gd name="T23" fmla="*/ 11 h 88"/>
                <a:gd name="T24" fmla="*/ 196 w 77"/>
                <a:gd name="T25" fmla="*/ 11 h 88"/>
                <a:gd name="T26" fmla="*/ 297 w 77"/>
                <a:gd name="T27" fmla="*/ 17 h 88"/>
                <a:gd name="T28" fmla="*/ 358 w 77"/>
                <a:gd name="T29" fmla="*/ 5 h 88"/>
                <a:gd name="T30" fmla="*/ 489 w 77"/>
                <a:gd name="T31" fmla="*/ 11 h 88"/>
                <a:gd name="T32" fmla="*/ 612 w 77"/>
                <a:gd name="T33" fmla="*/ 11 h 88"/>
                <a:gd name="T34" fmla="*/ 738 w 77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88"/>
                <a:gd name="T56" fmla="*/ 77 w 77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88">
                  <a:moveTo>
                    <a:pt x="67" y="0"/>
                  </a:moveTo>
                  <a:lnTo>
                    <a:pt x="77" y="21"/>
                  </a:lnTo>
                  <a:lnTo>
                    <a:pt x="77" y="38"/>
                  </a:lnTo>
                  <a:lnTo>
                    <a:pt x="71" y="44"/>
                  </a:lnTo>
                  <a:lnTo>
                    <a:pt x="61" y="44"/>
                  </a:lnTo>
                  <a:lnTo>
                    <a:pt x="61" y="55"/>
                  </a:lnTo>
                  <a:lnTo>
                    <a:pt x="50" y="61"/>
                  </a:lnTo>
                  <a:lnTo>
                    <a:pt x="50" y="77"/>
                  </a:lnTo>
                  <a:lnTo>
                    <a:pt x="38" y="88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6" y="11"/>
                  </a:lnTo>
                  <a:lnTo>
                    <a:pt x="17" y="11"/>
                  </a:lnTo>
                  <a:lnTo>
                    <a:pt x="27" y="17"/>
                  </a:lnTo>
                  <a:lnTo>
                    <a:pt x="33" y="5"/>
                  </a:lnTo>
                  <a:lnTo>
                    <a:pt x="44" y="11"/>
                  </a:lnTo>
                  <a:lnTo>
                    <a:pt x="55" y="1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7" name="Freeform 206"/>
            <p:cNvSpPr>
              <a:spLocks/>
            </p:cNvSpPr>
            <p:nvPr/>
          </p:nvSpPr>
          <p:spPr bwMode="auto">
            <a:xfrm>
              <a:off x="5384" y="3016"/>
              <a:ext cx="29" cy="39"/>
            </a:xfrm>
            <a:custGeom>
              <a:avLst/>
              <a:gdLst>
                <a:gd name="T0" fmla="*/ 0 w 23"/>
                <a:gd name="T1" fmla="*/ 2 h 39"/>
                <a:gd name="T2" fmla="*/ 79 w 23"/>
                <a:gd name="T3" fmla="*/ 0 h 39"/>
                <a:gd name="T4" fmla="*/ 236 w 23"/>
                <a:gd name="T5" fmla="*/ 39 h 39"/>
                <a:gd name="T6" fmla="*/ 169 w 23"/>
                <a:gd name="T7" fmla="*/ 39 h 39"/>
                <a:gd name="T8" fmla="*/ 0 w 23"/>
                <a:gd name="T9" fmla="*/ 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2"/>
                  </a:moveTo>
                  <a:lnTo>
                    <a:pt x="8" y="0"/>
                  </a:lnTo>
                  <a:lnTo>
                    <a:pt x="23" y="39"/>
                  </a:lnTo>
                  <a:lnTo>
                    <a:pt x="17" y="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8" name="Freeform 207"/>
            <p:cNvSpPr>
              <a:spLocks/>
            </p:cNvSpPr>
            <p:nvPr/>
          </p:nvSpPr>
          <p:spPr bwMode="auto">
            <a:xfrm>
              <a:off x="5448" y="2884"/>
              <a:ext cx="21" cy="29"/>
            </a:xfrm>
            <a:custGeom>
              <a:avLst/>
              <a:gdLst>
                <a:gd name="T0" fmla="*/ 49 w 17"/>
                <a:gd name="T1" fmla="*/ 0 h 29"/>
                <a:gd name="T2" fmla="*/ 142 w 17"/>
                <a:gd name="T3" fmla="*/ 17 h 29"/>
                <a:gd name="T4" fmla="*/ 49 w 17"/>
                <a:gd name="T5" fmla="*/ 29 h 29"/>
                <a:gd name="T6" fmla="*/ 0 w 17"/>
                <a:gd name="T7" fmla="*/ 17 h 29"/>
                <a:gd name="T8" fmla="*/ 49 w 1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"/>
                <a:gd name="T17" fmla="*/ 17 w 1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">
                  <a:moveTo>
                    <a:pt x="6" y="0"/>
                  </a:moveTo>
                  <a:lnTo>
                    <a:pt x="17" y="17"/>
                  </a:lnTo>
                  <a:lnTo>
                    <a:pt x="6" y="29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29" name="Freeform 208"/>
            <p:cNvSpPr>
              <a:spLocks/>
            </p:cNvSpPr>
            <p:nvPr/>
          </p:nvSpPr>
          <p:spPr bwMode="auto">
            <a:xfrm>
              <a:off x="5462" y="2924"/>
              <a:ext cx="7" cy="6"/>
            </a:xfrm>
            <a:custGeom>
              <a:avLst/>
              <a:gdLst>
                <a:gd name="T0" fmla="*/ 0 w 6"/>
                <a:gd name="T1" fmla="*/ 0 h 6"/>
                <a:gd name="T2" fmla="*/ 27 w 6"/>
                <a:gd name="T3" fmla="*/ 6 h 6"/>
                <a:gd name="T4" fmla="*/ 0 w 6"/>
                <a:gd name="T5" fmla="*/ 6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0" name="Freeform 209"/>
            <p:cNvSpPr>
              <a:spLocks/>
            </p:cNvSpPr>
            <p:nvPr/>
          </p:nvSpPr>
          <p:spPr bwMode="auto">
            <a:xfrm>
              <a:off x="4591" y="1805"/>
              <a:ext cx="65" cy="75"/>
            </a:xfrm>
            <a:custGeom>
              <a:avLst/>
              <a:gdLst>
                <a:gd name="T0" fmla="*/ 279 w 51"/>
                <a:gd name="T1" fmla="*/ 0 h 75"/>
                <a:gd name="T2" fmla="*/ 579 w 51"/>
                <a:gd name="T3" fmla="*/ 41 h 75"/>
                <a:gd name="T4" fmla="*/ 579 w 51"/>
                <a:gd name="T5" fmla="*/ 58 h 75"/>
                <a:gd name="T6" fmla="*/ 401 w 51"/>
                <a:gd name="T7" fmla="*/ 75 h 75"/>
                <a:gd name="T8" fmla="*/ 279 w 51"/>
                <a:gd name="T9" fmla="*/ 75 h 75"/>
                <a:gd name="T10" fmla="*/ 201 w 51"/>
                <a:gd name="T11" fmla="*/ 70 h 75"/>
                <a:gd name="T12" fmla="*/ 155 w 51"/>
                <a:gd name="T13" fmla="*/ 53 h 75"/>
                <a:gd name="T14" fmla="*/ 1 w 51"/>
                <a:gd name="T15" fmla="*/ 41 h 75"/>
                <a:gd name="T16" fmla="*/ 0 w 51"/>
                <a:gd name="T17" fmla="*/ 17 h 75"/>
                <a:gd name="T18" fmla="*/ 279 w 51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75"/>
                <a:gd name="T32" fmla="*/ 51 w 51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75">
                  <a:moveTo>
                    <a:pt x="24" y="0"/>
                  </a:moveTo>
                  <a:lnTo>
                    <a:pt x="51" y="41"/>
                  </a:lnTo>
                  <a:lnTo>
                    <a:pt x="51" y="58"/>
                  </a:lnTo>
                  <a:lnTo>
                    <a:pt x="35" y="75"/>
                  </a:lnTo>
                  <a:lnTo>
                    <a:pt x="24" y="75"/>
                  </a:lnTo>
                  <a:lnTo>
                    <a:pt x="18" y="70"/>
                  </a:lnTo>
                  <a:lnTo>
                    <a:pt x="13" y="53"/>
                  </a:lnTo>
                  <a:lnTo>
                    <a:pt x="1" y="41"/>
                  </a:lnTo>
                  <a:lnTo>
                    <a:pt x="0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1" name="Freeform 210"/>
            <p:cNvSpPr>
              <a:spLocks/>
            </p:cNvSpPr>
            <p:nvPr/>
          </p:nvSpPr>
          <p:spPr bwMode="auto">
            <a:xfrm>
              <a:off x="4524" y="1711"/>
              <a:ext cx="98" cy="111"/>
            </a:xfrm>
            <a:custGeom>
              <a:avLst/>
              <a:gdLst>
                <a:gd name="T0" fmla="*/ 559 w 77"/>
                <a:gd name="T1" fmla="*/ 0 h 111"/>
                <a:gd name="T2" fmla="*/ 607 w 77"/>
                <a:gd name="T3" fmla="*/ 9 h 111"/>
                <a:gd name="T4" fmla="*/ 559 w 77"/>
                <a:gd name="T5" fmla="*/ 26 h 111"/>
                <a:gd name="T6" fmla="*/ 607 w 77"/>
                <a:gd name="T7" fmla="*/ 47 h 111"/>
                <a:gd name="T8" fmla="*/ 559 w 77"/>
                <a:gd name="T9" fmla="*/ 58 h 111"/>
                <a:gd name="T10" fmla="*/ 607 w 77"/>
                <a:gd name="T11" fmla="*/ 81 h 111"/>
                <a:gd name="T12" fmla="*/ 734 w 77"/>
                <a:gd name="T13" fmla="*/ 81 h 111"/>
                <a:gd name="T14" fmla="*/ 792 w 77"/>
                <a:gd name="T15" fmla="*/ 87 h 111"/>
                <a:gd name="T16" fmla="*/ 857 w 77"/>
                <a:gd name="T17" fmla="*/ 94 h 111"/>
                <a:gd name="T18" fmla="*/ 580 w 77"/>
                <a:gd name="T19" fmla="*/ 111 h 111"/>
                <a:gd name="T20" fmla="*/ 358 w 77"/>
                <a:gd name="T21" fmla="*/ 97 h 111"/>
                <a:gd name="T22" fmla="*/ 297 w 77"/>
                <a:gd name="T23" fmla="*/ 103 h 111"/>
                <a:gd name="T24" fmla="*/ 249 w 77"/>
                <a:gd name="T25" fmla="*/ 97 h 111"/>
                <a:gd name="T26" fmla="*/ 249 w 77"/>
                <a:gd name="T27" fmla="*/ 75 h 111"/>
                <a:gd name="T28" fmla="*/ 75 w 77"/>
                <a:gd name="T29" fmla="*/ 75 h 111"/>
                <a:gd name="T30" fmla="*/ 0 w 77"/>
                <a:gd name="T31" fmla="*/ 64 h 111"/>
                <a:gd name="T32" fmla="*/ 249 w 77"/>
                <a:gd name="T33" fmla="*/ 31 h 111"/>
                <a:gd name="T34" fmla="*/ 358 w 77"/>
                <a:gd name="T35" fmla="*/ 26 h 111"/>
                <a:gd name="T36" fmla="*/ 439 w 77"/>
                <a:gd name="T37" fmla="*/ 3 h 111"/>
                <a:gd name="T38" fmla="*/ 559 w 77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11"/>
                <a:gd name="T62" fmla="*/ 77 w 77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11">
                  <a:moveTo>
                    <a:pt x="50" y="0"/>
                  </a:moveTo>
                  <a:lnTo>
                    <a:pt x="54" y="9"/>
                  </a:lnTo>
                  <a:lnTo>
                    <a:pt x="50" y="26"/>
                  </a:lnTo>
                  <a:lnTo>
                    <a:pt x="54" y="47"/>
                  </a:lnTo>
                  <a:lnTo>
                    <a:pt x="50" y="58"/>
                  </a:lnTo>
                  <a:lnTo>
                    <a:pt x="54" y="81"/>
                  </a:lnTo>
                  <a:lnTo>
                    <a:pt x="66" y="81"/>
                  </a:lnTo>
                  <a:lnTo>
                    <a:pt x="71" y="87"/>
                  </a:lnTo>
                  <a:lnTo>
                    <a:pt x="77" y="94"/>
                  </a:lnTo>
                  <a:lnTo>
                    <a:pt x="53" y="111"/>
                  </a:lnTo>
                  <a:lnTo>
                    <a:pt x="33" y="97"/>
                  </a:lnTo>
                  <a:lnTo>
                    <a:pt x="27" y="103"/>
                  </a:lnTo>
                  <a:lnTo>
                    <a:pt x="22" y="97"/>
                  </a:lnTo>
                  <a:lnTo>
                    <a:pt x="22" y="7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22" y="31"/>
                  </a:lnTo>
                  <a:lnTo>
                    <a:pt x="33" y="26"/>
                  </a:lnTo>
                  <a:lnTo>
                    <a:pt x="39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2" name="Freeform 211"/>
            <p:cNvSpPr>
              <a:spLocks/>
            </p:cNvSpPr>
            <p:nvPr/>
          </p:nvSpPr>
          <p:spPr bwMode="auto">
            <a:xfrm>
              <a:off x="4524" y="1711"/>
              <a:ext cx="98" cy="111"/>
            </a:xfrm>
            <a:custGeom>
              <a:avLst/>
              <a:gdLst>
                <a:gd name="T0" fmla="*/ 559 w 77"/>
                <a:gd name="T1" fmla="*/ 0 h 111"/>
                <a:gd name="T2" fmla="*/ 607 w 77"/>
                <a:gd name="T3" fmla="*/ 9 h 111"/>
                <a:gd name="T4" fmla="*/ 559 w 77"/>
                <a:gd name="T5" fmla="*/ 26 h 111"/>
                <a:gd name="T6" fmla="*/ 607 w 77"/>
                <a:gd name="T7" fmla="*/ 47 h 111"/>
                <a:gd name="T8" fmla="*/ 559 w 77"/>
                <a:gd name="T9" fmla="*/ 58 h 111"/>
                <a:gd name="T10" fmla="*/ 607 w 77"/>
                <a:gd name="T11" fmla="*/ 81 h 111"/>
                <a:gd name="T12" fmla="*/ 734 w 77"/>
                <a:gd name="T13" fmla="*/ 81 h 111"/>
                <a:gd name="T14" fmla="*/ 792 w 77"/>
                <a:gd name="T15" fmla="*/ 87 h 111"/>
                <a:gd name="T16" fmla="*/ 857 w 77"/>
                <a:gd name="T17" fmla="*/ 94 h 111"/>
                <a:gd name="T18" fmla="*/ 580 w 77"/>
                <a:gd name="T19" fmla="*/ 111 h 111"/>
                <a:gd name="T20" fmla="*/ 358 w 77"/>
                <a:gd name="T21" fmla="*/ 97 h 111"/>
                <a:gd name="T22" fmla="*/ 297 w 77"/>
                <a:gd name="T23" fmla="*/ 103 h 111"/>
                <a:gd name="T24" fmla="*/ 249 w 77"/>
                <a:gd name="T25" fmla="*/ 97 h 111"/>
                <a:gd name="T26" fmla="*/ 249 w 77"/>
                <a:gd name="T27" fmla="*/ 75 h 111"/>
                <a:gd name="T28" fmla="*/ 75 w 77"/>
                <a:gd name="T29" fmla="*/ 75 h 111"/>
                <a:gd name="T30" fmla="*/ 0 w 77"/>
                <a:gd name="T31" fmla="*/ 64 h 111"/>
                <a:gd name="T32" fmla="*/ 249 w 77"/>
                <a:gd name="T33" fmla="*/ 31 h 111"/>
                <a:gd name="T34" fmla="*/ 358 w 77"/>
                <a:gd name="T35" fmla="*/ 26 h 111"/>
                <a:gd name="T36" fmla="*/ 439 w 77"/>
                <a:gd name="T37" fmla="*/ 3 h 111"/>
                <a:gd name="T38" fmla="*/ 559 w 77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111"/>
                <a:gd name="T62" fmla="*/ 77 w 77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111">
                  <a:moveTo>
                    <a:pt x="50" y="0"/>
                  </a:moveTo>
                  <a:lnTo>
                    <a:pt x="54" y="9"/>
                  </a:lnTo>
                  <a:lnTo>
                    <a:pt x="50" y="26"/>
                  </a:lnTo>
                  <a:lnTo>
                    <a:pt x="54" y="47"/>
                  </a:lnTo>
                  <a:lnTo>
                    <a:pt x="50" y="58"/>
                  </a:lnTo>
                  <a:lnTo>
                    <a:pt x="54" y="81"/>
                  </a:lnTo>
                  <a:lnTo>
                    <a:pt x="66" y="81"/>
                  </a:lnTo>
                  <a:lnTo>
                    <a:pt x="71" y="87"/>
                  </a:lnTo>
                  <a:lnTo>
                    <a:pt x="77" y="94"/>
                  </a:lnTo>
                  <a:lnTo>
                    <a:pt x="53" y="111"/>
                  </a:lnTo>
                  <a:lnTo>
                    <a:pt x="33" y="97"/>
                  </a:lnTo>
                  <a:lnTo>
                    <a:pt x="27" y="103"/>
                  </a:lnTo>
                  <a:lnTo>
                    <a:pt x="22" y="97"/>
                  </a:lnTo>
                  <a:lnTo>
                    <a:pt x="22" y="7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22" y="31"/>
                  </a:lnTo>
                  <a:lnTo>
                    <a:pt x="33" y="26"/>
                  </a:lnTo>
                  <a:lnTo>
                    <a:pt x="39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3" name="Freeform 212"/>
            <p:cNvSpPr>
              <a:spLocks/>
            </p:cNvSpPr>
            <p:nvPr/>
          </p:nvSpPr>
          <p:spPr bwMode="auto">
            <a:xfrm>
              <a:off x="3850" y="1549"/>
              <a:ext cx="499" cy="243"/>
            </a:xfrm>
            <a:custGeom>
              <a:avLst/>
              <a:gdLst>
                <a:gd name="T0" fmla="*/ 192 w 393"/>
                <a:gd name="T1" fmla="*/ 82 h 243"/>
                <a:gd name="T2" fmla="*/ 192 w 393"/>
                <a:gd name="T3" fmla="*/ 61 h 243"/>
                <a:gd name="T4" fmla="*/ 0 w 393"/>
                <a:gd name="T5" fmla="*/ 44 h 243"/>
                <a:gd name="T6" fmla="*/ 76 w 393"/>
                <a:gd name="T7" fmla="*/ 34 h 243"/>
                <a:gd name="T8" fmla="*/ 479 w 393"/>
                <a:gd name="T9" fmla="*/ 34 h 243"/>
                <a:gd name="T10" fmla="*/ 479 w 393"/>
                <a:gd name="T11" fmla="*/ 17 h 243"/>
                <a:gd name="T12" fmla="*/ 796 w 393"/>
                <a:gd name="T13" fmla="*/ 0 h 243"/>
                <a:gd name="T14" fmla="*/ 1023 w 393"/>
                <a:gd name="T15" fmla="*/ 11 h 243"/>
                <a:gd name="T16" fmla="*/ 1208 w 393"/>
                <a:gd name="T17" fmla="*/ 11 h 243"/>
                <a:gd name="T18" fmla="*/ 1275 w 393"/>
                <a:gd name="T19" fmla="*/ 21 h 243"/>
                <a:gd name="T20" fmla="*/ 1502 w 393"/>
                <a:gd name="T21" fmla="*/ 34 h 243"/>
                <a:gd name="T22" fmla="*/ 1936 w 393"/>
                <a:gd name="T23" fmla="*/ 55 h 243"/>
                <a:gd name="T24" fmla="*/ 2301 w 393"/>
                <a:gd name="T25" fmla="*/ 49 h 243"/>
                <a:gd name="T26" fmla="*/ 2707 w 393"/>
                <a:gd name="T27" fmla="*/ 65 h 243"/>
                <a:gd name="T28" fmla="*/ 3257 w 393"/>
                <a:gd name="T29" fmla="*/ 65 h 243"/>
                <a:gd name="T30" fmla="*/ 3437 w 393"/>
                <a:gd name="T31" fmla="*/ 49 h 243"/>
                <a:gd name="T32" fmla="*/ 3623 w 393"/>
                <a:gd name="T33" fmla="*/ 49 h 243"/>
                <a:gd name="T34" fmla="*/ 3803 w 393"/>
                <a:gd name="T35" fmla="*/ 38 h 243"/>
                <a:gd name="T36" fmla="*/ 3803 w 393"/>
                <a:gd name="T37" fmla="*/ 94 h 243"/>
                <a:gd name="T38" fmla="*/ 3842 w 393"/>
                <a:gd name="T39" fmla="*/ 99 h 243"/>
                <a:gd name="T40" fmla="*/ 3987 w 393"/>
                <a:gd name="T41" fmla="*/ 99 h 243"/>
                <a:gd name="T42" fmla="*/ 4161 w 393"/>
                <a:gd name="T43" fmla="*/ 82 h 243"/>
                <a:gd name="T44" fmla="*/ 4281 w 393"/>
                <a:gd name="T45" fmla="*/ 121 h 243"/>
                <a:gd name="T46" fmla="*/ 4029 w 393"/>
                <a:gd name="T47" fmla="*/ 138 h 243"/>
                <a:gd name="T48" fmla="*/ 4029 w 393"/>
                <a:gd name="T49" fmla="*/ 159 h 243"/>
                <a:gd name="T50" fmla="*/ 3553 w 393"/>
                <a:gd name="T51" fmla="*/ 199 h 243"/>
                <a:gd name="T52" fmla="*/ 3508 w 393"/>
                <a:gd name="T53" fmla="*/ 199 h 243"/>
                <a:gd name="T54" fmla="*/ 3437 w 393"/>
                <a:gd name="T55" fmla="*/ 193 h 243"/>
                <a:gd name="T56" fmla="*/ 3315 w 393"/>
                <a:gd name="T57" fmla="*/ 203 h 243"/>
                <a:gd name="T58" fmla="*/ 3315 w 393"/>
                <a:gd name="T59" fmla="*/ 209 h 243"/>
                <a:gd name="T60" fmla="*/ 3074 w 393"/>
                <a:gd name="T61" fmla="*/ 209 h 243"/>
                <a:gd name="T62" fmla="*/ 2999 w 393"/>
                <a:gd name="T63" fmla="*/ 232 h 243"/>
                <a:gd name="T64" fmla="*/ 2659 w 393"/>
                <a:gd name="T65" fmla="*/ 237 h 243"/>
                <a:gd name="T66" fmla="*/ 2583 w 393"/>
                <a:gd name="T67" fmla="*/ 215 h 243"/>
                <a:gd name="T68" fmla="*/ 2482 w 393"/>
                <a:gd name="T69" fmla="*/ 209 h 243"/>
                <a:gd name="T70" fmla="*/ 1978 w 393"/>
                <a:gd name="T71" fmla="*/ 215 h 243"/>
                <a:gd name="T72" fmla="*/ 1873 w 393"/>
                <a:gd name="T73" fmla="*/ 237 h 243"/>
                <a:gd name="T74" fmla="*/ 1502 w 393"/>
                <a:gd name="T75" fmla="*/ 243 h 243"/>
                <a:gd name="T76" fmla="*/ 1087 w 393"/>
                <a:gd name="T77" fmla="*/ 209 h 243"/>
                <a:gd name="T78" fmla="*/ 1087 w 393"/>
                <a:gd name="T79" fmla="*/ 193 h 243"/>
                <a:gd name="T80" fmla="*/ 796 w 393"/>
                <a:gd name="T81" fmla="*/ 165 h 243"/>
                <a:gd name="T82" fmla="*/ 730 w 393"/>
                <a:gd name="T83" fmla="*/ 138 h 243"/>
                <a:gd name="T84" fmla="*/ 122 w 393"/>
                <a:gd name="T85" fmla="*/ 105 h 243"/>
                <a:gd name="T86" fmla="*/ 122 w 393"/>
                <a:gd name="T87" fmla="*/ 90 h 243"/>
                <a:gd name="T88" fmla="*/ 192 w 393"/>
                <a:gd name="T89" fmla="*/ 8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3"/>
                <a:gd name="T136" fmla="*/ 0 h 243"/>
                <a:gd name="T137" fmla="*/ 393 w 393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3" h="243">
                  <a:moveTo>
                    <a:pt x="17" y="82"/>
                  </a:moveTo>
                  <a:lnTo>
                    <a:pt x="17" y="61"/>
                  </a:lnTo>
                  <a:lnTo>
                    <a:pt x="0" y="44"/>
                  </a:lnTo>
                  <a:lnTo>
                    <a:pt x="7" y="34"/>
                  </a:lnTo>
                  <a:lnTo>
                    <a:pt x="44" y="34"/>
                  </a:lnTo>
                  <a:lnTo>
                    <a:pt x="44" y="17"/>
                  </a:lnTo>
                  <a:lnTo>
                    <a:pt x="73" y="0"/>
                  </a:lnTo>
                  <a:lnTo>
                    <a:pt x="94" y="11"/>
                  </a:lnTo>
                  <a:lnTo>
                    <a:pt x="111" y="11"/>
                  </a:lnTo>
                  <a:lnTo>
                    <a:pt x="117" y="21"/>
                  </a:lnTo>
                  <a:lnTo>
                    <a:pt x="138" y="34"/>
                  </a:lnTo>
                  <a:lnTo>
                    <a:pt x="178" y="55"/>
                  </a:lnTo>
                  <a:lnTo>
                    <a:pt x="211" y="49"/>
                  </a:lnTo>
                  <a:lnTo>
                    <a:pt x="249" y="65"/>
                  </a:lnTo>
                  <a:lnTo>
                    <a:pt x="299" y="65"/>
                  </a:lnTo>
                  <a:lnTo>
                    <a:pt x="316" y="49"/>
                  </a:lnTo>
                  <a:lnTo>
                    <a:pt x="332" y="49"/>
                  </a:lnTo>
                  <a:lnTo>
                    <a:pt x="349" y="38"/>
                  </a:lnTo>
                  <a:lnTo>
                    <a:pt x="349" y="94"/>
                  </a:lnTo>
                  <a:lnTo>
                    <a:pt x="353" y="99"/>
                  </a:lnTo>
                  <a:lnTo>
                    <a:pt x="366" y="99"/>
                  </a:lnTo>
                  <a:lnTo>
                    <a:pt x="382" y="82"/>
                  </a:lnTo>
                  <a:lnTo>
                    <a:pt x="393" y="121"/>
                  </a:lnTo>
                  <a:lnTo>
                    <a:pt x="370" y="138"/>
                  </a:lnTo>
                  <a:lnTo>
                    <a:pt x="370" y="159"/>
                  </a:lnTo>
                  <a:lnTo>
                    <a:pt x="326" y="199"/>
                  </a:lnTo>
                  <a:lnTo>
                    <a:pt x="322" y="199"/>
                  </a:lnTo>
                  <a:lnTo>
                    <a:pt x="316" y="193"/>
                  </a:lnTo>
                  <a:lnTo>
                    <a:pt x="305" y="203"/>
                  </a:lnTo>
                  <a:lnTo>
                    <a:pt x="305" y="209"/>
                  </a:lnTo>
                  <a:lnTo>
                    <a:pt x="282" y="209"/>
                  </a:lnTo>
                  <a:lnTo>
                    <a:pt x="276" y="232"/>
                  </a:lnTo>
                  <a:lnTo>
                    <a:pt x="244" y="237"/>
                  </a:lnTo>
                  <a:lnTo>
                    <a:pt x="238" y="215"/>
                  </a:lnTo>
                  <a:lnTo>
                    <a:pt x="228" y="209"/>
                  </a:lnTo>
                  <a:lnTo>
                    <a:pt x="182" y="215"/>
                  </a:lnTo>
                  <a:lnTo>
                    <a:pt x="172" y="237"/>
                  </a:lnTo>
                  <a:lnTo>
                    <a:pt x="138" y="243"/>
                  </a:lnTo>
                  <a:lnTo>
                    <a:pt x="100" y="209"/>
                  </a:lnTo>
                  <a:lnTo>
                    <a:pt x="100" y="193"/>
                  </a:lnTo>
                  <a:lnTo>
                    <a:pt x="73" y="165"/>
                  </a:lnTo>
                  <a:lnTo>
                    <a:pt x="67" y="138"/>
                  </a:lnTo>
                  <a:lnTo>
                    <a:pt x="11" y="105"/>
                  </a:lnTo>
                  <a:lnTo>
                    <a:pt x="11" y="90"/>
                  </a:lnTo>
                  <a:lnTo>
                    <a:pt x="17" y="82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4" name="Freeform 213"/>
            <p:cNvSpPr>
              <a:spLocks/>
            </p:cNvSpPr>
            <p:nvPr/>
          </p:nvSpPr>
          <p:spPr bwMode="auto">
            <a:xfrm>
              <a:off x="4069" y="1499"/>
              <a:ext cx="42" cy="84"/>
            </a:xfrm>
            <a:custGeom>
              <a:avLst/>
              <a:gdLst>
                <a:gd name="T0" fmla="*/ 249 w 33"/>
                <a:gd name="T1" fmla="*/ 6 h 84"/>
                <a:gd name="T2" fmla="*/ 358 w 33"/>
                <a:gd name="T3" fmla="*/ 55 h 84"/>
                <a:gd name="T4" fmla="*/ 121 w 33"/>
                <a:gd name="T5" fmla="*/ 84 h 84"/>
                <a:gd name="T6" fmla="*/ 0 w 33"/>
                <a:gd name="T7" fmla="*/ 71 h 84"/>
                <a:gd name="T8" fmla="*/ 173 w 33"/>
                <a:gd name="T9" fmla="*/ 38 h 84"/>
                <a:gd name="T10" fmla="*/ 249 w 33"/>
                <a:gd name="T11" fmla="*/ 0 h 84"/>
                <a:gd name="T12" fmla="*/ 249 w 33"/>
                <a:gd name="T13" fmla="*/ 6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84"/>
                <a:gd name="T23" fmla="*/ 33 w 33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84">
                  <a:moveTo>
                    <a:pt x="22" y="6"/>
                  </a:moveTo>
                  <a:lnTo>
                    <a:pt x="33" y="55"/>
                  </a:lnTo>
                  <a:lnTo>
                    <a:pt x="10" y="84"/>
                  </a:lnTo>
                  <a:lnTo>
                    <a:pt x="0" y="71"/>
                  </a:lnTo>
                  <a:lnTo>
                    <a:pt x="16" y="38"/>
                  </a:lnTo>
                  <a:lnTo>
                    <a:pt x="22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5" name="Freeform 214"/>
            <p:cNvSpPr>
              <a:spLocks/>
            </p:cNvSpPr>
            <p:nvPr/>
          </p:nvSpPr>
          <p:spPr bwMode="auto">
            <a:xfrm>
              <a:off x="4069" y="1499"/>
              <a:ext cx="42" cy="84"/>
            </a:xfrm>
            <a:custGeom>
              <a:avLst/>
              <a:gdLst>
                <a:gd name="T0" fmla="*/ 249 w 33"/>
                <a:gd name="T1" fmla="*/ 6 h 84"/>
                <a:gd name="T2" fmla="*/ 358 w 33"/>
                <a:gd name="T3" fmla="*/ 55 h 84"/>
                <a:gd name="T4" fmla="*/ 121 w 33"/>
                <a:gd name="T5" fmla="*/ 84 h 84"/>
                <a:gd name="T6" fmla="*/ 0 w 33"/>
                <a:gd name="T7" fmla="*/ 71 h 84"/>
                <a:gd name="T8" fmla="*/ 173 w 33"/>
                <a:gd name="T9" fmla="*/ 38 h 84"/>
                <a:gd name="T10" fmla="*/ 249 w 33"/>
                <a:gd name="T11" fmla="*/ 0 h 84"/>
                <a:gd name="T12" fmla="*/ 249 w 33"/>
                <a:gd name="T13" fmla="*/ 6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84"/>
                <a:gd name="T23" fmla="*/ 33 w 33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84">
                  <a:moveTo>
                    <a:pt x="22" y="6"/>
                  </a:moveTo>
                  <a:lnTo>
                    <a:pt x="33" y="55"/>
                  </a:lnTo>
                  <a:lnTo>
                    <a:pt x="10" y="84"/>
                  </a:lnTo>
                  <a:lnTo>
                    <a:pt x="0" y="71"/>
                  </a:lnTo>
                  <a:lnTo>
                    <a:pt x="16" y="38"/>
                  </a:lnTo>
                  <a:lnTo>
                    <a:pt x="22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6" name="Freeform 215"/>
            <p:cNvSpPr>
              <a:spLocks/>
            </p:cNvSpPr>
            <p:nvPr/>
          </p:nvSpPr>
          <p:spPr bwMode="auto">
            <a:xfrm>
              <a:off x="2177" y="2322"/>
              <a:ext cx="49" cy="17"/>
            </a:xfrm>
            <a:custGeom>
              <a:avLst/>
              <a:gdLst>
                <a:gd name="T0" fmla="*/ 0 w 39"/>
                <a:gd name="T1" fmla="*/ 0 h 17"/>
                <a:gd name="T2" fmla="*/ 322 w 39"/>
                <a:gd name="T3" fmla="*/ 0 h 17"/>
                <a:gd name="T4" fmla="*/ 387 w 39"/>
                <a:gd name="T5" fmla="*/ 5 h 17"/>
                <a:gd name="T6" fmla="*/ 322 w 39"/>
                <a:gd name="T7" fmla="*/ 11 h 17"/>
                <a:gd name="T8" fmla="*/ 0 w 39"/>
                <a:gd name="T9" fmla="*/ 17 h 17"/>
                <a:gd name="T10" fmla="*/ 0 w 3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7"/>
                <a:gd name="T20" fmla="*/ 39 w 3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7">
                  <a:moveTo>
                    <a:pt x="0" y="0"/>
                  </a:moveTo>
                  <a:lnTo>
                    <a:pt x="33" y="0"/>
                  </a:lnTo>
                  <a:lnTo>
                    <a:pt x="39" y="5"/>
                  </a:lnTo>
                  <a:lnTo>
                    <a:pt x="33" y="11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7" name="Freeform 216"/>
            <p:cNvSpPr>
              <a:spLocks/>
            </p:cNvSpPr>
            <p:nvPr/>
          </p:nvSpPr>
          <p:spPr bwMode="auto">
            <a:xfrm>
              <a:off x="2177" y="2322"/>
              <a:ext cx="49" cy="17"/>
            </a:xfrm>
            <a:custGeom>
              <a:avLst/>
              <a:gdLst>
                <a:gd name="T0" fmla="*/ 0 w 39"/>
                <a:gd name="T1" fmla="*/ 0 h 17"/>
                <a:gd name="T2" fmla="*/ 322 w 39"/>
                <a:gd name="T3" fmla="*/ 0 h 17"/>
                <a:gd name="T4" fmla="*/ 387 w 39"/>
                <a:gd name="T5" fmla="*/ 5 h 17"/>
                <a:gd name="T6" fmla="*/ 322 w 39"/>
                <a:gd name="T7" fmla="*/ 11 h 17"/>
                <a:gd name="T8" fmla="*/ 0 w 39"/>
                <a:gd name="T9" fmla="*/ 17 h 17"/>
                <a:gd name="T10" fmla="*/ 0 w 3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7"/>
                <a:gd name="T20" fmla="*/ 39 w 3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7">
                  <a:moveTo>
                    <a:pt x="0" y="0"/>
                  </a:moveTo>
                  <a:lnTo>
                    <a:pt x="33" y="0"/>
                  </a:lnTo>
                  <a:lnTo>
                    <a:pt x="39" y="5"/>
                  </a:lnTo>
                  <a:lnTo>
                    <a:pt x="33" y="11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8" name="Freeform 217"/>
            <p:cNvSpPr>
              <a:spLocks/>
            </p:cNvSpPr>
            <p:nvPr/>
          </p:nvSpPr>
          <p:spPr bwMode="auto">
            <a:xfrm>
              <a:off x="2569" y="1654"/>
              <a:ext cx="14" cy="10"/>
            </a:xfrm>
            <a:custGeom>
              <a:avLst/>
              <a:gdLst>
                <a:gd name="T0" fmla="*/ 0 w 11"/>
                <a:gd name="T1" fmla="*/ 6 h 10"/>
                <a:gd name="T2" fmla="*/ 123 w 11"/>
                <a:gd name="T3" fmla="*/ 0 h 10"/>
                <a:gd name="T4" fmla="*/ 123 w 11"/>
                <a:gd name="T5" fmla="*/ 10 h 10"/>
                <a:gd name="T6" fmla="*/ 75 w 11"/>
                <a:gd name="T7" fmla="*/ 10 h 10"/>
                <a:gd name="T8" fmla="*/ 0 w 11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6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39" name="Freeform 218"/>
            <p:cNvSpPr>
              <a:spLocks/>
            </p:cNvSpPr>
            <p:nvPr/>
          </p:nvSpPr>
          <p:spPr bwMode="auto">
            <a:xfrm>
              <a:off x="2408" y="1499"/>
              <a:ext cx="105" cy="161"/>
            </a:xfrm>
            <a:custGeom>
              <a:avLst/>
              <a:gdLst>
                <a:gd name="T0" fmla="*/ 350 w 83"/>
                <a:gd name="T1" fmla="*/ 0 h 161"/>
                <a:gd name="T2" fmla="*/ 350 w 83"/>
                <a:gd name="T3" fmla="*/ 11 h 161"/>
                <a:gd name="T4" fmla="*/ 525 w 83"/>
                <a:gd name="T5" fmla="*/ 21 h 161"/>
                <a:gd name="T6" fmla="*/ 525 w 83"/>
                <a:gd name="T7" fmla="*/ 27 h 161"/>
                <a:gd name="T8" fmla="*/ 469 w 83"/>
                <a:gd name="T9" fmla="*/ 50 h 161"/>
                <a:gd name="T10" fmla="*/ 870 w 83"/>
                <a:gd name="T11" fmla="*/ 111 h 161"/>
                <a:gd name="T12" fmla="*/ 762 w 83"/>
                <a:gd name="T13" fmla="*/ 138 h 161"/>
                <a:gd name="T14" fmla="*/ 688 w 83"/>
                <a:gd name="T15" fmla="*/ 144 h 161"/>
                <a:gd name="T16" fmla="*/ 405 w 83"/>
                <a:gd name="T17" fmla="*/ 144 h 161"/>
                <a:gd name="T18" fmla="*/ 405 w 83"/>
                <a:gd name="T19" fmla="*/ 149 h 161"/>
                <a:gd name="T20" fmla="*/ 307 w 83"/>
                <a:gd name="T21" fmla="*/ 149 h 161"/>
                <a:gd name="T22" fmla="*/ 65 w 83"/>
                <a:gd name="T23" fmla="*/ 161 h 161"/>
                <a:gd name="T24" fmla="*/ 0 w 83"/>
                <a:gd name="T25" fmla="*/ 161 h 161"/>
                <a:gd name="T26" fmla="*/ 65 w 83"/>
                <a:gd name="T27" fmla="*/ 149 h 161"/>
                <a:gd name="T28" fmla="*/ 307 w 83"/>
                <a:gd name="T29" fmla="*/ 132 h 161"/>
                <a:gd name="T30" fmla="*/ 167 w 83"/>
                <a:gd name="T31" fmla="*/ 127 h 161"/>
                <a:gd name="T32" fmla="*/ 167 w 83"/>
                <a:gd name="T33" fmla="*/ 105 h 161"/>
                <a:gd name="T34" fmla="*/ 350 w 83"/>
                <a:gd name="T35" fmla="*/ 105 h 161"/>
                <a:gd name="T36" fmla="*/ 307 w 83"/>
                <a:gd name="T37" fmla="*/ 88 h 161"/>
                <a:gd name="T38" fmla="*/ 307 w 83"/>
                <a:gd name="T39" fmla="*/ 71 h 161"/>
                <a:gd name="T40" fmla="*/ 167 w 83"/>
                <a:gd name="T41" fmla="*/ 71 h 161"/>
                <a:gd name="T42" fmla="*/ 65 w 83"/>
                <a:gd name="T43" fmla="*/ 38 h 161"/>
                <a:gd name="T44" fmla="*/ 243 w 83"/>
                <a:gd name="T45" fmla="*/ 0 h 161"/>
                <a:gd name="T46" fmla="*/ 350 w 83"/>
                <a:gd name="T47" fmla="*/ 0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"/>
                <a:gd name="T73" fmla="*/ 0 h 161"/>
                <a:gd name="T74" fmla="*/ 83 w 83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" h="161">
                  <a:moveTo>
                    <a:pt x="33" y="0"/>
                  </a:moveTo>
                  <a:lnTo>
                    <a:pt x="33" y="11"/>
                  </a:lnTo>
                  <a:lnTo>
                    <a:pt x="50" y="21"/>
                  </a:lnTo>
                  <a:lnTo>
                    <a:pt x="50" y="27"/>
                  </a:lnTo>
                  <a:lnTo>
                    <a:pt x="45" y="50"/>
                  </a:lnTo>
                  <a:lnTo>
                    <a:pt x="83" y="111"/>
                  </a:lnTo>
                  <a:lnTo>
                    <a:pt x="73" y="138"/>
                  </a:lnTo>
                  <a:lnTo>
                    <a:pt x="66" y="144"/>
                  </a:lnTo>
                  <a:lnTo>
                    <a:pt x="39" y="144"/>
                  </a:lnTo>
                  <a:lnTo>
                    <a:pt x="39" y="149"/>
                  </a:lnTo>
                  <a:lnTo>
                    <a:pt x="29" y="149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49"/>
                  </a:lnTo>
                  <a:lnTo>
                    <a:pt x="29" y="132"/>
                  </a:lnTo>
                  <a:lnTo>
                    <a:pt x="16" y="127"/>
                  </a:lnTo>
                  <a:lnTo>
                    <a:pt x="16" y="105"/>
                  </a:lnTo>
                  <a:lnTo>
                    <a:pt x="33" y="105"/>
                  </a:lnTo>
                  <a:lnTo>
                    <a:pt x="29" y="88"/>
                  </a:lnTo>
                  <a:lnTo>
                    <a:pt x="29" y="71"/>
                  </a:lnTo>
                  <a:lnTo>
                    <a:pt x="16" y="71"/>
                  </a:lnTo>
                  <a:lnTo>
                    <a:pt x="6" y="38"/>
                  </a:lnTo>
                  <a:lnTo>
                    <a:pt x="2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0" name="Freeform 219"/>
            <p:cNvSpPr>
              <a:spLocks/>
            </p:cNvSpPr>
            <p:nvPr/>
          </p:nvSpPr>
          <p:spPr bwMode="auto">
            <a:xfrm>
              <a:off x="2386" y="1566"/>
              <a:ext cx="30" cy="21"/>
            </a:xfrm>
            <a:custGeom>
              <a:avLst/>
              <a:gdLst>
                <a:gd name="T0" fmla="*/ 0 w 23"/>
                <a:gd name="T1" fmla="*/ 0 h 21"/>
                <a:gd name="T2" fmla="*/ 85 w 23"/>
                <a:gd name="T3" fmla="*/ 21 h 21"/>
                <a:gd name="T4" fmla="*/ 326 w 23"/>
                <a:gd name="T5" fmla="*/ 21 h 21"/>
                <a:gd name="T6" fmla="*/ 326 w 23"/>
                <a:gd name="T7" fmla="*/ 10 h 21"/>
                <a:gd name="T8" fmla="*/ 173 w 23"/>
                <a:gd name="T9" fmla="*/ 0 h 21"/>
                <a:gd name="T10" fmla="*/ 0 w 23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1"/>
                <a:gd name="T20" fmla="*/ 23 w 2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1">
                  <a:moveTo>
                    <a:pt x="0" y="0"/>
                  </a:moveTo>
                  <a:lnTo>
                    <a:pt x="6" y="21"/>
                  </a:lnTo>
                  <a:lnTo>
                    <a:pt x="23" y="21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1" name="Freeform 220"/>
            <p:cNvSpPr>
              <a:spLocks/>
            </p:cNvSpPr>
            <p:nvPr/>
          </p:nvSpPr>
          <p:spPr bwMode="auto">
            <a:xfrm>
              <a:off x="2423" y="1637"/>
              <a:ext cx="196" cy="155"/>
            </a:xfrm>
            <a:custGeom>
              <a:avLst/>
              <a:gdLst>
                <a:gd name="T0" fmla="*/ 984 w 154"/>
                <a:gd name="T1" fmla="*/ 0 h 155"/>
                <a:gd name="T2" fmla="*/ 1056 w 154"/>
                <a:gd name="T3" fmla="*/ 11 h 155"/>
                <a:gd name="T4" fmla="*/ 1283 w 154"/>
                <a:gd name="T5" fmla="*/ 23 h 155"/>
                <a:gd name="T6" fmla="*/ 1347 w 154"/>
                <a:gd name="T7" fmla="*/ 27 h 155"/>
                <a:gd name="T8" fmla="*/ 1469 w 154"/>
                <a:gd name="T9" fmla="*/ 27 h 155"/>
                <a:gd name="T10" fmla="*/ 1714 w 154"/>
                <a:gd name="T11" fmla="*/ 38 h 155"/>
                <a:gd name="T12" fmla="*/ 1714 w 154"/>
                <a:gd name="T13" fmla="*/ 61 h 155"/>
                <a:gd name="T14" fmla="*/ 1646 w 154"/>
                <a:gd name="T15" fmla="*/ 71 h 155"/>
                <a:gd name="T16" fmla="*/ 1543 w 154"/>
                <a:gd name="T17" fmla="*/ 71 h 155"/>
                <a:gd name="T18" fmla="*/ 1469 w 154"/>
                <a:gd name="T19" fmla="*/ 83 h 155"/>
                <a:gd name="T20" fmla="*/ 1469 w 154"/>
                <a:gd name="T21" fmla="*/ 88 h 155"/>
                <a:gd name="T22" fmla="*/ 1543 w 154"/>
                <a:gd name="T23" fmla="*/ 94 h 155"/>
                <a:gd name="T24" fmla="*/ 1646 w 154"/>
                <a:gd name="T25" fmla="*/ 94 h 155"/>
                <a:gd name="T26" fmla="*/ 1646 w 154"/>
                <a:gd name="T27" fmla="*/ 100 h 155"/>
                <a:gd name="T28" fmla="*/ 1587 w 154"/>
                <a:gd name="T29" fmla="*/ 115 h 155"/>
                <a:gd name="T30" fmla="*/ 1646 w 154"/>
                <a:gd name="T31" fmla="*/ 138 h 155"/>
                <a:gd name="T32" fmla="*/ 1469 w 154"/>
                <a:gd name="T33" fmla="*/ 149 h 155"/>
                <a:gd name="T34" fmla="*/ 1091 w 154"/>
                <a:gd name="T35" fmla="*/ 144 h 155"/>
                <a:gd name="T36" fmla="*/ 1056 w 154"/>
                <a:gd name="T37" fmla="*/ 155 h 155"/>
                <a:gd name="T38" fmla="*/ 536 w 154"/>
                <a:gd name="T39" fmla="*/ 155 h 155"/>
                <a:gd name="T40" fmla="*/ 489 w 154"/>
                <a:gd name="T41" fmla="*/ 144 h 155"/>
                <a:gd name="T42" fmla="*/ 358 w 154"/>
                <a:gd name="T43" fmla="*/ 144 h 155"/>
                <a:gd name="T44" fmla="*/ 358 w 154"/>
                <a:gd name="T45" fmla="*/ 111 h 155"/>
                <a:gd name="T46" fmla="*/ 421 w 154"/>
                <a:gd name="T47" fmla="*/ 94 h 155"/>
                <a:gd name="T48" fmla="*/ 196 w 154"/>
                <a:gd name="T49" fmla="*/ 67 h 155"/>
                <a:gd name="T50" fmla="*/ 0 w 154"/>
                <a:gd name="T51" fmla="*/ 67 h 155"/>
                <a:gd name="T52" fmla="*/ 0 w 154"/>
                <a:gd name="T53" fmla="*/ 55 h 155"/>
                <a:gd name="T54" fmla="*/ 46 w 154"/>
                <a:gd name="T55" fmla="*/ 38 h 155"/>
                <a:gd name="T56" fmla="*/ 123 w 154"/>
                <a:gd name="T57" fmla="*/ 38 h 155"/>
                <a:gd name="T58" fmla="*/ 196 w 154"/>
                <a:gd name="T59" fmla="*/ 44 h 155"/>
                <a:gd name="T60" fmla="*/ 297 w 154"/>
                <a:gd name="T61" fmla="*/ 44 h 155"/>
                <a:gd name="T62" fmla="*/ 358 w 154"/>
                <a:gd name="T63" fmla="*/ 27 h 155"/>
                <a:gd name="T64" fmla="*/ 421 w 154"/>
                <a:gd name="T65" fmla="*/ 27 h 155"/>
                <a:gd name="T66" fmla="*/ 536 w 154"/>
                <a:gd name="T67" fmla="*/ 33 h 155"/>
                <a:gd name="T68" fmla="*/ 732 w 154"/>
                <a:gd name="T69" fmla="*/ 23 h 155"/>
                <a:gd name="T70" fmla="*/ 857 w 154"/>
                <a:gd name="T71" fmla="*/ 6 h 155"/>
                <a:gd name="T72" fmla="*/ 984 w 154"/>
                <a:gd name="T73" fmla="*/ 0 h 1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155"/>
                <a:gd name="T113" fmla="*/ 154 w 154"/>
                <a:gd name="T114" fmla="*/ 155 h 1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155">
                  <a:moveTo>
                    <a:pt x="88" y="0"/>
                  </a:moveTo>
                  <a:lnTo>
                    <a:pt x="94" y="11"/>
                  </a:lnTo>
                  <a:lnTo>
                    <a:pt x="115" y="23"/>
                  </a:lnTo>
                  <a:lnTo>
                    <a:pt x="121" y="27"/>
                  </a:lnTo>
                  <a:lnTo>
                    <a:pt x="132" y="27"/>
                  </a:lnTo>
                  <a:lnTo>
                    <a:pt x="154" y="38"/>
                  </a:lnTo>
                  <a:lnTo>
                    <a:pt x="154" y="61"/>
                  </a:lnTo>
                  <a:lnTo>
                    <a:pt x="148" y="71"/>
                  </a:lnTo>
                  <a:lnTo>
                    <a:pt x="138" y="71"/>
                  </a:lnTo>
                  <a:lnTo>
                    <a:pt x="132" y="83"/>
                  </a:lnTo>
                  <a:lnTo>
                    <a:pt x="132" y="88"/>
                  </a:lnTo>
                  <a:lnTo>
                    <a:pt x="138" y="94"/>
                  </a:lnTo>
                  <a:lnTo>
                    <a:pt x="148" y="94"/>
                  </a:lnTo>
                  <a:lnTo>
                    <a:pt x="148" y="100"/>
                  </a:lnTo>
                  <a:lnTo>
                    <a:pt x="142" y="115"/>
                  </a:lnTo>
                  <a:lnTo>
                    <a:pt x="148" y="138"/>
                  </a:lnTo>
                  <a:lnTo>
                    <a:pt x="132" y="149"/>
                  </a:lnTo>
                  <a:lnTo>
                    <a:pt x="98" y="144"/>
                  </a:lnTo>
                  <a:lnTo>
                    <a:pt x="94" y="155"/>
                  </a:lnTo>
                  <a:lnTo>
                    <a:pt x="48" y="155"/>
                  </a:lnTo>
                  <a:lnTo>
                    <a:pt x="44" y="144"/>
                  </a:lnTo>
                  <a:lnTo>
                    <a:pt x="33" y="144"/>
                  </a:lnTo>
                  <a:lnTo>
                    <a:pt x="33" y="111"/>
                  </a:lnTo>
                  <a:lnTo>
                    <a:pt x="38" y="94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4" y="38"/>
                  </a:lnTo>
                  <a:lnTo>
                    <a:pt x="11" y="38"/>
                  </a:lnTo>
                  <a:lnTo>
                    <a:pt x="17" y="44"/>
                  </a:lnTo>
                  <a:lnTo>
                    <a:pt x="27" y="44"/>
                  </a:lnTo>
                  <a:lnTo>
                    <a:pt x="33" y="27"/>
                  </a:lnTo>
                  <a:lnTo>
                    <a:pt x="38" y="27"/>
                  </a:lnTo>
                  <a:lnTo>
                    <a:pt x="48" y="33"/>
                  </a:lnTo>
                  <a:lnTo>
                    <a:pt x="65" y="23"/>
                  </a:lnTo>
                  <a:lnTo>
                    <a:pt x="77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2" name="Freeform 221"/>
            <p:cNvSpPr>
              <a:spLocks/>
            </p:cNvSpPr>
            <p:nvPr/>
          </p:nvSpPr>
          <p:spPr bwMode="auto">
            <a:xfrm>
              <a:off x="2625" y="1792"/>
              <a:ext cx="15" cy="22"/>
            </a:xfrm>
            <a:custGeom>
              <a:avLst/>
              <a:gdLst>
                <a:gd name="T0" fmla="*/ 113 w 12"/>
                <a:gd name="T1" fmla="*/ 0 h 22"/>
                <a:gd name="T2" fmla="*/ 0 w 12"/>
                <a:gd name="T3" fmla="*/ 10 h 22"/>
                <a:gd name="T4" fmla="*/ 0 w 12"/>
                <a:gd name="T5" fmla="*/ 22 h 22"/>
                <a:gd name="T6" fmla="*/ 61 w 12"/>
                <a:gd name="T7" fmla="*/ 22 h 22"/>
                <a:gd name="T8" fmla="*/ 113 w 12"/>
                <a:gd name="T9" fmla="*/ 10 h 22"/>
                <a:gd name="T10" fmla="*/ 113 w 1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2"/>
                <a:gd name="T20" fmla="*/ 12 w 1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2">
                  <a:moveTo>
                    <a:pt x="12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3" name="Freeform 222"/>
            <p:cNvSpPr>
              <a:spLocks/>
            </p:cNvSpPr>
            <p:nvPr/>
          </p:nvSpPr>
          <p:spPr bwMode="auto">
            <a:xfrm>
              <a:off x="2226" y="2393"/>
              <a:ext cx="56" cy="61"/>
            </a:xfrm>
            <a:custGeom>
              <a:avLst/>
              <a:gdLst>
                <a:gd name="T0" fmla="*/ 0 w 44"/>
                <a:gd name="T1" fmla="*/ 23 h 61"/>
                <a:gd name="T2" fmla="*/ 249 w 44"/>
                <a:gd name="T3" fmla="*/ 0 h 61"/>
                <a:gd name="T4" fmla="*/ 421 w 44"/>
                <a:gd name="T5" fmla="*/ 6 h 61"/>
                <a:gd name="T6" fmla="*/ 489 w 44"/>
                <a:gd name="T7" fmla="*/ 28 h 61"/>
                <a:gd name="T8" fmla="*/ 421 w 44"/>
                <a:gd name="T9" fmla="*/ 34 h 61"/>
                <a:gd name="T10" fmla="*/ 356 w 44"/>
                <a:gd name="T11" fmla="*/ 61 h 61"/>
                <a:gd name="T12" fmla="*/ 317 w 44"/>
                <a:gd name="T13" fmla="*/ 56 h 61"/>
                <a:gd name="T14" fmla="*/ 196 w 44"/>
                <a:gd name="T15" fmla="*/ 40 h 61"/>
                <a:gd name="T16" fmla="*/ 0 w 44"/>
                <a:gd name="T17" fmla="*/ 23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61"/>
                <a:gd name="T29" fmla="*/ 44 w 44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61">
                  <a:moveTo>
                    <a:pt x="0" y="23"/>
                  </a:moveTo>
                  <a:lnTo>
                    <a:pt x="22" y="0"/>
                  </a:lnTo>
                  <a:lnTo>
                    <a:pt x="38" y="6"/>
                  </a:lnTo>
                  <a:lnTo>
                    <a:pt x="44" y="28"/>
                  </a:lnTo>
                  <a:lnTo>
                    <a:pt x="38" y="34"/>
                  </a:lnTo>
                  <a:lnTo>
                    <a:pt x="32" y="61"/>
                  </a:lnTo>
                  <a:lnTo>
                    <a:pt x="28" y="56"/>
                  </a:lnTo>
                  <a:lnTo>
                    <a:pt x="17" y="4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4" name="Freeform 223"/>
            <p:cNvSpPr>
              <a:spLocks/>
            </p:cNvSpPr>
            <p:nvPr/>
          </p:nvSpPr>
          <p:spPr bwMode="auto">
            <a:xfrm>
              <a:off x="3886" y="2001"/>
              <a:ext cx="134" cy="56"/>
            </a:xfrm>
            <a:custGeom>
              <a:avLst/>
              <a:gdLst>
                <a:gd name="T0" fmla="*/ 40 w 106"/>
                <a:gd name="T1" fmla="*/ 0 h 56"/>
                <a:gd name="T2" fmla="*/ 0 w 106"/>
                <a:gd name="T3" fmla="*/ 12 h 56"/>
                <a:gd name="T4" fmla="*/ 64 w 106"/>
                <a:gd name="T5" fmla="*/ 29 h 56"/>
                <a:gd name="T6" fmla="*/ 230 w 106"/>
                <a:gd name="T7" fmla="*/ 33 h 56"/>
                <a:gd name="T8" fmla="*/ 522 w 106"/>
                <a:gd name="T9" fmla="*/ 45 h 56"/>
                <a:gd name="T10" fmla="*/ 745 w 106"/>
                <a:gd name="T11" fmla="*/ 56 h 56"/>
                <a:gd name="T12" fmla="*/ 1037 w 106"/>
                <a:gd name="T13" fmla="*/ 56 h 56"/>
                <a:gd name="T14" fmla="*/ 1109 w 106"/>
                <a:gd name="T15" fmla="*/ 45 h 56"/>
                <a:gd name="T16" fmla="*/ 1037 w 106"/>
                <a:gd name="T17" fmla="*/ 29 h 56"/>
                <a:gd name="T18" fmla="*/ 803 w 106"/>
                <a:gd name="T19" fmla="*/ 29 h 56"/>
                <a:gd name="T20" fmla="*/ 64 w 106"/>
                <a:gd name="T21" fmla="*/ 0 h 56"/>
                <a:gd name="T22" fmla="*/ 40 w 106"/>
                <a:gd name="T23" fmla="*/ 0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6"/>
                <a:gd name="T38" fmla="*/ 106 w 10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6">
                  <a:moveTo>
                    <a:pt x="4" y="0"/>
                  </a:moveTo>
                  <a:lnTo>
                    <a:pt x="0" y="12"/>
                  </a:lnTo>
                  <a:lnTo>
                    <a:pt x="6" y="29"/>
                  </a:lnTo>
                  <a:lnTo>
                    <a:pt x="22" y="33"/>
                  </a:lnTo>
                  <a:lnTo>
                    <a:pt x="50" y="45"/>
                  </a:lnTo>
                  <a:lnTo>
                    <a:pt x="72" y="56"/>
                  </a:lnTo>
                  <a:lnTo>
                    <a:pt x="100" y="56"/>
                  </a:lnTo>
                  <a:lnTo>
                    <a:pt x="106" y="45"/>
                  </a:lnTo>
                  <a:lnTo>
                    <a:pt x="100" y="29"/>
                  </a:lnTo>
                  <a:lnTo>
                    <a:pt x="77" y="29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5" name="Freeform 224"/>
            <p:cNvSpPr>
              <a:spLocks/>
            </p:cNvSpPr>
            <p:nvPr/>
          </p:nvSpPr>
          <p:spPr bwMode="auto">
            <a:xfrm>
              <a:off x="3886" y="2001"/>
              <a:ext cx="134" cy="56"/>
            </a:xfrm>
            <a:custGeom>
              <a:avLst/>
              <a:gdLst>
                <a:gd name="T0" fmla="*/ 40 w 106"/>
                <a:gd name="T1" fmla="*/ 0 h 56"/>
                <a:gd name="T2" fmla="*/ 0 w 106"/>
                <a:gd name="T3" fmla="*/ 12 h 56"/>
                <a:gd name="T4" fmla="*/ 64 w 106"/>
                <a:gd name="T5" fmla="*/ 29 h 56"/>
                <a:gd name="T6" fmla="*/ 230 w 106"/>
                <a:gd name="T7" fmla="*/ 33 h 56"/>
                <a:gd name="T8" fmla="*/ 522 w 106"/>
                <a:gd name="T9" fmla="*/ 45 h 56"/>
                <a:gd name="T10" fmla="*/ 745 w 106"/>
                <a:gd name="T11" fmla="*/ 56 h 56"/>
                <a:gd name="T12" fmla="*/ 1037 w 106"/>
                <a:gd name="T13" fmla="*/ 56 h 56"/>
                <a:gd name="T14" fmla="*/ 1109 w 106"/>
                <a:gd name="T15" fmla="*/ 45 h 56"/>
                <a:gd name="T16" fmla="*/ 1037 w 106"/>
                <a:gd name="T17" fmla="*/ 29 h 56"/>
                <a:gd name="T18" fmla="*/ 803 w 106"/>
                <a:gd name="T19" fmla="*/ 29 h 56"/>
                <a:gd name="T20" fmla="*/ 64 w 106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56"/>
                <a:gd name="T35" fmla="*/ 106 w 106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56">
                  <a:moveTo>
                    <a:pt x="4" y="0"/>
                  </a:moveTo>
                  <a:lnTo>
                    <a:pt x="0" y="12"/>
                  </a:lnTo>
                  <a:lnTo>
                    <a:pt x="6" y="29"/>
                  </a:lnTo>
                  <a:lnTo>
                    <a:pt x="22" y="33"/>
                  </a:lnTo>
                  <a:lnTo>
                    <a:pt x="50" y="45"/>
                  </a:lnTo>
                  <a:lnTo>
                    <a:pt x="72" y="56"/>
                  </a:lnTo>
                  <a:lnTo>
                    <a:pt x="100" y="56"/>
                  </a:lnTo>
                  <a:lnTo>
                    <a:pt x="106" y="45"/>
                  </a:lnTo>
                  <a:lnTo>
                    <a:pt x="100" y="29"/>
                  </a:lnTo>
                  <a:lnTo>
                    <a:pt x="77" y="29"/>
                  </a:lnTo>
                  <a:lnTo>
                    <a:pt x="6" y="0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6" name="Freeform 225"/>
            <p:cNvSpPr>
              <a:spLocks/>
            </p:cNvSpPr>
            <p:nvPr/>
          </p:nvSpPr>
          <p:spPr bwMode="auto">
            <a:xfrm>
              <a:off x="3886" y="2001"/>
              <a:ext cx="134" cy="56"/>
            </a:xfrm>
            <a:custGeom>
              <a:avLst/>
              <a:gdLst>
                <a:gd name="T0" fmla="*/ 40 w 106"/>
                <a:gd name="T1" fmla="*/ 0 h 56"/>
                <a:gd name="T2" fmla="*/ 0 w 106"/>
                <a:gd name="T3" fmla="*/ 12 h 56"/>
                <a:gd name="T4" fmla="*/ 64 w 106"/>
                <a:gd name="T5" fmla="*/ 29 h 56"/>
                <a:gd name="T6" fmla="*/ 230 w 106"/>
                <a:gd name="T7" fmla="*/ 33 h 56"/>
                <a:gd name="T8" fmla="*/ 522 w 106"/>
                <a:gd name="T9" fmla="*/ 45 h 56"/>
                <a:gd name="T10" fmla="*/ 745 w 106"/>
                <a:gd name="T11" fmla="*/ 56 h 56"/>
                <a:gd name="T12" fmla="*/ 1037 w 106"/>
                <a:gd name="T13" fmla="*/ 56 h 56"/>
                <a:gd name="T14" fmla="*/ 1109 w 106"/>
                <a:gd name="T15" fmla="*/ 45 h 56"/>
                <a:gd name="T16" fmla="*/ 1037 w 106"/>
                <a:gd name="T17" fmla="*/ 29 h 56"/>
                <a:gd name="T18" fmla="*/ 803 w 106"/>
                <a:gd name="T19" fmla="*/ 29 h 56"/>
                <a:gd name="T20" fmla="*/ 64 w 106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56"/>
                <a:gd name="T35" fmla="*/ 106 w 106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56">
                  <a:moveTo>
                    <a:pt x="4" y="0"/>
                  </a:moveTo>
                  <a:lnTo>
                    <a:pt x="0" y="12"/>
                  </a:lnTo>
                  <a:lnTo>
                    <a:pt x="6" y="29"/>
                  </a:lnTo>
                  <a:lnTo>
                    <a:pt x="22" y="33"/>
                  </a:lnTo>
                  <a:lnTo>
                    <a:pt x="50" y="45"/>
                  </a:lnTo>
                  <a:lnTo>
                    <a:pt x="72" y="56"/>
                  </a:lnTo>
                  <a:lnTo>
                    <a:pt x="100" y="56"/>
                  </a:lnTo>
                  <a:lnTo>
                    <a:pt x="106" y="45"/>
                  </a:lnTo>
                  <a:lnTo>
                    <a:pt x="100" y="29"/>
                  </a:lnTo>
                  <a:lnTo>
                    <a:pt x="77" y="29"/>
                  </a:lnTo>
                  <a:lnTo>
                    <a:pt x="6" y="0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7" name="Freeform 226"/>
            <p:cNvSpPr>
              <a:spLocks/>
            </p:cNvSpPr>
            <p:nvPr/>
          </p:nvSpPr>
          <p:spPr bwMode="auto">
            <a:xfrm>
              <a:off x="2050" y="2296"/>
              <a:ext cx="12" cy="12"/>
            </a:xfrm>
            <a:custGeom>
              <a:avLst/>
              <a:gdLst>
                <a:gd name="T0" fmla="*/ 0 w 9"/>
                <a:gd name="T1" fmla="*/ 0 h 12"/>
                <a:gd name="T2" fmla="*/ 113 w 9"/>
                <a:gd name="T3" fmla="*/ 0 h 12"/>
                <a:gd name="T4" fmla="*/ 155 w 9"/>
                <a:gd name="T5" fmla="*/ 11 h 12"/>
                <a:gd name="T6" fmla="*/ 0 w 9"/>
                <a:gd name="T7" fmla="*/ 12 h 12"/>
                <a:gd name="T8" fmla="*/ 0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0" y="0"/>
                  </a:moveTo>
                  <a:lnTo>
                    <a:pt x="6" y="0"/>
                  </a:lnTo>
                  <a:lnTo>
                    <a:pt x="9" y="1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8" name="Freeform 227"/>
            <p:cNvSpPr>
              <a:spLocks/>
            </p:cNvSpPr>
            <p:nvPr/>
          </p:nvSpPr>
          <p:spPr bwMode="auto">
            <a:xfrm>
              <a:off x="2050" y="2296"/>
              <a:ext cx="12" cy="12"/>
            </a:xfrm>
            <a:custGeom>
              <a:avLst/>
              <a:gdLst>
                <a:gd name="T0" fmla="*/ 0 w 9"/>
                <a:gd name="T1" fmla="*/ 0 h 12"/>
                <a:gd name="T2" fmla="*/ 113 w 9"/>
                <a:gd name="T3" fmla="*/ 0 h 12"/>
                <a:gd name="T4" fmla="*/ 155 w 9"/>
                <a:gd name="T5" fmla="*/ 11 h 12"/>
                <a:gd name="T6" fmla="*/ 0 w 9"/>
                <a:gd name="T7" fmla="*/ 12 h 12"/>
                <a:gd name="T8" fmla="*/ 0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0" y="0"/>
                  </a:moveTo>
                  <a:lnTo>
                    <a:pt x="6" y="0"/>
                  </a:lnTo>
                  <a:lnTo>
                    <a:pt x="9" y="1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49" name="Freeform 228"/>
            <p:cNvSpPr>
              <a:spLocks/>
            </p:cNvSpPr>
            <p:nvPr/>
          </p:nvSpPr>
          <p:spPr bwMode="auto">
            <a:xfrm>
              <a:off x="2573" y="2560"/>
              <a:ext cx="10" cy="12"/>
            </a:xfrm>
            <a:custGeom>
              <a:avLst/>
              <a:gdLst>
                <a:gd name="T0" fmla="*/ 0 w 8"/>
                <a:gd name="T1" fmla="*/ 0 h 12"/>
                <a:gd name="T2" fmla="*/ 40 w 8"/>
                <a:gd name="T3" fmla="*/ 0 h 12"/>
                <a:gd name="T4" fmla="*/ 71 w 8"/>
                <a:gd name="T5" fmla="*/ 11 h 12"/>
                <a:gd name="T6" fmla="*/ 0 w 8"/>
                <a:gd name="T7" fmla="*/ 12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0"/>
                  </a:moveTo>
                  <a:lnTo>
                    <a:pt x="5" y="0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0" name="Freeform 229"/>
            <p:cNvSpPr>
              <a:spLocks/>
            </p:cNvSpPr>
            <p:nvPr/>
          </p:nvSpPr>
          <p:spPr bwMode="auto">
            <a:xfrm>
              <a:off x="2573" y="2560"/>
              <a:ext cx="10" cy="12"/>
            </a:xfrm>
            <a:custGeom>
              <a:avLst/>
              <a:gdLst>
                <a:gd name="T0" fmla="*/ 0 w 8"/>
                <a:gd name="T1" fmla="*/ 0 h 12"/>
                <a:gd name="T2" fmla="*/ 40 w 8"/>
                <a:gd name="T3" fmla="*/ 0 h 12"/>
                <a:gd name="T4" fmla="*/ 71 w 8"/>
                <a:gd name="T5" fmla="*/ 11 h 12"/>
                <a:gd name="T6" fmla="*/ 0 w 8"/>
                <a:gd name="T7" fmla="*/ 12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0"/>
                  </a:moveTo>
                  <a:lnTo>
                    <a:pt x="5" y="0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1" name="Freeform 230"/>
            <p:cNvSpPr>
              <a:spLocks/>
            </p:cNvSpPr>
            <p:nvPr/>
          </p:nvSpPr>
          <p:spPr bwMode="auto">
            <a:xfrm>
              <a:off x="1232" y="2913"/>
              <a:ext cx="259" cy="685"/>
            </a:xfrm>
            <a:custGeom>
              <a:avLst/>
              <a:gdLst>
                <a:gd name="T0" fmla="*/ 724 w 204"/>
                <a:gd name="T1" fmla="*/ 99 h 685"/>
                <a:gd name="T2" fmla="*/ 647 w 204"/>
                <a:gd name="T3" fmla="*/ 138 h 685"/>
                <a:gd name="T4" fmla="*/ 616 w 204"/>
                <a:gd name="T5" fmla="*/ 174 h 685"/>
                <a:gd name="T6" fmla="*/ 608 w 204"/>
                <a:gd name="T7" fmla="*/ 209 h 685"/>
                <a:gd name="T8" fmla="*/ 647 w 204"/>
                <a:gd name="T9" fmla="*/ 276 h 685"/>
                <a:gd name="T10" fmla="*/ 772 w 204"/>
                <a:gd name="T11" fmla="*/ 297 h 685"/>
                <a:gd name="T12" fmla="*/ 835 w 204"/>
                <a:gd name="T13" fmla="*/ 370 h 685"/>
                <a:gd name="T14" fmla="*/ 903 w 204"/>
                <a:gd name="T15" fmla="*/ 424 h 685"/>
                <a:gd name="T16" fmla="*/ 1380 w 204"/>
                <a:gd name="T17" fmla="*/ 529 h 685"/>
                <a:gd name="T18" fmla="*/ 1502 w 204"/>
                <a:gd name="T19" fmla="*/ 618 h 685"/>
                <a:gd name="T20" fmla="*/ 1630 w 204"/>
                <a:gd name="T21" fmla="*/ 623 h 685"/>
                <a:gd name="T22" fmla="*/ 1860 w 204"/>
                <a:gd name="T23" fmla="*/ 646 h 685"/>
                <a:gd name="T24" fmla="*/ 1860 w 204"/>
                <a:gd name="T25" fmla="*/ 652 h 685"/>
                <a:gd name="T26" fmla="*/ 2224 w 204"/>
                <a:gd name="T27" fmla="*/ 652 h 685"/>
                <a:gd name="T28" fmla="*/ 2224 w 204"/>
                <a:gd name="T29" fmla="*/ 656 h 685"/>
                <a:gd name="T30" fmla="*/ 2109 w 204"/>
                <a:gd name="T31" fmla="*/ 668 h 685"/>
                <a:gd name="T32" fmla="*/ 2109 w 204"/>
                <a:gd name="T33" fmla="*/ 685 h 685"/>
                <a:gd name="T34" fmla="*/ 1973 w 204"/>
                <a:gd name="T35" fmla="*/ 685 h 685"/>
                <a:gd name="T36" fmla="*/ 1860 w 204"/>
                <a:gd name="T37" fmla="*/ 679 h 685"/>
                <a:gd name="T38" fmla="*/ 1860 w 204"/>
                <a:gd name="T39" fmla="*/ 673 h 685"/>
                <a:gd name="T40" fmla="*/ 1786 w 204"/>
                <a:gd name="T41" fmla="*/ 662 h 685"/>
                <a:gd name="T42" fmla="*/ 1678 w 204"/>
                <a:gd name="T43" fmla="*/ 662 h 685"/>
                <a:gd name="T44" fmla="*/ 1571 w 204"/>
                <a:gd name="T45" fmla="*/ 652 h 685"/>
                <a:gd name="T46" fmla="*/ 1571 w 204"/>
                <a:gd name="T47" fmla="*/ 646 h 685"/>
                <a:gd name="T48" fmla="*/ 1380 w 204"/>
                <a:gd name="T49" fmla="*/ 629 h 685"/>
                <a:gd name="T50" fmla="*/ 1322 w 204"/>
                <a:gd name="T51" fmla="*/ 608 h 685"/>
                <a:gd name="T52" fmla="*/ 1201 w 204"/>
                <a:gd name="T53" fmla="*/ 591 h 685"/>
                <a:gd name="T54" fmla="*/ 1201 w 204"/>
                <a:gd name="T55" fmla="*/ 574 h 685"/>
                <a:gd name="T56" fmla="*/ 957 w 204"/>
                <a:gd name="T57" fmla="*/ 558 h 685"/>
                <a:gd name="T58" fmla="*/ 1023 w 204"/>
                <a:gd name="T59" fmla="*/ 546 h 685"/>
                <a:gd name="T60" fmla="*/ 1130 w 204"/>
                <a:gd name="T61" fmla="*/ 546 h 685"/>
                <a:gd name="T62" fmla="*/ 957 w 204"/>
                <a:gd name="T63" fmla="*/ 468 h 685"/>
                <a:gd name="T64" fmla="*/ 835 w 204"/>
                <a:gd name="T65" fmla="*/ 464 h 685"/>
                <a:gd name="T66" fmla="*/ 647 w 204"/>
                <a:gd name="T67" fmla="*/ 458 h 685"/>
                <a:gd name="T68" fmla="*/ 647 w 204"/>
                <a:gd name="T69" fmla="*/ 436 h 685"/>
                <a:gd name="T70" fmla="*/ 542 w 204"/>
                <a:gd name="T71" fmla="*/ 408 h 685"/>
                <a:gd name="T72" fmla="*/ 244 w 204"/>
                <a:gd name="T73" fmla="*/ 165 h 685"/>
                <a:gd name="T74" fmla="*/ 74 w 204"/>
                <a:gd name="T75" fmla="*/ 21 h 685"/>
                <a:gd name="T76" fmla="*/ 0 w 204"/>
                <a:gd name="T77" fmla="*/ 11 h 685"/>
                <a:gd name="T78" fmla="*/ 119 w 204"/>
                <a:gd name="T79" fmla="*/ 0 h 685"/>
                <a:gd name="T80" fmla="*/ 293 w 204"/>
                <a:gd name="T81" fmla="*/ 21 h 685"/>
                <a:gd name="T82" fmla="*/ 427 w 204"/>
                <a:gd name="T83" fmla="*/ 61 h 685"/>
                <a:gd name="T84" fmla="*/ 542 w 204"/>
                <a:gd name="T85" fmla="*/ 71 h 685"/>
                <a:gd name="T86" fmla="*/ 542 w 204"/>
                <a:gd name="T87" fmla="*/ 94 h 685"/>
                <a:gd name="T88" fmla="*/ 724 w 204"/>
                <a:gd name="T89" fmla="*/ 99 h 6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4"/>
                <a:gd name="T136" fmla="*/ 0 h 685"/>
                <a:gd name="T137" fmla="*/ 204 w 204"/>
                <a:gd name="T138" fmla="*/ 685 h 6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4" h="685">
                  <a:moveTo>
                    <a:pt x="66" y="99"/>
                  </a:moveTo>
                  <a:lnTo>
                    <a:pt x="60" y="138"/>
                  </a:lnTo>
                  <a:lnTo>
                    <a:pt x="57" y="174"/>
                  </a:lnTo>
                  <a:lnTo>
                    <a:pt x="56" y="209"/>
                  </a:lnTo>
                  <a:lnTo>
                    <a:pt x="60" y="276"/>
                  </a:lnTo>
                  <a:lnTo>
                    <a:pt x="71" y="297"/>
                  </a:lnTo>
                  <a:lnTo>
                    <a:pt x="77" y="370"/>
                  </a:lnTo>
                  <a:lnTo>
                    <a:pt x="83" y="424"/>
                  </a:lnTo>
                  <a:lnTo>
                    <a:pt x="127" y="529"/>
                  </a:lnTo>
                  <a:lnTo>
                    <a:pt x="138" y="618"/>
                  </a:lnTo>
                  <a:lnTo>
                    <a:pt x="150" y="623"/>
                  </a:lnTo>
                  <a:lnTo>
                    <a:pt x="171" y="646"/>
                  </a:lnTo>
                  <a:lnTo>
                    <a:pt x="171" y="652"/>
                  </a:lnTo>
                  <a:lnTo>
                    <a:pt x="204" y="652"/>
                  </a:lnTo>
                  <a:lnTo>
                    <a:pt x="204" y="656"/>
                  </a:lnTo>
                  <a:lnTo>
                    <a:pt x="194" y="668"/>
                  </a:lnTo>
                  <a:lnTo>
                    <a:pt x="194" y="685"/>
                  </a:lnTo>
                  <a:lnTo>
                    <a:pt x="181" y="685"/>
                  </a:lnTo>
                  <a:lnTo>
                    <a:pt x="171" y="679"/>
                  </a:lnTo>
                  <a:lnTo>
                    <a:pt x="171" y="673"/>
                  </a:lnTo>
                  <a:lnTo>
                    <a:pt x="165" y="662"/>
                  </a:lnTo>
                  <a:lnTo>
                    <a:pt x="154" y="662"/>
                  </a:lnTo>
                  <a:lnTo>
                    <a:pt x="144" y="652"/>
                  </a:lnTo>
                  <a:lnTo>
                    <a:pt x="144" y="646"/>
                  </a:lnTo>
                  <a:lnTo>
                    <a:pt x="127" y="629"/>
                  </a:lnTo>
                  <a:lnTo>
                    <a:pt x="121" y="608"/>
                  </a:lnTo>
                  <a:lnTo>
                    <a:pt x="110" y="591"/>
                  </a:lnTo>
                  <a:lnTo>
                    <a:pt x="110" y="574"/>
                  </a:lnTo>
                  <a:lnTo>
                    <a:pt x="88" y="558"/>
                  </a:lnTo>
                  <a:lnTo>
                    <a:pt x="94" y="546"/>
                  </a:lnTo>
                  <a:lnTo>
                    <a:pt x="104" y="546"/>
                  </a:lnTo>
                  <a:lnTo>
                    <a:pt x="88" y="468"/>
                  </a:lnTo>
                  <a:lnTo>
                    <a:pt x="77" y="464"/>
                  </a:lnTo>
                  <a:lnTo>
                    <a:pt x="60" y="458"/>
                  </a:lnTo>
                  <a:lnTo>
                    <a:pt x="60" y="436"/>
                  </a:lnTo>
                  <a:lnTo>
                    <a:pt x="50" y="408"/>
                  </a:lnTo>
                  <a:lnTo>
                    <a:pt x="22" y="165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7" y="21"/>
                  </a:lnTo>
                  <a:lnTo>
                    <a:pt x="39" y="61"/>
                  </a:lnTo>
                  <a:lnTo>
                    <a:pt x="50" y="71"/>
                  </a:lnTo>
                  <a:lnTo>
                    <a:pt x="50" y="94"/>
                  </a:lnTo>
                  <a:lnTo>
                    <a:pt x="66" y="9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2" name="Freeform 231"/>
            <p:cNvSpPr>
              <a:spLocks/>
            </p:cNvSpPr>
            <p:nvPr/>
          </p:nvSpPr>
          <p:spPr bwMode="auto">
            <a:xfrm>
              <a:off x="1303" y="2995"/>
              <a:ext cx="265" cy="570"/>
            </a:xfrm>
            <a:custGeom>
              <a:avLst/>
              <a:gdLst>
                <a:gd name="T0" fmla="*/ 107 w 209"/>
                <a:gd name="T1" fmla="*/ 17 h 570"/>
                <a:gd name="T2" fmla="*/ 157 w 209"/>
                <a:gd name="T3" fmla="*/ 0 h 570"/>
                <a:gd name="T4" fmla="*/ 290 w 209"/>
                <a:gd name="T5" fmla="*/ 0 h 570"/>
                <a:gd name="T6" fmla="*/ 406 w 209"/>
                <a:gd name="T7" fmla="*/ 12 h 570"/>
                <a:gd name="T8" fmla="*/ 762 w 209"/>
                <a:gd name="T9" fmla="*/ 6 h 570"/>
                <a:gd name="T10" fmla="*/ 881 w 209"/>
                <a:gd name="T11" fmla="*/ 6 h 570"/>
                <a:gd name="T12" fmla="*/ 1117 w 209"/>
                <a:gd name="T13" fmla="*/ 17 h 570"/>
                <a:gd name="T14" fmla="*/ 1238 w 209"/>
                <a:gd name="T15" fmla="*/ 39 h 570"/>
                <a:gd name="T16" fmla="*/ 1650 w 209"/>
                <a:gd name="T17" fmla="*/ 60 h 570"/>
                <a:gd name="T18" fmla="*/ 1650 w 209"/>
                <a:gd name="T19" fmla="*/ 94 h 570"/>
                <a:gd name="T20" fmla="*/ 1710 w 209"/>
                <a:gd name="T21" fmla="*/ 100 h 570"/>
                <a:gd name="T22" fmla="*/ 1873 w 209"/>
                <a:gd name="T23" fmla="*/ 94 h 570"/>
                <a:gd name="T24" fmla="*/ 2063 w 209"/>
                <a:gd name="T25" fmla="*/ 67 h 570"/>
                <a:gd name="T26" fmla="*/ 2246 w 209"/>
                <a:gd name="T27" fmla="*/ 73 h 570"/>
                <a:gd name="T28" fmla="*/ 2246 w 209"/>
                <a:gd name="T29" fmla="*/ 94 h 570"/>
                <a:gd name="T30" fmla="*/ 1998 w 209"/>
                <a:gd name="T31" fmla="*/ 123 h 570"/>
                <a:gd name="T32" fmla="*/ 1873 w 209"/>
                <a:gd name="T33" fmla="*/ 150 h 570"/>
                <a:gd name="T34" fmla="*/ 1873 w 209"/>
                <a:gd name="T35" fmla="*/ 154 h 570"/>
                <a:gd name="T36" fmla="*/ 1771 w 209"/>
                <a:gd name="T37" fmla="*/ 167 h 570"/>
                <a:gd name="T38" fmla="*/ 1771 w 209"/>
                <a:gd name="T39" fmla="*/ 188 h 570"/>
                <a:gd name="T40" fmla="*/ 1842 w 209"/>
                <a:gd name="T41" fmla="*/ 221 h 570"/>
                <a:gd name="T42" fmla="*/ 1958 w 209"/>
                <a:gd name="T43" fmla="*/ 254 h 570"/>
                <a:gd name="T44" fmla="*/ 2246 w 209"/>
                <a:gd name="T45" fmla="*/ 271 h 570"/>
                <a:gd name="T46" fmla="*/ 2124 w 209"/>
                <a:gd name="T47" fmla="*/ 304 h 570"/>
                <a:gd name="T48" fmla="*/ 1842 w 209"/>
                <a:gd name="T49" fmla="*/ 321 h 570"/>
                <a:gd name="T50" fmla="*/ 1591 w 209"/>
                <a:gd name="T51" fmla="*/ 321 h 570"/>
                <a:gd name="T52" fmla="*/ 1591 w 209"/>
                <a:gd name="T53" fmla="*/ 332 h 570"/>
                <a:gd name="T54" fmla="*/ 1650 w 209"/>
                <a:gd name="T55" fmla="*/ 338 h 570"/>
                <a:gd name="T56" fmla="*/ 1650 w 209"/>
                <a:gd name="T57" fmla="*/ 348 h 570"/>
                <a:gd name="T58" fmla="*/ 1520 w 209"/>
                <a:gd name="T59" fmla="*/ 359 h 570"/>
                <a:gd name="T60" fmla="*/ 1477 w 209"/>
                <a:gd name="T61" fmla="*/ 354 h 570"/>
                <a:gd name="T62" fmla="*/ 1298 w 209"/>
                <a:gd name="T63" fmla="*/ 354 h 570"/>
                <a:gd name="T64" fmla="*/ 1338 w 209"/>
                <a:gd name="T65" fmla="*/ 376 h 570"/>
                <a:gd name="T66" fmla="*/ 1477 w 209"/>
                <a:gd name="T67" fmla="*/ 376 h 570"/>
                <a:gd name="T68" fmla="*/ 1520 w 209"/>
                <a:gd name="T69" fmla="*/ 382 h 570"/>
                <a:gd name="T70" fmla="*/ 1520 w 209"/>
                <a:gd name="T71" fmla="*/ 442 h 570"/>
                <a:gd name="T72" fmla="*/ 1298 w 209"/>
                <a:gd name="T73" fmla="*/ 459 h 570"/>
                <a:gd name="T74" fmla="*/ 1650 w 209"/>
                <a:gd name="T75" fmla="*/ 476 h 570"/>
                <a:gd name="T76" fmla="*/ 1650 w 209"/>
                <a:gd name="T77" fmla="*/ 492 h 570"/>
                <a:gd name="T78" fmla="*/ 1477 w 209"/>
                <a:gd name="T79" fmla="*/ 541 h 570"/>
                <a:gd name="T80" fmla="*/ 1591 w 209"/>
                <a:gd name="T81" fmla="*/ 564 h 570"/>
                <a:gd name="T82" fmla="*/ 1591 w 209"/>
                <a:gd name="T83" fmla="*/ 570 h 570"/>
                <a:gd name="T84" fmla="*/ 1238 w 209"/>
                <a:gd name="T85" fmla="*/ 570 h 570"/>
                <a:gd name="T86" fmla="*/ 1238 w 209"/>
                <a:gd name="T87" fmla="*/ 564 h 570"/>
                <a:gd name="T88" fmla="*/ 1004 w 209"/>
                <a:gd name="T89" fmla="*/ 541 h 570"/>
                <a:gd name="T90" fmla="*/ 881 w 209"/>
                <a:gd name="T91" fmla="*/ 536 h 570"/>
                <a:gd name="T92" fmla="*/ 762 w 209"/>
                <a:gd name="T93" fmla="*/ 447 h 570"/>
                <a:gd name="T94" fmla="*/ 290 w 209"/>
                <a:gd name="T95" fmla="*/ 342 h 570"/>
                <a:gd name="T96" fmla="*/ 229 w 209"/>
                <a:gd name="T97" fmla="*/ 288 h 570"/>
                <a:gd name="T98" fmla="*/ 157 w 209"/>
                <a:gd name="T99" fmla="*/ 215 h 570"/>
                <a:gd name="T100" fmla="*/ 41 w 209"/>
                <a:gd name="T101" fmla="*/ 194 h 570"/>
                <a:gd name="T102" fmla="*/ 0 w 209"/>
                <a:gd name="T103" fmla="*/ 127 h 570"/>
                <a:gd name="T104" fmla="*/ 41 w 209"/>
                <a:gd name="T105" fmla="*/ 56 h 570"/>
                <a:gd name="T106" fmla="*/ 107 w 209"/>
                <a:gd name="T107" fmla="*/ 17 h 5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9"/>
                <a:gd name="T163" fmla="*/ 0 h 570"/>
                <a:gd name="T164" fmla="*/ 209 w 209"/>
                <a:gd name="T165" fmla="*/ 570 h 5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9" h="570">
                  <a:moveTo>
                    <a:pt x="10" y="17"/>
                  </a:moveTo>
                  <a:lnTo>
                    <a:pt x="15" y="0"/>
                  </a:lnTo>
                  <a:lnTo>
                    <a:pt x="27" y="0"/>
                  </a:lnTo>
                  <a:lnTo>
                    <a:pt x="38" y="12"/>
                  </a:lnTo>
                  <a:lnTo>
                    <a:pt x="71" y="6"/>
                  </a:lnTo>
                  <a:lnTo>
                    <a:pt x="82" y="6"/>
                  </a:lnTo>
                  <a:lnTo>
                    <a:pt x="104" y="17"/>
                  </a:lnTo>
                  <a:lnTo>
                    <a:pt x="115" y="39"/>
                  </a:lnTo>
                  <a:lnTo>
                    <a:pt x="154" y="60"/>
                  </a:lnTo>
                  <a:lnTo>
                    <a:pt x="154" y="94"/>
                  </a:lnTo>
                  <a:lnTo>
                    <a:pt x="159" y="100"/>
                  </a:lnTo>
                  <a:lnTo>
                    <a:pt x="175" y="94"/>
                  </a:lnTo>
                  <a:lnTo>
                    <a:pt x="192" y="67"/>
                  </a:lnTo>
                  <a:lnTo>
                    <a:pt x="209" y="73"/>
                  </a:lnTo>
                  <a:lnTo>
                    <a:pt x="209" y="94"/>
                  </a:lnTo>
                  <a:lnTo>
                    <a:pt x="186" y="123"/>
                  </a:lnTo>
                  <a:lnTo>
                    <a:pt x="175" y="150"/>
                  </a:lnTo>
                  <a:lnTo>
                    <a:pt x="175" y="154"/>
                  </a:lnTo>
                  <a:lnTo>
                    <a:pt x="165" y="167"/>
                  </a:lnTo>
                  <a:lnTo>
                    <a:pt x="165" y="188"/>
                  </a:lnTo>
                  <a:lnTo>
                    <a:pt x="171" y="221"/>
                  </a:lnTo>
                  <a:lnTo>
                    <a:pt x="182" y="254"/>
                  </a:lnTo>
                  <a:lnTo>
                    <a:pt x="209" y="271"/>
                  </a:lnTo>
                  <a:lnTo>
                    <a:pt x="198" y="304"/>
                  </a:lnTo>
                  <a:lnTo>
                    <a:pt x="171" y="321"/>
                  </a:lnTo>
                  <a:lnTo>
                    <a:pt x="148" y="321"/>
                  </a:lnTo>
                  <a:lnTo>
                    <a:pt x="148" y="332"/>
                  </a:lnTo>
                  <a:lnTo>
                    <a:pt x="154" y="338"/>
                  </a:lnTo>
                  <a:lnTo>
                    <a:pt x="154" y="348"/>
                  </a:lnTo>
                  <a:lnTo>
                    <a:pt x="142" y="359"/>
                  </a:lnTo>
                  <a:lnTo>
                    <a:pt x="138" y="354"/>
                  </a:lnTo>
                  <a:lnTo>
                    <a:pt x="121" y="354"/>
                  </a:lnTo>
                  <a:lnTo>
                    <a:pt x="125" y="376"/>
                  </a:lnTo>
                  <a:lnTo>
                    <a:pt x="138" y="376"/>
                  </a:lnTo>
                  <a:lnTo>
                    <a:pt x="142" y="382"/>
                  </a:lnTo>
                  <a:lnTo>
                    <a:pt x="142" y="442"/>
                  </a:lnTo>
                  <a:lnTo>
                    <a:pt x="121" y="459"/>
                  </a:lnTo>
                  <a:lnTo>
                    <a:pt x="154" y="476"/>
                  </a:lnTo>
                  <a:lnTo>
                    <a:pt x="154" y="492"/>
                  </a:lnTo>
                  <a:lnTo>
                    <a:pt x="138" y="541"/>
                  </a:lnTo>
                  <a:lnTo>
                    <a:pt x="148" y="564"/>
                  </a:lnTo>
                  <a:lnTo>
                    <a:pt x="148" y="570"/>
                  </a:lnTo>
                  <a:lnTo>
                    <a:pt x="115" y="570"/>
                  </a:lnTo>
                  <a:lnTo>
                    <a:pt x="115" y="564"/>
                  </a:lnTo>
                  <a:lnTo>
                    <a:pt x="94" y="541"/>
                  </a:lnTo>
                  <a:lnTo>
                    <a:pt x="82" y="536"/>
                  </a:lnTo>
                  <a:lnTo>
                    <a:pt x="71" y="447"/>
                  </a:lnTo>
                  <a:lnTo>
                    <a:pt x="27" y="342"/>
                  </a:lnTo>
                  <a:lnTo>
                    <a:pt x="21" y="288"/>
                  </a:lnTo>
                  <a:lnTo>
                    <a:pt x="15" y="215"/>
                  </a:lnTo>
                  <a:lnTo>
                    <a:pt x="4" y="194"/>
                  </a:lnTo>
                  <a:lnTo>
                    <a:pt x="0" y="127"/>
                  </a:lnTo>
                  <a:lnTo>
                    <a:pt x="4" y="56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3" name="Freeform 232"/>
            <p:cNvSpPr>
              <a:spLocks/>
            </p:cNvSpPr>
            <p:nvPr/>
          </p:nvSpPr>
          <p:spPr bwMode="auto">
            <a:xfrm>
              <a:off x="2744" y="1096"/>
              <a:ext cx="78" cy="21"/>
            </a:xfrm>
            <a:custGeom>
              <a:avLst/>
              <a:gdLst>
                <a:gd name="T0" fmla="*/ 0 w 61"/>
                <a:gd name="T1" fmla="*/ 11 h 21"/>
                <a:gd name="T2" fmla="*/ 201 w 61"/>
                <a:gd name="T3" fmla="*/ 6 h 21"/>
                <a:gd name="T4" fmla="*/ 586 w 61"/>
                <a:gd name="T5" fmla="*/ 0 h 21"/>
                <a:gd name="T6" fmla="*/ 720 w 61"/>
                <a:gd name="T7" fmla="*/ 6 h 21"/>
                <a:gd name="T8" fmla="*/ 586 w 61"/>
                <a:gd name="T9" fmla="*/ 21 h 21"/>
                <a:gd name="T10" fmla="*/ 201 w 61"/>
                <a:gd name="T11" fmla="*/ 21 h 21"/>
                <a:gd name="T12" fmla="*/ 0 w 61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1"/>
                <a:gd name="T23" fmla="*/ 61 w 6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1">
                  <a:moveTo>
                    <a:pt x="0" y="11"/>
                  </a:moveTo>
                  <a:lnTo>
                    <a:pt x="17" y="6"/>
                  </a:lnTo>
                  <a:lnTo>
                    <a:pt x="50" y="0"/>
                  </a:lnTo>
                  <a:lnTo>
                    <a:pt x="61" y="6"/>
                  </a:lnTo>
                  <a:lnTo>
                    <a:pt x="50" y="21"/>
                  </a:lnTo>
                  <a:lnTo>
                    <a:pt x="17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4" name="Freeform 233"/>
            <p:cNvSpPr>
              <a:spLocks/>
            </p:cNvSpPr>
            <p:nvPr/>
          </p:nvSpPr>
          <p:spPr bwMode="auto">
            <a:xfrm>
              <a:off x="2662" y="1107"/>
              <a:ext cx="90" cy="66"/>
            </a:xfrm>
            <a:custGeom>
              <a:avLst/>
              <a:gdLst>
                <a:gd name="T0" fmla="*/ 474 w 71"/>
                <a:gd name="T1" fmla="*/ 0 h 66"/>
                <a:gd name="T2" fmla="*/ 762 w 71"/>
                <a:gd name="T3" fmla="*/ 22 h 66"/>
                <a:gd name="T4" fmla="*/ 572 w 71"/>
                <a:gd name="T5" fmla="*/ 44 h 66"/>
                <a:gd name="T6" fmla="*/ 512 w 71"/>
                <a:gd name="T7" fmla="*/ 66 h 66"/>
                <a:gd name="T8" fmla="*/ 290 w 71"/>
                <a:gd name="T9" fmla="*/ 56 h 66"/>
                <a:gd name="T10" fmla="*/ 346 w 71"/>
                <a:gd name="T11" fmla="*/ 39 h 66"/>
                <a:gd name="T12" fmla="*/ 346 w 71"/>
                <a:gd name="T13" fmla="*/ 27 h 66"/>
                <a:gd name="T14" fmla="*/ 290 w 71"/>
                <a:gd name="T15" fmla="*/ 22 h 66"/>
                <a:gd name="T16" fmla="*/ 170 w 71"/>
                <a:gd name="T17" fmla="*/ 27 h 66"/>
                <a:gd name="T18" fmla="*/ 41 w 71"/>
                <a:gd name="T19" fmla="*/ 16 h 66"/>
                <a:gd name="T20" fmla="*/ 0 w 71"/>
                <a:gd name="T21" fmla="*/ 6 h 66"/>
                <a:gd name="T22" fmla="*/ 346 w 71"/>
                <a:gd name="T23" fmla="*/ 6 h 66"/>
                <a:gd name="T24" fmla="*/ 474 w 71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6"/>
                <a:gd name="T41" fmla="*/ 71 w 71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6">
                  <a:moveTo>
                    <a:pt x="44" y="0"/>
                  </a:moveTo>
                  <a:lnTo>
                    <a:pt x="71" y="22"/>
                  </a:lnTo>
                  <a:lnTo>
                    <a:pt x="54" y="44"/>
                  </a:lnTo>
                  <a:lnTo>
                    <a:pt x="48" y="66"/>
                  </a:lnTo>
                  <a:lnTo>
                    <a:pt x="27" y="56"/>
                  </a:lnTo>
                  <a:lnTo>
                    <a:pt x="32" y="39"/>
                  </a:lnTo>
                  <a:lnTo>
                    <a:pt x="32" y="27"/>
                  </a:lnTo>
                  <a:lnTo>
                    <a:pt x="27" y="22"/>
                  </a:lnTo>
                  <a:lnTo>
                    <a:pt x="16" y="27"/>
                  </a:lnTo>
                  <a:lnTo>
                    <a:pt x="4" y="16"/>
                  </a:lnTo>
                  <a:lnTo>
                    <a:pt x="0" y="6"/>
                  </a:lnTo>
                  <a:lnTo>
                    <a:pt x="32" y="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5" name="Freeform 234"/>
            <p:cNvSpPr>
              <a:spLocks/>
            </p:cNvSpPr>
            <p:nvPr/>
          </p:nvSpPr>
          <p:spPr bwMode="auto">
            <a:xfrm>
              <a:off x="2773" y="1135"/>
              <a:ext cx="21" cy="16"/>
            </a:xfrm>
            <a:custGeom>
              <a:avLst/>
              <a:gdLst>
                <a:gd name="T0" fmla="*/ 1 w 16"/>
                <a:gd name="T1" fmla="*/ 0 h 16"/>
                <a:gd name="T2" fmla="*/ 248 w 16"/>
                <a:gd name="T3" fmla="*/ 16 h 16"/>
                <a:gd name="T4" fmla="*/ 0 w 16"/>
                <a:gd name="T5" fmla="*/ 16 h 16"/>
                <a:gd name="T6" fmla="*/ 1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1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6" name="Line 235"/>
            <p:cNvSpPr>
              <a:spLocks noChangeShapeType="1"/>
            </p:cNvSpPr>
            <p:nvPr/>
          </p:nvSpPr>
          <p:spPr bwMode="auto">
            <a:xfrm>
              <a:off x="2773" y="1135"/>
              <a:ext cx="2" cy="16"/>
            </a:xfrm>
            <a:prstGeom prst="line">
              <a:avLst/>
            </a:prstGeom>
            <a:noFill/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7" name="Freeform 236"/>
            <p:cNvSpPr>
              <a:spLocks/>
            </p:cNvSpPr>
            <p:nvPr/>
          </p:nvSpPr>
          <p:spPr bwMode="auto">
            <a:xfrm>
              <a:off x="2583" y="1272"/>
              <a:ext cx="322" cy="244"/>
            </a:xfrm>
            <a:custGeom>
              <a:avLst/>
              <a:gdLst>
                <a:gd name="T0" fmla="*/ 2718 w 254"/>
                <a:gd name="T1" fmla="*/ 17 h 244"/>
                <a:gd name="T2" fmla="*/ 2617 w 254"/>
                <a:gd name="T3" fmla="*/ 33 h 244"/>
                <a:gd name="T4" fmla="*/ 2435 w 254"/>
                <a:gd name="T5" fmla="*/ 23 h 244"/>
                <a:gd name="T6" fmla="*/ 2246 w 254"/>
                <a:gd name="T7" fmla="*/ 39 h 244"/>
                <a:gd name="T8" fmla="*/ 1772 w 254"/>
                <a:gd name="T9" fmla="*/ 39 h 244"/>
                <a:gd name="T10" fmla="*/ 1550 w 254"/>
                <a:gd name="T11" fmla="*/ 50 h 244"/>
                <a:gd name="T12" fmla="*/ 1136 w 254"/>
                <a:gd name="T13" fmla="*/ 89 h 244"/>
                <a:gd name="T14" fmla="*/ 1004 w 254"/>
                <a:gd name="T15" fmla="*/ 123 h 244"/>
                <a:gd name="T16" fmla="*/ 842 w 254"/>
                <a:gd name="T17" fmla="*/ 127 h 244"/>
                <a:gd name="T18" fmla="*/ 889 w 254"/>
                <a:gd name="T19" fmla="*/ 200 h 244"/>
                <a:gd name="T20" fmla="*/ 668 w 254"/>
                <a:gd name="T21" fmla="*/ 217 h 244"/>
                <a:gd name="T22" fmla="*/ 355 w 254"/>
                <a:gd name="T23" fmla="*/ 244 h 244"/>
                <a:gd name="T24" fmla="*/ 124 w 254"/>
                <a:gd name="T25" fmla="*/ 238 h 244"/>
                <a:gd name="T26" fmla="*/ 124 w 254"/>
                <a:gd name="T27" fmla="*/ 227 h 244"/>
                <a:gd name="T28" fmla="*/ 0 w 254"/>
                <a:gd name="T29" fmla="*/ 171 h 244"/>
                <a:gd name="T30" fmla="*/ 416 w 254"/>
                <a:gd name="T31" fmla="*/ 139 h 244"/>
                <a:gd name="T32" fmla="*/ 601 w 254"/>
                <a:gd name="T33" fmla="*/ 139 h 244"/>
                <a:gd name="T34" fmla="*/ 601 w 254"/>
                <a:gd name="T35" fmla="*/ 123 h 244"/>
                <a:gd name="T36" fmla="*/ 1004 w 254"/>
                <a:gd name="T37" fmla="*/ 67 h 244"/>
                <a:gd name="T38" fmla="*/ 1074 w 254"/>
                <a:gd name="T39" fmla="*/ 56 h 244"/>
                <a:gd name="T40" fmla="*/ 1241 w 254"/>
                <a:gd name="T41" fmla="*/ 45 h 244"/>
                <a:gd name="T42" fmla="*/ 1303 w 254"/>
                <a:gd name="T43" fmla="*/ 39 h 244"/>
                <a:gd name="T44" fmla="*/ 1490 w 254"/>
                <a:gd name="T45" fmla="*/ 29 h 244"/>
                <a:gd name="T46" fmla="*/ 1550 w 254"/>
                <a:gd name="T47" fmla="*/ 23 h 244"/>
                <a:gd name="T48" fmla="*/ 1833 w 254"/>
                <a:gd name="T49" fmla="*/ 17 h 244"/>
                <a:gd name="T50" fmla="*/ 2083 w 254"/>
                <a:gd name="T51" fmla="*/ 0 h 244"/>
                <a:gd name="T52" fmla="*/ 2315 w 254"/>
                <a:gd name="T53" fmla="*/ 0 h 244"/>
                <a:gd name="T54" fmla="*/ 2617 w 254"/>
                <a:gd name="T55" fmla="*/ 6 h 244"/>
                <a:gd name="T56" fmla="*/ 2718 w 254"/>
                <a:gd name="T57" fmla="*/ 17 h 2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4"/>
                <a:gd name="T88" fmla="*/ 0 h 244"/>
                <a:gd name="T89" fmla="*/ 254 w 254"/>
                <a:gd name="T90" fmla="*/ 244 h 2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4" h="244">
                  <a:moveTo>
                    <a:pt x="254" y="17"/>
                  </a:moveTo>
                  <a:lnTo>
                    <a:pt x="244" y="33"/>
                  </a:lnTo>
                  <a:lnTo>
                    <a:pt x="227" y="23"/>
                  </a:lnTo>
                  <a:lnTo>
                    <a:pt x="210" y="39"/>
                  </a:lnTo>
                  <a:lnTo>
                    <a:pt x="166" y="39"/>
                  </a:lnTo>
                  <a:lnTo>
                    <a:pt x="144" y="50"/>
                  </a:lnTo>
                  <a:lnTo>
                    <a:pt x="106" y="89"/>
                  </a:lnTo>
                  <a:lnTo>
                    <a:pt x="94" y="123"/>
                  </a:lnTo>
                  <a:lnTo>
                    <a:pt x="78" y="127"/>
                  </a:lnTo>
                  <a:lnTo>
                    <a:pt x="83" y="200"/>
                  </a:lnTo>
                  <a:lnTo>
                    <a:pt x="62" y="217"/>
                  </a:lnTo>
                  <a:lnTo>
                    <a:pt x="33" y="244"/>
                  </a:lnTo>
                  <a:lnTo>
                    <a:pt x="12" y="238"/>
                  </a:lnTo>
                  <a:lnTo>
                    <a:pt x="12" y="227"/>
                  </a:lnTo>
                  <a:lnTo>
                    <a:pt x="0" y="171"/>
                  </a:lnTo>
                  <a:lnTo>
                    <a:pt x="39" y="139"/>
                  </a:lnTo>
                  <a:lnTo>
                    <a:pt x="56" y="139"/>
                  </a:lnTo>
                  <a:lnTo>
                    <a:pt x="56" y="123"/>
                  </a:lnTo>
                  <a:lnTo>
                    <a:pt x="94" y="67"/>
                  </a:lnTo>
                  <a:lnTo>
                    <a:pt x="100" y="56"/>
                  </a:lnTo>
                  <a:lnTo>
                    <a:pt x="116" y="45"/>
                  </a:lnTo>
                  <a:lnTo>
                    <a:pt x="122" y="39"/>
                  </a:lnTo>
                  <a:lnTo>
                    <a:pt x="139" y="29"/>
                  </a:lnTo>
                  <a:lnTo>
                    <a:pt x="144" y="23"/>
                  </a:lnTo>
                  <a:lnTo>
                    <a:pt x="171" y="17"/>
                  </a:lnTo>
                  <a:lnTo>
                    <a:pt x="194" y="0"/>
                  </a:lnTo>
                  <a:lnTo>
                    <a:pt x="216" y="0"/>
                  </a:lnTo>
                  <a:lnTo>
                    <a:pt x="244" y="6"/>
                  </a:lnTo>
                  <a:lnTo>
                    <a:pt x="254" y="1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8" name="Freeform 237"/>
            <p:cNvSpPr>
              <a:spLocks/>
            </p:cNvSpPr>
            <p:nvPr/>
          </p:nvSpPr>
          <p:spPr bwMode="auto">
            <a:xfrm>
              <a:off x="4439" y="2796"/>
              <a:ext cx="716" cy="581"/>
            </a:xfrm>
            <a:custGeom>
              <a:avLst/>
              <a:gdLst>
                <a:gd name="T0" fmla="*/ 5406 w 564"/>
                <a:gd name="T1" fmla="*/ 6 h 581"/>
                <a:gd name="T2" fmla="*/ 5477 w 564"/>
                <a:gd name="T3" fmla="*/ 73 h 581"/>
                <a:gd name="T4" fmla="*/ 5656 w 564"/>
                <a:gd name="T5" fmla="*/ 78 h 581"/>
                <a:gd name="T6" fmla="*/ 5656 w 564"/>
                <a:gd name="T7" fmla="*/ 166 h 581"/>
                <a:gd name="T8" fmla="*/ 5937 w 564"/>
                <a:gd name="T9" fmla="*/ 194 h 581"/>
                <a:gd name="T10" fmla="*/ 5937 w 564"/>
                <a:gd name="T11" fmla="*/ 243 h 581"/>
                <a:gd name="T12" fmla="*/ 6068 w 564"/>
                <a:gd name="T13" fmla="*/ 259 h 581"/>
                <a:gd name="T14" fmla="*/ 6068 w 564"/>
                <a:gd name="T15" fmla="*/ 276 h 581"/>
                <a:gd name="T16" fmla="*/ 6132 w 564"/>
                <a:gd name="T17" fmla="*/ 326 h 581"/>
                <a:gd name="T18" fmla="*/ 6068 w 564"/>
                <a:gd name="T19" fmla="*/ 359 h 581"/>
                <a:gd name="T20" fmla="*/ 6011 w 564"/>
                <a:gd name="T21" fmla="*/ 393 h 581"/>
                <a:gd name="T22" fmla="*/ 5477 w 564"/>
                <a:gd name="T23" fmla="*/ 464 h 581"/>
                <a:gd name="T24" fmla="*/ 5282 w 564"/>
                <a:gd name="T25" fmla="*/ 470 h 581"/>
                <a:gd name="T26" fmla="*/ 4514 w 564"/>
                <a:gd name="T27" fmla="*/ 564 h 581"/>
                <a:gd name="T28" fmla="*/ 3904 w 564"/>
                <a:gd name="T29" fmla="*/ 581 h 581"/>
                <a:gd name="T30" fmla="*/ 3786 w 564"/>
                <a:gd name="T31" fmla="*/ 564 h 581"/>
                <a:gd name="T32" fmla="*/ 3674 w 564"/>
                <a:gd name="T33" fmla="*/ 575 h 581"/>
                <a:gd name="T34" fmla="*/ 3235 w 564"/>
                <a:gd name="T35" fmla="*/ 537 h 581"/>
                <a:gd name="T36" fmla="*/ 3355 w 564"/>
                <a:gd name="T37" fmla="*/ 525 h 581"/>
                <a:gd name="T38" fmla="*/ 3430 w 564"/>
                <a:gd name="T39" fmla="*/ 476 h 581"/>
                <a:gd name="T40" fmla="*/ 3235 w 564"/>
                <a:gd name="T41" fmla="*/ 497 h 581"/>
                <a:gd name="T42" fmla="*/ 3060 w 564"/>
                <a:gd name="T43" fmla="*/ 497 h 581"/>
                <a:gd name="T44" fmla="*/ 3355 w 564"/>
                <a:gd name="T45" fmla="*/ 453 h 581"/>
                <a:gd name="T46" fmla="*/ 2878 w 564"/>
                <a:gd name="T47" fmla="*/ 481 h 581"/>
                <a:gd name="T48" fmla="*/ 2878 w 564"/>
                <a:gd name="T49" fmla="*/ 437 h 581"/>
                <a:gd name="T50" fmla="*/ 2469 w 564"/>
                <a:gd name="T51" fmla="*/ 420 h 581"/>
                <a:gd name="T52" fmla="*/ 1813 w 564"/>
                <a:gd name="T53" fmla="*/ 426 h 581"/>
                <a:gd name="T54" fmla="*/ 1207 w 564"/>
                <a:gd name="T55" fmla="*/ 453 h 581"/>
                <a:gd name="T56" fmla="*/ 658 w 564"/>
                <a:gd name="T57" fmla="*/ 453 h 581"/>
                <a:gd name="T58" fmla="*/ 250 w 564"/>
                <a:gd name="T59" fmla="*/ 464 h 581"/>
                <a:gd name="T60" fmla="*/ 0 w 564"/>
                <a:gd name="T61" fmla="*/ 447 h 581"/>
                <a:gd name="T62" fmla="*/ 250 w 564"/>
                <a:gd name="T63" fmla="*/ 420 h 581"/>
                <a:gd name="T64" fmla="*/ 357 w 564"/>
                <a:gd name="T65" fmla="*/ 359 h 581"/>
                <a:gd name="T66" fmla="*/ 250 w 564"/>
                <a:gd name="T67" fmla="*/ 309 h 581"/>
                <a:gd name="T68" fmla="*/ 317 w 564"/>
                <a:gd name="T69" fmla="*/ 293 h 581"/>
                <a:gd name="T70" fmla="*/ 425 w 564"/>
                <a:gd name="T71" fmla="*/ 293 h 581"/>
                <a:gd name="T72" fmla="*/ 357 w 564"/>
                <a:gd name="T73" fmla="*/ 272 h 581"/>
                <a:gd name="T74" fmla="*/ 608 w 564"/>
                <a:gd name="T75" fmla="*/ 205 h 581"/>
                <a:gd name="T76" fmla="*/ 658 w 564"/>
                <a:gd name="T77" fmla="*/ 205 h 581"/>
                <a:gd name="T78" fmla="*/ 1626 w 564"/>
                <a:gd name="T79" fmla="*/ 161 h 581"/>
                <a:gd name="T80" fmla="*/ 1813 w 564"/>
                <a:gd name="T81" fmla="*/ 161 h 581"/>
                <a:gd name="T82" fmla="*/ 2834 w 564"/>
                <a:gd name="T83" fmla="*/ 56 h 581"/>
                <a:gd name="T84" fmla="*/ 3235 w 564"/>
                <a:gd name="T85" fmla="*/ 73 h 581"/>
                <a:gd name="T86" fmla="*/ 3605 w 564"/>
                <a:gd name="T87" fmla="*/ 23 h 581"/>
                <a:gd name="T88" fmla="*/ 3864 w 564"/>
                <a:gd name="T89" fmla="*/ 17 h 581"/>
                <a:gd name="T90" fmla="*/ 3904 w 564"/>
                <a:gd name="T91" fmla="*/ 6 h 581"/>
                <a:gd name="T92" fmla="*/ 4514 w 564"/>
                <a:gd name="T93" fmla="*/ 23 h 581"/>
                <a:gd name="T94" fmla="*/ 4198 w 564"/>
                <a:gd name="T95" fmla="*/ 78 h 581"/>
                <a:gd name="T96" fmla="*/ 4806 w 564"/>
                <a:gd name="T97" fmla="*/ 128 h 581"/>
                <a:gd name="T98" fmla="*/ 4927 w 564"/>
                <a:gd name="T99" fmla="*/ 128 h 581"/>
                <a:gd name="T100" fmla="*/ 5282 w 564"/>
                <a:gd name="T101" fmla="*/ 0 h 581"/>
                <a:gd name="T102" fmla="*/ 5406 w 564"/>
                <a:gd name="T103" fmla="*/ 6 h 5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4"/>
                <a:gd name="T157" fmla="*/ 0 h 581"/>
                <a:gd name="T158" fmla="*/ 564 w 564"/>
                <a:gd name="T159" fmla="*/ 581 h 5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4" h="581">
                  <a:moveTo>
                    <a:pt x="497" y="6"/>
                  </a:moveTo>
                  <a:lnTo>
                    <a:pt x="503" y="73"/>
                  </a:lnTo>
                  <a:lnTo>
                    <a:pt x="520" y="78"/>
                  </a:lnTo>
                  <a:lnTo>
                    <a:pt x="520" y="166"/>
                  </a:lnTo>
                  <a:lnTo>
                    <a:pt x="547" y="194"/>
                  </a:lnTo>
                  <a:lnTo>
                    <a:pt x="547" y="243"/>
                  </a:lnTo>
                  <a:lnTo>
                    <a:pt x="558" y="259"/>
                  </a:lnTo>
                  <a:lnTo>
                    <a:pt x="558" y="276"/>
                  </a:lnTo>
                  <a:lnTo>
                    <a:pt x="564" y="326"/>
                  </a:lnTo>
                  <a:lnTo>
                    <a:pt x="558" y="359"/>
                  </a:lnTo>
                  <a:lnTo>
                    <a:pt x="553" y="393"/>
                  </a:lnTo>
                  <a:lnTo>
                    <a:pt x="503" y="464"/>
                  </a:lnTo>
                  <a:lnTo>
                    <a:pt x="486" y="470"/>
                  </a:lnTo>
                  <a:lnTo>
                    <a:pt x="415" y="564"/>
                  </a:lnTo>
                  <a:lnTo>
                    <a:pt x="359" y="581"/>
                  </a:lnTo>
                  <a:lnTo>
                    <a:pt x="348" y="564"/>
                  </a:lnTo>
                  <a:lnTo>
                    <a:pt x="338" y="575"/>
                  </a:lnTo>
                  <a:lnTo>
                    <a:pt x="298" y="537"/>
                  </a:lnTo>
                  <a:lnTo>
                    <a:pt x="309" y="525"/>
                  </a:lnTo>
                  <a:lnTo>
                    <a:pt x="315" y="476"/>
                  </a:lnTo>
                  <a:lnTo>
                    <a:pt x="298" y="497"/>
                  </a:lnTo>
                  <a:lnTo>
                    <a:pt x="282" y="497"/>
                  </a:lnTo>
                  <a:lnTo>
                    <a:pt x="309" y="453"/>
                  </a:lnTo>
                  <a:lnTo>
                    <a:pt x="265" y="481"/>
                  </a:lnTo>
                  <a:lnTo>
                    <a:pt x="265" y="437"/>
                  </a:lnTo>
                  <a:lnTo>
                    <a:pt x="227" y="420"/>
                  </a:lnTo>
                  <a:lnTo>
                    <a:pt x="167" y="426"/>
                  </a:lnTo>
                  <a:lnTo>
                    <a:pt x="111" y="453"/>
                  </a:lnTo>
                  <a:lnTo>
                    <a:pt x="61" y="453"/>
                  </a:lnTo>
                  <a:lnTo>
                    <a:pt x="23" y="464"/>
                  </a:lnTo>
                  <a:lnTo>
                    <a:pt x="0" y="447"/>
                  </a:lnTo>
                  <a:lnTo>
                    <a:pt x="23" y="420"/>
                  </a:lnTo>
                  <a:lnTo>
                    <a:pt x="33" y="359"/>
                  </a:lnTo>
                  <a:lnTo>
                    <a:pt x="23" y="309"/>
                  </a:lnTo>
                  <a:lnTo>
                    <a:pt x="29" y="293"/>
                  </a:lnTo>
                  <a:lnTo>
                    <a:pt x="39" y="293"/>
                  </a:lnTo>
                  <a:lnTo>
                    <a:pt x="33" y="272"/>
                  </a:lnTo>
                  <a:lnTo>
                    <a:pt x="56" y="205"/>
                  </a:lnTo>
                  <a:lnTo>
                    <a:pt x="61" y="205"/>
                  </a:lnTo>
                  <a:lnTo>
                    <a:pt x="150" y="161"/>
                  </a:lnTo>
                  <a:lnTo>
                    <a:pt x="167" y="161"/>
                  </a:lnTo>
                  <a:lnTo>
                    <a:pt x="261" y="56"/>
                  </a:lnTo>
                  <a:lnTo>
                    <a:pt x="298" y="73"/>
                  </a:lnTo>
                  <a:lnTo>
                    <a:pt x="332" y="23"/>
                  </a:lnTo>
                  <a:lnTo>
                    <a:pt x="355" y="17"/>
                  </a:lnTo>
                  <a:lnTo>
                    <a:pt x="359" y="6"/>
                  </a:lnTo>
                  <a:lnTo>
                    <a:pt x="415" y="23"/>
                  </a:lnTo>
                  <a:lnTo>
                    <a:pt x="386" y="78"/>
                  </a:lnTo>
                  <a:lnTo>
                    <a:pt x="442" y="128"/>
                  </a:lnTo>
                  <a:lnTo>
                    <a:pt x="453" y="128"/>
                  </a:lnTo>
                  <a:lnTo>
                    <a:pt x="486" y="0"/>
                  </a:lnTo>
                  <a:lnTo>
                    <a:pt x="497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59" name="Freeform 238"/>
            <p:cNvSpPr>
              <a:spLocks/>
            </p:cNvSpPr>
            <p:nvPr/>
          </p:nvSpPr>
          <p:spPr bwMode="auto">
            <a:xfrm>
              <a:off x="4831" y="3407"/>
              <a:ext cx="59" cy="58"/>
            </a:xfrm>
            <a:custGeom>
              <a:avLst/>
              <a:gdLst>
                <a:gd name="T0" fmla="*/ 281 w 46"/>
                <a:gd name="T1" fmla="*/ 0 h 58"/>
                <a:gd name="T2" fmla="*/ 344 w 46"/>
                <a:gd name="T3" fmla="*/ 14 h 58"/>
                <a:gd name="T4" fmla="*/ 553 w 46"/>
                <a:gd name="T5" fmla="*/ 14 h 58"/>
                <a:gd name="T6" fmla="*/ 553 w 46"/>
                <a:gd name="T7" fmla="*/ 35 h 58"/>
                <a:gd name="T8" fmla="*/ 281 w 46"/>
                <a:gd name="T9" fmla="*/ 52 h 58"/>
                <a:gd name="T10" fmla="*/ 136 w 46"/>
                <a:gd name="T11" fmla="*/ 58 h 58"/>
                <a:gd name="T12" fmla="*/ 0 w 46"/>
                <a:gd name="T13" fmla="*/ 47 h 58"/>
                <a:gd name="T14" fmla="*/ 76 w 46"/>
                <a:gd name="T15" fmla="*/ 30 h 58"/>
                <a:gd name="T16" fmla="*/ 136 w 46"/>
                <a:gd name="T17" fmla="*/ 8 h 58"/>
                <a:gd name="T18" fmla="*/ 281 w 46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8"/>
                <a:gd name="T32" fmla="*/ 46 w 46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8">
                  <a:moveTo>
                    <a:pt x="23" y="0"/>
                  </a:moveTo>
                  <a:lnTo>
                    <a:pt x="29" y="14"/>
                  </a:lnTo>
                  <a:lnTo>
                    <a:pt x="46" y="14"/>
                  </a:lnTo>
                  <a:lnTo>
                    <a:pt x="46" y="35"/>
                  </a:lnTo>
                  <a:lnTo>
                    <a:pt x="23" y="52"/>
                  </a:lnTo>
                  <a:lnTo>
                    <a:pt x="12" y="58"/>
                  </a:lnTo>
                  <a:lnTo>
                    <a:pt x="0" y="47"/>
                  </a:lnTo>
                  <a:lnTo>
                    <a:pt x="6" y="30"/>
                  </a:lnTo>
                  <a:lnTo>
                    <a:pt x="12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0" name="Freeform 239"/>
            <p:cNvSpPr>
              <a:spLocks/>
            </p:cNvSpPr>
            <p:nvPr/>
          </p:nvSpPr>
          <p:spPr bwMode="auto">
            <a:xfrm>
              <a:off x="5077" y="3454"/>
              <a:ext cx="175" cy="111"/>
            </a:xfrm>
            <a:custGeom>
              <a:avLst/>
              <a:gdLst>
                <a:gd name="T0" fmla="*/ 1367 w 138"/>
                <a:gd name="T1" fmla="*/ 0 h 111"/>
                <a:gd name="T2" fmla="*/ 1489 w 138"/>
                <a:gd name="T3" fmla="*/ 21 h 111"/>
                <a:gd name="T4" fmla="*/ 1127 w 138"/>
                <a:gd name="T5" fmla="*/ 50 h 111"/>
                <a:gd name="T6" fmla="*/ 1078 w 138"/>
                <a:gd name="T7" fmla="*/ 67 h 111"/>
                <a:gd name="T8" fmla="*/ 889 w 138"/>
                <a:gd name="T9" fmla="*/ 71 h 111"/>
                <a:gd name="T10" fmla="*/ 474 w 138"/>
                <a:gd name="T11" fmla="*/ 99 h 111"/>
                <a:gd name="T12" fmla="*/ 355 w 138"/>
                <a:gd name="T13" fmla="*/ 111 h 111"/>
                <a:gd name="T14" fmla="*/ 0 w 138"/>
                <a:gd name="T15" fmla="*/ 111 h 111"/>
                <a:gd name="T16" fmla="*/ 0 w 138"/>
                <a:gd name="T17" fmla="*/ 88 h 111"/>
                <a:gd name="T18" fmla="*/ 530 w 138"/>
                <a:gd name="T19" fmla="*/ 55 h 111"/>
                <a:gd name="T20" fmla="*/ 724 w 138"/>
                <a:gd name="T21" fmla="*/ 55 h 111"/>
                <a:gd name="T22" fmla="*/ 762 w 138"/>
                <a:gd name="T23" fmla="*/ 44 h 111"/>
                <a:gd name="T24" fmla="*/ 1367 w 138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"/>
                <a:gd name="T40" fmla="*/ 0 h 111"/>
                <a:gd name="T41" fmla="*/ 138 w 138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" h="111">
                  <a:moveTo>
                    <a:pt x="127" y="0"/>
                  </a:moveTo>
                  <a:lnTo>
                    <a:pt x="138" y="21"/>
                  </a:lnTo>
                  <a:lnTo>
                    <a:pt x="105" y="50"/>
                  </a:lnTo>
                  <a:lnTo>
                    <a:pt x="100" y="67"/>
                  </a:lnTo>
                  <a:lnTo>
                    <a:pt x="83" y="71"/>
                  </a:lnTo>
                  <a:lnTo>
                    <a:pt x="44" y="99"/>
                  </a:lnTo>
                  <a:lnTo>
                    <a:pt x="33" y="111"/>
                  </a:lnTo>
                  <a:lnTo>
                    <a:pt x="0" y="111"/>
                  </a:lnTo>
                  <a:lnTo>
                    <a:pt x="0" y="88"/>
                  </a:lnTo>
                  <a:lnTo>
                    <a:pt x="50" y="55"/>
                  </a:lnTo>
                  <a:lnTo>
                    <a:pt x="67" y="55"/>
                  </a:lnTo>
                  <a:lnTo>
                    <a:pt x="71" y="4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1" name="Freeform 240"/>
            <p:cNvSpPr>
              <a:spLocks/>
            </p:cNvSpPr>
            <p:nvPr/>
          </p:nvSpPr>
          <p:spPr bwMode="auto">
            <a:xfrm>
              <a:off x="5273" y="3333"/>
              <a:ext cx="99" cy="142"/>
            </a:xfrm>
            <a:custGeom>
              <a:avLst/>
              <a:gdLst>
                <a:gd name="T0" fmla="*/ 656 w 78"/>
                <a:gd name="T1" fmla="*/ 0 h 142"/>
                <a:gd name="T2" fmla="*/ 726 w 78"/>
                <a:gd name="T3" fmla="*/ 16 h 142"/>
                <a:gd name="T4" fmla="*/ 656 w 78"/>
                <a:gd name="T5" fmla="*/ 60 h 142"/>
                <a:gd name="T6" fmla="*/ 849 w 78"/>
                <a:gd name="T7" fmla="*/ 77 h 142"/>
                <a:gd name="T8" fmla="*/ 773 w 78"/>
                <a:gd name="T9" fmla="*/ 94 h 142"/>
                <a:gd name="T10" fmla="*/ 599 w 78"/>
                <a:gd name="T11" fmla="*/ 94 h 142"/>
                <a:gd name="T12" fmla="*/ 76 w 78"/>
                <a:gd name="T13" fmla="*/ 142 h 142"/>
                <a:gd name="T14" fmla="*/ 0 w 78"/>
                <a:gd name="T15" fmla="*/ 142 h 142"/>
                <a:gd name="T16" fmla="*/ 122 w 78"/>
                <a:gd name="T17" fmla="*/ 94 h 142"/>
                <a:gd name="T18" fmla="*/ 250 w 78"/>
                <a:gd name="T19" fmla="*/ 94 h 142"/>
                <a:gd name="T20" fmla="*/ 539 w 78"/>
                <a:gd name="T21" fmla="*/ 60 h 142"/>
                <a:gd name="T22" fmla="*/ 599 w 78"/>
                <a:gd name="T23" fmla="*/ 0 h 142"/>
                <a:gd name="T24" fmla="*/ 656 w 78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42"/>
                <a:gd name="T41" fmla="*/ 78 w 78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42">
                  <a:moveTo>
                    <a:pt x="61" y="0"/>
                  </a:moveTo>
                  <a:lnTo>
                    <a:pt x="67" y="16"/>
                  </a:lnTo>
                  <a:lnTo>
                    <a:pt x="61" y="60"/>
                  </a:lnTo>
                  <a:lnTo>
                    <a:pt x="78" y="77"/>
                  </a:lnTo>
                  <a:lnTo>
                    <a:pt x="72" y="94"/>
                  </a:lnTo>
                  <a:lnTo>
                    <a:pt x="55" y="94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11" y="94"/>
                  </a:lnTo>
                  <a:lnTo>
                    <a:pt x="23" y="94"/>
                  </a:lnTo>
                  <a:lnTo>
                    <a:pt x="50" y="60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2" name="Freeform 241"/>
            <p:cNvSpPr>
              <a:spLocks/>
            </p:cNvSpPr>
            <p:nvPr/>
          </p:nvSpPr>
          <p:spPr bwMode="auto">
            <a:xfrm>
              <a:off x="4707" y="1720"/>
              <a:ext cx="139" cy="155"/>
            </a:xfrm>
            <a:custGeom>
              <a:avLst/>
              <a:gdLst>
                <a:gd name="T0" fmla="*/ 561 w 110"/>
                <a:gd name="T1" fmla="*/ 0 h 155"/>
                <a:gd name="T2" fmla="*/ 840 w 110"/>
                <a:gd name="T3" fmla="*/ 28 h 155"/>
                <a:gd name="T4" fmla="*/ 1017 w 110"/>
                <a:gd name="T5" fmla="*/ 66 h 155"/>
                <a:gd name="T6" fmla="*/ 977 w 110"/>
                <a:gd name="T7" fmla="*/ 72 h 155"/>
                <a:gd name="T8" fmla="*/ 977 w 110"/>
                <a:gd name="T9" fmla="*/ 78 h 155"/>
                <a:gd name="T10" fmla="*/ 1079 w 110"/>
                <a:gd name="T11" fmla="*/ 88 h 155"/>
                <a:gd name="T12" fmla="*/ 1144 w 110"/>
                <a:gd name="T13" fmla="*/ 116 h 155"/>
                <a:gd name="T14" fmla="*/ 1079 w 110"/>
                <a:gd name="T15" fmla="*/ 126 h 155"/>
                <a:gd name="T16" fmla="*/ 1017 w 110"/>
                <a:gd name="T17" fmla="*/ 122 h 155"/>
                <a:gd name="T18" fmla="*/ 977 w 110"/>
                <a:gd name="T19" fmla="*/ 122 h 155"/>
                <a:gd name="T20" fmla="*/ 905 w 110"/>
                <a:gd name="T21" fmla="*/ 143 h 155"/>
                <a:gd name="T22" fmla="*/ 522 w 110"/>
                <a:gd name="T23" fmla="*/ 155 h 155"/>
                <a:gd name="T24" fmla="*/ 465 w 110"/>
                <a:gd name="T25" fmla="*/ 143 h 155"/>
                <a:gd name="T26" fmla="*/ 0 w 110"/>
                <a:gd name="T27" fmla="*/ 155 h 155"/>
                <a:gd name="T28" fmla="*/ 220 w 110"/>
                <a:gd name="T29" fmla="*/ 126 h 155"/>
                <a:gd name="T30" fmla="*/ 345 w 110"/>
                <a:gd name="T31" fmla="*/ 122 h 155"/>
                <a:gd name="T32" fmla="*/ 465 w 110"/>
                <a:gd name="T33" fmla="*/ 110 h 155"/>
                <a:gd name="T34" fmla="*/ 465 w 110"/>
                <a:gd name="T35" fmla="*/ 99 h 155"/>
                <a:gd name="T36" fmla="*/ 622 w 110"/>
                <a:gd name="T37" fmla="*/ 82 h 155"/>
                <a:gd name="T38" fmla="*/ 622 w 110"/>
                <a:gd name="T39" fmla="*/ 49 h 155"/>
                <a:gd name="T40" fmla="*/ 522 w 110"/>
                <a:gd name="T41" fmla="*/ 22 h 155"/>
                <a:gd name="T42" fmla="*/ 561 w 110"/>
                <a:gd name="T43" fmla="*/ 0 h 1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0"/>
                <a:gd name="T67" fmla="*/ 0 h 155"/>
                <a:gd name="T68" fmla="*/ 110 w 110"/>
                <a:gd name="T69" fmla="*/ 155 h 1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0" h="155">
                  <a:moveTo>
                    <a:pt x="54" y="0"/>
                  </a:moveTo>
                  <a:lnTo>
                    <a:pt x="81" y="28"/>
                  </a:lnTo>
                  <a:lnTo>
                    <a:pt x="98" y="66"/>
                  </a:lnTo>
                  <a:lnTo>
                    <a:pt x="94" y="72"/>
                  </a:lnTo>
                  <a:lnTo>
                    <a:pt x="94" y="78"/>
                  </a:lnTo>
                  <a:lnTo>
                    <a:pt x="104" y="88"/>
                  </a:lnTo>
                  <a:lnTo>
                    <a:pt x="110" y="116"/>
                  </a:lnTo>
                  <a:lnTo>
                    <a:pt x="104" y="126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87" y="143"/>
                  </a:lnTo>
                  <a:lnTo>
                    <a:pt x="50" y="155"/>
                  </a:lnTo>
                  <a:lnTo>
                    <a:pt x="44" y="143"/>
                  </a:lnTo>
                  <a:lnTo>
                    <a:pt x="0" y="155"/>
                  </a:lnTo>
                  <a:lnTo>
                    <a:pt x="21" y="126"/>
                  </a:lnTo>
                  <a:lnTo>
                    <a:pt x="33" y="122"/>
                  </a:lnTo>
                  <a:lnTo>
                    <a:pt x="44" y="110"/>
                  </a:lnTo>
                  <a:lnTo>
                    <a:pt x="44" y="99"/>
                  </a:lnTo>
                  <a:lnTo>
                    <a:pt x="60" y="82"/>
                  </a:lnTo>
                  <a:lnTo>
                    <a:pt x="60" y="49"/>
                  </a:lnTo>
                  <a:lnTo>
                    <a:pt x="50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3" name="Freeform 242"/>
            <p:cNvSpPr>
              <a:spLocks/>
            </p:cNvSpPr>
            <p:nvPr/>
          </p:nvSpPr>
          <p:spPr bwMode="auto">
            <a:xfrm>
              <a:off x="4690" y="1892"/>
              <a:ext cx="51" cy="48"/>
            </a:xfrm>
            <a:custGeom>
              <a:avLst/>
              <a:gdLst>
                <a:gd name="T0" fmla="*/ 0 w 40"/>
                <a:gd name="T1" fmla="*/ 4 h 48"/>
                <a:gd name="T2" fmla="*/ 256 w 40"/>
                <a:gd name="T3" fmla="*/ 0 h 48"/>
                <a:gd name="T4" fmla="*/ 454 w 40"/>
                <a:gd name="T5" fmla="*/ 27 h 48"/>
                <a:gd name="T6" fmla="*/ 383 w 40"/>
                <a:gd name="T7" fmla="*/ 44 h 48"/>
                <a:gd name="T8" fmla="*/ 199 w 40"/>
                <a:gd name="T9" fmla="*/ 48 h 48"/>
                <a:gd name="T10" fmla="*/ 156 w 40"/>
                <a:gd name="T11" fmla="*/ 38 h 48"/>
                <a:gd name="T12" fmla="*/ 156 w 40"/>
                <a:gd name="T13" fmla="*/ 21 h 48"/>
                <a:gd name="T14" fmla="*/ 0 w 40"/>
                <a:gd name="T15" fmla="*/ 21 h 48"/>
                <a:gd name="T16" fmla="*/ 0 w 40"/>
                <a:gd name="T17" fmla="*/ 4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0" y="4"/>
                  </a:moveTo>
                  <a:lnTo>
                    <a:pt x="23" y="0"/>
                  </a:lnTo>
                  <a:lnTo>
                    <a:pt x="40" y="27"/>
                  </a:lnTo>
                  <a:lnTo>
                    <a:pt x="34" y="44"/>
                  </a:lnTo>
                  <a:lnTo>
                    <a:pt x="17" y="48"/>
                  </a:lnTo>
                  <a:lnTo>
                    <a:pt x="13" y="38"/>
                  </a:lnTo>
                  <a:lnTo>
                    <a:pt x="13" y="21"/>
                  </a:lnTo>
                  <a:lnTo>
                    <a:pt x="0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4" name="Freeform 243"/>
            <p:cNvSpPr>
              <a:spLocks/>
            </p:cNvSpPr>
            <p:nvPr/>
          </p:nvSpPr>
          <p:spPr bwMode="auto">
            <a:xfrm>
              <a:off x="4733" y="1648"/>
              <a:ext cx="77" cy="66"/>
            </a:xfrm>
            <a:custGeom>
              <a:avLst/>
              <a:gdLst>
                <a:gd name="T0" fmla="*/ 0 w 60"/>
                <a:gd name="T1" fmla="*/ 0 h 66"/>
                <a:gd name="T2" fmla="*/ 470 w 60"/>
                <a:gd name="T3" fmla="*/ 12 h 66"/>
                <a:gd name="T4" fmla="*/ 726 w 60"/>
                <a:gd name="T5" fmla="*/ 33 h 66"/>
                <a:gd name="T6" fmla="*/ 545 w 60"/>
                <a:gd name="T7" fmla="*/ 56 h 66"/>
                <a:gd name="T8" fmla="*/ 285 w 60"/>
                <a:gd name="T9" fmla="*/ 56 h 66"/>
                <a:gd name="T10" fmla="*/ 201 w 60"/>
                <a:gd name="T11" fmla="*/ 66 h 66"/>
                <a:gd name="T12" fmla="*/ 76 w 60"/>
                <a:gd name="T13" fmla="*/ 66 h 66"/>
                <a:gd name="T14" fmla="*/ 76 w 60"/>
                <a:gd name="T15" fmla="*/ 44 h 66"/>
                <a:gd name="T16" fmla="*/ 137 w 60"/>
                <a:gd name="T17" fmla="*/ 39 h 66"/>
                <a:gd name="T18" fmla="*/ 0 w 60"/>
                <a:gd name="T19" fmla="*/ 16 h 66"/>
                <a:gd name="T20" fmla="*/ 0 w 60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66"/>
                <a:gd name="T35" fmla="*/ 60 w 60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66">
                  <a:moveTo>
                    <a:pt x="0" y="0"/>
                  </a:moveTo>
                  <a:lnTo>
                    <a:pt x="39" y="12"/>
                  </a:lnTo>
                  <a:lnTo>
                    <a:pt x="60" y="33"/>
                  </a:lnTo>
                  <a:lnTo>
                    <a:pt x="45" y="56"/>
                  </a:lnTo>
                  <a:lnTo>
                    <a:pt x="23" y="56"/>
                  </a:lnTo>
                  <a:lnTo>
                    <a:pt x="16" y="66"/>
                  </a:lnTo>
                  <a:lnTo>
                    <a:pt x="6" y="66"/>
                  </a:lnTo>
                  <a:lnTo>
                    <a:pt x="6" y="44"/>
                  </a:lnTo>
                  <a:lnTo>
                    <a:pt x="12" y="39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5" name="Freeform 244"/>
            <p:cNvSpPr>
              <a:spLocks/>
            </p:cNvSpPr>
            <p:nvPr/>
          </p:nvSpPr>
          <p:spPr bwMode="auto">
            <a:xfrm>
              <a:off x="1777" y="1040"/>
              <a:ext cx="625" cy="426"/>
            </a:xfrm>
            <a:custGeom>
              <a:avLst/>
              <a:gdLst>
                <a:gd name="T0" fmla="*/ 4662 w 492"/>
                <a:gd name="T1" fmla="*/ 0 h 426"/>
                <a:gd name="T2" fmla="*/ 3882 w 492"/>
                <a:gd name="T3" fmla="*/ 33 h 426"/>
                <a:gd name="T4" fmla="*/ 4291 w 492"/>
                <a:gd name="T5" fmla="*/ 45 h 426"/>
                <a:gd name="T6" fmla="*/ 5094 w 492"/>
                <a:gd name="T7" fmla="*/ 29 h 426"/>
                <a:gd name="T8" fmla="*/ 5212 w 492"/>
                <a:gd name="T9" fmla="*/ 56 h 426"/>
                <a:gd name="T10" fmla="*/ 4949 w 492"/>
                <a:gd name="T11" fmla="*/ 50 h 426"/>
                <a:gd name="T12" fmla="*/ 4897 w 492"/>
                <a:gd name="T13" fmla="*/ 62 h 426"/>
                <a:gd name="T14" fmla="*/ 4365 w 492"/>
                <a:gd name="T15" fmla="*/ 89 h 426"/>
                <a:gd name="T16" fmla="*/ 4662 w 492"/>
                <a:gd name="T17" fmla="*/ 123 h 426"/>
                <a:gd name="T18" fmla="*/ 4181 w 492"/>
                <a:gd name="T19" fmla="*/ 139 h 426"/>
                <a:gd name="T20" fmla="*/ 4365 w 492"/>
                <a:gd name="T21" fmla="*/ 188 h 426"/>
                <a:gd name="T22" fmla="*/ 3882 w 492"/>
                <a:gd name="T23" fmla="*/ 205 h 426"/>
                <a:gd name="T24" fmla="*/ 4219 w 492"/>
                <a:gd name="T25" fmla="*/ 217 h 426"/>
                <a:gd name="T26" fmla="*/ 3695 w 492"/>
                <a:gd name="T27" fmla="*/ 221 h 426"/>
                <a:gd name="T28" fmla="*/ 3321 w 492"/>
                <a:gd name="T29" fmla="*/ 238 h 426"/>
                <a:gd name="T30" fmla="*/ 3157 w 492"/>
                <a:gd name="T31" fmla="*/ 282 h 426"/>
                <a:gd name="T32" fmla="*/ 2485 w 492"/>
                <a:gd name="T33" fmla="*/ 305 h 426"/>
                <a:gd name="T34" fmla="*/ 2190 w 492"/>
                <a:gd name="T35" fmla="*/ 315 h 426"/>
                <a:gd name="T36" fmla="*/ 1684 w 492"/>
                <a:gd name="T37" fmla="*/ 342 h 426"/>
                <a:gd name="T38" fmla="*/ 977 w 492"/>
                <a:gd name="T39" fmla="*/ 426 h 426"/>
                <a:gd name="T40" fmla="*/ 664 w 492"/>
                <a:gd name="T41" fmla="*/ 403 h 426"/>
                <a:gd name="T42" fmla="*/ 608 w 492"/>
                <a:gd name="T43" fmla="*/ 342 h 426"/>
                <a:gd name="T44" fmla="*/ 549 w 492"/>
                <a:gd name="T45" fmla="*/ 315 h 426"/>
                <a:gd name="T46" fmla="*/ 733 w 492"/>
                <a:gd name="T47" fmla="*/ 265 h 426"/>
                <a:gd name="T48" fmla="*/ 1026 w 492"/>
                <a:gd name="T49" fmla="*/ 255 h 426"/>
                <a:gd name="T50" fmla="*/ 977 w 492"/>
                <a:gd name="T51" fmla="*/ 232 h 426"/>
                <a:gd name="T52" fmla="*/ 1091 w 492"/>
                <a:gd name="T53" fmla="*/ 221 h 426"/>
                <a:gd name="T54" fmla="*/ 843 w 492"/>
                <a:gd name="T55" fmla="*/ 200 h 426"/>
                <a:gd name="T56" fmla="*/ 805 w 492"/>
                <a:gd name="T57" fmla="*/ 133 h 426"/>
                <a:gd name="T58" fmla="*/ 192 w 492"/>
                <a:gd name="T59" fmla="*/ 127 h 426"/>
                <a:gd name="T60" fmla="*/ 124 w 492"/>
                <a:gd name="T61" fmla="*/ 106 h 426"/>
                <a:gd name="T62" fmla="*/ 357 w 492"/>
                <a:gd name="T63" fmla="*/ 94 h 426"/>
                <a:gd name="T64" fmla="*/ 74 w 492"/>
                <a:gd name="T65" fmla="*/ 89 h 426"/>
                <a:gd name="T66" fmla="*/ 664 w 492"/>
                <a:gd name="T67" fmla="*/ 67 h 426"/>
                <a:gd name="T68" fmla="*/ 1576 w 492"/>
                <a:gd name="T69" fmla="*/ 29 h 4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2"/>
                <a:gd name="T106" fmla="*/ 0 h 426"/>
                <a:gd name="T107" fmla="*/ 492 w 492"/>
                <a:gd name="T108" fmla="*/ 426 h 4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2" h="426">
                  <a:moveTo>
                    <a:pt x="177" y="0"/>
                  </a:moveTo>
                  <a:lnTo>
                    <a:pt x="426" y="0"/>
                  </a:lnTo>
                  <a:lnTo>
                    <a:pt x="432" y="12"/>
                  </a:lnTo>
                  <a:lnTo>
                    <a:pt x="354" y="33"/>
                  </a:lnTo>
                  <a:lnTo>
                    <a:pt x="426" y="33"/>
                  </a:lnTo>
                  <a:lnTo>
                    <a:pt x="392" y="45"/>
                  </a:lnTo>
                  <a:lnTo>
                    <a:pt x="398" y="50"/>
                  </a:lnTo>
                  <a:lnTo>
                    <a:pt x="465" y="29"/>
                  </a:lnTo>
                  <a:lnTo>
                    <a:pt x="492" y="45"/>
                  </a:lnTo>
                  <a:lnTo>
                    <a:pt x="476" y="56"/>
                  </a:lnTo>
                  <a:lnTo>
                    <a:pt x="465" y="50"/>
                  </a:lnTo>
                  <a:lnTo>
                    <a:pt x="453" y="50"/>
                  </a:lnTo>
                  <a:lnTo>
                    <a:pt x="448" y="56"/>
                  </a:lnTo>
                  <a:lnTo>
                    <a:pt x="448" y="62"/>
                  </a:lnTo>
                  <a:lnTo>
                    <a:pt x="398" y="77"/>
                  </a:lnTo>
                  <a:lnTo>
                    <a:pt x="398" y="89"/>
                  </a:lnTo>
                  <a:lnTo>
                    <a:pt x="426" y="89"/>
                  </a:lnTo>
                  <a:lnTo>
                    <a:pt x="426" y="123"/>
                  </a:lnTo>
                  <a:lnTo>
                    <a:pt x="392" y="111"/>
                  </a:lnTo>
                  <a:lnTo>
                    <a:pt x="382" y="139"/>
                  </a:lnTo>
                  <a:lnTo>
                    <a:pt x="420" y="139"/>
                  </a:lnTo>
                  <a:lnTo>
                    <a:pt x="398" y="188"/>
                  </a:lnTo>
                  <a:lnTo>
                    <a:pt x="354" y="188"/>
                  </a:lnTo>
                  <a:lnTo>
                    <a:pt x="354" y="205"/>
                  </a:lnTo>
                  <a:lnTo>
                    <a:pt x="365" y="200"/>
                  </a:lnTo>
                  <a:lnTo>
                    <a:pt x="386" y="217"/>
                  </a:lnTo>
                  <a:lnTo>
                    <a:pt x="371" y="244"/>
                  </a:lnTo>
                  <a:lnTo>
                    <a:pt x="338" y="221"/>
                  </a:lnTo>
                  <a:lnTo>
                    <a:pt x="332" y="217"/>
                  </a:lnTo>
                  <a:lnTo>
                    <a:pt x="304" y="238"/>
                  </a:lnTo>
                  <a:lnTo>
                    <a:pt x="359" y="249"/>
                  </a:lnTo>
                  <a:lnTo>
                    <a:pt x="288" y="282"/>
                  </a:lnTo>
                  <a:lnTo>
                    <a:pt x="265" y="277"/>
                  </a:lnTo>
                  <a:lnTo>
                    <a:pt x="227" y="305"/>
                  </a:lnTo>
                  <a:lnTo>
                    <a:pt x="210" y="321"/>
                  </a:lnTo>
                  <a:lnTo>
                    <a:pt x="200" y="315"/>
                  </a:lnTo>
                  <a:lnTo>
                    <a:pt x="188" y="326"/>
                  </a:lnTo>
                  <a:lnTo>
                    <a:pt x="154" y="342"/>
                  </a:lnTo>
                  <a:lnTo>
                    <a:pt x="106" y="420"/>
                  </a:lnTo>
                  <a:lnTo>
                    <a:pt x="89" y="426"/>
                  </a:lnTo>
                  <a:lnTo>
                    <a:pt x="77" y="403"/>
                  </a:lnTo>
                  <a:lnTo>
                    <a:pt x="61" y="403"/>
                  </a:lnTo>
                  <a:lnTo>
                    <a:pt x="45" y="349"/>
                  </a:lnTo>
                  <a:lnTo>
                    <a:pt x="56" y="342"/>
                  </a:lnTo>
                  <a:lnTo>
                    <a:pt x="56" y="321"/>
                  </a:lnTo>
                  <a:lnTo>
                    <a:pt x="50" y="315"/>
                  </a:lnTo>
                  <a:lnTo>
                    <a:pt x="50" y="288"/>
                  </a:lnTo>
                  <a:lnTo>
                    <a:pt x="67" y="265"/>
                  </a:lnTo>
                  <a:lnTo>
                    <a:pt x="89" y="265"/>
                  </a:lnTo>
                  <a:lnTo>
                    <a:pt x="94" y="255"/>
                  </a:lnTo>
                  <a:lnTo>
                    <a:pt x="100" y="238"/>
                  </a:lnTo>
                  <a:lnTo>
                    <a:pt x="89" y="232"/>
                  </a:lnTo>
                  <a:lnTo>
                    <a:pt x="83" y="221"/>
                  </a:lnTo>
                  <a:lnTo>
                    <a:pt x="100" y="221"/>
                  </a:lnTo>
                  <a:lnTo>
                    <a:pt x="94" y="194"/>
                  </a:lnTo>
                  <a:lnTo>
                    <a:pt x="77" y="200"/>
                  </a:lnTo>
                  <a:lnTo>
                    <a:pt x="83" y="161"/>
                  </a:lnTo>
                  <a:lnTo>
                    <a:pt x="73" y="133"/>
                  </a:lnTo>
                  <a:lnTo>
                    <a:pt x="50" y="127"/>
                  </a:lnTo>
                  <a:lnTo>
                    <a:pt x="17" y="127"/>
                  </a:lnTo>
                  <a:lnTo>
                    <a:pt x="12" y="117"/>
                  </a:lnTo>
                  <a:lnTo>
                    <a:pt x="12" y="106"/>
                  </a:lnTo>
                  <a:lnTo>
                    <a:pt x="33" y="106"/>
                  </a:lnTo>
                  <a:lnTo>
                    <a:pt x="33" y="94"/>
                  </a:lnTo>
                  <a:lnTo>
                    <a:pt x="12" y="94"/>
                  </a:lnTo>
                  <a:lnTo>
                    <a:pt x="6" y="89"/>
                  </a:lnTo>
                  <a:lnTo>
                    <a:pt x="0" y="73"/>
                  </a:lnTo>
                  <a:lnTo>
                    <a:pt x="61" y="67"/>
                  </a:lnTo>
                  <a:lnTo>
                    <a:pt x="127" y="23"/>
                  </a:lnTo>
                  <a:lnTo>
                    <a:pt x="144" y="2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6" name="Freeform 245"/>
            <p:cNvSpPr>
              <a:spLocks/>
            </p:cNvSpPr>
            <p:nvPr/>
          </p:nvSpPr>
          <p:spPr bwMode="auto">
            <a:xfrm>
              <a:off x="1777" y="1040"/>
              <a:ext cx="625" cy="426"/>
            </a:xfrm>
            <a:custGeom>
              <a:avLst/>
              <a:gdLst>
                <a:gd name="T0" fmla="*/ 4662 w 492"/>
                <a:gd name="T1" fmla="*/ 0 h 426"/>
                <a:gd name="T2" fmla="*/ 3882 w 492"/>
                <a:gd name="T3" fmla="*/ 33 h 426"/>
                <a:gd name="T4" fmla="*/ 4291 w 492"/>
                <a:gd name="T5" fmla="*/ 45 h 426"/>
                <a:gd name="T6" fmla="*/ 5094 w 492"/>
                <a:gd name="T7" fmla="*/ 29 h 426"/>
                <a:gd name="T8" fmla="*/ 5212 w 492"/>
                <a:gd name="T9" fmla="*/ 56 h 426"/>
                <a:gd name="T10" fmla="*/ 4949 w 492"/>
                <a:gd name="T11" fmla="*/ 50 h 426"/>
                <a:gd name="T12" fmla="*/ 4897 w 492"/>
                <a:gd name="T13" fmla="*/ 62 h 426"/>
                <a:gd name="T14" fmla="*/ 4365 w 492"/>
                <a:gd name="T15" fmla="*/ 89 h 426"/>
                <a:gd name="T16" fmla="*/ 4662 w 492"/>
                <a:gd name="T17" fmla="*/ 123 h 426"/>
                <a:gd name="T18" fmla="*/ 4181 w 492"/>
                <a:gd name="T19" fmla="*/ 139 h 426"/>
                <a:gd name="T20" fmla="*/ 4365 w 492"/>
                <a:gd name="T21" fmla="*/ 188 h 426"/>
                <a:gd name="T22" fmla="*/ 3882 w 492"/>
                <a:gd name="T23" fmla="*/ 205 h 426"/>
                <a:gd name="T24" fmla="*/ 4219 w 492"/>
                <a:gd name="T25" fmla="*/ 217 h 426"/>
                <a:gd name="T26" fmla="*/ 3695 w 492"/>
                <a:gd name="T27" fmla="*/ 221 h 426"/>
                <a:gd name="T28" fmla="*/ 3321 w 492"/>
                <a:gd name="T29" fmla="*/ 238 h 426"/>
                <a:gd name="T30" fmla="*/ 3157 w 492"/>
                <a:gd name="T31" fmla="*/ 282 h 426"/>
                <a:gd name="T32" fmla="*/ 2485 w 492"/>
                <a:gd name="T33" fmla="*/ 305 h 426"/>
                <a:gd name="T34" fmla="*/ 2190 w 492"/>
                <a:gd name="T35" fmla="*/ 315 h 426"/>
                <a:gd name="T36" fmla="*/ 1684 w 492"/>
                <a:gd name="T37" fmla="*/ 342 h 426"/>
                <a:gd name="T38" fmla="*/ 977 w 492"/>
                <a:gd name="T39" fmla="*/ 426 h 426"/>
                <a:gd name="T40" fmla="*/ 664 w 492"/>
                <a:gd name="T41" fmla="*/ 403 h 426"/>
                <a:gd name="T42" fmla="*/ 608 w 492"/>
                <a:gd name="T43" fmla="*/ 342 h 426"/>
                <a:gd name="T44" fmla="*/ 549 w 492"/>
                <a:gd name="T45" fmla="*/ 315 h 426"/>
                <a:gd name="T46" fmla="*/ 733 w 492"/>
                <a:gd name="T47" fmla="*/ 265 h 426"/>
                <a:gd name="T48" fmla="*/ 1026 w 492"/>
                <a:gd name="T49" fmla="*/ 255 h 426"/>
                <a:gd name="T50" fmla="*/ 977 w 492"/>
                <a:gd name="T51" fmla="*/ 232 h 426"/>
                <a:gd name="T52" fmla="*/ 1091 w 492"/>
                <a:gd name="T53" fmla="*/ 221 h 426"/>
                <a:gd name="T54" fmla="*/ 843 w 492"/>
                <a:gd name="T55" fmla="*/ 200 h 426"/>
                <a:gd name="T56" fmla="*/ 805 w 492"/>
                <a:gd name="T57" fmla="*/ 133 h 426"/>
                <a:gd name="T58" fmla="*/ 192 w 492"/>
                <a:gd name="T59" fmla="*/ 127 h 426"/>
                <a:gd name="T60" fmla="*/ 124 w 492"/>
                <a:gd name="T61" fmla="*/ 106 h 426"/>
                <a:gd name="T62" fmla="*/ 357 w 492"/>
                <a:gd name="T63" fmla="*/ 94 h 426"/>
                <a:gd name="T64" fmla="*/ 74 w 492"/>
                <a:gd name="T65" fmla="*/ 89 h 426"/>
                <a:gd name="T66" fmla="*/ 664 w 492"/>
                <a:gd name="T67" fmla="*/ 67 h 426"/>
                <a:gd name="T68" fmla="*/ 1576 w 492"/>
                <a:gd name="T69" fmla="*/ 29 h 4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2"/>
                <a:gd name="T106" fmla="*/ 0 h 426"/>
                <a:gd name="T107" fmla="*/ 492 w 492"/>
                <a:gd name="T108" fmla="*/ 426 h 4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2" h="426">
                  <a:moveTo>
                    <a:pt x="177" y="0"/>
                  </a:moveTo>
                  <a:lnTo>
                    <a:pt x="426" y="0"/>
                  </a:lnTo>
                  <a:lnTo>
                    <a:pt x="432" y="12"/>
                  </a:lnTo>
                  <a:lnTo>
                    <a:pt x="354" y="33"/>
                  </a:lnTo>
                  <a:lnTo>
                    <a:pt x="426" y="33"/>
                  </a:lnTo>
                  <a:lnTo>
                    <a:pt x="392" y="45"/>
                  </a:lnTo>
                  <a:lnTo>
                    <a:pt x="398" y="50"/>
                  </a:lnTo>
                  <a:lnTo>
                    <a:pt x="465" y="29"/>
                  </a:lnTo>
                  <a:lnTo>
                    <a:pt x="492" y="45"/>
                  </a:lnTo>
                  <a:lnTo>
                    <a:pt x="476" y="56"/>
                  </a:lnTo>
                  <a:lnTo>
                    <a:pt x="465" y="50"/>
                  </a:lnTo>
                  <a:lnTo>
                    <a:pt x="453" y="50"/>
                  </a:lnTo>
                  <a:lnTo>
                    <a:pt x="448" y="56"/>
                  </a:lnTo>
                  <a:lnTo>
                    <a:pt x="448" y="62"/>
                  </a:lnTo>
                  <a:lnTo>
                    <a:pt x="398" y="77"/>
                  </a:lnTo>
                  <a:lnTo>
                    <a:pt x="398" y="89"/>
                  </a:lnTo>
                  <a:lnTo>
                    <a:pt x="426" y="89"/>
                  </a:lnTo>
                  <a:lnTo>
                    <a:pt x="426" y="123"/>
                  </a:lnTo>
                  <a:lnTo>
                    <a:pt x="392" y="111"/>
                  </a:lnTo>
                  <a:lnTo>
                    <a:pt x="382" y="139"/>
                  </a:lnTo>
                  <a:lnTo>
                    <a:pt x="420" y="139"/>
                  </a:lnTo>
                  <a:lnTo>
                    <a:pt x="398" y="188"/>
                  </a:lnTo>
                  <a:lnTo>
                    <a:pt x="354" y="188"/>
                  </a:lnTo>
                  <a:lnTo>
                    <a:pt x="354" y="205"/>
                  </a:lnTo>
                  <a:lnTo>
                    <a:pt x="365" y="200"/>
                  </a:lnTo>
                  <a:lnTo>
                    <a:pt x="386" y="217"/>
                  </a:lnTo>
                  <a:lnTo>
                    <a:pt x="371" y="244"/>
                  </a:lnTo>
                  <a:lnTo>
                    <a:pt x="338" y="221"/>
                  </a:lnTo>
                  <a:lnTo>
                    <a:pt x="332" y="217"/>
                  </a:lnTo>
                  <a:lnTo>
                    <a:pt x="304" y="238"/>
                  </a:lnTo>
                  <a:lnTo>
                    <a:pt x="359" y="249"/>
                  </a:lnTo>
                  <a:lnTo>
                    <a:pt x="288" y="282"/>
                  </a:lnTo>
                  <a:lnTo>
                    <a:pt x="265" y="277"/>
                  </a:lnTo>
                  <a:lnTo>
                    <a:pt x="227" y="305"/>
                  </a:lnTo>
                  <a:lnTo>
                    <a:pt x="210" y="321"/>
                  </a:lnTo>
                  <a:lnTo>
                    <a:pt x="200" y="315"/>
                  </a:lnTo>
                  <a:lnTo>
                    <a:pt x="188" y="326"/>
                  </a:lnTo>
                  <a:lnTo>
                    <a:pt x="154" y="342"/>
                  </a:lnTo>
                  <a:lnTo>
                    <a:pt x="106" y="420"/>
                  </a:lnTo>
                  <a:lnTo>
                    <a:pt x="89" y="426"/>
                  </a:lnTo>
                  <a:lnTo>
                    <a:pt x="77" y="403"/>
                  </a:lnTo>
                  <a:lnTo>
                    <a:pt x="61" y="403"/>
                  </a:lnTo>
                  <a:lnTo>
                    <a:pt x="45" y="349"/>
                  </a:lnTo>
                  <a:lnTo>
                    <a:pt x="56" y="342"/>
                  </a:lnTo>
                  <a:lnTo>
                    <a:pt x="56" y="321"/>
                  </a:lnTo>
                  <a:lnTo>
                    <a:pt x="50" y="315"/>
                  </a:lnTo>
                  <a:lnTo>
                    <a:pt x="50" y="288"/>
                  </a:lnTo>
                  <a:lnTo>
                    <a:pt x="67" y="265"/>
                  </a:lnTo>
                  <a:lnTo>
                    <a:pt x="89" y="265"/>
                  </a:lnTo>
                  <a:lnTo>
                    <a:pt x="94" y="255"/>
                  </a:lnTo>
                  <a:lnTo>
                    <a:pt x="100" y="238"/>
                  </a:lnTo>
                  <a:lnTo>
                    <a:pt x="89" y="232"/>
                  </a:lnTo>
                  <a:lnTo>
                    <a:pt x="83" y="221"/>
                  </a:lnTo>
                  <a:lnTo>
                    <a:pt x="100" y="221"/>
                  </a:lnTo>
                  <a:lnTo>
                    <a:pt x="94" y="194"/>
                  </a:lnTo>
                  <a:lnTo>
                    <a:pt x="77" y="200"/>
                  </a:lnTo>
                  <a:lnTo>
                    <a:pt x="83" y="161"/>
                  </a:lnTo>
                  <a:lnTo>
                    <a:pt x="73" y="133"/>
                  </a:lnTo>
                  <a:lnTo>
                    <a:pt x="50" y="127"/>
                  </a:lnTo>
                  <a:lnTo>
                    <a:pt x="17" y="127"/>
                  </a:lnTo>
                  <a:lnTo>
                    <a:pt x="12" y="117"/>
                  </a:lnTo>
                  <a:lnTo>
                    <a:pt x="12" y="106"/>
                  </a:lnTo>
                  <a:lnTo>
                    <a:pt x="33" y="106"/>
                  </a:lnTo>
                  <a:lnTo>
                    <a:pt x="33" y="94"/>
                  </a:lnTo>
                  <a:lnTo>
                    <a:pt x="12" y="94"/>
                  </a:lnTo>
                  <a:lnTo>
                    <a:pt x="6" y="89"/>
                  </a:lnTo>
                  <a:lnTo>
                    <a:pt x="0" y="73"/>
                  </a:lnTo>
                  <a:lnTo>
                    <a:pt x="61" y="67"/>
                  </a:lnTo>
                  <a:lnTo>
                    <a:pt x="127" y="23"/>
                  </a:lnTo>
                  <a:lnTo>
                    <a:pt x="144" y="2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7" name="Freeform 246"/>
            <p:cNvSpPr>
              <a:spLocks/>
            </p:cNvSpPr>
            <p:nvPr/>
          </p:nvSpPr>
          <p:spPr bwMode="auto">
            <a:xfrm>
              <a:off x="2662" y="1543"/>
              <a:ext cx="20" cy="23"/>
            </a:xfrm>
            <a:custGeom>
              <a:avLst/>
              <a:gdLst>
                <a:gd name="T0" fmla="*/ 32 w 16"/>
                <a:gd name="T1" fmla="*/ 0 h 23"/>
                <a:gd name="T2" fmla="*/ 149 w 16"/>
                <a:gd name="T3" fmla="*/ 11 h 23"/>
                <a:gd name="T4" fmla="*/ 149 w 16"/>
                <a:gd name="T5" fmla="*/ 23 h 23"/>
                <a:gd name="T6" fmla="*/ 0 w 16"/>
                <a:gd name="T7" fmla="*/ 17 h 23"/>
                <a:gd name="T8" fmla="*/ 32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3"/>
                <a:gd name="T17" fmla="*/ 16 w 1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3">
                  <a:moveTo>
                    <a:pt x="4" y="0"/>
                  </a:moveTo>
                  <a:lnTo>
                    <a:pt x="16" y="11"/>
                  </a:lnTo>
                  <a:lnTo>
                    <a:pt x="16" y="23"/>
                  </a:lnTo>
                  <a:lnTo>
                    <a:pt x="0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8" name="Freeform 247"/>
            <p:cNvSpPr>
              <a:spLocks/>
            </p:cNvSpPr>
            <p:nvPr/>
          </p:nvSpPr>
          <p:spPr bwMode="auto">
            <a:xfrm>
              <a:off x="2619" y="1516"/>
              <a:ext cx="35" cy="54"/>
            </a:xfrm>
            <a:custGeom>
              <a:avLst/>
              <a:gdLst>
                <a:gd name="T0" fmla="*/ 264 w 28"/>
                <a:gd name="T1" fmla="*/ 0 h 54"/>
                <a:gd name="T2" fmla="*/ 264 w 28"/>
                <a:gd name="T3" fmla="*/ 21 h 54"/>
                <a:gd name="T4" fmla="*/ 211 w 28"/>
                <a:gd name="T5" fmla="*/ 38 h 54"/>
                <a:gd name="T6" fmla="*/ 211 w 28"/>
                <a:gd name="T7" fmla="*/ 54 h 54"/>
                <a:gd name="T8" fmla="*/ 49 w 28"/>
                <a:gd name="T9" fmla="*/ 54 h 54"/>
                <a:gd name="T10" fmla="*/ 49 w 28"/>
                <a:gd name="T11" fmla="*/ 50 h 54"/>
                <a:gd name="T12" fmla="*/ 0 w 28"/>
                <a:gd name="T13" fmla="*/ 38 h 54"/>
                <a:gd name="T14" fmla="*/ 110 w 28"/>
                <a:gd name="T15" fmla="*/ 17 h 54"/>
                <a:gd name="T16" fmla="*/ 264 w 28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54"/>
                <a:gd name="T29" fmla="*/ 28 w 28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54">
                  <a:moveTo>
                    <a:pt x="28" y="0"/>
                  </a:moveTo>
                  <a:lnTo>
                    <a:pt x="28" y="21"/>
                  </a:lnTo>
                  <a:lnTo>
                    <a:pt x="22" y="38"/>
                  </a:lnTo>
                  <a:lnTo>
                    <a:pt x="22" y="54"/>
                  </a:lnTo>
                  <a:lnTo>
                    <a:pt x="5" y="54"/>
                  </a:lnTo>
                  <a:lnTo>
                    <a:pt x="5" y="50"/>
                  </a:lnTo>
                  <a:lnTo>
                    <a:pt x="0" y="38"/>
                  </a:lnTo>
                  <a:lnTo>
                    <a:pt x="11" y="1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69" name="Freeform 248"/>
            <p:cNvSpPr>
              <a:spLocks/>
            </p:cNvSpPr>
            <p:nvPr/>
          </p:nvSpPr>
          <p:spPr bwMode="auto">
            <a:xfrm>
              <a:off x="2857" y="1466"/>
              <a:ext cx="90" cy="41"/>
            </a:xfrm>
            <a:custGeom>
              <a:avLst/>
              <a:gdLst>
                <a:gd name="T0" fmla="*/ 527 w 71"/>
                <a:gd name="T1" fmla="*/ 0 h 41"/>
                <a:gd name="T2" fmla="*/ 295 w 71"/>
                <a:gd name="T3" fmla="*/ 17 h 41"/>
                <a:gd name="T4" fmla="*/ 0 w 71"/>
                <a:gd name="T5" fmla="*/ 23 h 41"/>
                <a:gd name="T6" fmla="*/ 0 w 71"/>
                <a:gd name="T7" fmla="*/ 33 h 41"/>
                <a:gd name="T8" fmla="*/ 184 w 71"/>
                <a:gd name="T9" fmla="*/ 39 h 41"/>
                <a:gd name="T10" fmla="*/ 493 w 71"/>
                <a:gd name="T11" fmla="*/ 41 h 41"/>
                <a:gd name="T12" fmla="*/ 762 w 71"/>
                <a:gd name="T13" fmla="*/ 38 h 41"/>
                <a:gd name="T14" fmla="*/ 723 w 71"/>
                <a:gd name="T15" fmla="*/ 26 h 41"/>
                <a:gd name="T16" fmla="*/ 601 w 71"/>
                <a:gd name="T17" fmla="*/ 15 h 41"/>
                <a:gd name="T18" fmla="*/ 527 w 7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41"/>
                <a:gd name="T32" fmla="*/ 71 w 71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41">
                  <a:moveTo>
                    <a:pt x="49" y="0"/>
                  </a:moveTo>
                  <a:lnTo>
                    <a:pt x="28" y="17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7" y="39"/>
                  </a:lnTo>
                  <a:lnTo>
                    <a:pt x="46" y="41"/>
                  </a:lnTo>
                  <a:lnTo>
                    <a:pt x="71" y="38"/>
                  </a:lnTo>
                  <a:lnTo>
                    <a:pt x="67" y="26"/>
                  </a:lnTo>
                  <a:lnTo>
                    <a:pt x="56" y="1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0" name="Freeform 249"/>
            <p:cNvSpPr>
              <a:spLocks/>
            </p:cNvSpPr>
            <p:nvPr/>
          </p:nvSpPr>
          <p:spPr bwMode="auto">
            <a:xfrm>
              <a:off x="2857" y="1466"/>
              <a:ext cx="90" cy="41"/>
            </a:xfrm>
            <a:custGeom>
              <a:avLst/>
              <a:gdLst>
                <a:gd name="T0" fmla="*/ 527 w 71"/>
                <a:gd name="T1" fmla="*/ 0 h 41"/>
                <a:gd name="T2" fmla="*/ 295 w 71"/>
                <a:gd name="T3" fmla="*/ 17 h 41"/>
                <a:gd name="T4" fmla="*/ 0 w 71"/>
                <a:gd name="T5" fmla="*/ 23 h 41"/>
                <a:gd name="T6" fmla="*/ 0 w 71"/>
                <a:gd name="T7" fmla="*/ 33 h 41"/>
                <a:gd name="T8" fmla="*/ 184 w 71"/>
                <a:gd name="T9" fmla="*/ 39 h 41"/>
                <a:gd name="T10" fmla="*/ 493 w 71"/>
                <a:gd name="T11" fmla="*/ 41 h 41"/>
                <a:gd name="T12" fmla="*/ 762 w 71"/>
                <a:gd name="T13" fmla="*/ 38 h 41"/>
                <a:gd name="T14" fmla="*/ 723 w 71"/>
                <a:gd name="T15" fmla="*/ 26 h 41"/>
                <a:gd name="T16" fmla="*/ 601 w 71"/>
                <a:gd name="T17" fmla="*/ 15 h 41"/>
                <a:gd name="T18" fmla="*/ 527 w 7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41"/>
                <a:gd name="T32" fmla="*/ 71 w 71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41">
                  <a:moveTo>
                    <a:pt x="49" y="0"/>
                  </a:moveTo>
                  <a:lnTo>
                    <a:pt x="28" y="17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7" y="39"/>
                  </a:lnTo>
                  <a:lnTo>
                    <a:pt x="46" y="41"/>
                  </a:lnTo>
                  <a:lnTo>
                    <a:pt x="71" y="38"/>
                  </a:lnTo>
                  <a:lnTo>
                    <a:pt x="67" y="26"/>
                  </a:lnTo>
                  <a:lnTo>
                    <a:pt x="56" y="1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1" name="Freeform 250"/>
            <p:cNvSpPr>
              <a:spLocks/>
            </p:cNvSpPr>
            <p:nvPr/>
          </p:nvSpPr>
          <p:spPr bwMode="auto">
            <a:xfrm>
              <a:off x="2849" y="1504"/>
              <a:ext cx="118" cy="42"/>
            </a:xfrm>
            <a:custGeom>
              <a:avLst/>
              <a:gdLst>
                <a:gd name="T0" fmla="*/ 250 w 93"/>
                <a:gd name="T1" fmla="*/ 1 h 42"/>
                <a:gd name="T2" fmla="*/ 192 w 93"/>
                <a:gd name="T3" fmla="*/ 16 h 42"/>
                <a:gd name="T4" fmla="*/ 0 w 93"/>
                <a:gd name="T5" fmla="*/ 16 h 42"/>
                <a:gd name="T6" fmla="*/ 0 w 93"/>
                <a:gd name="T7" fmla="*/ 30 h 42"/>
                <a:gd name="T8" fmla="*/ 250 w 93"/>
                <a:gd name="T9" fmla="*/ 29 h 42"/>
                <a:gd name="T10" fmla="*/ 449 w 93"/>
                <a:gd name="T11" fmla="*/ 32 h 42"/>
                <a:gd name="T12" fmla="*/ 724 w 93"/>
                <a:gd name="T13" fmla="*/ 42 h 42"/>
                <a:gd name="T14" fmla="*/ 821 w 93"/>
                <a:gd name="T15" fmla="*/ 38 h 42"/>
                <a:gd name="T16" fmla="*/ 1005 w 93"/>
                <a:gd name="T17" fmla="*/ 38 h 42"/>
                <a:gd name="T18" fmla="*/ 952 w 93"/>
                <a:gd name="T19" fmla="*/ 27 h 42"/>
                <a:gd name="T20" fmla="*/ 944 w 93"/>
                <a:gd name="T21" fmla="*/ 15 h 42"/>
                <a:gd name="T22" fmla="*/ 829 w 93"/>
                <a:gd name="T23" fmla="*/ 0 h 42"/>
                <a:gd name="T24" fmla="*/ 570 w 93"/>
                <a:gd name="T25" fmla="*/ 3 h 42"/>
                <a:gd name="T26" fmla="*/ 250 w 93"/>
                <a:gd name="T27" fmla="*/ 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42"/>
                <a:gd name="T44" fmla="*/ 93 w 9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42">
                  <a:moveTo>
                    <a:pt x="23" y="1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30"/>
                  </a:lnTo>
                  <a:lnTo>
                    <a:pt x="23" y="29"/>
                  </a:lnTo>
                  <a:lnTo>
                    <a:pt x="41" y="32"/>
                  </a:lnTo>
                  <a:lnTo>
                    <a:pt x="67" y="42"/>
                  </a:lnTo>
                  <a:lnTo>
                    <a:pt x="76" y="38"/>
                  </a:lnTo>
                  <a:lnTo>
                    <a:pt x="93" y="38"/>
                  </a:lnTo>
                  <a:lnTo>
                    <a:pt x="88" y="27"/>
                  </a:lnTo>
                  <a:lnTo>
                    <a:pt x="87" y="15"/>
                  </a:lnTo>
                  <a:lnTo>
                    <a:pt x="77" y="0"/>
                  </a:lnTo>
                  <a:lnTo>
                    <a:pt x="52" y="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2" name="Freeform 251"/>
            <p:cNvSpPr>
              <a:spLocks/>
            </p:cNvSpPr>
            <p:nvPr/>
          </p:nvSpPr>
          <p:spPr bwMode="auto">
            <a:xfrm>
              <a:off x="2849" y="1504"/>
              <a:ext cx="118" cy="42"/>
            </a:xfrm>
            <a:custGeom>
              <a:avLst/>
              <a:gdLst>
                <a:gd name="T0" fmla="*/ 250 w 93"/>
                <a:gd name="T1" fmla="*/ 1 h 42"/>
                <a:gd name="T2" fmla="*/ 192 w 93"/>
                <a:gd name="T3" fmla="*/ 16 h 42"/>
                <a:gd name="T4" fmla="*/ 0 w 93"/>
                <a:gd name="T5" fmla="*/ 16 h 42"/>
                <a:gd name="T6" fmla="*/ 0 w 93"/>
                <a:gd name="T7" fmla="*/ 30 h 42"/>
                <a:gd name="T8" fmla="*/ 250 w 93"/>
                <a:gd name="T9" fmla="*/ 29 h 42"/>
                <a:gd name="T10" fmla="*/ 449 w 93"/>
                <a:gd name="T11" fmla="*/ 32 h 42"/>
                <a:gd name="T12" fmla="*/ 724 w 93"/>
                <a:gd name="T13" fmla="*/ 42 h 42"/>
                <a:gd name="T14" fmla="*/ 821 w 93"/>
                <a:gd name="T15" fmla="*/ 38 h 42"/>
                <a:gd name="T16" fmla="*/ 1005 w 93"/>
                <a:gd name="T17" fmla="*/ 38 h 42"/>
                <a:gd name="T18" fmla="*/ 952 w 93"/>
                <a:gd name="T19" fmla="*/ 27 h 42"/>
                <a:gd name="T20" fmla="*/ 944 w 93"/>
                <a:gd name="T21" fmla="*/ 15 h 42"/>
                <a:gd name="T22" fmla="*/ 829 w 93"/>
                <a:gd name="T23" fmla="*/ 0 h 42"/>
                <a:gd name="T24" fmla="*/ 570 w 93"/>
                <a:gd name="T25" fmla="*/ 3 h 42"/>
                <a:gd name="T26" fmla="*/ 250 w 93"/>
                <a:gd name="T27" fmla="*/ 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42"/>
                <a:gd name="T44" fmla="*/ 93 w 9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42">
                  <a:moveTo>
                    <a:pt x="23" y="1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30"/>
                  </a:lnTo>
                  <a:lnTo>
                    <a:pt x="23" y="29"/>
                  </a:lnTo>
                  <a:lnTo>
                    <a:pt x="41" y="32"/>
                  </a:lnTo>
                  <a:lnTo>
                    <a:pt x="67" y="42"/>
                  </a:lnTo>
                  <a:lnTo>
                    <a:pt x="76" y="38"/>
                  </a:lnTo>
                  <a:lnTo>
                    <a:pt x="93" y="38"/>
                  </a:lnTo>
                  <a:lnTo>
                    <a:pt x="88" y="27"/>
                  </a:lnTo>
                  <a:lnTo>
                    <a:pt x="87" y="15"/>
                  </a:lnTo>
                  <a:lnTo>
                    <a:pt x="77" y="0"/>
                  </a:lnTo>
                  <a:lnTo>
                    <a:pt x="52" y="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3" name="Freeform 252"/>
            <p:cNvSpPr>
              <a:spLocks/>
            </p:cNvSpPr>
            <p:nvPr/>
          </p:nvSpPr>
          <p:spPr bwMode="auto">
            <a:xfrm>
              <a:off x="2846" y="1531"/>
              <a:ext cx="88" cy="52"/>
            </a:xfrm>
            <a:custGeom>
              <a:avLst/>
              <a:gdLst>
                <a:gd name="T0" fmla="*/ 31 w 70"/>
                <a:gd name="T1" fmla="*/ 3 h 52"/>
                <a:gd name="T2" fmla="*/ 0 w 70"/>
                <a:gd name="T3" fmla="*/ 14 h 52"/>
                <a:gd name="T4" fmla="*/ 148 w 70"/>
                <a:gd name="T5" fmla="*/ 21 h 52"/>
                <a:gd name="T6" fmla="*/ 143 w 70"/>
                <a:gd name="T7" fmla="*/ 35 h 52"/>
                <a:gd name="T8" fmla="*/ 195 w 70"/>
                <a:gd name="T9" fmla="*/ 52 h 52"/>
                <a:gd name="T10" fmla="*/ 488 w 70"/>
                <a:gd name="T11" fmla="*/ 32 h 52"/>
                <a:gd name="T12" fmla="*/ 694 w 70"/>
                <a:gd name="T13" fmla="*/ 15 h 52"/>
                <a:gd name="T14" fmla="*/ 430 w 70"/>
                <a:gd name="T15" fmla="*/ 5 h 52"/>
                <a:gd name="T16" fmla="*/ 256 w 70"/>
                <a:gd name="T17" fmla="*/ 0 h 52"/>
                <a:gd name="T18" fmla="*/ 31 w 70"/>
                <a:gd name="T19" fmla="*/ 3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52"/>
                <a:gd name="T32" fmla="*/ 70 w 70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52">
                  <a:moveTo>
                    <a:pt x="3" y="3"/>
                  </a:moveTo>
                  <a:lnTo>
                    <a:pt x="0" y="14"/>
                  </a:lnTo>
                  <a:lnTo>
                    <a:pt x="15" y="21"/>
                  </a:lnTo>
                  <a:lnTo>
                    <a:pt x="14" y="35"/>
                  </a:lnTo>
                  <a:lnTo>
                    <a:pt x="20" y="52"/>
                  </a:lnTo>
                  <a:lnTo>
                    <a:pt x="50" y="32"/>
                  </a:lnTo>
                  <a:lnTo>
                    <a:pt x="70" y="15"/>
                  </a:lnTo>
                  <a:lnTo>
                    <a:pt x="44" y="5"/>
                  </a:lnTo>
                  <a:lnTo>
                    <a:pt x="2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4" name="Freeform 253"/>
            <p:cNvSpPr>
              <a:spLocks/>
            </p:cNvSpPr>
            <p:nvPr/>
          </p:nvSpPr>
          <p:spPr bwMode="auto">
            <a:xfrm>
              <a:off x="2846" y="1531"/>
              <a:ext cx="88" cy="52"/>
            </a:xfrm>
            <a:custGeom>
              <a:avLst/>
              <a:gdLst>
                <a:gd name="T0" fmla="*/ 31 w 70"/>
                <a:gd name="T1" fmla="*/ 3 h 52"/>
                <a:gd name="T2" fmla="*/ 0 w 70"/>
                <a:gd name="T3" fmla="*/ 14 h 52"/>
                <a:gd name="T4" fmla="*/ 148 w 70"/>
                <a:gd name="T5" fmla="*/ 21 h 52"/>
                <a:gd name="T6" fmla="*/ 143 w 70"/>
                <a:gd name="T7" fmla="*/ 35 h 52"/>
                <a:gd name="T8" fmla="*/ 195 w 70"/>
                <a:gd name="T9" fmla="*/ 52 h 52"/>
                <a:gd name="T10" fmla="*/ 488 w 70"/>
                <a:gd name="T11" fmla="*/ 32 h 52"/>
                <a:gd name="T12" fmla="*/ 694 w 70"/>
                <a:gd name="T13" fmla="*/ 15 h 52"/>
                <a:gd name="T14" fmla="*/ 430 w 70"/>
                <a:gd name="T15" fmla="*/ 5 h 52"/>
                <a:gd name="T16" fmla="*/ 256 w 70"/>
                <a:gd name="T17" fmla="*/ 0 h 52"/>
                <a:gd name="T18" fmla="*/ 31 w 70"/>
                <a:gd name="T19" fmla="*/ 3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52"/>
                <a:gd name="T32" fmla="*/ 70 w 70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52">
                  <a:moveTo>
                    <a:pt x="3" y="3"/>
                  </a:moveTo>
                  <a:lnTo>
                    <a:pt x="0" y="14"/>
                  </a:lnTo>
                  <a:lnTo>
                    <a:pt x="15" y="21"/>
                  </a:lnTo>
                  <a:lnTo>
                    <a:pt x="14" y="35"/>
                  </a:lnTo>
                  <a:lnTo>
                    <a:pt x="20" y="52"/>
                  </a:lnTo>
                  <a:lnTo>
                    <a:pt x="50" y="32"/>
                  </a:lnTo>
                  <a:lnTo>
                    <a:pt x="70" y="15"/>
                  </a:lnTo>
                  <a:lnTo>
                    <a:pt x="44" y="5"/>
                  </a:lnTo>
                  <a:lnTo>
                    <a:pt x="2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5" name="Freeform 254"/>
            <p:cNvSpPr>
              <a:spLocks/>
            </p:cNvSpPr>
            <p:nvPr/>
          </p:nvSpPr>
          <p:spPr bwMode="auto">
            <a:xfrm>
              <a:off x="2857" y="1542"/>
              <a:ext cx="152" cy="91"/>
            </a:xfrm>
            <a:custGeom>
              <a:avLst/>
              <a:gdLst>
                <a:gd name="T0" fmla="*/ 122 w 120"/>
                <a:gd name="T1" fmla="*/ 41 h 91"/>
                <a:gd name="T2" fmla="*/ 182 w 120"/>
                <a:gd name="T3" fmla="*/ 56 h 91"/>
                <a:gd name="T4" fmla="*/ 0 w 120"/>
                <a:gd name="T5" fmla="*/ 68 h 91"/>
                <a:gd name="T6" fmla="*/ 0 w 120"/>
                <a:gd name="T7" fmla="*/ 77 h 91"/>
                <a:gd name="T8" fmla="*/ 182 w 120"/>
                <a:gd name="T9" fmla="*/ 74 h 91"/>
                <a:gd name="T10" fmla="*/ 345 w 120"/>
                <a:gd name="T11" fmla="*/ 77 h 91"/>
                <a:gd name="T12" fmla="*/ 524 w 120"/>
                <a:gd name="T13" fmla="*/ 89 h 91"/>
                <a:gd name="T14" fmla="*/ 649 w 120"/>
                <a:gd name="T15" fmla="*/ 91 h 91"/>
                <a:gd name="T16" fmla="*/ 771 w 120"/>
                <a:gd name="T17" fmla="*/ 83 h 91"/>
                <a:gd name="T18" fmla="*/ 1113 w 120"/>
                <a:gd name="T19" fmla="*/ 72 h 91"/>
                <a:gd name="T20" fmla="*/ 1113 w 120"/>
                <a:gd name="T21" fmla="*/ 50 h 91"/>
                <a:gd name="T22" fmla="*/ 1238 w 120"/>
                <a:gd name="T23" fmla="*/ 47 h 91"/>
                <a:gd name="T24" fmla="*/ 1274 w 120"/>
                <a:gd name="T25" fmla="*/ 36 h 91"/>
                <a:gd name="T26" fmla="*/ 1126 w 120"/>
                <a:gd name="T27" fmla="*/ 21 h 91"/>
                <a:gd name="T28" fmla="*/ 920 w 120"/>
                <a:gd name="T29" fmla="*/ 0 h 91"/>
                <a:gd name="T30" fmla="*/ 746 w 120"/>
                <a:gd name="T31" fmla="*/ 0 h 91"/>
                <a:gd name="T32" fmla="*/ 649 w 120"/>
                <a:gd name="T33" fmla="*/ 4 h 91"/>
                <a:gd name="T34" fmla="*/ 432 w 120"/>
                <a:gd name="T35" fmla="*/ 22 h 91"/>
                <a:gd name="T36" fmla="*/ 122 w 120"/>
                <a:gd name="T37" fmla="*/ 4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91"/>
                <a:gd name="T59" fmla="*/ 120 w 120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91">
                  <a:moveTo>
                    <a:pt x="11" y="41"/>
                  </a:moveTo>
                  <a:lnTo>
                    <a:pt x="17" y="56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17" y="74"/>
                  </a:lnTo>
                  <a:lnTo>
                    <a:pt x="32" y="77"/>
                  </a:lnTo>
                  <a:lnTo>
                    <a:pt x="49" y="89"/>
                  </a:lnTo>
                  <a:lnTo>
                    <a:pt x="61" y="91"/>
                  </a:lnTo>
                  <a:lnTo>
                    <a:pt x="73" y="83"/>
                  </a:lnTo>
                  <a:lnTo>
                    <a:pt x="105" y="72"/>
                  </a:lnTo>
                  <a:lnTo>
                    <a:pt x="105" y="50"/>
                  </a:lnTo>
                  <a:lnTo>
                    <a:pt x="117" y="47"/>
                  </a:lnTo>
                  <a:lnTo>
                    <a:pt x="120" y="36"/>
                  </a:lnTo>
                  <a:lnTo>
                    <a:pt x="106" y="21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61" y="4"/>
                  </a:lnTo>
                  <a:lnTo>
                    <a:pt x="40" y="22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6" name="Freeform 255"/>
            <p:cNvSpPr>
              <a:spLocks/>
            </p:cNvSpPr>
            <p:nvPr/>
          </p:nvSpPr>
          <p:spPr bwMode="auto">
            <a:xfrm>
              <a:off x="2919" y="1684"/>
              <a:ext cx="53" cy="52"/>
            </a:xfrm>
            <a:custGeom>
              <a:avLst/>
              <a:gdLst>
                <a:gd name="T0" fmla="*/ 0 w 42"/>
                <a:gd name="T1" fmla="*/ 15 h 52"/>
                <a:gd name="T2" fmla="*/ 74 w 42"/>
                <a:gd name="T3" fmla="*/ 0 h 52"/>
                <a:gd name="T4" fmla="*/ 278 w 42"/>
                <a:gd name="T5" fmla="*/ 0 h 52"/>
                <a:gd name="T6" fmla="*/ 424 w 42"/>
                <a:gd name="T7" fmla="*/ 17 h 52"/>
                <a:gd name="T8" fmla="*/ 432 w 42"/>
                <a:gd name="T9" fmla="*/ 35 h 52"/>
                <a:gd name="T10" fmla="*/ 278 w 42"/>
                <a:gd name="T11" fmla="*/ 52 h 52"/>
                <a:gd name="T12" fmla="*/ 230 w 42"/>
                <a:gd name="T13" fmla="*/ 36 h 52"/>
                <a:gd name="T14" fmla="*/ 0 w 42"/>
                <a:gd name="T15" fmla="*/ 1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2"/>
                <a:gd name="T26" fmla="*/ 42 w 42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2">
                  <a:moveTo>
                    <a:pt x="0" y="15"/>
                  </a:moveTo>
                  <a:lnTo>
                    <a:pt x="7" y="0"/>
                  </a:lnTo>
                  <a:lnTo>
                    <a:pt x="27" y="0"/>
                  </a:lnTo>
                  <a:lnTo>
                    <a:pt x="41" y="17"/>
                  </a:lnTo>
                  <a:lnTo>
                    <a:pt x="42" y="35"/>
                  </a:lnTo>
                  <a:lnTo>
                    <a:pt x="27" y="52"/>
                  </a:lnTo>
                  <a:lnTo>
                    <a:pt x="22" y="3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7" name="Freeform 256"/>
            <p:cNvSpPr>
              <a:spLocks/>
            </p:cNvSpPr>
            <p:nvPr/>
          </p:nvSpPr>
          <p:spPr bwMode="auto">
            <a:xfrm>
              <a:off x="2837" y="1614"/>
              <a:ext cx="292" cy="143"/>
            </a:xfrm>
            <a:custGeom>
              <a:avLst/>
              <a:gdLst>
                <a:gd name="T0" fmla="*/ 173 w 230"/>
                <a:gd name="T1" fmla="*/ 5 h 143"/>
                <a:gd name="T2" fmla="*/ 173 w 230"/>
                <a:gd name="T3" fmla="*/ 29 h 143"/>
                <a:gd name="T4" fmla="*/ 0 w 230"/>
                <a:gd name="T5" fmla="*/ 34 h 143"/>
                <a:gd name="T6" fmla="*/ 0 w 230"/>
                <a:gd name="T7" fmla="*/ 67 h 143"/>
                <a:gd name="T8" fmla="*/ 96 w 230"/>
                <a:gd name="T9" fmla="*/ 78 h 143"/>
                <a:gd name="T10" fmla="*/ 293 w 230"/>
                <a:gd name="T11" fmla="*/ 88 h 143"/>
                <a:gd name="T12" fmla="*/ 711 w 230"/>
                <a:gd name="T13" fmla="*/ 85 h 143"/>
                <a:gd name="T14" fmla="*/ 782 w 230"/>
                <a:gd name="T15" fmla="*/ 70 h 143"/>
                <a:gd name="T16" fmla="*/ 1004 w 230"/>
                <a:gd name="T17" fmla="*/ 70 h 143"/>
                <a:gd name="T18" fmla="*/ 1149 w 230"/>
                <a:gd name="T19" fmla="*/ 87 h 143"/>
                <a:gd name="T20" fmla="*/ 1167 w 230"/>
                <a:gd name="T21" fmla="*/ 105 h 143"/>
                <a:gd name="T22" fmla="*/ 1004 w 230"/>
                <a:gd name="T23" fmla="*/ 122 h 143"/>
                <a:gd name="T24" fmla="*/ 1087 w 230"/>
                <a:gd name="T25" fmla="*/ 143 h 143"/>
                <a:gd name="T26" fmla="*/ 1322 w 230"/>
                <a:gd name="T27" fmla="*/ 108 h 143"/>
                <a:gd name="T28" fmla="*/ 1612 w 230"/>
                <a:gd name="T29" fmla="*/ 112 h 143"/>
                <a:gd name="T30" fmla="*/ 1579 w 230"/>
                <a:gd name="T31" fmla="*/ 123 h 143"/>
                <a:gd name="T32" fmla="*/ 1728 w 230"/>
                <a:gd name="T33" fmla="*/ 137 h 143"/>
                <a:gd name="T34" fmla="*/ 1973 w 230"/>
                <a:gd name="T35" fmla="*/ 123 h 143"/>
                <a:gd name="T36" fmla="*/ 1786 w 230"/>
                <a:gd name="T37" fmla="*/ 102 h 143"/>
                <a:gd name="T38" fmla="*/ 2267 w 230"/>
                <a:gd name="T39" fmla="*/ 94 h 143"/>
                <a:gd name="T40" fmla="*/ 2421 w 230"/>
                <a:gd name="T41" fmla="*/ 78 h 143"/>
                <a:gd name="T42" fmla="*/ 2505 w 230"/>
                <a:gd name="T43" fmla="*/ 61 h 143"/>
                <a:gd name="T44" fmla="*/ 2382 w 230"/>
                <a:gd name="T45" fmla="*/ 49 h 143"/>
                <a:gd name="T46" fmla="*/ 2253 w 230"/>
                <a:gd name="T47" fmla="*/ 50 h 143"/>
                <a:gd name="T48" fmla="*/ 2094 w 230"/>
                <a:gd name="T49" fmla="*/ 44 h 143"/>
                <a:gd name="T50" fmla="*/ 1907 w 230"/>
                <a:gd name="T51" fmla="*/ 26 h 143"/>
                <a:gd name="T52" fmla="*/ 1852 w 230"/>
                <a:gd name="T53" fmla="*/ 6 h 143"/>
                <a:gd name="T54" fmla="*/ 1728 w 230"/>
                <a:gd name="T55" fmla="*/ 0 h 143"/>
                <a:gd name="T56" fmla="*/ 1601 w 230"/>
                <a:gd name="T57" fmla="*/ 5 h 143"/>
                <a:gd name="T58" fmla="*/ 1322 w 230"/>
                <a:gd name="T59" fmla="*/ 0 h 143"/>
                <a:gd name="T60" fmla="*/ 965 w 230"/>
                <a:gd name="T61" fmla="*/ 11 h 143"/>
                <a:gd name="T62" fmla="*/ 835 w 230"/>
                <a:gd name="T63" fmla="*/ 19 h 143"/>
                <a:gd name="T64" fmla="*/ 711 w 230"/>
                <a:gd name="T65" fmla="*/ 17 h 143"/>
                <a:gd name="T66" fmla="*/ 510 w 230"/>
                <a:gd name="T67" fmla="*/ 5 h 143"/>
                <a:gd name="T68" fmla="*/ 357 w 230"/>
                <a:gd name="T69" fmla="*/ 2 h 143"/>
                <a:gd name="T70" fmla="*/ 173 w 230"/>
                <a:gd name="T71" fmla="*/ 5 h 1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0"/>
                <a:gd name="T109" fmla="*/ 0 h 143"/>
                <a:gd name="T110" fmla="*/ 230 w 230"/>
                <a:gd name="T111" fmla="*/ 143 h 1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0" h="143">
                  <a:moveTo>
                    <a:pt x="16" y="5"/>
                  </a:moveTo>
                  <a:lnTo>
                    <a:pt x="16" y="29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9" y="78"/>
                  </a:lnTo>
                  <a:lnTo>
                    <a:pt x="27" y="88"/>
                  </a:lnTo>
                  <a:lnTo>
                    <a:pt x="65" y="85"/>
                  </a:lnTo>
                  <a:lnTo>
                    <a:pt x="72" y="70"/>
                  </a:lnTo>
                  <a:lnTo>
                    <a:pt x="92" y="70"/>
                  </a:lnTo>
                  <a:lnTo>
                    <a:pt x="106" y="87"/>
                  </a:lnTo>
                  <a:lnTo>
                    <a:pt x="107" y="105"/>
                  </a:lnTo>
                  <a:lnTo>
                    <a:pt x="92" y="122"/>
                  </a:lnTo>
                  <a:lnTo>
                    <a:pt x="100" y="143"/>
                  </a:lnTo>
                  <a:lnTo>
                    <a:pt x="121" y="108"/>
                  </a:lnTo>
                  <a:lnTo>
                    <a:pt x="148" y="112"/>
                  </a:lnTo>
                  <a:lnTo>
                    <a:pt x="145" y="123"/>
                  </a:lnTo>
                  <a:lnTo>
                    <a:pt x="159" y="137"/>
                  </a:lnTo>
                  <a:lnTo>
                    <a:pt x="181" y="123"/>
                  </a:lnTo>
                  <a:lnTo>
                    <a:pt x="165" y="102"/>
                  </a:lnTo>
                  <a:lnTo>
                    <a:pt x="209" y="94"/>
                  </a:lnTo>
                  <a:lnTo>
                    <a:pt x="222" y="78"/>
                  </a:lnTo>
                  <a:lnTo>
                    <a:pt x="230" y="61"/>
                  </a:lnTo>
                  <a:lnTo>
                    <a:pt x="219" y="49"/>
                  </a:lnTo>
                  <a:lnTo>
                    <a:pt x="207" y="50"/>
                  </a:lnTo>
                  <a:lnTo>
                    <a:pt x="192" y="44"/>
                  </a:lnTo>
                  <a:lnTo>
                    <a:pt x="175" y="26"/>
                  </a:lnTo>
                  <a:lnTo>
                    <a:pt x="171" y="6"/>
                  </a:lnTo>
                  <a:lnTo>
                    <a:pt x="159" y="0"/>
                  </a:lnTo>
                  <a:lnTo>
                    <a:pt x="147" y="5"/>
                  </a:lnTo>
                  <a:lnTo>
                    <a:pt x="121" y="0"/>
                  </a:lnTo>
                  <a:lnTo>
                    <a:pt x="89" y="11"/>
                  </a:lnTo>
                  <a:lnTo>
                    <a:pt x="77" y="19"/>
                  </a:lnTo>
                  <a:lnTo>
                    <a:pt x="65" y="17"/>
                  </a:lnTo>
                  <a:lnTo>
                    <a:pt x="47" y="5"/>
                  </a:lnTo>
                  <a:lnTo>
                    <a:pt x="33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8" name="Freeform 257"/>
            <p:cNvSpPr>
              <a:spLocks/>
            </p:cNvSpPr>
            <p:nvPr/>
          </p:nvSpPr>
          <p:spPr bwMode="auto">
            <a:xfrm>
              <a:off x="3136" y="1757"/>
              <a:ext cx="121" cy="51"/>
            </a:xfrm>
            <a:custGeom>
              <a:avLst/>
              <a:gdLst>
                <a:gd name="T0" fmla="*/ 0 w 95"/>
                <a:gd name="T1" fmla="*/ 10 h 51"/>
                <a:gd name="T2" fmla="*/ 256 w 95"/>
                <a:gd name="T3" fmla="*/ 27 h 51"/>
                <a:gd name="T4" fmla="*/ 256 w 95"/>
                <a:gd name="T5" fmla="*/ 45 h 51"/>
                <a:gd name="T6" fmla="*/ 490 w 95"/>
                <a:gd name="T7" fmla="*/ 51 h 51"/>
                <a:gd name="T8" fmla="*/ 604 w 95"/>
                <a:gd name="T9" fmla="*/ 45 h 51"/>
                <a:gd name="T10" fmla="*/ 867 w 95"/>
                <a:gd name="T11" fmla="*/ 45 h 51"/>
                <a:gd name="T12" fmla="*/ 1066 w 95"/>
                <a:gd name="T13" fmla="*/ 45 h 51"/>
                <a:gd name="T14" fmla="*/ 1057 w 95"/>
                <a:gd name="T15" fmla="*/ 36 h 51"/>
                <a:gd name="T16" fmla="*/ 867 w 95"/>
                <a:gd name="T17" fmla="*/ 24 h 51"/>
                <a:gd name="T18" fmla="*/ 624 w 95"/>
                <a:gd name="T19" fmla="*/ 0 h 51"/>
                <a:gd name="T20" fmla="*/ 443 w 95"/>
                <a:gd name="T21" fmla="*/ 7 h 51"/>
                <a:gd name="T22" fmla="*/ 220 w 95"/>
                <a:gd name="T23" fmla="*/ 4 h 51"/>
                <a:gd name="T24" fmla="*/ 0 w 95"/>
                <a:gd name="T25" fmla="*/ 1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51"/>
                <a:gd name="T41" fmla="*/ 95 w 95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51">
                  <a:moveTo>
                    <a:pt x="0" y="10"/>
                  </a:moveTo>
                  <a:lnTo>
                    <a:pt x="23" y="27"/>
                  </a:lnTo>
                  <a:lnTo>
                    <a:pt x="23" y="45"/>
                  </a:lnTo>
                  <a:lnTo>
                    <a:pt x="44" y="51"/>
                  </a:lnTo>
                  <a:lnTo>
                    <a:pt x="53" y="45"/>
                  </a:lnTo>
                  <a:lnTo>
                    <a:pt x="77" y="45"/>
                  </a:lnTo>
                  <a:lnTo>
                    <a:pt x="95" y="45"/>
                  </a:lnTo>
                  <a:lnTo>
                    <a:pt x="94" y="36"/>
                  </a:lnTo>
                  <a:lnTo>
                    <a:pt x="77" y="24"/>
                  </a:lnTo>
                  <a:lnTo>
                    <a:pt x="56" y="0"/>
                  </a:lnTo>
                  <a:lnTo>
                    <a:pt x="39" y="7"/>
                  </a:lnTo>
                  <a:lnTo>
                    <a:pt x="20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79" name="Freeform 258"/>
            <p:cNvSpPr>
              <a:spLocks/>
            </p:cNvSpPr>
            <p:nvPr/>
          </p:nvSpPr>
          <p:spPr bwMode="auto">
            <a:xfrm>
              <a:off x="3136" y="1757"/>
              <a:ext cx="121" cy="51"/>
            </a:xfrm>
            <a:custGeom>
              <a:avLst/>
              <a:gdLst>
                <a:gd name="T0" fmla="*/ 0 w 95"/>
                <a:gd name="T1" fmla="*/ 10 h 51"/>
                <a:gd name="T2" fmla="*/ 256 w 95"/>
                <a:gd name="T3" fmla="*/ 27 h 51"/>
                <a:gd name="T4" fmla="*/ 256 w 95"/>
                <a:gd name="T5" fmla="*/ 45 h 51"/>
                <a:gd name="T6" fmla="*/ 490 w 95"/>
                <a:gd name="T7" fmla="*/ 51 h 51"/>
                <a:gd name="T8" fmla="*/ 604 w 95"/>
                <a:gd name="T9" fmla="*/ 45 h 51"/>
                <a:gd name="T10" fmla="*/ 867 w 95"/>
                <a:gd name="T11" fmla="*/ 45 h 51"/>
                <a:gd name="T12" fmla="*/ 1066 w 95"/>
                <a:gd name="T13" fmla="*/ 45 h 51"/>
                <a:gd name="T14" fmla="*/ 1057 w 95"/>
                <a:gd name="T15" fmla="*/ 36 h 51"/>
                <a:gd name="T16" fmla="*/ 867 w 95"/>
                <a:gd name="T17" fmla="*/ 24 h 51"/>
                <a:gd name="T18" fmla="*/ 624 w 95"/>
                <a:gd name="T19" fmla="*/ 0 h 51"/>
                <a:gd name="T20" fmla="*/ 443 w 95"/>
                <a:gd name="T21" fmla="*/ 7 h 51"/>
                <a:gd name="T22" fmla="*/ 220 w 95"/>
                <a:gd name="T23" fmla="*/ 4 h 51"/>
                <a:gd name="T24" fmla="*/ 0 w 95"/>
                <a:gd name="T25" fmla="*/ 1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51"/>
                <a:gd name="T41" fmla="*/ 95 w 95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51">
                  <a:moveTo>
                    <a:pt x="0" y="10"/>
                  </a:moveTo>
                  <a:lnTo>
                    <a:pt x="23" y="27"/>
                  </a:lnTo>
                  <a:lnTo>
                    <a:pt x="23" y="45"/>
                  </a:lnTo>
                  <a:lnTo>
                    <a:pt x="44" y="51"/>
                  </a:lnTo>
                  <a:lnTo>
                    <a:pt x="53" y="45"/>
                  </a:lnTo>
                  <a:lnTo>
                    <a:pt x="77" y="45"/>
                  </a:lnTo>
                  <a:lnTo>
                    <a:pt x="95" y="45"/>
                  </a:lnTo>
                  <a:lnTo>
                    <a:pt x="94" y="36"/>
                  </a:lnTo>
                  <a:lnTo>
                    <a:pt x="77" y="24"/>
                  </a:lnTo>
                  <a:lnTo>
                    <a:pt x="56" y="0"/>
                  </a:lnTo>
                  <a:lnTo>
                    <a:pt x="39" y="7"/>
                  </a:lnTo>
                  <a:lnTo>
                    <a:pt x="20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0" name="Freeform 259"/>
            <p:cNvSpPr>
              <a:spLocks/>
            </p:cNvSpPr>
            <p:nvPr/>
          </p:nvSpPr>
          <p:spPr bwMode="auto">
            <a:xfrm>
              <a:off x="3193" y="1802"/>
              <a:ext cx="81" cy="46"/>
            </a:xfrm>
            <a:custGeom>
              <a:avLst/>
              <a:gdLst>
                <a:gd name="T0" fmla="*/ 680 w 64"/>
                <a:gd name="T1" fmla="*/ 44 h 46"/>
                <a:gd name="T2" fmla="*/ 602 w 64"/>
                <a:gd name="T3" fmla="*/ 32 h 46"/>
                <a:gd name="T4" fmla="*/ 494 w 64"/>
                <a:gd name="T5" fmla="*/ 21 h 46"/>
                <a:gd name="T6" fmla="*/ 344 w 64"/>
                <a:gd name="T7" fmla="*/ 0 h 46"/>
                <a:gd name="T8" fmla="*/ 84 w 64"/>
                <a:gd name="T9" fmla="*/ 0 h 46"/>
                <a:gd name="T10" fmla="*/ 0 w 64"/>
                <a:gd name="T11" fmla="*/ 6 h 46"/>
                <a:gd name="T12" fmla="*/ 182 w 64"/>
                <a:gd name="T13" fmla="*/ 17 h 46"/>
                <a:gd name="T14" fmla="*/ 277 w 64"/>
                <a:gd name="T15" fmla="*/ 34 h 46"/>
                <a:gd name="T16" fmla="*/ 344 w 64"/>
                <a:gd name="T17" fmla="*/ 38 h 46"/>
                <a:gd name="T18" fmla="*/ 390 w 64"/>
                <a:gd name="T19" fmla="*/ 34 h 46"/>
                <a:gd name="T20" fmla="*/ 494 w 64"/>
                <a:gd name="T21" fmla="*/ 37 h 46"/>
                <a:gd name="T22" fmla="*/ 602 w 64"/>
                <a:gd name="T23" fmla="*/ 46 h 46"/>
                <a:gd name="T24" fmla="*/ 680 w 64"/>
                <a:gd name="T25" fmla="*/ 44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46"/>
                <a:gd name="T41" fmla="*/ 64 w 64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46">
                  <a:moveTo>
                    <a:pt x="64" y="44"/>
                  </a:moveTo>
                  <a:lnTo>
                    <a:pt x="58" y="32"/>
                  </a:lnTo>
                  <a:lnTo>
                    <a:pt x="47" y="21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17" y="17"/>
                  </a:lnTo>
                  <a:lnTo>
                    <a:pt x="26" y="34"/>
                  </a:lnTo>
                  <a:lnTo>
                    <a:pt x="32" y="38"/>
                  </a:lnTo>
                  <a:lnTo>
                    <a:pt x="37" y="34"/>
                  </a:lnTo>
                  <a:lnTo>
                    <a:pt x="47" y="37"/>
                  </a:lnTo>
                  <a:lnTo>
                    <a:pt x="58" y="46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1" name="Freeform 260"/>
            <p:cNvSpPr>
              <a:spLocks/>
            </p:cNvSpPr>
            <p:nvPr/>
          </p:nvSpPr>
          <p:spPr bwMode="auto">
            <a:xfrm>
              <a:off x="3193" y="1802"/>
              <a:ext cx="81" cy="46"/>
            </a:xfrm>
            <a:custGeom>
              <a:avLst/>
              <a:gdLst>
                <a:gd name="T0" fmla="*/ 680 w 64"/>
                <a:gd name="T1" fmla="*/ 44 h 46"/>
                <a:gd name="T2" fmla="*/ 602 w 64"/>
                <a:gd name="T3" fmla="*/ 32 h 46"/>
                <a:gd name="T4" fmla="*/ 494 w 64"/>
                <a:gd name="T5" fmla="*/ 21 h 46"/>
                <a:gd name="T6" fmla="*/ 344 w 64"/>
                <a:gd name="T7" fmla="*/ 0 h 46"/>
                <a:gd name="T8" fmla="*/ 84 w 64"/>
                <a:gd name="T9" fmla="*/ 0 h 46"/>
                <a:gd name="T10" fmla="*/ 0 w 64"/>
                <a:gd name="T11" fmla="*/ 6 h 46"/>
                <a:gd name="T12" fmla="*/ 182 w 64"/>
                <a:gd name="T13" fmla="*/ 17 h 46"/>
                <a:gd name="T14" fmla="*/ 277 w 64"/>
                <a:gd name="T15" fmla="*/ 34 h 46"/>
                <a:gd name="T16" fmla="*/ 344 w 64"/>
                <a:gd name="T17" fmla="*/ 38 h 46"/>
                <a:gd name="T18" fmla="*/ 390 w 64"/>
                <a:gd name="T19" fmla="*/ 34 h 46"/>
                <a:gd name="T20" fmla="*/ 494 w 64"/>
                <a:gd name="T21" fmla="*/ 37 h 46"/>
                <a:gd name="T22" fmla="*/ 602 w 64"/>
                <a:gd name="T23" fmla="*/ 46 h 46"/>
                <a:gd name="T24" fmla="*/ 680 w 64"/>
                <a:gd name="T25" fmla="*/ 44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46"/>
                <a:gd name="T41" fmla="*/ 64 w 64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46">
                  <a:moveTo>
                    <a:pt x="64" y="44"/>
                  </a:moveTo>
                  <a:lnTo>
                    <a:pt x="58" y="32"/>
                  </a:lnTo>
                  <a:lnTo>
                    <a:pt x="47" y="21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17" y="17"/>
                  </a:lnTo>
                  <a:lnTo>
                    <a:pt x="26" y="34"/>
                  </a:lnTo>
                  <a:lnTo>
                    <a:pt x="32" y="38"/>
                  </a:lnTo>
                  <a:lnTo>
                    <a:pt x="37" y="34"/>
                  </a:lnTo>
                  <a:lnTo>
                    <a:pt x="47" y="37"/>
                  </a:lnTo>
                  <a:lnTo>
                    <a:pt x="58" y="46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2" name="Freeform 261"/>
            <p:cNvSpPr>
              <a:spLocks/>
            </p:cNvSpPr>
            <p:nvPr/>
          </p:nvSpPr>
          <p:spPr bwMode="auto">
            <a:xfrm>
              <a:off x="3342" y="1780"/>
              <a:ext cx="251" cy="133"/>
            </a:xfrm>
            <a:custGeom>
              <a:avLst/>
              <a:gdLst>
                <a:gd name="T0" fmla="*/ 355 w 198"/>
                <a:gd name="T1" fmla="*/ 100 h 133"/>
                <a:gd name="T2" fmla="*/ 474 w 198"/>
                <a:gd name="T3" fmla="*/ 100 h 133"/>
                <a:gd name="T4" fmla="*/ 695 w 198"/>
                <a:gd name="T5" fmla="*/ 83 h 133"/>
                <a:gd name="T6" fmla="*/ 990 w 198"/>
                <a:gd name="T7" fmla="*/ 78 h 133"/>
                <a:gd name="T8" fmla="*/ 1103 w 198"/>
                <a:gd name="T9" fmla="*/ 95 h 133"/>
                <a:gd name="T10" fmla="*/ 1353 w 198"/>
                <a:gd name="T11" fmla="*/ 112 h 133"/>
                <a:gd name="T12" fmla="*/ 1517 w 198"/>
                <a:gd name="T13" fmla="*/ 133 h 133"/>
                <a:gd name="T14" fmla="*/ 1765 w 198"/>
                <a:gd name="T15" fmla="*/ 133 h 133"/>
                <a:gd name="T16" fmla="*/ 2121 w 198"/>
                <a:gd name="T17" fmla="*/ 100 h 133"/>
                <a:gd name="T18" fmla="*/ 2052 w 198"/>
                <a:gd name="T19" fmla="*/ 81 h 133"/>
                <a:gd name="T20" fmla="*/ 1825 w 198"/>
                <a:gd name="T21" fmla="*/ 59 h 133"/>
                <a:gd name="T22" fmla="*/ 1725 w 198"/>
                <a:gd name="T23" fmla="*/ 57 h 133"/>
                <a:gd name="T24" fmla="*/ 1361 w 198"/>
                <a:gd name="T25" fmla="*/ 19 h 133"/>
                <a:gd name="T26" fmla="*/ 1165 w 198"/>
                <a:gd name="T27" fmla="*/ 22 h 133"/>
                <a:gd name="T28" fmla="*/ 1074 w 198"/>
                <a:gd name="T29" fmla="*/ 12 h 133"/>
                <a:gd name="T30" fmla="*/ 791 w 198"/>
                <a:gd name="T31" fmla="*/ 10 h 133"/>
                <a:gd name="T32" fmla="*/ 592 w 198"/>
                <a:gd name="T33" fmla="*/ 24 h 133"/>
                <a:gd name="T34" fmla="*/ 252 w 198"/>
                <a:gd name="T35" fmla="*/ 1 h 133"/>
                <a:gd name="T36" fmla="*/ 96 w 198"/>
                <a:gd name="T37" fmla="*/ 0 h 133"/>
                <a:gd name="T38" fmla="*/ 0 w 198"/>
                <a:gd name="T39" fmla="*/ 7 h 133"/>
                <a:gd name="T40" fmla="*/ 66 w 198"/>
                <a:gd name="T41" fmla="*/ 15 h 133"/>
                <a:gd name="T42" fmla="*/ 196 w 198"/>
                <a:gd name="T43" fmla="*/ 13 h 133"/>
                <a:gd name="T44" fmla="*/ 347 w 198"/>
                <a:gd name="T45" fmla="*/ 31 h 133"/>
                <a:gd name="T46" fmla="*/ 196 w 198"/>
                <a:gd name="T47" fmla="*/ 39 h 133"/>
                <a:gd name="T48" fmla="*/ 355 w 198"/>
                <a:gd name="T49" fmla="*/ 10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33"/>
                <a:gd name="T77" fmla="*/ 198 w 198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33">
                  <a:moveTo>
                    <a:pt x="33" y="100"/>
                  </a:moveTo>
                  <a:lnTo>
                    <a:pt x="44" y="100"/>
                  </a:lnTo>
                  <a:lnTo>
                    <a:pt x="65" y="83"/>
                  </a:lnTo>
                  <a:lnTo>
                    <a:pt x="92" y="78"/>
                  </a:lnTo>
                  <a:lnTo>
                    <a:pt x="103" y="95"/>
                  </a:lnTo>
                  <a:lnTo>
                    <a:pt x="126" y="112"/>
                  </a:lnTo>
                  <a:lnTo>
                    <a:pt x="142" y="133"/>
                  </a:lnTo>
                  <a:lnTo>
                    <a:pt x="164" y="133"/>
                  </a:lnTo>
                  <a:lnTo>
                    <a:pt x="198" y="100"/>
                  </a:lnTo>
                  <a:lnTo>
                    <a:pt x="192" y="81"/>
                  </a:lnTo>
                  <a:lnTo>
                    <a:pt x="170" y="59"/>
                  </a:lnTo>
                  <a:lnTo>
                    <a:pt x="161" y="57"/>
                  </a:lnTo>
                  <a:lnTo>
                    <a:pt x="127" y="19"/>
                  </a:lnTo>
                  <a:lnTo>
                    <a:pt x="109" y="22"/>
                  </a:lnTo>
                  <a:lnTo>
                    <a:pt x="100" y="12"/>
                  </a:lnTo>
                  <a:lnTo>
                    <a:pt x="73" y="10"/>
                  </a:lnTo>
                  <a:lnTo>
                    <a:pt x="55" y="24"/>
                  </a:lnTo>
                  <a:lnTo>
                    <a:pt x="24" y="1"/>
                  </a:lnTo>
                  <a:lnTo>
                    <a:pt x="9" y="0"/>
                  </a:lnTo>
                  <a:lnTo>
                    <a:pt x="0" y="7"/>
                  </a:lnTo>
                  <a:lnTo>
                    <a:pt x="6" y="15"/>
                  </a:lnTo>
                  <a:lnTo>
                    <a:pt x="18" y="13"/>
                  </a:lnTo>
                  <a:lnTo>
                    <a:pt x="32" y="31"/>
                  </a:lnTo>
                  <a:lnTo>
                    <a:pt x="18" y="39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3" name="Freeform 262"/>
            <p:cNvSpPr>
              <a:spLocks/>
            </p:cNvSpPr>
            <p:nvPr/>
          </p:nvSpPr>
          <p:spPr bwMode="auto">
            <a:xfrm>
              <a:off x="3342" y="1780"/>
              <a:ext cx="251" cy="133"/>
            </a:xfrm>
            <a:custGeom>
              <a:avLst/>
              <a:gdLst>
                <a:gd name="T0" fmla="*/ 355 w 198"/>
                <a:gd name="T1" fmla="*/ 100 h 133"/>
                <a:gd name="T2" fmla="*/ 474 w 198"/>
                <a:gd name="T3" fmla="*/ 100 h 133"/>
                <a:gd name="T4" fmla="*/ 695 w 198"/>
                <a:gd name="T5" fmla="*/ 83 h 133"/>
                <a:gd name="T6" fmla="*/ 990 w 198"/>
                <a:gd name="T7" fmla="*/ 78 h 133"/>
                <a:gd name="T8" fmla="*/ 1103 w 198"/>
                <a:gd name="T9" fmla="*/ 95 h 133"/>
                <a:gd name="T10" fmla="*/ 1353 w 198"/>
                <a:gd name="T11" fmla="*/ 112 h 133"/>
                <a:gd name="T12" fmla="*/ 1517 w 198"/>
                <a:gd name="T13" fmla="*/ 133 h 133"/>
                <a:gd name="T14" fmla="*/ 1765 w 198"/>
                <a:gd name="T15" fmla="*/ 133 h 133"/>
                <a:gd name="T16" fmla="*/ 2121 w 198"/>
                <a:gd name="T17" fmla="*/ 100 h 133"/>
                <a:gd name="T18" fmla="*/ 2052 w 198"/>
                <a:gd name="T19" fmla="*/ 81 h 133"/>
                <a:gd name="T20" fmla="*/ 1825 w 198"/>
                <a:gd name="T21" fmla="*/ 59 h 133"/>
                <a:gd name="T22" fmla="*/ 1725 w 198"/>
                <a:gd name="T23" fmla="*/ 57 h 133"/>
                <a:gd name="T24" fmla="*/ 1361 w 198"/>
                <a:gd name="T25" fmla="*/ 19 h 133"/>
                <a:gd name="T26" fmla="*/ 1165 w 198"/>
                <a:gd name="T27" fmla="*/ 22 h 133"/>
                <a:gd name="T28" fmla="*/ 1074 w 198"/>
                <a:gd name="T29" fmla="*/ 12 h 133"/>
                <a:gd name="T30" fmla="*/ 791 w 198"/>
                <a:gd name="T31" fmla="*/ 10 h 133"/>
                <a:gd name="T32" fmla="*/ 592 w 198"/>
                <a:gd name="T33" fmla="*/ 24 h 133"/>
                <a:gd name="T34" fmla="*/ 252 w 198"/>
                <a:gd name="T35" fmla="*/ 1 h 133"/>
                <a:gd name="T36" fmla="*/ 96 w 198"/>
                <a:gd name="T37" fmla="*/ 0 h 133"/>
                <a:gd name="T38" fmla="*/ 0 w 198"/>
                <a:gd name="T39" fmla="*/ 7 h 133"/>
                <a:gd name="T40" fmla="*/ 66 w 198"/>
                <a:gd name="T41" fmla="*/ 15 h 133"/>
                <a:gd name="T42" fmla="*/ 196 w 198"/>
                <a:gd name="T43" fmla="*/ 13 h 133"/>
                <a:gd name="T44" fmla="*/ 347 w 198"/>
                <a:gd name="T45" fmla="*/ 31 h 133"/>
                <a:gd name="T46" fmla="*/ 196 w 198"/>
                <a:gd name="T47" fmla="*/ 39 h 133"/>
                <a:gd name="T48" fmla="*/ 355 w 198"/>
                <a:gd name="T49" fmla="*/ 10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33"/>
                <a:gd name="T77" fmla="*/ 198 w 198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33">
                  <a:moveTo>
                    <a:pt x="33" y="100"/>
                  </a:moveTo>
                  <a:lnTo>
                    <a:pt x="44" y="100"/>
                  </a:lnTo>
                  <a:lnTo>
                    <a:pt x="65" y="83"/>
                  </a:lnTo>
                  <a:lnTo>
                    <a:pt x="92" y="78"/>
                  </a:lnTo>
                  <a:lnTo>
                    <a:pt x="103" y="95"/>
                  </a:lnTo>
                  <a:lnTo>
                    <a:pt x="126" y="112"/>
                  </a:lnTo>
                  <a:lnTo>
                    <a:pt x="142" y="133"/>
                  </a:lnTo>
                  <a:lnTo>
                    <a:pt x="164" y="133"/>
                  </a:lnTo>
                  <a:lnTo>
                    <a:pt x="198" y="100"/>
                  </a:lnTo>
                  <a:lnTo>
                    <a:pt x="192" y="81"/>
                  </a:lnTo>
                  <a:lnTo>
                    <a:pt x="170" y="59"/>
                  </a:lnTo>
                  <a:lnTo>
                    <a:pt x="161" y="57"/>
                  </a:lnTo>
                  <a:lnTo>
                    <a:pt x="127" y="19"/>
                  </a:lnTo>
                  <a:lnTo>
                    <a:pt x="109" y="22"/>
                  </a:lnTo>
                  <a:lnTo>
                    <a:pt x="100" y="12"/>
                  </a:lnTo>
                  <a:lnTo>
                    <a:pt x="73" y="10"/>
                  </a:lnTo>
                  <a:lnTo>
                    <a:pt x="55" y="24"/>
                  </a:lnTo>
                  <a:lnTo>
                    <a:pt x="24" y="1"/>
                  </a:lnTo>
                  <a:lnTo>
                    <a:pt x="9" y="0"/>
                  </a:lnTo>
                  <a:lnTo>
                    <a:pt x="0" y="7"/>
                  </a:lnTo>
                  <a:lnTo>
                    <a:pt x="6" y="15"/>
                  </a:lnTo>
                  <a:lnTo>
                    <a:pt x="18" y="13"/>
                  </a:lnTo>
                  <a:lnTo>
                    <a:pt x="32" y="31"/>
                  </a:lnTo>
                  <a:lnTo>
                    <a:pt x="18" y="39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4" name="Freeform 263"/>
            <p:cNvSpPr>
              <a:spLocks/>
            </p:cNvSpPr>
            <p:nvPr/>
          </p:nvSpPr>
          <p:spPr bwMode="auto">
            <a:xfrm>
              <a:off x="3390" y="1725"/>
              <a:ext cx="292" cy="155"/>
            </a:xfrm>
            <a:custGeom>
              <a:avLst/>
              <a:gdLst>
                <a:gd name="T0" fmla="*/ 2248 w 230"/>
                <a:gd name="T1" fmla="*/ 36 h 155"/>
                <a:gd name="T2" fmla="*/ 2055 w 230"/>
                <a:gd name="T3" fmla="*/ 47 h 155"/>
                <a:gd name="T4" fmla="*/ 2187 w 230"/>
                <a:gd name="T5" fmla="*/ 59 h 155"/>
                <a:gd name="T6" fmla="*/ 2458 w 230"/>
                <a:gd name="T7" fmla="*/ 59 h 155"/>
                <a:gd name="T8" fmla="*/ 2505 w 230"/>
                <a:gd name="T9" fmla="*/ 68 h 155"/>
                <a:gd name="T10" fmla="*/ 2388 w 230"/>
                <a:gd name="T11" fmla="*/ 82 h 155"/>
                <a:gd name="T12" fmla="*/ 2071 w 230"/>
                <a:gd name="T13" fmla="*/ 76 h 155"/>
                <a:gd name="T14" fmla="*/ 1959 w 230"/>
                <a:gd name="T15" fmla="*/ 91 h 155"/>
                <a:gd name="T16" fmla="*/ 1822 w 230"/>
                <a:gd name="T17" fmla="*/ 103 h 155"/>
                <a:gd name="T18" fmla="*/ 1945 w 230"/>
                <a:gd name="T19" fmla="*/ 117 h 155"/>
                <a:gd name="T20" fmla="*/ 1993 w 230"/>
                <a:gd name="T21" fmla="*/ 152 h 155"/>
                <a:gd name="T22" fmla="*/ 1741 w 230"/>
                <a:gd name="T23" fmla="*/ 155 h 155"/>
                <a:gd name="T24" fmla="*/ 1678 w 230"/>
                <a:gd name="T25" fmla="*/ 136 h 155"/>
                <a:gd name="T26" fmla="*/ 1435 w 230"/>
                <a:gd name="T27" fmla="*/ 114 h 155"/>
                <a:gd name="T28" fmla="*/ 1336 w 230"/>
                <a:gd name="T29" fmla="*/ 112 h 155"/>
                <a:gd name="T30" fmla="*/ 957 w 230"/>
                <a:gd name="T31" fmla="*/ 74 h 155"/>
                <a:gd name="T32" fmla="*/ 772 w 230"/>
                <a:gd name="T33" fmla="*/ 77 h 155"/>
                <a:gd name="T34" fmla="*/ 658 w 230"/>
                <a:gd name="T35" fmla="*/ 67 h 155"/>
                <a:gd name="T36" fmla="*/ 377 w 230"/>
                <a:gd name="T37" fmla="*/ 65 h 155"/>
                <a:gd name="T38" fmla="*/ 250 w 230"/>
                <a:gd name="T39" fmla="*/ 74 h 155"/>
                <a:gd name="T40" fmla="*/ 0 w 230"/>
                <a:gd name="T41" fmla="*/ 9 h 155"/>
                <a:gd name="T42" fmla="*/ 425 w 230"/>
                <a:gd name="T43" fmla="*/ 0 h 155"/>
                <a:gd name="T44" fmla="*/ 357 w 230"/>
                <a:gd name="T45" fmla="*/ 6 h 155"/>
                <a:gd name="T46" fmla="*/ 354 w 230"/>
                <a:gd name="T47" fmla="*/ 33 h 155"/>
                <a:gd name="T48" fmla="*/ 616 w 230"/>
                <a:gd name="T49" fmla="*/ 38 h 155"/>
                <a:gd name="T50" fmla="*/ 658 w 230"/>
                <a:gd name="T51" fmla="*/ 20 h 155"/>
                <a:gd name="T52" fmla="*/ 1201 w 230"/>
                <a:gd name="T53" fmla="*/ 32 h 155"/>
                <a:gd name="T54" fmla="*/ 1407 w 230"/>
                <a:gd name="T55" fmla="*/ 55 h 155"/>
                <a:gd name="T56" fmla="*/ 1881 w 230"/>
                <a:gd name="T57" fmla="*/ 41 h 155"/>
                <a:gd name="T58" fmla="*/ 2248 w 230"/>
                <a:gd name="T59" fmla="*/ 3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0"/>
                <a:gd name="T91" fmla="*/ 0 h 155"/>
                <a:gd name="T92" fmla="*/ 230 w 230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0" h="155">
                  <a:moveTo>
                    <a:pt x="206" y="36"/>
                  </a:moveTo>
                  <a:lnTo>
                    <a:pt x="189" y="47"/>
                  </a:lnTo>
                  <a:lnTo>
                    <a:pt x="201" y="59"/>
                  </a:lnTo>
                  <a:lnTo>
                    <a:pt x="226" y="59"/>
                  </a:lnTo>
                  <a:lnTo>
                    <a:pt x="230" y="68"/>
                  </a:lnTo>
                  <a:lnTo>
                    <a:pt x="220" y="82"/>
                  </a:lnTo>
                  <a:lnTo>
                    <a:pt x="191" y="76"/>
                  </a:lnTo>
                  <a:lnTo>
                    <a:pt x="180" y="91"/>
                  </a:lnTo>
                  <a:lnTo>
                    <a:pt x="168" y="103"/>
                  </a:lnTo>
                  <a:lnTo>
                    <a:pt x="179" y="117"/>
                  </a:lnTo>
                  <a:lnTo>
                    <a:pt x="183" y="152"/>
                  </a:lnTo>
                  <a:lnTo>
                    <a:pt x="160" y="155"/>
                  </a:lnTo>
                  <a:lnTo>
                    <a:pt x="154" y="136"/>
                  </a:lnTo>
                  <a:lnTo>
                    <a:pt x="132" y="114"/>
                  </a:lnTo>
                  <a:lnTo>
                    <a:pt x="123" y="112"/>
                  </a:lnTo>
                  <a:lnTo>
                    <a:pt x="88" y="74"/>
                  </a:lnTo>
                  <a:lnTo>
                    <a:pt x="71" y="77"/>
                  </a:lnTo>
                  <a:lnTo>
                    <a:pt x="61" y="67"/>
                  </a:lnTo>
                  <a:lnTo>
                    <a:pt x="35" y="65"/>
                  </a:lnTo>
                  <a:lnTo>
                    <a:pt x="23" y="74"/>
                  </a:lnTo>
                  <a:lnTo>
                    <a:pt x="0" y="9"/>
                  </a:lnTo>
                  <a:lnTo>
                    <a:pt x="39" y="0"/>
                  </a:lnTo>
                  <a:lnTo>
                    <a:pt x="33" y="6"/>
                  </a:lnTo>
                  <a:lnTo>
                    <a:pt x="32" y="33"/>
                  </a:lnTo>
                  <a:lnTo>
                    <a:pt x="57" y="38"/>
                  </a:lnTo>
                  <a:lnTo>
                    <a:pt x="61" y="20"/>
                  </a:lnTo>
                  <a:lnTo>
                    <a:pt x="110" y="32"/>
                  </a:lnTo>
                  <a:lnTo>
                    <a:pt x="130" y="55"/>
                  </a:lnTo>
                  <a:lnTo>
                    <a:pt x="173" y="41"/>
                  </a:lnTo>
                  <a:lnTo>
                    <a:pt x="206" y="3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5" name="Freeform 264"/>
            <p:cNvSpPr>
              <a:spLocks/>
            </p:cNvSpPr>
            <p:nvPr/>
          </p:nvSpPr>
          <p:spPr bwMode="auto">
            <a:xfrm>
              <a:off x="3390" y="1725"/>
              <a:ext cx="292" cy="155"/>
            </a:xfrm>
            <a:custGeom>
              <a:avLst/>
              <a:gdLst>
                <a:gd name="T0" fmla="*/ 2248 w 230"/>
                <a:gd name="T1" fmla="*/ 36 h 155"/>
                <a:gd name="T2" fmla="*/ 2055 w 230"/>
                <a:gd name="T3" fmla="*/ 47 h 155"/>
                <a:gd name="T4" fmla="*/ 2187 w 230"/>
                <a:gd name="T5" fmla="*/ 59 h 155"/>
                <a:gd name="T6" fmla="*/ 2458 w 230"/>
                <a:gd name="T7" fmla="*/ 59 h 155"/>
                <a:gd name="T8" fmla="*/ 2505 w 230"/>
                <a:gd name="T9" fmla="*/ 68 h 155"/>
                <a:gd name="T10" fmla="*/ 2388 w 230"/>
                <a:gd name="T11" fmla="*/ 82 h 155"/>
                <a:gd name="T12" fmla="*/ 2071 w 230"/>
                <a:gd name="T13" fmla="*/ 76 h 155"/>
                <a:gd name="T14" fmla="*/ 1959 w 230"/>
                <a:gd name="T15" fmla="*/ 91 h 155"/>
                <a:gd name="T16" fmla="*/ 1822 w 230"/>
                <a:gd name="T17" fmla="*/ 103 h 155"/>
                <a:gd name="T18" fmla="*/ 1945 w 230"/>
                <a:gd name="T19" fmla="*/ 117 h 155"/>
                <a:gd name="T20" fmla="*/ 1993 w 230"/>
                <a:gd name="T21" fmla="*/ 152 h 155"/>
                <a:gd name="T22" fmla="*/ 1741 w 230"/>
                <a:gd name="T23" fmla="*/ 155 h 155"/>
                <a:gd name="T24" fmla="*/ 1678 w 230"/>
                <a:gd name="T25" fmla="*/ 136 h 155"/>
                <a:gd name="T26" fmla="*/ 1435 w 230"/>
                <a:gd name="T27" fmla="*/ 114 h 155"/>
                <a:gd name="T28" fmla="*/ 1336 w 230"/>
                <a:gd name="T29" fmla="*/ 112 h 155"/>
                <a:gd name="T30" fmla="*/ 957 w 230"/>
                <a:gd name="T31" fmla="*/ 74 h 155"/>
                <a:gd name="T32" fmla="*/ 772 w 230"/>
                <a:gd name="T33" fmla="*/ 77 h 155"/>
                <a:gd name="T34" fmla="*/ 658 w 230"/>
                <a:gd name="T35" fmla="*/ 67 h 155"/>
                <a:gd name="T36" fmla="*/ 377 w 230"/>
                <a:gd name="T37" fmla="*/ 65 h 155"/>
                <a:gd name="T38" fmla="*/ 250 w 230"/>
                <a:gd name="T39" fmla="*/ 74 h 155"/>
                <a:gd name="T40" fmla="*/ 0 w 230"/>
                <a:gd name="T41" fmla="*/ 9 h 155"/>
                <a:gd name="T42" fmla="*/ 425 w 230"/>
                <a:gd name="T43" fmla="*/ 0 h 155"/>
                <a:gd name="T44" fmla="*/ 357 w 230"/>
                <a:gd name="T45" fmla="*/ 6 h 155"/>
                <a:gd name="T46" fmla="*/ 354 w 230"/>
                <a:gd name="T47" fmla="*/ 33 h 155"/>
                <a:gd name="T48" fmla="*/ 616 w 230"/>
                <a:gd name="T49" fmla="*/ 38 h 155"/>
                <a:gd name="T50" fmla="*/ 658 w 230"/>
                <a:gd name="T51" fmla="*/ 20 h 155"/>
                <a:gd name="T52" fmla="*/ 1201 w 230"/>
                <a:gd name="T53" fmla="*/ 32 h 155"/>
                <a:gd name="T54" fmla="*/ 1407 w 230"/>
                <a:gd name="T55" fmla="*/ 55 h 155"/>
                <a:gd name="T56" fmla="*/ 1881 w 230"/>
                <a:gd name="T57" fmla="*/ 41 h 155"/>
                <a:gd name="T58" fmla="*/ 2248 w 230"/>
                <a:gd name="T59" fmla="*/ 3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0"/>
                <a:gd name="T91" fmla="*/ 0 h 155"/>
                <a:gd name="T92" fmla="*/ 230 w 230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0" h="155">
                  <a:moveTo>
                    <a:pt x="206" y="36"/>
                  </a:moveTo>
                  <a:lnTo>
                    <a:pt x="189" y="47"/>
                  </a:lnTo>
                  <a:lnTo>
                    <a:pt x="201" y="59"/>
                  </a:lnTo>
                  <a:lnTo>
                    <a:pt x="226" y="59"/>
                  </a:lnTo>
                  <a:lnTo>
                    <a:pt x="230" y="68"/>
                  </a:lnTo>
                  <a:lnTo>
                    <a:pt x="220" y="82"/>
                  </a:lnTo>
                  <a:lnTo>
                    <a:pt x="191" y="76"/>
                  </a:lnTo>
                  <a:lnTo>
                    <a:pt x="180" y="91"/>
                  </a:lnTo>
                  <a:lnTo>
                    <a:pt x="168" y="103"/>
                  </a:lnTo>
                  <a:lnTo>
                    <a:pt x="179" y="117"/>
                  </a:lnTo>
                  <a:lnTo>
                    <a:pt x="183" y="152"/>
                  </a:lnTo>
                  <a:lnTo>
                    <a:pt x="160" y="155"/>
                  </a:lnTo>
                  <a:lnTo>
                    <a:pt x="154" y="136"/>
                  </a:lnTo>
                  <a:lnTo>
                    <a:pt x="132" y="114"/>
                  </a:lnTo>
                  <a:lnTo>
                    <a:pt x="123" y="112"/>
                  </a:lnTo>
                  <a:lnTo>
                    <a:pt x="88" y="74"/>
                  </a:lnTo>
                  <a:lnTo>
                    <a:pt x="71" y="77"/>
                  </a:lnTo>
                  <a:lnTo>
                    <a:pt x="61" y="67"/>
                  </a:lnTo>
                  <a:lnTo>
                    <a:pt x="35" y="65"/>
                  </a:lnTo>
                  <a:lnTo>
                    <a:pt x="23" y="74"/>
                  </a:lnTo>
                  <a:lnTo>
                    <a:pt x="0" y="9"/>
                  </a:lnTo>
                  <a:lnTo>
                    <a:pt x="39" y="0"/>
                  </a:lnTo>
                  <a:lnTo>
                    <a:pt x="33" y="6"/>
                  </a:lnTo>
                  <a:lnTo>
                    <a:pt x="32" y="33"/>
                  </a:lnTo>
                  <a:lnTo>
                    <a:pt x="57" y="38"/>
                  </a:lnTo>
                  <a:lnTo>
                    <a:pt x="61" y="20"/>
                  </a:lnTo>
                  <a:lnTo>
                    <a:pt x="110" y="32"/>
                  </a:lnTo>
                  <a:lnTo>
                    <a:pt x="130" y="55"/>
                  </a:lnTo>
                  <a:lnTo>
                    <a:pt x="173" y="41"/>
                  </a:lnTo>
                  <a:lnTo>
                    <a:pt x="206" y="3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6" name="Freeform 265"/>
            <p:cNvSpPr>
              <a:spLocks/>
            </p:cNvSpPr>
            <p:nvPr/>
          </p:nvSpPr>
          <p:spPr bwMode="auto">
            <a:xfrm>
              <a:off x="3603" y="1801"/>
              <a:ext cx="137" cy="76"/>
            </a:xfrm>
            <a:custGeom>
              <a:avLst/>
              <a:gdLst>
                <a:gd name="T0" fmla="*/ 981 w 108"/>
                <a:gd name="T1" fmla="*/ 24 h 76"/>
                <a:gd name="T2" fmla="*/ 981 w 108"/>
                <a:gd name="T3" fmla="*/ 35 h 76"/>
                <a:gd name="T4" fmla="*/ 1101 w 108"/>
                <a:gd name="T5" fmla="*/ 41 h 76"/>
                <a:gd name="T6" fmla="*/ 1164 w 108"/>
                <a:gd name="T7" fmla="*/ 62 h 76"/>
                <a:gd name="T8" fmla="*/ 803 w 108"/>
                <a:gd name="T9" fmla="*/ 68 h 76"/>
                <a:gd name="T10" fmla="*/ 694 w 108"/>
                <a:gd name="T11" fmla="*/ 57 h 76"/>
                <a:gd name="T12" fmla="*/ 510 w 108"/>
                <a:gd name="T13" fmla="*/ 57 h 76"/>
                <a:gd name="T14" fmla="*/ 320 w 108"/>
                <a:gd name="T15" fmla="*/ 74 h 76"/>
                <a:gd name="T16" fmla="*/ 157 w 108"/>
                <a:gd name="T17" fmla="*/ 76 h 76"/>
                <a:gd name="T18" fmla="*/ 122 w 108"/>
                <a:gd name="T19" fmla="*/ 41 h 76"/>
                <a:gd name="T20" fmla="*/ 0 w 108"/>
                <a:gd name="T21" fmla="*/ 27 h 76"/>
                <a:gd name="T22" fmla="*/ 124 w 108"/>
                <a:gd name="T23" fmla="*/ 15 h 76"/>
                <a:gd name="T24" fmla="*/ 250 w 108"/>
                <a:gd name="T25" fmla="*/ 0 h 76"/>
                <a:gd name="T26" fmla="*/ 476 w 108"/>
                <a:gd name="T27" fmla="*/ 4 h 76"/>
                <a:gd name="T28" fmla="*/ 375 w 108"/>
                <a:gd name="T29" fmla="*/ 15 h 76"/>
                <a:gd name="T30" fmla="*/ 981 w 108"/>
                <a:gd name="T31" fmla="*/ 24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76"/>
                <a:gd name="T50" fmla="*/ 108 w 108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76">
                  <a:moveTo>
                    <a:pt x="91" y="24"/>
                  </a:moveTo>
                  <a:lnTo>
                    <a:pt x="91" y="35"/>
                  </a:lnTo>
                  <a:lnTo>
                    <a:pt x="102" y="41"/>
                  </a:lnTo>
                  <a:lnTo>
                    <a:pt x="108" y="62"/>
                  </a:lnTo>
                  <a:lnTo>
                    <a:pt x="74" y="68"/>
                  </a:lnTo>
                  <a:lnTo>
                    <a:pt x="64" y="57"/>
                  </a:lnTo>
                  <a:lnTo>
                    <a:pt x="47" y="57"/>
                  </a:lnTo>
                  <a:lnTo>
                    <a:pt x="30" y="74"/>
                  </a:lnTo>
                  <a:lnTo>
                    <a:pt x="15" y="76"/>
                  </a:lnTo>
                  <a:lnTo>
                    <a:pt x="11" y="41"/>
                  </a:lnTo>
                  <a:lnTo>
                    <a:pt x="0" y="27"/>
                  </a:lnTo>
                  <a:lnTo>
                    <a:pt x="12" y="15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35" y="15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7" name="Freeform 266"/>
            <p:cNvSpPr>
              <a:spLocks/>
            </p:cNvSpPr>
            <p:nvPr/>
          </p:nvSpPr>
          <p:spPr bwMode="auto">
            <a:xfrm>
              <a:off x="3603" y="1801"/>
              <a:ext cx="137" cy="76"/>
            </a:xfrm>
            <a:custGeom>
              <a:avLst/>
              <a:gdLst>
                <a:gd name="T0" fmla="*/ 981 w 108"/>
                <a:gd name="T1" fmla="*/ 24 h 76"/>
                <a:gd name="T2" fmla="*/ 981 w 108"/>
                <a:gd name="T3" fmla="*/ 35 h 76"/>
                <a:gd name="T4" fmla="*/ 1101 w 108"/>
                <a:gd name="T5" fmla="*/ 41 h 76"/>
                <a:gd name="T6" fmla="*/ 1164 w 108"/>
                <a:gd name="T7" fmla="*/ 62 h 76"/>
                <a:gd name="T8" fmla="*/ 803 w 108"/>
                <a:gd name="T9" fmla="*/ 68 h 76"/>
                <a:gd name="T10" fmla="*/ 694 w 108"/>
                <a:gd name="T11" fmla="*/ 57 h 76"/>
                <a:gd name="T12" fmla="*/ 510 w 108"/>
                <a:gd name="T13" fmla="*/ 57 h 76"/>
                <a:gd name="T14" fmla="*/ 320 w 108"/>
                <a:gd name="T15" fmla="*/ 74 h 76"/>
                <a:gd name="T16" fmla="*/ 157 w 108"/>
                <a:gd name="T17" fmla="*/ 76 h 76"/>
                <a:gd name="T18" fmla="*/ 122 w 108"/>
                <a:gd name="T19" fmla="*/ 41 h 76"/>
                <a:gd name="T20" fmla="*/ 0 w 108"/>
                <a:gd name="T21" fmla="*/ 27 h 76"/>
                <a:gd name="T22" fmla="*/ 124 w 108"/>
                <a:gd name="T23" fmla="*/ 15 h 76"/>
                <a:gd name="T24" fmla="*/ 250 w 108"/>
                <a:gd name="T25" fmla="*/ 0 h 76"/>
                <a:gd name="T26" fmla="*/ 476 w 108"/>
                <a:gd name="T27" fmla="*/ 4 h 76"/>
                <a:gd name="T28" fmla="*/ 375 w 108"/>
                <a:gd name="T29" fmla="*/ 15 h 76"/>
                <a:gd name="T30" fmla="*/ 981 w 108"/>
                <a:gd name="T31" fmla="*/ 24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76"/>
                <a:gd name="T50" fmla="*/ 108 w 108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76">
                  <a:moveTo>
                    <a:pt x="91" y="24"/>
                  </a:moveTo>
                  <a:lnTo>
                    <a:pt x="91" y="35"/>
                  </a:lnTo>
                  <a:lnTo>
                    <a:pt x="102" y="41"/>
                  </a:lnTo>
                  <a:lnTo>
                    <a:pt x="108" y="62"/>
                  </a:lnTo>
                  <a:lnTo>
                    <a:pt x="74" y="68"/>
                  </a:lnTo>
                  <a:lnTo>
                    <a:pt x="64" y="57"/>
                  </a:lnTo>
                  <a:lnTo>
                    <a:pt x="47" y="57"/>
                  </a:lnTo>
                  <a:lnTo>
                    <a:pt x="30" y="74"/>
                  </a:lnTo>
                  <a:lnTo>
                    <a:pt x="15" y="76"/>
                  </a:lnTo>
                  <a:lnTo>
                    <a:pt x="11" y="41"/>
                  </a:lnTo>
                  <a:lnTo>
                    <a:pt x="0" y="27"/>
                  </a:lnTo>
                  <a:lnTo>
                    <a:pt x="12" y="15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35" y="15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8" name="Freeform 267"/>
            <p:cNvSpPr>
              <a:spLocks/>
            </p:cNvSpPr>
            <p:nvPr/>
          </p:nvSpPr>
          <p:spPr bwMode="auto">
            <a:xfrm>
              <a:off x="3630" y="1745"/>
              <a:ext cx="166" cy="80"/>
            </a:xfrm>
            <a:custGeom>
              <a:avLst/>
              <a:gdLst>
                <a:gd name="T0" fmla="*/ 1362 w 131"/>
                <a:gd name="T1" fmla="*/ 4 h 80"/>
                <a:gd name="T2" fmla="*/ 1395 w 131"/>
                <a:gd name="T3" fmla="*/ 13 h 80"/>
                <a:gd name="T4" fmla="*/ 1101 w 131"/>
                <a:gd name="T5" fmla="*/ 53 h 80"/>
                <a:gd name="T6" fmla="*/ 869 w 131"/>
                <a:gd name="T7" fmla="*/ 57 h 80"/>
                <a:gd name="T8" fmla="*/ 746 w 131"/>
                <a:gd name="T9" fmla="*/ 80 h 80"/>
                <a:gd name="T10" fmla="*/ 155 w 131"/>
                <a:gd name="T11" fmla="*/ 71 h 80"/>
                <a:gd name="T12" fmla="*/ 222 w 131"/>
                <a:gd name="T13" fmla="*/ 60 h 80"/>
                <a:gd name="T14" fmla="*/ 328 w 131"/>
                <a:gd name="T15" fmla="*/ 62 h 80"/>
                <a:gd name="T16" fmla="*/ 437 w 131"/>
                <a:gd name="T17" fmla="*/ 48 h 80"/>
                <a:gd name="T18" fmla="*/ 398 w 131"/>
                <a:gd name="T19" fmla="*/ 39 h 80"/>
                <a:gd name="T20" fmla="*/ 124 w 131"/>
                <a:gd name="T21" fmla="*/ 39 h 80"/>
                <a:gd name="T22" fmla="*/ 0 w 131"/>
                <a:gd name="T23" fmla="*/ 27 h 80"/>
                <a:gd name="T24" fmla="*/ 182 w 131"/>
                <a:gd name="T25" fmla="*/ 16 h 80"/>
                <a:gd name="T26" fmla="*/ 724 w 131"/>
                <a:gd name="T27" fmla="*/ 0 h 80"/>
                <a:gd name="T28" fmla="*/ 968 w 131"/>
                <a:gd name="T29" fmla="*/ 7 h 80"/>
                <a:gd name="T30" fmla="*/ 1362 w 131"/>
                <a:gd name="T31" fmla="*/ 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80"/>
                <a:gd name="T50" fmla="*/ 131 w 131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80">
                  <a:moveTo>
                    <a:pt x="128" y="4"/>
                  </a:moveTo>
                  <a:lnTo>
                    <a:pt x="131" y="13"/>
                  </a:lnTo>
                  <a:lnTo>
                    <a:pt x="103" y="53"/>
                  </a:lnTo>
                  <a:lnTo>
                    <a:pt x="81" y="57"/>
                  </a:lnTo>
                  <a:lnTo>
                    <a:pt x="70" y="80"/>
                  </a:lnTo>
                  <a:lnTo>
                    <a:pt x="14" y="71"/>
                  </a:lnTo>
                  <a:lnTo>
                    <a:pt x="21" y="60"/>
                  </a:lnTo>
                  <a:lnTo>
                    <a:pt x="31" y="62"/>
                  </a:lnTo>
                  <a:lnTo>
                    <a:pt x="41" y="48"/>
                  </a:lnTo>
                  <a:lnTo>
                    <a:pt x="37" y="39"/>
                  </a:lnTo>
                  <a:lnTo>
                    <a:pt x="12" y="39"/>
                  </a:lnTo>
                  <a:lnTo>
                    <a:pt x="0" y="27"/>
                  </a:lnTo>
                  <a:lnTo>
                    <a:pt x="17" y="16"/>
                  </a:lnTo>
                  <a:lnTo>
                    <a:pt x="68" y="0"/>
                  </a:lnTo>
                  <a:lnTo>
                    <a:pt x="91" y="7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89" name="Freeform 268"/>
            <p:cNvSpPr>
              <a:spLocks/>
            </p:cNvSpPr>
            <p:nvPr/>
          </p:nvSpPr>
          <p:spPr bwMode="auto">
            <a:xfrm>
              <a:off x="3630" y="1745"/>
              <a:ext cx="166" cy="80"/>
            </a:xfrm>
            <a:custGeom>
              <a:avLst/>
              <a:gdLst>
                <a:gd name="T0" fmla="*/ 1362 w 131"/>
                <a:gd name="T1" fmla="*/ 4 h 80"/>
                <a:gd name="T2" fmla="*/ 1395 w 131"/>
                <a:gd name="T3" fmla="*/ 13 h 80"/>
                <a:gd name="T4" fmla="*/ 1101 w 131"/>
                <a:gd name="T5" fmla="*/ 53 h 80"/>
                <a:gd name="T6" fmla="*/ 869 w 131"/>
                <a:gd name="T7" fmla="*/ 57 h 80"/>
                <a:gd name="T8" fmla="*/ 746 w 131"/>
                <a:gd name="T9" fmla="*/ 80 h 80"/>
                <a:gd name="T10" fmla="*/ 155 w 131"/>
                <a:gd name="T11" fmla="*/ 71 h 80"/>
                <a:gd name="T12" fmla="*/ 222 w 131"/>
                <a:gd name="T13" fmla="*/ 60 h 80"/>
                <a:gd name="T14" fmla="*/ 328 w 131"/>
                <a:gd name="T15" fmla="*/ 62 h 80"/>
                <a:gd name="T16" fmla="*/ 437 w 131"/>
                <a:gd name="T17" fmla="*/ 48 h 80"/>
                <a:gd name="T18" fmla="*/ 398 w 131"/>
                <a:gd name="T19" fmla="*/ 39 h 80"/>
                <a:gd name="T20" fmla="*/ 124 w 131"/>
                <a:gd name="T21" fmla="*/ 39 h 80"/>
                <a:gd name="T22" fmla="*/ 0 w 131"/>
                <a:gd name="T23" fmla="*/ 27 h 80"/>
                <a:gd name="T24" fmla="*/ 182 w 131"/>
                <a:gd name="T25" fmla="*/ 16 h 80"/>
                <a:gd name="T26" fmla="*/ 724 w 131"/>
                <a:gd name="T27" fmla="*/ 0 h 80"/>
                <a:gd name="T28" fmla="*/ 968 w 131"/>
                <a:gd name="T29" fmla="*/ 7 h 80"/>
                <a:gd name="T30" fmla="*/ 1362 w 131"/>
                <a:gd name="T31" fmla="*/ 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80"/>
                <a:gd name="T50" fmla="*/ 131 w 131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80">
                  <a:moveTo>
                    <a:pt x="128" y="4"/>
                  </a:moveTo>
                  <a:lnTo>
                    <a:pt x="131" y="13"/>
                  </a:lnTo>
                  <a:lnTo>
                    <a:pt x="103" y="53"/>
                  </a:lnTo>
                  <a:lnTo>
                    <a:pt x="81" y="57"/>
                  </a:lnTo>
                  <a:lnTo>
                    <a:pt x="70" y="80"/>
                  </a:lnTo>
                  <a:lnTo>
                    <a:pt x="14" y="71"/>
                  </a:lnTo>
                  <a:lnTo>
                    <a:pt x="21" y="60"/>
                  </a:lnTo>
                  <a:lnTo>
                    <a:pt x="31" y="62"/>
                  </a:lnTo>
                  <a:lnTo>
                    <a:pt x="41" y="48"/>
                  </a:lnTo>
                  <a:lnTo>
                    <a:pt x="37" y="39"/>
                  </a:lnTo>
                  <a:lnTo>
                    <a:pt x="12" y="39"/>
                  </a:lnTo>
                  <a:lnTo>
                    <a:pt x="0" y="27"/>
                  </a:lnTo>
                  <a:lnTo>
                    <a:pt x="17" y="16"/>
                  </a:lnTo>
                  <a:lnTo>
                    <a:pt x="68" y="0"/>
                  </a:lnTo>
                  <a:lnTo>
                    <a:pt x="91" y="7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0" name="Freeform 269"/>
            <p:cNvSpPr>
              <a:spLocks/>
            </p:cNvSpPr>
            <p:nvPr/>
          </p:nvSpPr>
          <p:spPr bwMode="auto">
            <a:xfrm>
              <a:off x="2927" y="1792"/>
              <a:ext cx="30" cy="30"/>
            </a:xfrm>
            <a:custGeom>
              <a:avLst/>
              <a:gdLst>
                <a:gd name="T0" fmla="*/ 0 w 24"/>
                <a:gd name="T1" fmla="*/ 16 h 30"/>
                <a:gd name="T2" fmla="*/ 95 w 24"/>
                <a:gd name="T3" fmla="*/ 0 h 30"/>
                <a:gd name="T4" fmla="*/ 220 w 24"/>
                <a:gd name="T5" fmla="*/ 19 h 30"/>
                <a:gd name="T6" fmla="*/ 77 w 24"/>
                <a:gd name="T7" fmla="*/ 25 h 30"/>
                <a:gd name="T8" fmla="*/ 1 w 24"/>
                <a:gd name="T9" fmla="*/ 30 h 30"/>
                <a:gd name="T10" fmla="*/ 0 w 24"/>
                <a:gd name="T11" fmla="*/ 16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0"/>
                <a:gd name="T20" fmla="*/ 24 w 24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0">
                  <a:moveTo>
                    <a:pt x="0" y="16"/>
                  </a:moveTo>
                  <a:lnTo>
                    <a:pt x="10" y="0"/>
                  </a:lnTo>
                  <a:lnTo>
                    <a:pt x="24" y="19"/>
                  </a:lnTo>
                  <a:lnTo>
                    <a:pt x="9" y="25"/>
                  </a:lnTo>
                  <a:lnTo>
                    <a:pt x="1" y="3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1" name="Freeform 270"/>
            <p:cNvSpPr>
              <a:spLocks/>
            </p:cNvSpPr>
            <p:nvPr/>
          </p:nvSpPr>
          <p:spPr bwMode="auto">
            <a:xfrm>
              <a:off x="2919" y="1798"/>
              <a:ext cx="322" cy="115"/>
            </a:xfrm>
            <a:custGeom>
              <a:avLst/>
              <a:gdLst>
                <a:gd name="T0" fmla="*/ 233 w 254"/>
                <a:gd name="T1" fmla="*/ 27 h 115"/>
                <a:gd name="T2" fmla="*/ 374 w 254"/>
                <a:gd name="T3" fmla="*/ 15 h 115"/>
                <a:gd name="T4" fmla="*/ 530 w 254"/>
                <a:gd name="T5" fmla="*/ 16 h 115"/>
                <a:gd name="T6" fmla="*/ 1241 w 254"/>
                <a:gd name="T7" fmla="*/ 0 h 115"/>
                <a:gd name="T8" fmla="*/ 1429 w 254"/>
                <a:gd name="T9" fmla="*/ 10 h 115"/>
                <a:gd name="T10" fmla="*/ 2083 w 254"/>
                <a:gd name="T11" fmla="*/ 4 h 115"/>
                <a:gd name="T12" fmla="*/ 2315 w 254"/>
                <a:gd name="T13" fmla="*/ 10 h 115"/>
                <a:gd name="T14" fmla="*/ 2496 w 254"/>
                <a:gd name="T15" fmla="*/ 21 h 115"/>
                <a:gd name="T16" fmla="*/ 2594 w 254"/>
                <a:gd name="T17" fmla="*/ 38 h 115"/>
                <a:gd name="T18" fmla="*/ 2617 w 254"/>
                <a:gd name="T19" fmla="*/ 48 h 115"/>
                <a:gd name="T20" fmla="*/ 2718 w 254"/>
                <a:gd name="T21" fmla="*/ 71 h 115"/>
                <a:gd name="T22" fmla="*/ 2718 w 254"/>
                <a:gd name="T23" fmla="*/ 82 h 115"/>
                <a:gd name="T24" fmla="*/ 2367 w 254"/>
                <a:gd name="T25" fmla="*/ 88 h 115"/>
                <a:gd name="T26" fmla="*/ 1833 w 254"/>
                <a:gd name="T27" fmla="*/ 94 h 115"/>
                <a:gd name="T28" fmla="*/ 1649 w 254"/>
                <a:gd name="T29" fmla="*/ 98 h 115"/>
                <a:gd name="T30" fmla="*/ 1613 w 254"/>
                <a:gd name="T31" fmla="*/ 115 h 115"/>
                <a:gd name="T32" fmla="*/ 1490 w 254"/>
                <a:gd name="T33" fmla="*/ 115 h 115"/>
                <a:gd name="T34" fmla="*/ 1429 w 254"/>
                <a:gd name="T35" fmla="*/ 104 h 115"/>
                <a:gd name="T36" fmla="*/ 1074 w 254"/>
                <a:gd name="T37" fmla="*/ 110 h 115"/>
                <a:gd name="T38" fmla="*/ 770 w 254"/>
                <a:gd name="T39" fmla="*/ 98 h 115"/>
                <a:gd name="T40" fmla="*/ 707 w 254"/>
                <a:gd name="T41" fmla="*/ 104 h 115"/>
                <a:gd name="T42" fmla="*/ 479 w 254"/>
                <a:gd name="T43" fmla="*/ 110 h 115"/>
                <a:gd name="T44" fmla="*/ 355 w 254"/>
                <a:gd name="T45" fmla="*/ 98 h 115"/>
                <a:gd name="T46" fmla="*/ 233 w 254"/>
                <a:gd name="T47" fmla="*/ 98 h 115"/>
                <a:gd name="T48" fmla="*/ 170 w 254"/>
                <a:gd name="T49" fmla="*/ 77 h 115"/>
                <a:gd name="T50" fmla="*/ 0 w 254"/>
                <a:gd name="T51" fmla="*/ 48 h 115"/>
                <a:gd name="T52" fmla="*/ 233 w 254"/>
                <a:gd name="T53" fmla="*/ 27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4"/>
                <a:gd name="T82" fmla="*/ 0 h 115"/>
                <a:gd name="T83" fmla="*/ 254 w 25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4" h="115">
                  <a:moveTo>
                    <a:pt x="22" y="27"/>
                  </a:moveTo>
                  <a:lnTo>
                    <a:pt x="35" y="15"/>
                  </a:lnTo>
                  <a:lnTo>
                    <a:pt x="50" y="16"/>
                  </a:lnTo>
                  <a:lnTo>
                    <a:pt x="116" y="0"/>
                  </a:lnTo>
                  <a:lnTo>
                    <a:pt x="133" y="10"/>
                  </a:lnTo>
                  <a:lnTo>
                    <a:pt x="194" y="4"/>
                  </a:lnTo>
                  <a:lnTo>
                    <a:pt x="216" y="10"/>
                  </a:lnTo>
                  <a:lnTo>
                    <a:pt x="233" y="21"/>
                  </a:lnTo>
                  <a:lnTo>
                    <a:pt x="242" y="38"/>
                  </a:lnTo>
                  <a:lnTo>
                    <a:pt x="244" y="48"/>
                  </a:lnTo>
                  <a:lnTo>
                    <a:pt x="254" y="71"/>
                  </a:lnTo>
                  <a:lnTo>
                    <a:pt x="254" y="82"/>
                  </a:lnTo>
                  <a:lnTo>
                    <a:pt x="221" y="88"/>
                  </a:lnTo>
                  <a:lnTo>
                    <a:pt x="171" y="94"/>
                  </a:lnTo>
                  <a:lnTo>
                    <a:pt x="154" y="98"/>
                  </a:lnTo>
                  <a:lnTo>
                    <a:pt x="150" y="115"/>
                  </a:lnTo>
                  <a:lnTo>
                    <a:pt x="139" y="115"/>
                  </a:lnTo>
                  <a:lnTo>
                    <a:pt x="133" y="104"/>
                  </a:lnTo>
                  <a:lnTo>
                    <a:pt x="100" y="110"/>
                  </a:lnTo>
                  <a:lnTo>
                    <a:pt x="72" y="98"/>
                  </a:lnTo>
                  <a:lnTo>
                    <a:pt x="66" y="104"/>
                  </a:lnTo>
                  <a:lnTo>
                    <a:pt x="45" y="110"/>
                  </a:lnTo>
                  <a:lnTo>
                    <a:pt x="33" y="98"/>
                  </a:lnTo>
                  <a:lnTo>
                    <a:pt x="22" y="98"/>
                  </a:lnTo>
                  <a:lnTo>
                    <a:pt x="16" y="77"/>
                  </a:lnTo>
                  <a:lnTo>
                    <a:pt x="0" y="48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2" name="Freeform 271"/>
            <p:cNvSpPr>
              <a:spLocks/>
            </p:cNvSpPr>
            <p:nvPr/>
          </p:nvSpPr>
          <p:spPr bwMode="auto">
            <a:xfrm>
              <a:off x="2702" y="1720"/>
              <a:ext cx="56" cy="25"/>
            </a:xfrm>
            <a:custGeom>
              <a:avLst/>
              <a:gdLst>
                <a:gd name="T0" fmla="*/ 46 w 44"/>
                <a:gd name="T1" fmla="*/ 2 h 25"/>
                <a:gd name="T2" fmla="*/ 0 w 44"/>
                <a:gd name="T3" fmla="*/ 22 h 25"/>
                <a:gd name="T4" fmla="*/ 36 w 44"/>
                <a:gd name="T5" fmla="*/ 25 h 25"/>
                <a:gd name="T6" fmla="*/ 317 w 44"/>
                <a:gd name="T7" fmla="*/ 17 h 25"/>
                <a:gd name="T8" fmla="*/ 489 w 44"/>
                <a:gd name="T9" fmla="*/ 3 h 25"/>
                <a:gd name="T10" fmla="*/ 439 w 44"/>
                <a:gd name="T11" fmla="*/ 0 h 25"/>
                <a:gd name="T12" fmla="*/ 131 w 44"/>
                <a:gd name="T13" fmla="*/ 6 h 25"/>
                <a:gd name="T14" fmla="*/ 46 w 44"/>
                <a:gd name="T15" fmla="*/ 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25"/>
                <a:gd name="T26" fmla="*/ 44 w 4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25">
                  <a:moveTo>
                    <a:pt x="4" y="2"/>
                  </a:moveTo>
                  <a:lnTo>
                    <a:pt x="0" y="22"/>
                  </a:lnTo>
                  <a:lnTo>
                    <a:pt x="3" y="25"/>
                  </a:lnTo>
                  <a:lnTo>
                    <a:pt x="28" y="17"/>
                  </a:lnTo>
                  <a:lnTo>
                    <a:pt x="44" y="3"/>
                  </a:lnTo>
                  <a:lnTo>
                    <a:pt x="39" y="0"/>
                  </a:lnTo>
                  <a:lnTo>
                    <a:pt x="12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3" name="Freeform 272"/>
            <p:cNvSpPr>
              <a:spLocks/>
            </p:cNvSpPr>
            <p:nvPr/>
          </p:nvSpPr>
          <p:spPr bwMode="auto">
            <a:xfrm>
              <a:off x="2833" y="1792"/>
              <a:ext cx="32" cy="28"/>
            </a:xfrm>
            <a:custGeom>
              <a:avLst/>
              <a:gdLst>
                <a:gd name="T0" fmla="*/ 0 w 25"/>
                <a:gd name="T1" fmla="*/ 10 h 28"/>
                <a:gd name="T2" fmla="*/ 294 w 25"/>
                <a:gd name="T3" fmla="*/ 0 h 28"/>
                <a:gd name="T4" fmla="*/ 285 w 25"/>
                <a:gd name="T5" fmla="*/ 16 h 28"/>
                <a:gd name="T6" fmla="*/ 106 w 25"/>
                <a:gd name="T7" fmla="*/ 28 h 28"/>
                <a:gd name="T8" fmla="*/ 0 w 25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0" y="10"/>
                  </a:moveTo>
                  <a:lnTo>
                    <a:pt x="25" y="0"/>
                  </a:lnTo>
                  <a:lnTo>
                    <a:pt x="24" y="16"/>
                  </a:lnTo>
                  <a:lnTo>
                    <a:pt x="9" y="2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4" name="Freeform 273"/>
            <p:cNvSpPr>
              <a:spLocks/>
            </p:cNvSpPr>
            <p:nvPr/>
          </p:nvSpPr>
          <p:spPr bwMode="auto">
            <a:xfrm>
              <a:off x="2833" y="1792"/>
              <a:ext cx="32" cy="28"/>
            </a:xfrm>
            <a:custGeom>
              <a:avLst/>
              <a:gdLst>
                <a:gd name="T0" fmla="*/ 0 w 25"/>
                <a:gd name="T1" fmla="*/ 10 h 28"/>
                <a:gd name="T2" fmla="*/ 294 w 25"/>
                <a:gd name="T3" fmla="*/ 0 h 28"/>
                <a:gd name="T4" fmla="*/ 285 w 25"/>
                <a:gd name="T5" fmla="*/ 16 h 28"/>
                <a:gd name="T6" fmla="*/ 106 w 25"/>
                <a:gd name="T7" fmla="*/ 28 h 28"/>
                <a:gd name="T8" fmla="*/ 0 w 25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0" y="10"/>
                  </a:moveTo>
                  <a:lnTo>
                    <a:pt x="25" y="0"/>
                  </a:lnTo>
                  <a:lnTo>
                    <a:pt x="24" y="16"/>
                  </a:lnTo>
                  <a:lnTo>
                    <a:pt x="9" y="2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5" name="Freeform 274"/>
            <p:cNvSpPr>
              <a:spLocks/>
            </p:cNvSpPr>
            <p:nvPr/>
          </p:nvSpPr>
          <p:spPr bwMode="auto">
            <a:xfrm>
              <a:off x="2863" y="1764"/>
              <a:ext cx="77" cy="44"/>
            </a:xfrm>
            <a:custGeom>
              <a:avLst/>
              <a:gdLst>
                <a:gd name="T0" fmla="*/ 137 w 60"/>
                <a:gd name="T1" fmla="*/ 5 h 44"/>
                <a:gd name="T2" fmla="*/ 603 w 60"/>
                <a:gd name="T3" fmla="*/ 5 h 44"/>
                <a:gd name="T4" fmla="*/ 726 w 60"/>
                <a:gd name="T5" fmla="*/ 11 h 44"/>
                <a:gd name="T6" fmla="*/ 726 w 60"/>
                <a:gd name="T7" fmla="*/ 28 h 44"/>
                <a:gd name="T8" fmla="*/ 603 w 60"/>
                <a:gd name="T9" fmla="*/ 44 h 44"/>
                <a:gd name="T10" fmla="*/ 0 w 60"/>
                <a:gd name="T11" fmla="*/ 44 h 44"/>
                <a:gd name="T12" fmla="*/ 0 w 60"/>
                <a:gd name="T13" fmla="*/ 0 h 44"/>
                <a:gd name="T14" fmla="*/ 137 w 60"/>
                <a:gd name="T15" fmla="*/ 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4"/>
                <a:gd name="T26" fmla="*/ 60 w 60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4">
                  <a:moveTo>
                    <a:pt x="12" y="5"/>
                  </a:moveTo>
                  <a:lnTo>
                    <a:pt x="50" y="5"/>
                  </a:lnTo>
                  <a:lnTo>
                    <a:pt x="60" y="11"/>
                  </a:lnTo>
                  <a:lnTo>
                    <a:pt x="60" y="28"/>
                  </a:lnTo>
                  <a:lnTo>
                    <a:pt x="5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6" name="Freeform 275"/>
            <p:cNvSpPr>
              <a:spLocks/>
            </p:cNvSpPr>
            <p:nvPr/>
          </p:nvSpPr>
          <p:spPr bwMode="auto">
            <a:xfrm>
              <a:off x="2792" y="1731"/>
              <a:ext cx="71" cy="71"/>
            </a:xfrm>
            <a:custGeom>
              <a:avLst/>
              <a:gdLst>
                <a:gd name="T0" fmla="*/ 124 w 56"/>
                <a:gd name="T1" fmla="*/ 71 h 71"/>
                <a:gd name="T2" fmla="*/ 317 w 56"/>
                <a:gd name="T3" fmla="*/ 67 h 71"/>
                <a:gd name="T4" fmla="*/ 350 w 56"/>
                <a:gd name="T5" fmla="*/ 71 h 71"/>
                <a:gd name="T6" fmla="*/ 601 w 56"/>
                <a:gd name="T7" fmla="*/ 62 h 71"/>
                <a:gd name="T8" fmla="*/ 601 w 56"/>
                <a:gd name="T9" fmla="*/ 33 h 71"/>
                <a:gd name="T10" fmla="*/ 416 w 56"/>
                <a:gd name="T11" fmla="*/ 27 h 71"/>
                <a:gd name="T12" fmla="*/ 317 w 56"/>
                <a:gd name="T13" fmla="*/ 0 h 71"/>
                <a:gd name="T14" fmla="*/ 124 w 56"/>
                <a:gd name="T15" fmla="*/ 3 h 71"/>
                <a:gd name="T16" fmla="*/ 172 w 56"/>
                <a:gd name="T17" fmla="*/ 23 h 71"/>
                <a:gd name="T18" fmla="*/ 172 w 56"/>
                <a:gd name="T19" fmla="*/ 36 h 71"/>
                <a:gd name="T20" fmla="*/ 96 w 56"/>
                <a:gd name="T21" fmla="*/ 52 h 71"/>
                <a:gd name="T22" fmla="*/ 0 w 56"/>
                <a:gd name="T23" fmla="*/ 65 h 71"/>
                <a:gd name="T24" fmla="*/ 124 w 56"/>
                <a:gd name="T25" fmla="*/ 71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71"/>
                <a:gd name="T41" fmla="*/ 56 w 56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71">
                  <a:moveTo>
                    <a:pt x="12" y="71"/>
                  </a:moveTo>
                  <a:lnTo>
                    <a:pt x="29" y="67"/>
                  </a:lnTo>
                  <a:lnTo>
                    <a:pt x="32" y="71"/>
                  </a:lnTo>
                  <a:lnTo>
                    <a:pt x="56" y="62"/>
                  </a:lnTo>
                  <a:lnTo>
                    <a:pt x="56" y="33"/>
                  </a:lnTo>
                  <a:lnTo>
                    <a:pt x="39" y="27"/>
                  </a:lnTo>
                  <a:lnTo>
                    <a:pt x="29" y="0"/>
                  </a:lnTo>
                  <a:lnTo>
                    <a:pt x="12" y="3"/>
                  </a:lnTo>
                  <a:lnTo>
                    <a:pt x="16" y="23"/>
                  </a:lnTo>
                  <a:lnTo>
                    <a:pt x="16" y="36"/>
                  </a:lnTo>
                  <a:lnTo>
                    <a:pt x="9" y="52"/>
                  </a:lnTo>
                  <a:lnTo>
                    <a:pt x="0" y="65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7" name="Freeform 276"/>
            <p:cNvSpPr>
              <a:spLocks/>
            </p:cNvSpPr>
            <p:nvPr/>
          </p:nvSpPr>
          <p:spPr bwMode="auto">
            <a:xfrm>
              <a:off x="2792" y="1731"/>
              <a:ext cx="71" cy="71"/>
            </a:xfrm>
            <a:custGeom>
              <a:avLst/>
              <a:gdLst>
                <a:gd name="T0" fmla="*/ 124 w 56"/>
                <a:gd name="T1" fmla="*/ 71 h 71"/>
                <a:gd name="T2" fmla="*/ 317 w 56"/>
                <a:gd name="T3" fmla="*/ 67 h 71"/>
                <a:gd name="T4" fmla="*/ 350 w 56"/>
                <a:gd name="T5" fmla="*/ 71 h 71"/>
                <a:gd name="T6" fmla="*/ 601 w 56"/>
                <a:gd name="T7" fmla="*/ 62 h 71"/>
                <a:gd name="T8" fmla="*/ 601 w 56"/>
                <a:gd name="T9" fmla="*/ 33 h 71"/>
                <a:gd name="T10" fmla="*/ 416 w 56"/>
                <a:gd name="T11" fmla="*/ 27 h 71"/>
                <a:gd name="T12" fmla="*/ 317 w 56"/>
                <a:gd name="T13" fmla="*/ 0 h 71"/>
                <a:gd name="T14" fmla="*/ 124 w 56"/>
                <a:gd name="T15" fmla="*/ 3 h 71"/>
                <a:gd name="T16" fmla="*/ 172 w 56"/>
                <a:gd name="T17" fmla="*/ 23 h 71"/>
                <a:gd name="T18" fmla="*/ 172 w 56"/>
                <a:gd name="T19" fmla="*/ 36 h 71"/>
                <a:gd name="T20" fmla="*/ 96 w 56"/>
                <a:gd name="T21" fmla="*/ 52 h 71"/>
                <a:gd name="T22" fmla="*/ 0 w 56"/>
                <a:gd name="T23" fmla="*/ 65 h 71"/>
                <a:gd name="T24" fmla="*/ 124 w 56"/>
                <a:gd name="T25" fmla="*/ 71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71"/>
                <a:gd name="T41" fmla="*/ 56 w 56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71">
                  <a:moveTo>
                    <a:pt x="12" y="71"/>
                  </a:moveTo>
                  <a:lnTo>
                    <a:pt x="29" y="67"/>
                  </a:lnTo>
                  <a:lnTo>
                    <a:pt x="32" y="71"/>
                  </a:lnTo>
                  <a:lnTo>
                    <a:pt x="56" y="62"/>
                  </a:lnTo>
                  <a:lnTo>
                    <a:pt x="56" y="33"/>
                  </a:lnTo>
                  <a:lnTo>
                    <a:pt x="39" y="27"/>
                  </a:lnTo>
                  <a:lnTo>
                    <a:pt x="29" y="0"/>
                  </a:lnTo>
                  <a:lnTo>
                    <a:pt x="12" y="3"/>
                  </a:lnTo>
                  <a:lnTo>
                    <a:pt x="16" y="23"/>
                  </a:lnTo>
                  <a:lnTo>
                    <a:pt x="16" y="36"/>
                  </a:lnTo>
                  <a:lnTo>
                    <a:pt x="9" y="52"/>
                  </a:lnTo>
                  <a:lnTo>
                    <a:pt x="0" y="65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8" name="Freeform 277"/>
            <p:cNvSpPr>
              <a:spLocks/>
            </p:cNvSpPr>
            <p:nvPr/>
          </p:nvSpPr>
          <p:spPr bwMode="auto">
            <a:xfrm>
              <a:off x="2752" y="1745"/>
              <a:ext cx="61" cy="51"/>
            </a:xfrm>
            <a:custGeom>
              <a:avLst/>
              <a:gdLst>
                <a:gd name="T0" fmla="*/ 356 w 48"/>
                <a:gd name="T1" fmla="*/ 51 h 51"/>
                <a:gd name="T2" fmla="*/ 452 w 48"/>
                <a:gd name="T3" fmla="*/ 38 h 51"/>
                <a:gd name="T4" fmla="*/ 530 w 48"/>
                <a:gd name="T5" fmla="*/ 22 h 51"/>
                <a:gd name="T6" fmla="*/ 530 w 48"/>
                <a:gd name="T7" fmla="*/ 9 h 51"/>
                <a:gd name="T8" fmla="*/ 320 w 48"/>
                <a:gd name="T9" fmla="*/ 3 h 51"/>
                <a:gd name="T10" fmla="*/ 166 w 48"/>
                <a:gd name="T11" fmla="*/ 0 h 51"/>
                <a:gd name="T12" fmla="*/ 58 w 48"/>
                <a:gd name="T13" fmla="*/ 0 h 51"/>
                <a:gd name="T14" fmla="*/ 0 w 48"/>
                <a:gd name="T15" fmla="*/ 10 h 51"/>
                <a:gd name="T16" fmla="*/ 74 w 48"/>
                <a:gd name="T17" fmla="*/ 24 h 51"/>
                <a:gd name="T18" fmla="*/ 233 w 48"/>
                <a:gd name="T19" fmla="*/ 38 h 51"/>
                <a:gd name="T20" fmla="*/ 296 w 48"/>
                <a:gd name="T21" fmla="*/ 48 h 51"/>
                <a:gd name="T22" fmla="*/ 356 w 48"/>
                <a:gd name="T23" fmla="*/ 5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1"/>
                <a:gd name="T38" fmla="*/ 48 w 48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1">
                  <a:moveTo>
                    <a:pt x="32" y="51"/>
                  </a:moveTo>
                  <a:lnTo>
                    <a:pt x="41" y="38"/>
                  </a:lnTo>
                  <a:lnTo>
                    <a:pt x="48" y="22"/>
                  </a:lnTo>
                  <a:lnTo>
                    <a:pt x="48" y="9"/>
                  </a:lnTo>
                  <a:lnTo>
                    <a:pt x="29" y="3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6" y="24"/>
                  </a:lnTo>
                  <a:lnTo>
                    <a:pt x="21" y="38"/>
                  </a:lnTo>
                  <a:lnTo>
                    <a:pt x="27" y="4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99" name="Freeform 278"/>
            <p:cNvSpPr>
              <a:spLocks/>
            </p:cNvSpPr>
            <p:nvPr/>
          </p:nvSpPr>
          <p:spPr bwMode="auto">
            <a:xfrm>
              <a:off x="2752" y="1745"/>
              <a:ext cx="61" cy="51"/>
            </a:xfrm>
            <a:custGeom>
              <a:avLst/>
              <a:gdLst>
                <a:gd name="T0" fmla="*/ 356 w 48"/>
                <a:gd name="T1" fmla="*/ 51 h 51"/>
                <a:gd name="T2" fmla="*/ 452 w 48"/>
                <a:gd name="T3" fmla="*/ 38 h 51"/>
                <a:gd name="T4" fmla="*/ 530 w 48"/>
                <a:gd name="T5" fmla="*/ 22 h 51"/>
                <a:gd name="T6" fmla="*/ 530 w 48"/>
                <a:gd name="T7" fmla="*/ 9 h 51"/>
                <a:gd name="T8" fmla="*/ 320 w 48"/>
                <a:gd name="T9" fmla="*/ 3 h 51"/>
                <a:gd name="T10" fmla="*/ 166 w 48"/>
                <a:gd name="T11" fmla="*/ 0 h 51"/>
                <a:gd name="T12" fmla="*/ 58 w 48"/>
                <a:gd name="T13" fmla="*/ 0 h 51"/>
                <a:gd name="T14" fmla="*/ 0 w 48"/>
                <a:gd name="T15" fmla="*/ 10 h 51"/>
                <a:gd name="T16" fmla="*/ 74 w 48"/>
                <a:gd name="T17" fmla="*/ 24 h 51"/>
                <a:gd name="T18" fmla="*/ 233 w 48"/>
                <a:gd name="T19" fmla="*/ 38 h 51"/>
                <a:gd name="T20" fmla="*/ 296 w 48"/>
                <a:gd name="T21" fmla="*/ 48 h 51"/>
                <a:gd name="T22" fmla="*/ 356 w 48"/>
                <a:gd name="T23" fmla="*/ 5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1"/>
                <a:gd name="T38" fmla="*/ 48 w 48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1">
                  <a:moveTo>
                    <a:pt x="32" y="51"/>
                  </a:moveTo>
                  <a:lnTo>
                    <a:pt x="41" y="38"/>
                  </a:lnTo>
                  <a:lnTo>
                    <a:pt x="48" y="22"/>
                  </a:lnTo>
                  <a:lnTo>
                    <a:pt x="48" y="9"/>
                  </a:lnTo>
                  <a:lnTo>
                    <a:pt x="29" y="3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6" y="24"/>
                  </a:lnTo>
                  <a:lnTo>
                    <a:pt x="21" y="38"/>
                  </a:lnTo>
                  <a:lnTo>
                    <a:pt x="27" y="4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0" name="Freeform 279"/>
            <p:cNvSpPr>
              <a:spLocks/>
            </p:cNvSpPr>
            <p:nvPr/>
          </p:nvSpPr>
          <p:spPr bwMode="auto">
            <a:xfrm>
              <a:off x="2603" y="1714"/>
              <a:ext cx="183" cy="161"/>
            </a:xfrm>
            <a:custGeom>
              <a:avLst/>
              <a:gdLst>
                <a:gd name="T0" fmla="*/ 896 w 144"/>
                <a:gd name="T1" fmla="*/ 9 h 161"/>
                <a:gd name="T2" fmla="*/ 857 w 144"/>
                <a:gd name="T3" fmla="*/ 28 h 161"/>
                <a:gd name="T4" fmla="*/ 806 w 144"/>
                <a:gd name="T5" fmla="*/ 44 h 161"/>
                <a:gd name="T6" fmla="*/ 926 w 144"/>
                <a:gd name="T7" fmla="*/ 78 h 161"/>
                <a:gd name="T8" fmla="*/ 1212 w 144"/>
                <a:gd name="T9" fmla="*/ 94 h 161"/>
                <a:gd name="T10" fmla="*/ 1287 w 144"/>
                <a:gd name="T11" fmla="*/ 100 h 161"/>
                <a:gd name="T12" fmla="*/ 1348 w 144"/>
                <a:gd name="T13" fmla="*/ 100 h 161"/>
                <a:gd name="T14" fmla="*/ 1582 w 144"/>
                <a:gd name="T15" fmla="*/ 116 h 161"/>
                <a:gd name="T16" fmla="*/ 1582 w 144"/>
                <a:gd name="T17" fmla="*/ 122 h 161"/>
                <a:gd name="T18" fmla="*/ 1465 w 144"/>
                <a:gd name="T19" fmla="*/ 122 h 161"/>
                <a:gd name="T20" fmla="*/ 1348 w 144"/>
                <a:gd name="T21" fmla="*/ 128 h 161"/>
                <a:gd name="T22" fmla="*/ 1407 w 144"/>
                <a:gd name="T23" fmla="*/ 144 h 161"/>
                <a:gd name="T24" fmla="*/ 1287 w 144"/>
                <a:gd name="T25" fmla="*/ 161 h 161"/>
                <a:gd name="T26" fmla="*/ 1212 w 144"/>
                <a:gd name="T27" fmla="*/ 161 h 161"/>
                <a:gd name="T28" fmla="*/ 1173 w 144"/>
                <a:gd name="T29" fmla="*/ 128 h 161"/>
                <a:gd name="T30" fmla="*/ 1099 w 144"/>
                <a:gd name="T31" fmla="*/ 122 h 161"/>
                <a:gd name="T32" fmla="*/ 733 w 144"/>
                <a:gd name="T33" fmla="*/ 100 h 161"/>
                <a:gd name="T34" fmla="*/ 441 w 144"/>
                <a:gd name="T35" fmla="*/ 61 h 161"/>
                <a:gd name="T36" fmla="*/ 320 w 144"/>
                <a:gd name="T37" fmla="*/ 55 h 161"/>
                <a:gd name="T38" fmla="*/ 192 w 144"/>
                <a:gd name="T39" fmla="*/ 61 h 161"/>
                <a:gd name="T40" fmla="*/ 74 w 144"/>
                <a:gd name="T41" fmla="*/ 61 h 161"/>
                <a:gd name="T42" fmla="*/ 0 w 144"/>
                <a:gd name="T43" fmla="*/ 38 h 161"/>
                <a:gd name="T44" fmla="*/ 74 w 144"/>
                <a:gd name="T45" fmla="*/ 23 h 161"/>
                <a:gd name="T46" fmla="*/ 74 w 144"/>
                <a:gd name="T47" fmla="*/ 17 h 161"/>
                <a:gd name="T48" fmla="*/ 192 w 144"/>
                <a:gd name="T49" fmla="*/ 17 h 161"/>
                <a:gd name="T50" fmla="*/ 192 w 144"/>
                <a:gd name="T51" fmla="*/ 11 h 161"/>
                <a:gd name="T52" fmla="*/ 252 w 144"/>
                <a:gd name="T53" fmla="*/ 17 h 161"/>
                <a:gd name="T54" fmla="*/ 376 w 144"/>
                <a:gd name="T55" fmla="*/ 23 h 161"/>
                <a:gd name="T56" fmla="*/ 441 w 144"/>
                <a:gd name="T57" fmla="*/ 11 h 161"/>
                <a:gd name="T58" fmla="*/ 681 w 144"/>
                <a:gd name="T59" fmla="*/ 0 h 161"/>
                <a:gd name="T60" fmla="*/ 896 w 144"/>
                <a:gd name="T61" fmla="*/ 9 h 1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4"/>
                <a:gd name="T94" fmla="*/ 0 h 161"/>
                <a:gd name="T95" fmla="*/ 144 w 144"/>
                <a:gd name="T96" fmla="*/ 161 h 1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4" h="161">
                  <a:moveTo>
                    <a:pt x="82" y="9"/>
                  </a:moveTo>
                  <a:lnTo>
                    <a:pt x="78" y="28"/>
                  </a:lnTo>
                  <a:lnTo>
                    <a:pt x="73" y="44"/>
                  </a:lnTo>
                  <a:lnTo>
                    <a:pt x="84" y="78"/>
                  </a:lnTo>
                  <a:lnTo>
                    <a:pt x="111" y="94"/>
                  </a:lnTo>
                  <a:lnTo>
                    <a:pt x="117" y="100"/>
                  </a:lnTo>
                  <a:lnTo>
                    <a:pt x="123" y="100"/>
                  </a:lnTo>
                  <a:lnTo>
                    <a:pt x="144" y="116"/>
                  </a:lnTo>
                  <a:lnTo>
                    <a:pt x="144" y="122"/>
                  </a:lnTo>
                  <a:lnTo>
                    <a:pt x="134" y="122"/>
                  </a:lnTo>
                  <a:lnTo>
                    <a:pt x="123" y="128"/>
                  </a:lnTo>
                  <a:lnTo>
                    <a:pt x="128" y="144"/>
                  </a:lnTo>
                  <a:lnTo>
                    <a:pt x="117" y="161"/>
                  </a:lnTo>
                  <a:lnTo>
                    <a:pt x="111" y="161"/>
                  </a:lnTo>
                  <a:lnTo>
                    <a:pt x="106" y="128"/>
                  </a:lnTo>
                  <a:lnTo>
                    <a:pt x="100" y="122"/>
                  </a:lnTo>
                  <a:lnTo>
                    <a:pt x="67" y="100"/>
                  </a:lnTo>
                  <a:lnTo>
                    <a:pt x="40" y="61"/>
                  </a:lnTo>
                  <a:lnTo>
                    <a:pt x="29" y="55"/>
                  </a:lnTo>
                  <a:lnTo>
                    <a:pt x="17" y="61"/>
                  </a:lnTo>
                  <a:lnTo>
                    <a:pt x="6" y="61"/>
                  </a:lnTo>
                  <a:lnTo>
                    <a:pt x="0" y="38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23" y="17"/>
                  </a:lnTo>
                  <a:lnTo>
                    <a:pt x="34" y="23"/>
                  </a:lnTo>
                  <a:lnTo>
                    <a:pt x="40" y="11"/>
                  </a:lnTo>
                  <a:lnTo>
                    <a:pt x="62" y="0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1" name="Freeform 280"/>
            <p:cNvSpPr>
              <a:spLocks/>
            </p:cNvSpPr>
            <p:nvPr/>
          </p:nvSpPr>
          <p:spPr bwMode="auto">
            <a:xfrm>
              <a:off x="2688" y="1869"/>
              <a:ext cx="50" cy="33"/>
            </a:xfrm>
            <a:custGeom>
              <a:avLst/>
              <a:gdLst>
                <a:gd name="T0" fmla="*/ 0 w 39"/>
                <a:gd name="T1" fmla="*/ 0 h 33"/>
                <a:gd name="T2" fmla="*/ 468 w 39"/>
                <a:gd name="T3" fmla="*/ 8 h 33"/>
                <a:gd name="T4" fmla="*/ 391 w 39"/>
                <a:gd name="T5" fmla="*/ 33 h 33"/>
                <a:gd name="T6" fmla="*/ 0 w 39"/>
                <a:gd name="T7" fmla="*/ 6 h 33"/>
                <a:gd name="T8" fmla="*/ 0 w 3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3"/>
                <a:gd name="T17" fmla="*/ 39 w 3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3">
                  <a:moveTo>
                    <a:pt x="0" y="0"/>
                  </a:moveTo>
                  <a:lnTo>
                    <a:pt x="39" y="8"/>
                  </a:lnTo>
                  <a:lnTo>
                    <a:pt x="33" y="3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2" name="Freeform 281"/>
            <p:cNvSpPr>
              <a:spLocks/>
            </p:cNvSpPr>
            <p:nvPr/>
          </p:nvSpPr>
          <p:spPr bwMode="auto">
            <a:xfrm>
              <a:off x="2625" y="1830"/>
              <a:ext cx="18" cy="22"/>
            </a:xfrm>
            <a:custGeom>
              <a:avLst/>
              <a:gdLst>
                <a:gd name="T0" fmla="*/ 0 w 14"/>
                <a:gd name="T1" fmla="*/ 0 h 22"/>
                <a:gd name="T2" fmla="*/ 140 w 14"/>
                <a:gd name="T3" fmla="*/ 0 h 22"/>
                <a:gd name="T4" fmla="*/ 174 w 14"/>
                <a:gd name="T5" fmla="*/ 18 h 22"/>
                <a:gd name="T6" fmla="*/ 0 w 14"/>
                <a:gd name="T7" fmla="*/ 22 h 22"/>
                <a:gd name="T8" fmla="*/ 0 w 14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2"/>
                <a:gd name="T17" fmla="*/ 14 w 1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2">
                  <a:moveTo>
                    <a:pt x="0" y="0"/>
                  </a:moveTo>
                  <a:lnTo>
                    <a:pt x="12" y="0"/>
                  </a:lnTo>
                  <a:lnTo>
                    <a:pt x="14" y="18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3" name="Freeform 282"/>
            <p:cNvSpPr>
              <a:spLocks/>
            </p:cNvSpPr>
            <p:nvPr/>
          </p:nvSpPr>
          <p:spPr bwMode="auto">
            <a:xfrm>
              <a:off x="2822" y="1808"/>
              <a:ext cx="105" cy="88"/>
            </a:xfrm>
            <a:custGeom>
              <a:avLst/>
              <a:gdLst>
                <a:gd name="T0" fmla="*/ 0 w 83"/>
                <a:gd name="T1" fmla="*/ 38 h 88"/>
                <a:gd name="T2" fmla="*/ 123 w 83"/>
                <a:gd name="T3" fmla="*/ 17 h 88"/>
                <a:gd name="T4" fmla="*/ 350 w 83"/>
                <a:gd name="T5" fmla="*/ 0 h 88"/>
                <a:gd name="T6" fmla="*/ 870 w 83"/>
                <a:gd name="T7" fmla="*/ 0 h 88"/>
                <a:gd name="T8" fmla="*/ 870 w 83"/>
                <a:gd name="T9" fmla="*/ 17 h 88"/>
                <a:gd name="T10" fmla="*/ 590 w 83"/>
                <a:gd name="T11" fmla="*/ 17 h 88"/>
                <a:gd name="T12" fmla="*/ 405 w 83"/>
                <a:gd name="T13" fmla="*/ 34 h 88"/>
                <a:gd name="T14" fmla="*/ 405 w 83"/>
                <a:gd name="T15" fmla="*/ 50 h 88"/>
                <a:gd name="T16" fmla="*/ 590 w 83"/>
                <a:gd name="T17" fmla="*/ 72 h 88"/>
                <a:gd name="T18" fmla="*/ 590 w 83"/>
                <a:gd name="T19" fmla="*/ 78 h 88"/>
                <a:gd name="T20" fmla="*/ 405 w 83"/>
                <a:gd name="T21" fmla="*/ 88 h 88"/>
                <a:gd name="T22" fmla="*/ 291 w 83"/>
                <a:gd name="T23" fmla="*/ 88 h 88"/>
                <a:gd name="T24" fmla="*/ 230 w 83"/>
                <a:gd name="T25" fmla="*/ 72 h 88"/>
                <a:gd name="T26" fmla="*/ 291 w 83"/>
                <a:gd name="T27" fmla="*/ 72 h 88"/>
                <a:gd name="T28" fmla="*/ 350 w 83"/>
                <a:gd name="T29" fmla="*/ 67 h 88"/>
                <a:gd name="T30" fmla="*/ 291 w 83"/>
                <a:gd name="T31" fmla="*/ 61 h 88"/>
                <a:gd name="T32" fmla="*/ 123 w 83"/>
                <a:gd name="T33" fmla="*/ 61 h 88"/>
                <a:gd name="T34" fmla="*/ 0 w 83"/>
                <a:gd name="T35" fmla="*/ 3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88"/>
                <a:gd name="T56" fmla="*/ 83 w 83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88">
                  <a:moveTo>
                    <a:pt x="0" y="38"/>
                  </a:moveTo>
                  <a:lnTo>
                    <a:pt x="12" y="17"/>
                  </a:lnTo>
                  <a:lnTo>
                    <a:pt x="33" y="0"/>
                  </a:lnTo>
                  <a:lnTo>
                    <a:pt x="83" y="0"/>
                  </a:lnTo>
                  <a:lnTo>
                    <a:pt x="83" y="17"/>
                  </a:lnTo>
                  <a:lnTo>
                    <a:pt x="56" y="17"/>
                  </a:lnTo>
                  <a:lnTo>
                    <a:pt x="39" y="34"/>
                  </a:lnTo>
                  <a:lnTo>
                    <a:pt x="39" y="50"/>
                  </a:lnTo>
                  <a:lnTo>
                    <a:pt x="56" y="72"/>
                  </a:lnTo>
                  <a:lnTo>
                    <a:pt x="56" y="78"/>
                  </a:lnTo>
                  <a:lnTo>
                    <a:pt x="39" y="88"/>
                  </a:lnTo>
                  <a:lnTo>
                    <a:pt x="28" y="88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3" y="67"/>
                  </a:lnTo>
                  <a:lnTo>
                    <a:pt x="28" y="61"/>
                  </a:lnTo>
                  <a:lnTo>
                    <a:pt x="12" y="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4" name="Freeform 283"/>
            <p:cNvSpPr>
              <a:spLocks/>
            </p:cNvSpPr>
            <p:nvPr/>
          </p:nvSpPr>
          <p:spPr bwMode="auto">
            <a:xfrm>
              <a:off x="2884" y="1914"/>
              <a:ext cx="48" cy="13"/>
            </a:xfrm>
            <a:custGeom>
              <a:avLst/>
              <a:gdLst>
                <a:gd name="T0" fmla="*/ 0 w 38"/>
                <a:gd name="T1" fmla="*/ 0 h 13"/>
                <a:gd name="T2" fmla="*/ 395 w 38"/>
                <a:gd name="T3" fmla="*/ 3 h 13"/>
                <a:gd name="T4" fmla="*/ 388 w 38"/>
                <a:gd name="T5" fmla="*/ 13 h 13"/>
                <a:gd name="T6" fmla="*/ 40 w 38"/>
                <a:gd name="T7" fmla="*/ 6 h 13"/>
                <a:gd name="T8" fmla="*/ 0 w 3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3"/>
                <a:gd name="T17" fmla="*/ 38 w 3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3">
                  <a:moveTo>
                    <a:pt x="0" y="0"/>
                  </a:moveTo>
                  <a:lnTo>
                    <a:pt x="38" y="3"/>
                  </a:lnTo>
                  <a:lnTo>
                    <a:pt x="37" y="13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5" name="Freeform 284"/>
            <p:cNvSpPr>
              <a:spLocks/>
            </p:cNvSpPr>
            <p:nvPr/>
          </p:nvSpPr>
          <p:spPr bwMode="auto">
            <a:xfrm>
              <a:off x="4636" y="2195"/>
              <a:ext cx="84" cy="104"/>
            </a:xfrm>
            <a:custGeom>
              <a:avLst/>
              <a:gdLst>
                <a:gd name="T0" fmla="*/ 75 w 66"/>
                <a:gd name="T1" fmla="*/ 6 h 104"/>
                <a:gd name="T2" fmla="*/ 131 w 66"/>
                <a:gd name="T3" fmla="*/ 0 h 104"/>
                <a:gd name="T4" fmla="*/ 358 w 66"/>
                <a:gd name="T5" fmla="*/ 10 h 104"/>
                <a:gd name="T6" fmla="*/ 481 w 66"/>
                <a:gd name="T7" fmla="*/ 44 h 104"/>
                <a:gd name="T8" fmla="*/ 358 w 66"/>
                <a:gd name="T9" fmla="*/ 60 h 104"/>
                <a:gd name="T10" fmla="*/ 439 w 66"/>
                <a:gd name="T11" fmla="*/ 83 h 104"/>
                <a:gd name="T12" fmla="*/ 559 w 66"/>
                <a:gd name="T13" fmla="*/ 88 h 104"/>
                <a:gd name="T14" fmla="*/ 671 w 66"/>
                <a:gd name="T15" fmla="*/ 88 h 104"/>
                <a:gd name="T16" fmla="*/ 734 w 66"/>
                <a:gd name="T17" fmla="*/ 104 h 104"/>
                <a:gd name="T18" fmla="*/ 481 w 66"/>
                <a:gd name="T19" fmla="*/ 104 h 104"/>
                <a:gd name="T20" fmla="*/ 317 w 66"/>
                <a:gd name="T21" fmla="*/ 94 h 104"/>
                <a:gd name="T22" fmla="*/ 249 w 66"/>
                <a:gd name="T23" fmla="*/ 88 h 104"/>
                <a:gd name="T24" fmla="*/ 0 w 66"/>
                <a:gd name="T25" fmla="*/ 60 h 104"/>
                <a:gd name="T26" fmla="*/ 75 w 66"/>
                <a:gd name="T27" fmla="*/ 54 h 104"/>
                <a:gd name="T28" fmla="*/ 75 w 66"/>
                <a:gd name="T29" fmla="*/ 6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104"/>
                <a:gd name="T47" fmla="*/ 66 w 66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104">
                  <a:moveTo>
                    <a:pt x="6" y="6"/>
                  </a:moveTo>
                  <a:lnTo>
                    <a:pt x="12" y="0"/>
                  </a:lnTo>
                  <a:lnTo>
                    <a:pt x="33" y="10"/>
                  </a:lnTo>
                  <a:lnTo>
                    <a:pt x="43" y="44"/>
                  </a:lnTo>
                  <a:lnTo>
                    <a:pt x="33" y="60"/>
                  </a:lnTo>
                  <a:lnTo>
                    <a:pt x="39" y="83"/>
                  </a:lnTo>
                  <a:lnTo>
                    <a:pt x="50" y="88"/>
                  </a:lnTo>
                  <a:lnTo>
                    <a:pt x="60" y="88"/>
                  </a:lnTo>
                  <a:lnTo>
                    <a:pt x="66" y="104"/>
                  </a:lnTo>
                  <a:lnTo>
                    <a:pt x="43" y="104"/>
                  </a:lnTo>
                  <a:lnTo>
                    <a:pt x="28" y="94"/>
                  </a:lnTo>
                  <a:lnTo>
                    <a:pt x="22" y="88"/>
                  </a:lnTo>
                  <a:lnTo>
                    <a:pt x="0" y="60"/>
                  </a:lnTo>
                  <a:lnTo>
                    <a:pt x="6" y="5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6" name="Freeform 285"/>
            <p:cNvSpPr>
              <a:spLocks/>
            </p:cNvSpPr>
            <p:nvPr/>
          </p:nvSpPr>
          <p:spPr bwMode="auto">
            <a:xfrm>
              <a:off x="4699" y="2333"/>
              <a:ext cx="13" cy="22"/>
            </a:xfrm>
            <a:custGeom>
              <a:avLst/>
              <a:gdLst>
                <a:gd name="T0" fmla="*/ 0 w 10"/>
                <a:gd name="T1" fmla="*/ 0 h 22"/>
                <a:gd name="T2" fmla="*/ 140 w 10"/>
                <a:gd name="T3" fmla="*/ 10 h 22"/>
                <a:gd name="T4" fmla="*/ 0 w 10"/>
                <a:gd name="T5" fmla="*/ 22 h 22"/>
                <a:gd name="T6" fmla="*/ 0 w 10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2"/>
                <a:gd name="T14" fmla="*/ 10 w 1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2">
                  <a:moveTo>
                    <a:pt x="0" y="0"/>
                  </a:moveTo>
                  <a:lnTo>
                    <a:pt x="10" y="10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7" name="Freeform 286"/>
            <p:cNvSpPr>
              <a:spLocks/>
            </p:cNvSpPr>
            <p:nvPr/>
          </p:nvSpPr>
          <p:spPr bwMode="auto">
            <a:xfrm>
              <a:off x="4712" y="2316"/>
              <a:ext cx="15" cy="17"/>
            </a:xfrm>
            <a:custGeom>
              <a:avLst/>
              <a:gdLst>
                <a:gd name="T0" fmla="*/ 0 w 12"/>
                <a:gd name="T1" fmla="*/ 6 h 17"/>
                <a:gd name="T2" fmla="*/ 61 w 12"/>
                <a:gd name="T3" fmla="*/ 0 h 17"/>
                <a:gd name="T4" fmla="*/ 113 w 12"/>
                <a:gd name="T5" fmla="*/ 11 h 17"/>
                <a:gd name="T6" fmla="*/ 113 w 12"/>
                <a:gd name="T7" fmla="*/ 17 h 17"/>
                <a:gd name="T8" fmla="*/ 49 w 12"/>
                <a:gd name="T9" fmla="*/ 11 h 17"/>
                <a:gd name="T10" fmla="*/ 0 w 12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7"/>
                <a:gd name="T20" fmla="*/ 12 w 1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7">
                  <a:moveTo>
                    <a:pt x="0" y="6"/>
                  </a:moveTo>
                  <a:lnTo>
                    <a:pt x="6" y="0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5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8" name="Freeform 287"/>
            <p:cNvSpPr>
              <a:spLocks/>
            </p:cNvSpPr>
            <p:nvPr/>
          </p:nvSpPr>
          <p:spPr bwMode="auto">
            <a:xfrm>
              <a:off x="4741" y="2316"/>
              <a:ext cx="13" cy="17"/>
            </a:xfrm>
            <a:custGeom>
              <a:avLst/>
              <a:gdLst>
                <a:gd name="T0" fmla="*/ 0 w 10"/>
                <a:gd name="T1" fmla="*/ 6 h 17"/>
                <a:gd name="T2" fmla="*/ 140 w 10"/>
                <a:gd name="T3" fmla="*/ 0 h 17"/>
                <a:gd name="T4" fmla="*/ 140 w 10"/>
                <a:gd name="T5" fmla="*/ 17 h 17"/>
                <a:gd name="T6" fmla="*/ 1 w 10"/>
                <a:gd name="T7" fmla="*/ 9 h 17"/>
                <a:gd name="T8" fmla="*/ 0 w 10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7"/>
                <a:gd name="T17" fmla="*/ 10 w 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7">
                  <a:moveTo>
                    <a:pt x="0" y="6"/>
                  </a:moveTo>
                  <a:lnTo>
                    <a:pt x="10" y="0"/>
                  </a:lnTo>
                  <a:lnTo>
                    <a:pt x="10" y="17"/>
                  </a:lnTo>
                  <a:lnTo>
                    <a:pt x="1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09" name="Freeform 288"/>
            <p:cNvSpPr>
              <a:spLocks/>
            </p:cNvSpPr>
            <p:nvPr/>
          </p:nvSpPr>
          <p:spPr bwMode="auto">
            <a:xfrm>
              <a:off x="4712" y="2360"/>
              <a:ext cx="15" cy="23"/>
            </a:xfrm>
            <a:custGeom>
              <a:avLst/>
              <a:gdLst>
                <a:gd name="T0" fmla="*/ 61 w 12"/>
                <a:gd name="T1" fmla="*/ 0 h 23"/>
                <a:gd name="T2" fmla="*/ 113 w 12"/>
                <a:gd name="T3" fmla="*/ 23 h 23"/>
                <a:gd name="T4" fmla="*/ 0 w 12"/>
                <a:gd name="T5" fmla="*/ 17 h 23"/>
                <a:gd name="T6" fmla="*/ 61 w 1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3"/>
                <a:gd name="T14" fmla="*/ 12 w 1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3">
                  <a:moveTo>
                    <a:pt x="6" y="0"/>
                  </a:moveTo>
                  <a:lnTo>
                    <a:pt x="12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0" name="Freeform 289"/>
            <p:cNvSpPr>
              <a:spLocks/>
            </p:cNvSpPr>
            <p:nvPr/>
          </p:nvSpPr>
          <p:spPr bwMode="auto">
            <a:xfrm>
              <a:off x="4727" y="2377"/>
              <a:ext cx="70" cy="72"/>
            </a:xfrm>
            <a:custGeom>
              <a:avLst/>
              <a:gdLst>
                <a:gd name="T0" fmla="*/ 0 w 55"/>
                <a:gd name="T1" fmla="*/ 27 h 72"/>
                <a:gd name="T2" fmla="*/ 196 w 55"/>
                <a:gd name="T3" fmla="*/ 22 h 72"/>
                <a:gd name="T4" fmla="*/ 378 w 55"/>
                <a:gd name="T5" fmla="*/ 0 h 72"/>
                <a:gd name="T6" fmla="*/ 489 w 55"/>
                <a:gd name="T7" fmla="*/ 6 h 72"/>
                <a:gd name="T8" fmla="*/ 612 w 55"/>
                <a:gd name="T9" fmla="*/ 50 h 72"/>
                <a:gd name="T10" fmla="*/ 559 w 55"/>
                <a:gd name="T11" fmla="*/ 60 h 72"/>
                <a:gd name="T12" fmla="*/ 421 w 55"/>
                <a:gd name="T13" fmla="*/ 56 h 72"/>
                <a:gd name="T14" fmla="*/ 421 w 55"/>
                <a:gd name="T15" fmla="*/ 72 h 72"/>
                <a:gd name="T16" fmla="*/ 196 w 55"/>
                <a:gd name="T17" fmla="*/ 66 h 72"/>
                <a:gd name="T18" fmla="*/ 196 w 55"/>
                <a:gd name="T19" fmla="*/ 44 h 72"/>
                <a:gd name="T20" fmla="*/ 0 w 55"/>
                <a:gd name="T21" fmla="*/ 44 h 72"/>
                <a:gd name="T22" fmla="*/ 0 w 55"/>
                <a:gd name="T23" fmla="*/ 2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72"/>
                <a:gd name="T38" fmla="*/ 55 w 55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72">
                  <a:moveTo>
                    <a:pt x="0" y="27"/>
                  </a:moveTo>
                  <a:lnTo>
                    <a:pt x="17" y="22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55" y="50"/>
                  </a:lnTo>
                  <a:lnTo>
                    <a:pt x="50" y="60"/>
                  </a:lnTo>
                  <a:lnTo>
                    <a:pt x="38" y="56"/>
                  </a:lnTo>
                  <a:lnTo>
                    <a:pt x="38" y="72"/>
                  </a:lnTo>
                  <a:lnTo>
                    <a:pt x="17" y="66"/>
                  </a:lnTo>
                  <a:lnTo>
                    <a:pt x="17" y="44"/>
                  </a:lnTo>
                  <a:lnTo>
                    <a:pt x="0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1" name="Freeform 290"/>
            <p:cNvSpPr>
              <a:spLocks/>
            </p:cNvSpPr>
            <p:nvPr/>
          </p:nvSpPr>
          <p:spPr bwMode="auto">
            <a:xfrm>
              <a:off x="4614" y="2349"/>
              <a:ext cx="42" cy="55"/>
            </a:xfrm>
            <a:custGeom>
              <a:avLst/>
              <a:gdLst>
                <a:gd name="T0" fmla="*/ 255 w 33"/>
                <a:gd name="T1" fmla="*/ 0 h 55"/>
                <a:gd name="T2" fmla="*/ 358 w 33"/>
                <a:gd name="T3" fmla="*/ 17 h 55"/>
                <a:gd name="T4" fmla="*/ 325 w 33"/>
                <a:gd name="T5" fmla="*/ 23 h 55"/>
                <a:gd name="T6" fmla="*/ 255 w 33"/>
                <a:gd name="T7" fmla="*/ 34 h 55"/>
                <a:gd name="T8" fmla="*/ 75 w 33"/>
                <a:gd name="T9" fmla="*/ 55 h 55"/>
                <a:gd name="T10" fmla="*/ 0 w 33"/>
                <a:gd name="T11" fmla="*/ 44 h 55"/>
                <a:gd name="T12" fmla="*/ 255 w 33"/>
                <a:gd name="T13" fmla="*/ 23 h 55"/>
                <a:gd name="T14" fmla="*/ 255 w 33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55"/>
                <a:gd name="T26" fmla="*/ 33 w 33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55">
                  <a:moveTo>
                    <a:pt x="23" y="0"/>
                  </a:moveTo>
                  <a:lnTo>
                    <a:pt x="33" y="17"/>
                  </a:lnTo>
                  <a:lnTo>
                    <a:pt x="29" y="23"/>
                  </a:lnTo>
                  <a:lnTo>
                    <a:pt x="23" y="34"/>
                  </a:lnTo>
                  <a:lnTo>
                    <a:pt x="6" y="55"/>
                  </a:lnTo>
                  <a:lnTo>
                    <a:pt x="0" y="44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2" name="Freeform 291"/>
            <p:cNvSpPr>
              <a:spLocks/>
            </p:cNvSpPr>
            <p:nvPr/>
          </p:nvSpPr>
          <p:spPr bwMode="auto">
            <a:xfrm>
              <a:off x="3136" y="2249"/>
              <a:ext cx="119" cy="96"/>
            </a:xfrm>
            <a:custGeom>
              <a:avLst/>
              <a:gdLst>
                <a:gd name="T0" fmla="*/ 313 w 94"/>
                <a:gd name="T1" fmla="*/ 0 h 96"/>
                <a:gd name="T2" fmla="*/ 405 w 94"/>
                <a:gd name="T3" fmla="*/ 46 h 96"/>
                <a:gd name="T4" fmla="*/ 528 w 94"/>
                <a:gd name="T5" fmla="*/ 46 h 96"/>
                <a:gd name="T6" fmla="*/ 763 w 94"/>
                <a:gd name="T7" fmla="*/ 67 h 96"/>
                <a:gd name="T8" fmla="*/ 944 w 94"/>
                <a:gd name="T9" fmla="*/ 78 h 96"/>
                <a:gd name="T10" fmla="*/ 994 w 94"/>
                <a:gd name="T11" fmla="*/ 90 h 96"/>
                <a:gd name="T12" fmla="*/ 900 w 94"/>
                <a:gd name="T13" fmla="*/ 96 h 96"/>
                <a:gd name="T14" fmla="*/ 839 w 94"/>
                <a:gd name="T15" fmla="*/ 87 h 96"/>
                <a:gd name="T16" fmla="*/ 723 w 94"/>
                <a:gd name="T17" fmla="*/ 78 h 96"/>
                <a:gd name="T18" fmla="*/ 562 w 94"/>
                <a:gd name="T19" fmla="*/ 70 h 96"/>
                <a:gd name="T20" fmla="*/ 376 w 94"/>
                <a:gd name="T21" fmla="*/ 64 h 96"/>
                <a:gd name="T22" fmla="*/ 215 w 94"/>
                <a:gd name="T23" fmla="*/ 59 h 96"/>
                <a:gd name="T24" fmla="*/ 154 w 94"/>
                <a:gd name="T25" fmla="*/ 68 h 96"/>
                <a:gd name="T26" fmla="*/ 0 w 94"/>
                <a:gd name="T27" fmla="*/ 67 h 96"/>
                <a:gd name="T28" fmla="*/ 66 w 94"/>
                <a:gd name="T29" fmla="*/ 56 h 96"/>
                <a:gd name="T30" fmla="*/ 66 w 94"/>
                <a:gd name="T31" fmla="*/ 17 h 96"/>
                <a:gd name="T32" fmla="*/ 313 w 94"/>
                <a:gd name="T33" fmla="*/ 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6"/>
                <a:gd name="T53" fmla="*/ 94 w 94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6">
                  <a:moveTo>
                    <a:pt x="29" y="0"/>
                  </a:moveTo>
                  <a:lnTo>
                    <a:pt x="39" y="46"/>
                  </a:lnTo>
                  <a:lnTo>
                    <a:pt x="50" y="46"/>
                  </a:lnTo>
                  <a:lnTo>
                    <a:pt x="73" y="67"/>
                  </a:lnTo>
                  <a:lnTo>
                    <a:pt x="89" y="78"/>
                  </a:lnTo>
                  <a:lnTo>
                    <a:pt x="94" y="90"/>
                  </a:lnTo>
                  <a:lnTo>
                    <a:pt x="85" y="96"/>
                  </a:lnTo>
                  <a:lnTo>
                    <a:pt x="79" y="87"/>
                  </a:lnTo>
                  <a:lnTo>
                    <a:pt x="68" y="78"/>
                  </a:lnTo>
                  <a:lnTo>
                    <a:pt x="53" y="70"/>
                  </a:lnTo>
                  <a:lnTo>
                    <a:pt x="36" y="64"/>
                  </a:lnTo>
                  <a:lnTo>
                    <a:pt x="20" y="59"/>
                  </a:lnTo>
                  <a:lnTo>
                    <a:pt x="14" y="68"/>
                  </a:lnTo>
                  <a:lnTo>
                    <a:pt x="0" y="67"/>
                  </a:lnTo>
                  <a:lnTo>
                    <a:pt x="6" y="56"/>
                  </a:lnTo>
                  <a:lnTo>
                    <a:pt x="6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3" name="Freeform 292"/>
            <p:cNvSpPr>
              <a:spLocks/>
            </p:cNvSpPr>
            <p:nvPr/>
          </p:nvSpPr>
          <p:spPr bwMode="auto">
            <a:xfrm>
              <a:off x="3136" y="2249"/>
              <a:ext cx="119" cy="96"/>
            </a:xfrm>
            <a:custGeom>
              <a:avLst/>
              <a:gdLst>
                <a:gd name="T0" fmla="*/ 313 w 94"/>
                <a:gd name="T1" fmla="*/ 0 h 96"/>
                <a:gd name="T2" fmla="*/ 405 w 94"/>
                <a:gd name="T3" fmla="*/ 46 h 96"/>
                <a:gd name="T4" fmla="*/ 528 w 94"/>
                <a:gd name="T5" fmla="*/ 46 h 96"/>
                <a:gd name="T6" fmla="*/ 763 w 94"/>
                <a:gd name="T7" fmla="*/ 67 h 96"/>
                <a:gd name="T8" fmla="*/ 944 w 94"/>
                <a:gd name="T9" fmla="*/ 78 h 96"/>
                <a:gd name="T10" fmla="*/ 994 w 94"/>
                <a:gd name="T11" fmla="*/ 90 h 96"/>
                <a:gd name="T12" fmla="*/ 900 w 94"/>
                <a:gd name="T13" fmla="*/ 96 h 96"/>
                <a:gd name="T14" fmla="*/ 839 w 94"/>
                <a:gd name="T15" fmla="*/ 87 h 96"/>
                <a:gd name="T16" fmla="*/ 723 w 94"/>
                <a:gd name="T17" fmla="*/ 78 h 96"/>
                <a:gd name="T18" fmla="*/ 562 w 94"/>
                <a:gd name="T19" fmla="*/ 70 h 96"/>
                <a:gd name="T20" fmla="*/ 376 w 94"/>
                <a:gd name="T21" fmla="*/ 64 h 96"/>
                <a:gd name="T22" fmla="*/ 215 w 94"/>
                <a:gd name="T23" fmla="*/ 59 h 96"/>
                <a:gd name="T24" fmla="*/ 154 w 94"/>
                <a:gd name="T25" fmla="*/ 68 h 96"/>
                <a:gd name="T26" fmla="*/ 0 w 94"/>
                <a:gd name="T27" fmla="*/ 67 h 96"/>
                <a:gd name="T28" fmla="*/ 66 w 94"/>
                <a:gd name="T29" fmla="*/ 56 h 96"/>
                <a:gd name="T30" fmla="*/ 66 w 94"/>
                <a:gd name="T31" fmla="*/ 17 h 96"/>
                <a:gd name="T32" fmla="*/ 313 w 94"/>
                <a:gd name="T33" fmla="*/ 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6"/>
                <a:gd name="T53" fmla="*/ 94 w 94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6">
                  <a:moveTo>
                    <a:pt x="29" y="0"/>
                  </a:moveTo>
                  <a:lnTo>
                    <a:pt x="39" y="46"/>
                  </a:lnTo>
                  <a:lnTo>
                    <a:pt x="50" y="46"/>
                  </a:lnTo>
                  <a:lnTo>
                    <a:pt x="73" y="67"/>
                  </a:lnTo>
                  <a:lnTo>
                    <a:pt x="89" y="78"/>
                  </a:lnTo>
                  <a:lnTo>
                    <a:pt x="94" y="90"/>
                  </a:lnTo>
                  <a:lnTo>
                    <a:pt x="85" y="96"/>
                  </a:lnTo>
                  <a:lnTo>
                    <a:pt x="79" y="87"/>
                  </a:lnTo>
                  <a:lnTo>
                    <a:pt x="68" y="78"/>
                  </a:lnTo>
                  <a:lnTo>
                    <a:pt x="53" y="70"/>
                  </a:lnTo>
                  <a:lnTo>
                    <a:pt x="36" y="64"/>
                  </a:lnTo>
                  <a:lnTo>
                    <a:pt x="20" y="59"/>
                  </a:lnTo>
                  <a:lnTo>
                    <a:pt x="14" y="68"/>
                  </a:lnTo>
                  <a:lnTo>
                    <a:pt x="0" y="67"/>
                  </a:lnTo>
                  <a:lnTo>
                    <a:pt x="6" y="56"/>
                  </a:lnTo>
                  <a:lnTo>
                    <a:pt x="6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4" name="Freeform 293"/>
            <p:cNvSpPr>
              <a:spLocks/>
            </p:cNvSpPr>
            <p:nvPr/>
          </p:nvSpPr>
          <p:spPr bwMode="auto">
            <a:xfrm>
              <a:off x="3102" y="2308"/>
              <a:ext cx="238" cy="196"/>
            </a:xfrm>
            <a:custGeom>
              <a:avLst/>
              <a:gdLst>
                <a:gd name="T0" fmla="*/ 1001 w 188"/>
                <a:gd name="T1" fmla="*/ 19 h 196"/>
                <a:gd name="T2" fmla="*/ 1119 w 188"/>
                <a:gd name="T3" fmla="*/ 28 h 196"/>
                <a:gd name="T4" fmla="*/ 1189 w 188"/>
                <a:gd name="T5" fmla="*/ 37 h 196"/>
                <a:gd name="T6" fmla="*/ 1099 w 188"/>
                <a:gd name="T7" fmla="*/ 41 h 196"/>
                <a:gd name="T8" fmla="*/ 1099 w 188"/>
                <a:gd name="T9" fmla="*/ 69 h 196"/>
                <a:gd name="T10" fmla="*/ 1161 w 188"/>
                <a:gd name="T11" fmla="*/ 75 h 196"/>
                <a:gd name="T12" fmla="*/ 1344 w 188"/>
                <a:gd name="T13" fmla="*/ 75 h 196"/>
                <a:gd name="T14" fmla="*/ 1409 w 188"/>
                <a:gd name="T15" fmla="*/ 91 h 196"/>
                <a:gd name="T16" fmla="*/ 1409 w 188"/>
                <a:gd name="T17" fmla="*/ 96 h 196"/>
                <a:gd name="T18" fmla="*/ 1466 w 188"/>
                <a:gd name="T19" fmla="*/ 96 h 196"/>
                <a:gd name="T20" fmla="*/ 1517 w 188"/>
                <a:gd name="T21" fmla="*/ 102 h 196"/>
                <a:gd name="T22" fmla="*/ 1629 w 188"/>
                <a:gd name="T23" fmla="*/ 102 h 196"/>
                <a:gd name="T24" fmla="*/ 1982 w 188"/>
                <a:gd name="T25" fmla="*/ 113 h 196"/>
                <a:gd name="T26" fmla="*/ 1409 w 188"/>
                <a:gd name="T27" fmla="*/ 185 h 196"/>
                <a:gd name="T28" fmla="*/ 1161 w 188"/>
                <a:gd name="T29" fmla="*/ 185 h 196"/>
                <a:gd name="T30" fmla="*/ 994 w 188"/>
                <a:gd name="T31" fmla="*/ 196 h 196"/>
                <a:gd name="T32" fmla="*/ 761 w 188"/>
                <a:gd name="T33" fmla="*/ 196 h 196"/>
                <a:gd name="T34" fmla="*/ 528 w 188"/>
                <a:gd name="T35" fmla="*/ 190 h 196"/>
                <a:gd name="T36" fmla="*/ 170 w 188"/>
                <a:gd name="T37" fmla="*/ 169 h 196"/>
                <a:gd name="T38" fmla="*/ 106 w 188"/>
                <a:gd name="T39" fmla="*/ 152 h 196"/>
                <a:gd name="T40" fmla="*/ 66 w 188"/>
                <a:gd name="T41" fmla="*/ 146 h 196"/>
                <a:gd name="T42" fmla="*/ 0 w 188"/>
                <a:gd name="T43" fmla="*/ 135 h 196"/>
                <a:gd name="T44" fmla="*/ 66 w 188"/>
                <a:gd name="T45" fmla="*/ 85 h 196"/>
                <a:gd name="T46" fmla="*/ 66 w 188"/>
                <a:gd name="T47" fmla="*/ 69 h 196"/>
                <a:gd name="T48" fmla="*/ 230 w 188"/>
                <a:gd name="T49" fmla="*/ 31 h 196"/>
                <a:gd name="T50" fmla="*/ 281 w 188"/>
                <a:gd name="T51" fmla="*/ 31 h 196"/>
                <a:gd name="T52" fmla="*/ 281 w 188"/>
                <a:gd name="T53" fmla="*/ 8 h 196"/>
                <a:gd name="T54" fmla="*/ 435 w 188"/>
                <a:gd name="T55" fmla="*/ 9 h 196"/>
                <a:gd name="T56" fmla="*/ 501 w 188"/>
                <a:gd name="T57" fmla="*/ 0 h 196"/>
                <a:gd name="T58" fmla="*/ 668 w 188"/>
                <a:gd name="T59" fmla="*/ 5 h 196"/>
                <a:gd name="T60" fmla="*/ 846 w 188"/>
                <a:gd name="T61" fmla="*/ 11 h 196"/>
                <a:gd name="T62" fmla="*/ 1001 w 188"/>
                <a:gd name="T63" fmla="*/ 19 h 1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196"/>
                <a:gd name="T98" fmla="*/ 188 w 188"/>
                <a:gd name="T99" fmla="*/ 196 h 1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196">
                  <a:moveTo>
                    <a:pt x="95" y="19"/>
                  </a:moveTo>
                  <a:lnTo>
                    <a:pt x="106" y="28"/>
                  </a:lnTo>
                  <a:lnTo>
                    <a:pt x="112" y="37"/>
                  </a:lnTo>
                  <a:lnTo>
                    <a:pt x="104" y="41"/>
                  </a:lnTo>
                  <a:lnTo>
                    <a:pt x="104" y="69"/>
                  </a:lnTo>
                  <a:lnTo>
                    <a:pt x="110" y="75"/>
                  </a:lnTo>
                  <a:lnTo>
                    <a:pt x="127" y="75"/>
                  </a:lnTo>
                  <a:lnTo>
                    <a:pt x="133" y="91"/>
                  </a:lnTo>
                  <a:lnTo>
                    <a:pt x="133" y="96"/>
                  </a:lnTo>
                  <a:lnTo>
                    <a:pt x="138" y="96"/>
                  </a:lnTo>
                  <a:lnTo>
                    <a:pt x="144" y="102"/>
                  </a:lnTo>
                  <a:lnTo>
                    <a:pt x="154" y="102"/>
                  </a:lnTo>
                  <a:lnTo>
                    <a:pt x="188" y="113"/>
                  </a:lnTo>
                  <a:lnTo>
                    <a:pt x="133" y="185"/>
                  </a:lnTo>
                  <a:lnTo>
                    <a:pt x="110" y="185"/>
                  </a:lnTo>
                  <a:lnTo>
                    <a:pt x="94" y="196"/>
                  </a:lnTo>
                  <a:lnTo>
                    <a:pt x="72" y="196"/>
                  </a:lnTo>
                  <a:lnTo>
                    <a:pt x="50" y="190"/>
                  </a:lnTo>
                  <a:lnTo>
                    <a:pt x="16" y="169"/>
                  </a:lnTo>
                  <a:lnTo>
                    <a:pt x="10" y="152"/>
                  </a:lnTo>
                  <a:lnTo>
                    <a:pt x="6" y="146"/>
                  </a:lnTo>
                  <a:lnTo>
                    <a:pt x="0" y="135"/>
                  </a:lnTo>
                  <a:lnTo>
                    <a:pt x="6" y="85"/>
                  </a:lnTo>
                  <a:lnTo>
                    <a:pt x="6" y="6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27" y="8"/>
                  </a:lnTo>
                  <a:lnTo>
                    <a:pt x="41" y="9"/>
                  </a:lnTo>
                  <a:lnTo>
                    <a:pt x="47" y="0"/>
                  </a:lnTo>
                  <a:lnTo>
                    <a:pt x="63" y="5"/>
                  </a:lnTo>
                  <a:lnTo>
                    <a:pt x="80" y="11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5" name="Freeform 294"/>
            <p:cNvSpPr>
              <a:spLocks/>
            </p:cNvSpPr>
            <p:nvPr/>
          </p:nvSpPr>
          <p:spPr bwMode="auto">
            <a:xfrm>
              <a:off x="2759" y="1660"/>
              <a:ext cx="78" cy="38"/>
            </a:xfrm>
            <a:custGeom>
              <a:avLst/>
              <a:gdLst>
                <a:gd name="T0" fmla="*/ 720 w 61"/>
                <a:gd name="T1" fmla="*/ 4 h 38"/>
                <a:gd name="T2" fmla="*/ 720 w 61"/>
                <a:gd name="T3" fmla="*/ 21 h 38"/>
                <a:gd name="T4" fmla="*/ 366 w 61"/>
                <a:gd name="T5" fmla="*/ 38 h 38"/>
                <a:gd name="T6" fmla="*/ 106 w 61"/>
                <a:gd name="T7" fmla="*/ 35 h 38"/>
                <a:gd name="T8" fmla="*/ 0 w 61"/>
                <a:gd name="T9" fmla="*/ 15 h 38"/>
                <a:gd name="T10" fmla="*/ 335 w 61"/>
                <a:gd name="T11" fmla="*/ 0 h 38"/>
                <a:gd name="T12" fmla="*/ 453 w 61"/>
                <a:gd name="T13" fmla="*/ 4 h 38"/>
                <a:gd name="T14" fmla="*/ 720 w 61"/>
                <a:gd name="T15" fmla="*/ 4 h 38"/>
                <a:gd name="T16" fmla="*/ 720 w 61"/>
                <a:gd name="T17" fmla="*/ 21 h 38"/>
                <a:gd name="T18" fmla="*/ 720 w 61"/>
                <a:gd name="T19" fmla="*/ 4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8"/>
                <a:gd name="T32" fmla="*/ 61 w 61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8">
                  <a:moveTo>
                    <a:pt x="61" y="4"/>
                  </a:moveTo>
                  <a:lnTo>
                    <a:pt x="61" y="21"/>
                  </a:lnTo>
                  <a:lnTo>
                    <a:pt x="32" y="38"/>
                  </a:lnTo>
                  <a:lnTo>
                    <a:pt x="9" y="35"/>
                  </a:lnTo>
                  <a:lnTo>
                    <a:pt x="0" y="15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61" y="4"/>
                  </a:lnTo>
                  <a:lnTo>
                    <a:pt x="61" y="2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6" name="Freeform 295"/>
            <p:cNvSpPr>
              <a:spLocks/>
            </p:cNvSpPr>
            <p:nvPr/>
          </p:nvSpPr>
          <p:spPr bwMode="auto">
            <a:xfrm>
              <a:off x="3438" y="2925"/>
              <a:ext cx="15" cy="20"/>
            </a:xfrm>
            <a:custGeom>
              <a:avLst/>
              <a:gdLst>
                <a:gd name="T0" fmla="*/ 0 w 12"/>
                <a:gd name="T1" fmla="*/ 6 h 20"/>
                <a:gd name="T2" fmla="*/ 95 w 12"/>
                <a:gd name="T3" fmla="*/ 0 h 20"/>
                <a:gd name="T4" fmla="*/ 113 w 12"/>
                <a:gd name="T5" fmla="*/ 20 h 20"/>
                <a:gd name="T6" fmla="*/ 1 w 12"/>
                <a:gd name="T7" fmla="*/ 18 h 20"/>
                <a:gd name="T8" fmla="*/ 0 w 12"/>
                <a:gd name="T9" fmla="*/ 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0" y="6"/>
                  </a:moveTo>
                  <a:lnTo>
                    <a:pt x="10" y="0"/>
                  </a:lnTo>
                  <a:lnTo>
                    <a:pt x="12" y="20"/>
                  </a:lnTo>
                  <a:lnTo>
                    <a:pt x="1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7" name="Freeform 296"/>
            <p:cNvSpPr>
              <a:spLocks/>
            </p:cNvSpPr>
            <p:nvPr/>
          </p:nvSpPr>
          <p:spPr bwMode="auto">
            <a:xfrm>
              <a:off x="3438" y="2925"/>
              <a:ext cx="15" cy="20"/>
            </a:xfrm>
            <a:custGeom>
              <a:avLst/>
              <a:gdLst>
                <a:gd name="T0" fmla="*/ 0 w 12"/>
                <a:gd name="T1" fmla="*/ 6 h 20"/>
                <a:gd name="T2" fmla="*/ 95 w 12"/>
                <a:gd name="T3" fmla="*/ 0 h 20"/>
                <a:gd name="T4" fmla="*/ 113 w 12"/>
                <a:gd name="T5" fmla="*/ 20 h 20"/>
                <a:gd name="T6" fmla="*/ 1 w 12"/>
                <a:gd name="T7" fmla="*/ 18 h 20"/>
                <a:gd name="T8" fmla="*/ 0 w 12"/>
                <a:gd name="T9" fmla="*/ 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0" y="6"/>
                  </a:moveTo>
                  <a:lnTo>
                    <a:pt x="10" y="0"/>
                  </a:lnTo>
                  <a:lnTo>
                    <a:pt x="12" y="20"/>
                  </a:lnTo>
                  <a:lnTo>
                    <a:pt x="1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8" name="Freeform 297"/>
            <p:cNvSpPr>
              <a:spLocks/>
            </p:cNvSpPr>
            <p:nvPr/>
          </p:nvSpPr>
          <p:spPr bwMode="auto">
            <a:xfrm>
              <a:off x="3490" y="2907"/>
              <a:ext cx="20" cy="18"/>
            </a:xfrm>
            <a:custGeom>
              <a:avLst/>
              <a:gdLst>
                <a:gd name="T0" fmla="*/ 26 w 16"/>
                <a:gd name="T1" fmla="*/ 0 h 18"/>
                <a:gd name="T2" fmla="*/ 149 w 16"/>
                <a:gd name="T3" fmla="*/ 8 h 18"/>
                <a:gd name="T4" fmla="*/ 89 w 16"/>
                <a:gd name="T5" fmla="*/ 18 h 18"/>
                <a:gd name="T6" fmla="*/ 0 w 16"/>
                <a:gd name="T7" fmla="*/ 17 h 18"/>
                <a:gd name="T8" fmla="*/ 26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3" y="0"/>
                  </a:moveTo>
                  <a:lnTo>
                    <a:pt x="16" y="8"/>
                  </a:lnTo>
                  <a:lnTo>
                    <a:pt x="10" y="18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19" name="Freeform 298"/>
            <p:cNvSpPr>
              <a:spLocks/>
            </p:cNvSpPr>
            <p:nvPr/>
          </p:nvSpPr>
          <p:spPr bwMode="auto">
            <a:xfrm>
              <a:off x="3255" y="2796"/>
              <a:ext cx="27" cy="14"/>
            </a:xfrm>
            <a:custGeom>
              <a:avLst/>
              <a:gdLst>
                <a:gd name="T0" fmla="*/ 0 w 21"/>
                <a:gd name="T1" fmla="*/ 0 h 14"/>
                <a:gd name="T2" fmla="*/ 261 w 21"/>
                <a:gd name="T3" fmla="*/ 0 h 14"/>
                <a:gd name="T4" fmla="*/ 140 w 21"/>
                <a:gd name="T5" fmla="*/ 14 h 14"/>
                <a:gd name="T6" fmla="*/ 1 w 21"/>
                <a:gd name="T7" fmla="*/ 12 h 14"/>
                <a:gd name="T8" fmla="*/ 0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0"/>
                  </a:moveTo>
                  <a:lnTo>
                    <a:pt x="21" y="0"/>
                  </a:lnTo>
                  <a:lnTo>
                    <a:pt x="12" y="14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0" name="Freeform 299"/>
            <p:cNvSpPr>
              <a:spLocks/>
            </p:cNvSpPr>
            <p:nvPr/>
          </p:nvSpPr>
          <p:spPr bwMode="auto">
            <a:xfrm>
              <a:off x="3255" y="2796"/>
              <a:ext cx="27" cy="14"/>
            </a:xfrm>
            <a:custGeom>
              <a:avLst/>
              <a:gdLst>
                <a:gd name="T0" fmla="*/ 0 w 21"/>
                <a:gd name="T1" fmla="*/ 0 h 14"/>
                <a:gd name="T2" fmla="*/ 261 w 21"/>
                <a:gd name="T3" fmla="*/ 0 h 14"/>
                <a:gd name="T4" fmla="*/ 140 w 21"/>
                <a:gd name="T5" fmla="*/ 14 h 14"/>
                <a:gd name="T6" fmla="*/ 1 w 21"/>
                <a:gd name="T7" fmla="*/ 12 h 14"/>
                <a:gd name="T8" fmla="*/ 0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0"/>
                  </a:moveTo>
                  <a:lnTo>
                    <a:pt x="21" y="0"/>
                  </a:lnTo>
                  <a:lnTo>
                    <a:pt x="12" y="14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1" name="Freeform 300"/>
            <p:cNvSpPr>
              <a:spLocks/>
            </p:cNvSpPr>
            <p:nvPr/>
          </p:nvSpPr>
          <p:spPr bwMode="auto">
            <a:xfrm>
              <a:off x="2704" y="1920"/>
              <a:ext cx="13" cy="13"/>
            </a:xfrm>
            <a:custGeom>
              <a:avLst/>
              <a:gdLst>
                <a:gd name="T0" fmla="*/ 0 w 11"/>
                <a:gd name="T1" fmla="*/ 0 h 13"/>
                <a:gd name="T2" fmla="*/ 57 w 11"/>
                <a:gd name="T3" fmla="*/ 3 h 13"/>
                <a:gd name="T4" fmla="*/ 18 w 11"/>
                <a:gd name="T5" fmla="*/ 13 h 13"/>
                <a:gd name="T6" fmla="*/ 0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0"/>
                  </a:moveTo>
                  <a:lnTo>
                    <a:pt x="11" y="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2" name="Freeform 301"/>
            <p:cNvSpPr>
              <a:spLocks/>
            </p:cNvSpPr>
            <p:nvPr/>
          </p:nvSpPr>
          <p:spPr bwMode="auto">
            <a:xfrm>
              <a:off x="2704" y="1920"/>
              <a:ext cx="13" cy="13"/>
            </a:xfrm>
            <a:custGeom>
              <a:avLst/>
              <a:gdLst>
                <a:gd name="T0" fmla="*/ 0 w 11"/>
                <a:gd name="T1" fmla="*/ 0 h 13"/>
                <a:gd name="T2" fmla="*/ 57 w 11"/>
                <a:gd name="T3" fmla="*/ 3 h 13"/>
                <a:gd name="T4" fmla="*/ 18 w 11"/>
                <a:gd name="T5" fmla="*/ 13 h 13"/>
                <a:gd name="T6" fmla="*/ 0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0"/>
                  </a:moveTo>
                  <a:lnTo>
                    <a:pt x="11" y="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3" name="Freeform 302"/>
            <p:cNvSpPr>
              <a:spLocks/>
            </p:cNvSpPr>
            <p:nvPr/>
          </p:nvSpPr>
          <p:spPr bwMode="auto">
            <a:xfrm>
              <a:off x="1154" y="2481"/>
              <a:ext cx="701" cy="714"/>
            </a:xfrm>
            <a:custGeom>
              <a:avLst/>
              <a:gdLst>
                <a:gd name="T0" fmla="*/ 3730 w 552"/>
                <a:gd name="T1" fmla="*/ 62 h 714"/>
                <a:gd name="T2" fmla="*/ 3668 w 552"/>
                <a:gd name="T3" fmla="*/ 90 h 714"/>
                <a:gd name="T4" fmla="*/ 3490 w 552"/>
                <a:gd name="T5" fmla="*/ 111 h 714"/>
                <a:gd name="T6" fmla="*/ 3626 w 552"/>
                <a:gd name="T7" fmla="*/ 111 h 714"/>
                <a:gd name="T8" fmla="*/ 3985 w 552"/>
                <a:gd name="T9" fmla="*/ 100 h 714"/>
                <a:gd name="T10" fmla="*/ 4330 w 552"/>
                <a:gd name="T11" fmla="*/ 127 h 714"/>
                <a:gd name="T12" fmla="*/ 5241 w 552"/>
                <a:gd name="T13" fmla="*/ 150 h 714"/>
                <a:gd name="T14" fmla="*/ 6018 w 552"/>
                <a:gd name="T15" fmla="*/ 249 h 714"/>
                <a:gd name="T16" fmla="*/ 5541 w 552"/>
                <a:gd name="T17" fmla="*/ 326 h 714"/>
                <a:gd name="T18" fmla="*/ 5485 w 552"/>
                <a:gd name="T19" fmla="*/ 415 h 714"/>
                <a:gd name="T20" fmla="*/ 4278 w 552"/>
                <a:gd name="T21" fmla="*/ 570 h 714"/>
                <a:gd name="T22" fmla="*/ 4278 w 552"/>
                <a:gd name="T23" fmla="*/ 652 h 714"/>
                <a:gd name="T24" fmla="*/ 4145 w 552"/>
                <a:gd name="T25" fmla="*/ 681 h 714"/>
                <a:gd name="T26" fmla="*/ 3264 w 552"/>
                <a:gd name="T27" fmla="*/ 668 h 714"/>
                <a:gd name="T28" fmla="*/ 3182 w 552"/>
                <a:gd name="T29" fmla="*/ 664 h 714"/>
                <a:gd name="T30" fmla="*/ 3557 w 552"/>
                <a:gd name="T31" fmla="*/ 608 h 714"/>
                <a:gd name="T32" fmla="*/ 3369 w 552"/>
                <a:gd name="T33" fmla="*/ 581 h 714"/>
                <a:gd name="T34" fmla="*/ 3182 w 552"/>
                <a:gd name="T35" fmla="*/ 514 h 714"/>
                <a:gd name="T36" fmla="*/ 2707 w 552"/>
                <a:gd name="T37" fmla="*/ 476 h 714"/>
                <a:gd name="T38" fmla="*/ 2600 w 552"/>
                <a:gd name="T39" fmla="*/ 409 h 714"/>
                <a:gd name="T40" fmla="*/ 2301 w 552"/>
                <a:gd name="T41" fmla="*/ 399 h 714"/>
                <a:gd name="T42" fmla="*/ 1752 w 552"/>
                <a:gd name="T43" fmla="*/ 338 h 714"/>
                <a:gd name="T44" fmla="*/ 1322 w 552"/>
                <a:gd name="T45" fmla="*/ 315 h 714"/>
                <a:gd name="T46" fmla="*/ 1147 w 552"/>
                <a:gd name="T47" fmla="*/ 288 h 714"/>
                <a:gd name="T48" fmla="*/ 903 w 552"/>
                <a:gd name="T49" fmla="*/ 299 h 714"/>
                <a:gd name="T50" fmla="*/ 547 w 552"/>
                <a:gd name="T51" fmla="*/ 305 h 714"/>
                <a:gd name="T52" fmla="*/ 479 w 552"/>
                <a:gd name="T53" fmla="*/ 288 h 714"/>
                <a:gd name="T54" fmla="*/ 295 w 552"/>
                <a:gd name="T55" fmla="*/ 282 h 714"/>
                <a:gd name="T56" fmla="*/ 0 w 552"/>
                <a:gd name="T57" fmla="*/ 265 h 714"/>
                <a:gd name="T58" fmla="*/ 74 w 552"/>
                <a:gd name="T59" fmla="*/ 227 h 714"/>
                <a:gd name="T60" fmla="*/ 357 w 552"/>
                <a:gd name="T61" fmla="*/ 184 h 714"/>
                <a:gd name="T62" fmla="*/ 547 w 552"/>
                <a:gd name="T63" fmla="*/ 177 h 714"/>
                <a:gd name="T64" fmla="*/ 604 w 552"/>
                <a:gd name="T65" fmla="*/ 100 h 714"/>
                <a:gd name="T66" fmla="*/ 547 w 552"/>
                <a:gd name="T67" fmla="*/ 73 h 714"/>
                <a:gd name="T68" fmla="*/ 730 w 552"/>
                <a:gd name="T69" fmla="*/ 67 h 714"/>
                <a:gd name="T70" fmla="*/ 963 w 552"/>
                <a:gd name="T71" fmla="*/ 62 h 714"/>
                <a:gd name="T72" fmla="*/ 1380 w 552"/>
                <a:gd name="T73" fmla="*/ 77 h 714"/>
                <a:gd name="T74" fmla="*/ 1504 w 552"/>
                <a:gd name="T75" fmla="*/ 56 h 714"/>
                <a:gd name="T76" fmla="*/ 1322 w 552"/>
                <a:gd name="T77" fmla="*/ 12 h 714"/>
                <a:gd name="T78" fmla="*/ 1934 w 552"/>
                <a:gd name="T79" fmla="*/ 17 h 714"/>
                <a:gd name="T80" fmla="*/ 2175 w 552"/>
                <a:gd name="T81" fmla="*/ 12 h 714"/>
                <a:gd name="T82" fmla="*/ 2349 w 552"/>
                <a:gd name="T83" fmla="*/ 67 h 714"/>
                <a:gd name="T84" fmla="*/ 2958 w 552"/>
                <a:gd name="T85" fmla="*/ 50 h 714"/>
                <a:gd name="T86" fmla="*/ 3081 w 552"/>
                <a:gd name="T87" fmla="*/ 50 h 714"/>
                <a:gd name="T88" fmla="*/ 3490 w 552"/>
                <a:gd name="T89" fmla="*/ 17 h 7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2"/>
                <a:gd name="T136" fmla="*/ 0 h 714"/>
                <a:gd name="T137" fmla="*/ 552 w 552"/>
                <a:gd name="T138" fmla="*/ 714 h 7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2" h="714">
                  <a:moveTo>
                    <a:pt x="320" y="17"/>
                  </a:moveTo>
                  <a:lnTo>
                    <a:pt x="342" y="62"/>
                  </a:lnTo>
                  <a:lnTo>
                    <a:pt x="359" y="77"/>
                  </a:lnTo>
                  <a:lnTo>
                    <a:pt x="336" y="90"/>
                  </a:lnTo>
                  <a:lnTo>
                    <a:pt x="332" y="100"/>
                  </a:lnTo>
                  <a:lnTo>
                    <a:pt x="320" y="111"/>
                  </a:lnTo>
                  <a:lnTo>
                    <a:pt x="320" y="117"/>
                  </a:lnTo>
                  <a:lnTo>
                    <a:pt x="332" y="111"/>
                  </a:lnTo>
                  <a:lnTo>
                    <a:pt x="349" y="111"/>
                  </a:lnTo>
                  <a:lnTo>
                    <a:pt x="365" y="100"/>
                  </a:lnTo>
                  <a:lnTo>
                    <a:pt x="376" y="106"/>
                  </a:lnTo>
                  <a:lnTo>
                    <a:pt x="397" y="127"/>
                  </a:lnTo>
                  <a:lnTo>
                    <a:pt x="420" y="140"/>
                  </a:lnTo>
                  <a:lnTo>
                    <a:pt x="480" y="150"/>
                  </a:lnTo>
                  <a:lnTo>
                    <a:pt x="547" y="194"/>
                  </a:lnTo>
                  <a:lnTo>
                    <a:pt x="552" y="249"/>
                  </a:lnTo>
                  <a:lnTo>
                    <a:pt x="520" y="321"/>
                  </a:lnTo>
                  <a:lnTo>
                    <a:pt x="508" y="326"/>
                  </a:lnTo>
                  <a:lnTo>
                    <a:pt x="497" y="343"/>
                  </a:lnTo>
                  <a:lnTo>
                    <a:pt x="503" y="415"/>
                  </a:lnTo>
                  <a:lnTo>
                    <a:pt x="480" y="514"/>
                  </a:lnTo>
                  <a:lnTo>
                    <a:pt x="392" y="570"/>
                  </a:lnTo>
                  <a:lnTo>
                    <a:pt x="397" y="647"/>
                  </a:lnTo>
                  <a:lnTo>
                    <a:pt x="392" y="652"/>
                  </a:lnTo>
                  <a:lnTo>
                    <a:pt x="386" y="674"/>
                  </a:lnTo>
                  <a:lnTo>
                    <a:pt x="380" y="681"/>
                  </a:lnTo>
                  <a:lnTo>
                    <a:pt x="365" y="714"/>
                  </a:lnTo>
                  <a:lnTo>
                    <a:pt x="299" y="668"/>
                  </a:lnTo>
                  <a:lnTo>
                    <a:pt x="292" y="668"/>
                  </a:lnTo>
                  <a:lnTo>
                    <a:pt x="292" y="664"/>
                  </a:lnTo>
                  <a:lnTo>
                    <a:pt x="303" y="637"/>
                  </a:lnTo>
                  <a:lnTo>
                    <a:pt x="326" y="608"/>
                  </a:lnTo>
                  <a:lnTo>
                    <a:pt x="326" y="587"/>
                  </a:lnTo>
                  <a:lnTo>
                    <a:pt x="309" y="581"/>
                  </a:lnTo>
                  <a:lnTo>
                    <a:pt x="309" y="574"/>
                  </a:lnTo>
                  <a:lnTo>
                    <a:pt x="292" y="514"/>
                  </a:lnTo>
                  <a:lnTo>
                    <a:pt x="255" y="509"/>
                  </a:lnTo>
                  <a:lnTo>
                    <a:pt x="249" y="476"/>
                  </a:lnTo>
                  <a:lnTo>
                    <a:pt x="242" y="420"/>
                  </a:lnTo>
                  <a:lnTo>
                    <a:pt x="238" y="409"/>
                  </a:lnTo>
                  <a:lnTo>
                    <a:pt x="215" y="409"/>
                  </a:lnTo>
                  <a:lnTo>
                    <a:pt x="211" y="399"/>
                  </a:lnTo>
                  <a:lnTo>
                    <a:pt x="199" y="359"/>
                  </a:lnTo>
                  <a:lnTo>
                    <a:pt x="161" y="338"/>
                  </a:lnTo>
                  <a:lnTo>
                    <a:pt x="149" y="338"/>
                  </a:lnTo>
                  <a:lnTo>
                    <a:pt x="121" y="315"/>
                  </a:lnTo>
                  <a:lnTo>
                    <a:pt x="121" y="288"/>
                  </a:lnTo>
                  <a:lnTo>
                    <a:pt x="105" y="288"/>
                  </a:lnTo>
                  <a:lnTo>
                    <a:pt x="94" y="299"/>
                  </a:lnTo>
                  <a:lnTo>
                    <a:pt x="83" y="299"/>
                  </a:lnTo>
                  <a:lnTo>
                    <a:pt x="71" y="305"/>
                  </a:lnTo>
                  <a:lnTo>
                    <a:pt x="50" y="305"/>
                  </a:lnTo>
                  <a:lnTo>
                    <a:pt x="44" y="294"/>
                  </a:lnTo>
                  <a:lnTo>
                    <a:pt x="44" y="288"/>
                  </a:lnTo>
                  <a:lnTo>
                    <a:pt x="39" y="277"/>
                  </a:lnTo>
                  <a:lnTo>
                    <a:pt x="27" y="282"/>
                  </a:lnTo>
                  <a:lnTo>
                    <a:pt x="11" y="271"/>
                  </a:lnTo>
                  <a:lnTo>
                    <a:pt x="0" y="265"/>
                  </a:lnTo>
                  <a:lnTo>
                    <a:pt x="0" y="227"/>
                  </a:lnTo>
                  <a:lnTo>
                    <a:pt x="6" y="227"/>
                  </a:lnTo>
                  <a:lnTo>
                    <a:pt x="17" y="188"/>
                  </a:lnTo>
                  <a:lnTo>
                    <a:pt x="33" y="184"/>
                  </a:lnTo>
                  <a:lnTo>
                    <a:pt x="33" y="177"/>
                  </a:lnTo>
                  <a:lnTo>
                    <a:pt x="50" y="177"/>
                  </a:lnTo>
                  <a:lnTo>
                    <a:pt x="55" y="155"/>
                  </a:lnTo>
                  <a:lnTo>
                    <a:pt x="55" y="100"/>
                  </a:lnTo>
                  <a:lnTo>
                    <a:pt x="61" y="90"/>
                  </a:lnTo>
                  <a:lnTo>
                    <a:pt x="50" y="73"/>
                  </a:lnTo>
                  <a:lnTo>
                    <a:pt x="55" y="62"/>
                  </a:lnTo>
                  <a:lnTo>
                    <a:pt x="67" y="67"/>
                  </a:lnTo>
                  <a:lnTo>
                    <a:pt x="71" y="56"/>
                  </a:lnTo>
                  <a:lnTo>
                    <a:pt x="88" y="62"/>
                  </a:lnTo>
                  <a:lnTo>
                    <a:pt x="100" y="73"/>
                  </a:lnTo>
                  <a:lnTo>
                    <a:pt x="127" y="77"/>
                  </a:lnTo>
                  <a:lnTo>
                    <a:pt x="138" y="67"/>
                  </a:lnTo>
                  <a:lnTo>
                    <a:pt x="138" y="56"/>
                  </a:lnTo>
                  <a:lnTo>
                    <a:pt x="127" y="40"/>
                  </a:lnTo>
                  <a:lnTo>
                    <a:pt x="121" y="12"/>
                  </a:lnTo>
                  <a:lnTo>
                    <a:pt x="138" y="17"/>
                  </a:lnTo>
                  <a:lnTo>
                    <a:pt x="177" y="17"/>
                  </a:lnTo>
                  <a:lnTo>
                    <a:pt x="188" y="0"/>
                  </a:lnTo>
                  <a:lnTo>
                    <a:pt x="199" y="12"/>
                  </a:lnTo>
                  <a:lnTo>
                    <a:pt x="199" y="46"/>
                  </a:lnTo>
                  <a:lnTo>
                    <a:pt x="215" y="67"/>
                  </a:lnTo>
                  <a:lnTo>
                    <a:pt x="242" y="56"/>
                  </a:lnTo>
                  <a:lnTo>
                    <a:pt x="271" y="50"/>
                  </a:lnTo>
                  <a:lnTo>
                    <a:pt x="276" y="56"/>
                  </a:lnTo>
                  <a:lnTo>
                    <a:pt x="282" y="50"/>
                  </a:lnTo>
                  <a:lnTo>
                    <a:pt x="288" y="56"/>
                  </a:lnTo>
                  <a:lnTo>
                    <a:pt x="320" y="1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4" name="Freeform 303"/>
            <p:cNvSpPr>
              <a:spLocks/>
            </p:cNvSpPr>
            <p:nvPr/>
          </p:nvSpPr>
          <p:spPr bwMode="auto">
            <a:xfrm>
              <a:off x="1581" y="2566"/>
              <a:ext cx="37" cy="17"/>
            </a:xfrm>
            <a:custGeom>
              <a:avLst/>
              <a:gdLst>
                <a:gd name="T0" fmla="*/ 0 w 29"/>
                <a:gd name="T1" fmla="*/ 17 h 17"/>
                <a:gd name="T2" fmla="*/ 75 w 29"/>
                <a:gd name="T3" fmla="*/ 17 h 17"/>
                <a:gd name="T4" fmla="*/ 259 w 29"/>
                <a:gd name="T5" fmla="*/ 11 h 17"/>
                <a:gd name="T6" fmla="*/ 330 w 29"/>
                <a:gd name="T7" fmla="*/ 0 h 17"/>
                <a:gd name="T8" fmla="*/ 96 w 29"/>
                <a:gd name="T9" fmla="*/ 9 h 17"/>
                <a:gd name="T10" fmla="*/ 0 w 29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7"/>
                <a:gd name="T20" fmla="*/ 29 w 2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7">
                  <a:moveTo>
                    <a:pt x="0" y="17"/>
                  </a:moveTo>
                  <a:lnTo>
                    <a:pt x="6" y="17"/>
                  </a:lnTo>
                  <a:lnTo>
                    <a:pt x="23" y="11"/>
                  </a:lnTo>
                  <a:lnTo>
                    <a:pt x="29" y="0"/>
                  </a:lnTo>
                  <a:lnTo>
                    <a:pt x="8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5" name="Freeform 304"/>
            <p:cNvSpPr>
              <a:spLocks/>
            </p:cNvSpPr>
            <p:nvPr/>
          </p:nvSpPr>
          <p:spPr bwMode="auto">
            <a:xfrm>
              <a:off x="1581" y="2566"/>
              <a:ext cx="37" cy="17"/>
            </a:xfrm>
            <a:custGeom>
              <a:avLst/>
              <a:gdLst>
                <a:gd name="T0" fmla="*/ 0 w 29"/>
                <a:gd name="T1" fmla="*/ 17 h 17"/>
                <a:gd name="T2" fmla="*/ 75 w 29"/>
                <a:gd name="T3" fmla="*/ 17 h 17"/>
                <a:gd name="T4" fmla="*/ 259 w 29"/>
                <a:gd name="T5" fmla="*/ 11 h 17"/>
                <a:gd name="T6" fmla="*/ 330 w 29"/>
                <a:gd name="T7" fmla="*/ 0 h 17"/>
                <a:gd name="T8" fmla="*/ 96 w 29"/>
                <a:gd name="T9" fmla="*/ 9 h 17"/>
                <a:gd name="T10" fmla="*/ 0 w 29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7"/>
                <a:gd name="T20" fmla="*/ 29 w 2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7">
                  <a:moveTo>
                    <a:pt x="0" y="17"/>
                  </a:moveTo>
                  <a:lnTo>
                    <a:pt x="6" y="17"/>
                  </a:lnTo>
                  <a:lnTo>
                    <a:pt x="23" y="11"/>
                  </a:lnTo>
                  <a:lnTo>
                    <a:pt x="29" y="0"/>
                  </a:lnTo>
                  <a:lnTo>
                    <a:pt x="8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6" name="Freeform 305"/>
            <p:cNvSpPr>
              <a:spLocks/>
            </p:cNvSpPr>
            <p:nvPr/>
          </p:nvSpPr>
          <p:spPr bwMode="auto">
            <a:xfrm>
              <a:off x="3096" y="2477"/>
              <a:ext cx="145" cy="181"/>
            </a:xfrm>
            <a:custGeom>
              <a:avLst/>
              <a:gdLst>
                <a:gd name="T0" fmla="*/ 154 w 115"/>
                <a:gd name="T1" fmla="*/ 4 h 181"/>
                <a:gd name="T2" fmla="*/ 213 w 115"/>
                <a:gd name="T3" fmla="*/ 0 h 181"/>
                <a:gd name="T4" fmla="*/ 560 w 115"/>
                <a:gd name="T5" fmla="*/ 21 h 181"/>
                <a:gd name="T6" fmla="*/ 782 w 115"/>
                <a:gd name="T7" fmla="*/ 27 h 181"/>
                <a:gd name="T8" fmla="*/ 1006 w 115"/>
                <a:gd name="T9" fmla="*/ 27 h 181"/>
                <a:gd name="T10" fmla="*/ 1170 w 115"/>
                <a:gd name="T11" fmla="*/ 16 h 181"/>
                <a:gd name="T12" fmla="*/ 1062 w 115"/>
                <a:gd name="T13" fmla="*/ 37 h 181"/>
                <a:gd name="T14" fmla="*/ 1006 w 115"/>
                <a:gd name="T15" fmla="*/ 110 h 181"/>
                <a:gd name="T16" fmla="*/ 1107 w 115"/>
                <a:gd name="T17" fmla="*/ 115 h 181"/>
                <a:gd name="T18" fmla="*/ 1006 w 115"/>
                <a:gd name="T19" fmla="*/ 131 h 181"/>
                <a:gd name="T20" fmla="*/ 894 w 115"/>
                <a:gd name="T21" fmla="*/ 154 h 181"/>
                <a:gd name="T22" fmla="*/ 894 w 115"/>
                <a:gd name="T23" fmla="*/ 175 h 181"/>
                <a:gd name="T24" fmla="*/ 831 w 115"/>
                <a:gd name="T25" fmla="*/ 181 h 181"/>
                <a:gd name="T26" fmla="*/ 390 w 115"/>
                <a:gd name="T27" fmla="*/ 127 h 181"/>
                <a:gd name="T28" fmla="*/ 117 w 115"/>
                <a:gd name="T29" fmla="*/ 115 h 181"/>
                <a:gd name="T30" fmla="*/ 154 w 115"/>
                <a:gd name="T31" fmla="*/ 110 h 181"/>
                <a:gd name="T32" fmla="*/ 117 w 115"/>
                <a:gd name="T33" fmla="*/ 98 h 181"/>
                <a:gd name="T34" fmla="*/ 0 w 115"/>
                <a:gd name="T35" fmla="*/ 94 h 181"/>
                <a:gd name="T36" fmla="*/ 117 w 115"/>
                <a:gd name="T37" fmla="*/ 60 h 181"/>
                <a:gd name="T38" fmla="*/ 154 w 115"/>
                <a:gd name="T39" fmla="*/ 4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"/>
                <a:gd name="T61" fmla="*/ 0 h 181"/>
                <a:gd name="T62" fmla="*/ 115 w 115"/>
                <a:gd name="T63" fmla="*/ 181 h 1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" h="181">
                  <a:moveTo>
                    <a:pt x="15" y="4"/>
                  </a:moveTo>
                  <a:lnTo>
                    <a:pt x="21" y="0"/>
                  </a:lnTo>
                  <a:lnTo>
                    <a:pt x="55" y="21"/>
                  </a:lnTo>
                  <a:lnTo>
                    <a:pt x="77" y="27"/>
                  </a:lnTo>
                  <a:lnTo>
                    <a:pt x="99" y="27"/>
                  </a:lnTo>
                  <a:lnTo>
                    <a:pt x="115" y="16"/>
                  </a:lnTo>
                  <a:lnTo>
                    <a:pt x="105" y="37"/>
                  </a:lnTo>
                  <a:lnTo>
                    <a:pt x="99" y="110"/>
                  </a:lnTo>
                  <a:lnTo>
                    <a:pt x="109" y="115"/>
                  </a:lnTo>
                  <a:lnTo>
                    <a:pt x="99" y="131"/>
                  </a:lnTo>
                  <a:lnTo>
                    <a:pt x="88" y="154"/>
                  </a:lnTo>
                  <a:lnTo>
                    <a:pt x="88" y="175"/>
                  </a:lnTo>
                  <a:lnTo>
                    <a:pt x="82" y="181"/>
                  </a:lnTo>
                  <a:lnTo>
                    <a:pt x="38" y="127"/>
                  </a:lnTo>
                  <a:lnTo>
                    <a:pt x="11" y="115"/>
                  </a:lnTo>
                  <a:lnTo>
                    <a:pt x="15" y="110"/>
                  </a:lnTo>
                  <a:lnTo>
                    <a:pt x="11" y="98"/>
                  </a:lnTo>
                  <a:lnTo>
                    <a:pt x="0" y="94"/>
                  </a:lnTo>
                  <a:lnTo>
                    <a:pt x="11" y="6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7" name="Freeform 306"/>
            <p:cNvSpPr>
              <a:spLocks/>
            </p:cNvSpPr>
            <p:nvPr/>
          </p:nvSpPr>
          <p:spPr bwMode="auto">
            <a:xfrm>
              <a:off x="4298" y="2124"/>
              <a:ext cx="156" cy="275"/>
            </a:xfrm>
            <a:custGeom>
              <a:avLst/>
              <a:gdLst>
                <a:gd name="T0" fmla="*/ 0 w 123"/>
                <a:gd name="T1" fmla="*/ 16 h 275"/>
                <a:gd name="T2" fmla="*/ 317 w 123"/>
                <a:gd name="T3" fmla="*/ 0 h 275"/>
                <a:gd name="T4" fmla="*/ 604 w 123"/>
                <a:gd name="T5" fmla="*/ 0 h 275"/>
                <a:gd name="T6" fmla="*/ 843 w 123"/>
                <a:gd name="T7" fmla="*/ 27 h 275"/>
                <a:gd name="T8" fmla="*/ 653 w 123"/>
                <a:gd name="T9" fmla="*/ 54 h 275"/>
                <a:gd name="T10" fmla="*/ 604 w 123"/>
                <a:gd name="T11" fmla="*/ 81 h 275"/>
                <a:gd name="T12" fmla="*/ 1257 w 123"/>
                <a:gd name="T13" fmla="*/ 159 h 275"/>
                <a:gd name="T14" fmla="*/ 1323 w 123"/>
                <a:gd name="T15" fmla="*/ 225 h 275"/>
                <a:gd name="T16" fmla="*/ 724 w 123"/>
                <a:gd name="T17" fmla="*/ 275 h 275"/>
                <a:gd name="T18" fmla="*/ 653 w 123"/>
                <a:gd name="T19" fmla="*/ 275 h 275"/>
                <a:gd name="T20" fmla="*/ 724 w 123"/>
                <a:gd name="T21" fmla="*/ 253 h 275"/>
                <a:gd name="T22" fmla="*/ 653 w 123"/>
                <a:gd name="T23" fmla="*/ 242 h 275"/>
                <a:gd name="T24" fmla="*/ 791 w 123"/>
                <a:gd name="T25" fmla="*/ 231 h 275"/>
                <a:gd name="T26" fmla="*/ 791 w 123"/>
                <a:gd name="T27" fmla="*/ 215 h 275"/>
                <a:gd name="T28" fmla="*/ 906 w 123"/>
                <a:gd name="T29" fmla="*/ 209 h 275"/>
                <a:gd name="T30" fmla="*/ 906 w 123"/>
                <a:gd name="T31" fmla="*/ 198 h 275"/>
                <a:gd name="T32" fmla="*/ 1013 w 123"/>
                <a:gd name="T33" fmla="*/ 198 h 275"/>
                <a:gd name="T34" fmla="*/ 1078 w 123"/>
                <a:gd name="T35" fmla="*/ 192 h 275"/>
                <a:gd name="T36" fmla="*/ 1078 w 123"/>
                <a:gd name="T37" fmla="*/ 175 h 275"/>
                <a:gd name="T38" fmla="*/ 843 w 123"/>
                <a:gd name="T39" fmla="*/ 142 h 275"/>
                <a:gd name="T40" fmla="*/ 724 w 123"/>
                <a:gd name="T41" fmla="*/ 131 h 275"/>
                <a:gd name="T42" fmla="*/ 653 w 123"/>
                <a:gd name="T43" fmla="*/ 121 h 275"/>
                <a:gd name="T44" fmla="*/ 531 w 123"/>
                <a:gd name="T45" fmla="*/ 93 h 275"/>
                <a:gd name="T46" fmla="*/ 370 w 123"/>
                <a:gd name="T47" fmla="*/ 43 h 275"/>
                <a:gd name="T48" fmla="*/ 136 w 123"/>
                <a:gd name="T49" fmla="*/ 43 h 275"/>
                <a:gd name="T50" fmla="*/ 0 w 123"/>
                <a:gd name="T51" fmla="*/ 16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3"/>
                <a:gd name="T79" fmla="*/ 0 h 275"/>
                <a:gd name="T80" fmla="*/ 123 w 123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3" h="275">
                  <a:moveTo>
                    <a:pt x="0" y="16"/>
                  </a:moveTo>
                  <a:lnTo>
                    <a:pt x="29" y="0"/>
                  </a:lnTo>
                  <a:lnTo>
                    <a:pt x="56" y="0"/>
                  </a:lnTo>
                  <a:lnTo>
                    <a:pt x="78" y="27"/>
                  </a:lnTo>
                  <a:lnTo>
                    <a:pt x="61" y="54"/>
                  </a:lnTo>
                  <a:lnTo>
                    <a:pt x="56" y="81"/>
                  </a:lnTo>
                  <a:lnTo>
                    <a:pt x="117" y="159"/>
                  </a:lnTo>
                  <a:lnTo>
                    <a:pt x="123" y="225"/>
                  </a:lnTo>
                  <a:lnTo>
                    <a:pt x="67" y="275"/>
                  </a:lnTo>
                  <a:lnTo>
                    <a:pt x="61" y="275"/>
                  </a:lnTo>
                  <a:lnTo>
                    <a:pt x="67" y="253"/>
                  </a:lnTo>
                  <a:lnTo>
                    <a:pt x="61" y="242"/>
                  </a:lnTo>
                  <a:lnTo>
                    <a:pt x="73" y="231"/>
                  </a:lnTo>
                  <a:lnTo>
                    <a:pt x="73" y="215"/>
                  </a:lnTo>
                  <a:lnTo>
                    <a:pt x="84" y="209"/>
                  </a:lnTo>
                  <a:lnTo>
                    <a:pt x="84" y="198"/>
                  </a:lnTo>
                  <a:lnTo>
                    <a:pt x="94" y="198"/>
                  </a:lnTo>
                  <a:lnTo>
                    <a:pt x="100" y="192"/>
                  </a:lnTo>
                  <a:lnTo>
                    <a:pt x="100" y="175"/>
                  </a:lnTo>
                  <a:lnTo>
                    <a:pt x="78" y="142"/>
                  </a:lnTo>
                  <a:lnTo>
                    <a:pt x="67" y="131"/>
                  </a:lnTo>
                  <a:lnTo>
                    <a:pt x="61" y="121"/>
                  </a:lnTo>
                  <a:lnTo>
                    <a:pt x="50" y="93"/>
                  </a:lnTo>
                  <a:lnTo>
                    <a:pt x="34" y="43"/>
                  </a:lnTo>
                  <a:lnTo>
                    <a:pt x="13" y="4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8" name="Freeform 307"/>
            <p:cNvSpPr>
              <a:spLocks/>
            </p:cNvSpPr>
            <p:nvPr/>
          </p:nvSpPr>
          <p:spPr bwMode="auto">
            <a:xfrm>
              <a:off x="4298" y="2124"/>
              <a:ext cx="156" cy="275"/>
            </a:xfrm>
            <a:custGeom>
              <a:avLst/>
              <a:gdLst>
                <a:gd name="T0" fmla="*/ 0 w 123"/>
                <a:gd name="T1" fmla="*/ 16 h 275"/>
                <a:gd name="T2" fmla="*/ 317 w 123"/>
                <a:gd name="T3" fmla="*/ 0 h 275"/>
                <a:gd name="T4" fmla="*/ 604 w 123"/>
                <a:gd name="T5" fmla="*/ 0 h 275"/>
                <a:gd name="T6" fmla="*/ 843 w 123"/>
                <a:gd name="T7" fmla="*/ 27 h 275"/>
                <a:gd name="T8" fmla="*/ 653 w 123"/>
                <a:gd name="T9" fmla="*/ 54 h 275"/>
                <a:gd name="T10" fmla="*/ 604 w 123"/>
                <a:gd name="T11" fmla="*/ 81 h 275"/>
                <a:gd name="T12" fmla="*/ 1257 w 123"/>
                <a:gd name="T13" fmla="*/ 159 h 275"/>
                <a:gd name="T14" fmla="*/ 1323 w 123"/>
                <a:gd name="T15" fmla="*/ 225 h 275"/>
                <a:gd name="T16" fmla="*/ 724 w 123"/>
                <a:gd name="T17" fmla="*/ 275 h 275"/>
                <a:gd name="T18" fmla="*/ 653 w 123"/>
                <a:gd name="T19" fmla="*/ 275 h 275"/>
                <a:gd name="T20" fmla="*/ 724 w 123"/>
                <a:gd name="T21" fmla="*/ 253 h 275"/>
                <a:gd name="T22" fmla="*/ 653 w 123"/>
                <a:gd name="T23" fmla="*/ 242 h 275"/>
                <a:gd name="T24" fmla="*/ 791 w 123"/>
                <a:gd name="T25" fmla="*/ 231 h 275"/>
                <a:gd name="T26" fmla="*/ 791 w 123"/>
                <a:gd name="T27" fmla="*/ 215 h 275"/>
                <a:gd name="T28" fmla="*/ 906 w 123"/>
                <a:gd name="T29" fmla="*/ 209 h 275"/>
                <a:gd name="T30" fmla="*/ 906 w 123"/>
                <a:gd name="T31" fmla="*/ 198 h 275"/>
                <a:gd name="T32" fmla="*/ 1013 w 123"/>
                <a:gd name="T33" fmla="*/ 198 h 275"/>
                <a:gd name="T34" fmla="*/ 1078 w 123"/>
                <a:gd name="T35" fmla="*/ 192 h 275"/>
                <a:gd name="T36" fmla="*/ 1078 w 123"/>
                <a:gd name="T37" fmla="*/ 175 h 275"/>
                <a:gd name="T38" fmla="*/ 843 w 123"/>
                <a:gd name="T39" fmla="*/ 142 h 275"/>
                <a:gd name="T40" fmla="*/ 724 w 123"/>
                <a:gd name="T41" fmla="*/ 131 h 275"/>
                <a:gd name="T42" fmla="*/ 653 w 123"/>
                <a:gd name="T43" fmla="*/ 121 h 275"/>
                <a:gd name="T44" fmla="*/ 531 w 123"/>
                <a:gd name="T45" fmla="*/ 93 h 275"/>
                <a:gd name="T46" fmla="*/ 370 w 123"/>
                <a:gd name="T47" fmla="*/ 43 h 275"/>
                <a:gd name="T48" fmla="*/ 136 w 123"/>
                <a:gd name="T49" fmla="*/ 43 h 275"/>
                <a:gd name="T50" fmla="*/ 0 w 123"/>
                <a:gd name="T51" fmla="*/ 16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3"/>
                <a:gd name="T79" fmla="*/ 0 h 275"/>
                <a:gd name="T80" fmla="*/ 123 w 123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3" h="275">
                  <a:moveTo>
                    <a:pt x="0" y="16"/>
                  </a:moveTo>
                  <a:lnTo>
                    <a:pt x="29" y="0"/>
                  </a:lnTo>
                  <a:lnTo>
                    <a:pt x="56" y="0"/>
                  </a:lnTo>
                  <a:lnTo>
                    <a:pt x="78" y="27"/>
                  </a:lnTo>
                  <a:lnTo>
                    <a:pt x="61" y="54"/>
                  </a:lnTo>
                  <a:lnTo>
                    <a:pt x="56" y="81"/>
                  </a:lnTo>
                  <a:lnTo>
                    <a:pt x="117" y="159"/>
                  </a:lnTo>
                  <a:lnTo>
                    <a:pt x="123" y="225"/>
                  </a:lnTo>
                  <a:lnTo>
                    <a:pt x="67" y="275"/>
                  </a:lnTo>
                  <a:lnTo>
                    <a:pt x="61" y="275"/>
                  </a:lnTo>
                  <a:lnTo>
                    <a:pt x="67" y="253"/>
                  </a:lnTo>
                  <a:lnTo>
                    <a:pt x="61" y="242"/>
                  </a:lnTo>
                  <a:lnTo>
                    <a:pt x="73" y="231"/>
                  </a:lnTo>
                  <a:lnTo>
                    <a:pt x="73" y="215"/>
                  </a:lnTo>
                  <a:lnTo>
                    <a:pt x="84" y="209"/>
                  </a:lnTo>
                  <a:lnTo>
                    <a:pt x="84" y="198"/>
                  </a:lnTo>
                  <a:lnTo>
                    <a:pt x="94" y="198"/>
                  </a:lnTo>
                  <a:lnTo>
                    <a:pt x="100" y="192"/>
                  </a:lnTo>
                  <a:lnTo>
                    <a:pt x="100" y="175"/>
                  </a:lnTo>
                  <a:lnTo>
                    <a:pt x="78" y="142"/>
                  </a:lnTo>
                  <a:lnTo>
                    <a:pt x="67" y="131"/>
                  </a:lnTo>
                  <a:lnTo>
                    <a:pt x="61" y="121"/>
                  </a:lnTo>
                  <a:lnTo>
                    <a:pt x="50" y="93"/>
                  </a:lnTo>
                  <a:lnTo>
                    <a:pt x="34" y="43"/>
                  </a:lnTo>
                  <a:lnTo>
                    <a:pt x="13" y="4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29" name="Freeform 308"/>
            <p:cNvSpPr>
              <a:spLocks/>
            </p:cNvSpPr>
            <p:nvPr/>
          </p:nvSpPr>
          <p:spPr bwMode="auto">
            <a:xfrm>
              <a:off x="1162" y="2343"/>
              <a:ext cx="253" cy="215"/>
            </a:xfrm>
            <a:custGeom>
              <a:avLst/>
              <a:gdLst>
                <a:gd name="T0" fmla="*/ 195 w 199"/>
                <a:gd name="T1" fmla="*/ 29 h 215"/>
                <a:gd name="T2" fmla="*/ 195 w 199"/>
                <a:gd name="T3" fmla="*/ 56 h 215"/>
                <a:gd name="T4" fmla="*/ 296 w 199"/>
                <a:gd name="T5" fmla="*/ 50 h 215"/>
                <a:gd name="T6" fmla="*/ 296 w 199"/>
                <a:gd name="T7" fmla="*/ 34 h 215"/>
                <a:gd name="T8" fmla="*/ 357 w 199"/>
                <a:gd name="T9" fmla="*/ 23 h 215"/>
                <a:gd name="T10" fmla="*/ 537 w 199"/>
                <a:gd name="T11" fmla="*/ 17 h 215"/>
                <a:gd name="T12" fmla="*/ 481 w 199"/>
                <a:gd name="T13" fmla="*/ 12 h 215"/>
                <a:gd name="T14" fmla="*/ 481 w 199"/>
                <a:gd name="T15" fmla="*/ 6 h 215"/>
                <a:gd name="T16" fmla="*/ 537 w 199"/>
                <a:gd name="T17" fmla="*/ 0 h 215"/>
                <a:gd name="T18" fmla="*/ 778 w 199"/>
                <a:gd name="T19" fmla="*/ 29 h 215"/>
                <a:gd name="T20" fmla="*/ 1264 w 199"/>
                <a:gd name="T21" fmla="*/ 40 h 215"/>
                <a:gd name="T22" fmla="*/ 1386 w 199"/>
                <a:gd name="T23" fmla="*/ 34 h 215"/>
                <a:gd name="T24" fmla="*/ 1705 w 199"/>
                <a:gd name="T25" fmla="*/ 40 h 215"/>
                <a:gd name="T26" fmla="*/ 2196 w 199"/>
                <a:gd name="T27" fmla="*/ 84 h 215"/>
                <a:gd name="T28" fmla="*/ 2006 w 199"/>
                <a:gd name="T29" fmla="*/ 94 h 215"/>
                <a:gd name="T30" fmla="*/ 1944 w 199"/>
                <a:gd name="T31" fmla="*/ 111 h 215"/>
                <a:gd name="T32" fmla="*/ 1884 w 199"/>
                <a:gd name="T33" fmla="*/ 123 h 215"/>
                <a:gd name="T34" fmla="*/ 2006 w 199"/>
                <a:gd name="T35" fmla="*/ 138 h 215"/>
                <a:gd name="T36" fmla="*/ 1884 w 199"/>
                <a:gd name="T37" fmla="*/ 155 h 215"/>
                <a:gd name="T38" fmla="*/ 1461 w 199"/>
                <a:gd name="T39" fmla="*/ 155 h 215"/>
                <a:gd name="T40" fmla="*/ 1264 w 199"/>
                <a:gd name="T41" fmla="*/ 150 h 215"/>
                <a:gd name="T42" fmla="*/ 1339 w 199"/>
                <a:gd name="T43" fmla="*/ 178 h 215"/>
                <a:gd name="T44" fmla="*/ 1461 w 199"/>
                <a:gd name="T45" fmla="*/ 194 h 215"/>
                <a:gd name="T46" fmla="*/ 1461 w 199"/>
                <a:gd name="T47" fmla="*/ 205 h 215"/>
                <a:gd name="T48" fmla="*/ 1339 w 199"/>
                <a:gd name="T49" fmla="*/ 215 h 215"/>
                <a:gd name="T50" fmla="*/ 1046 w 199"/>
                <a:gd name="T51" fmla="*/ 211 h 215"/>
                <a:gd name="T52" fmla="*/ 904 w 199"/>
                <a:gd name="T53" fmla="*/ 200 h 215"/>
                <a:gd name="T54" fmla="*/ 726 w 199"/>
                <a:gd name="T55" fmla="*/ 167 h 215"/>
                <a:gd name="T56" fmla="*/ 778 w 199"/>
                <a:gd name="T57" fmla="*/ 123 h 215"/>
                <a:gd name="T58" fmla="*/ 123 w 199"/>
                <a:gd name="T59" fmla="*/ 106 h 215"/>
                <a:gd name="T60" fmla="*/ 0 w 199"/>
                <a:gd name="T61" fmla="*/ 40 h 215"/>
                <a:gd name="T62" fmla="*/ 195 w 199"/>
                <a:gd name="T63" fmla="*/ 29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9"/>
                <a:gd name="T97" fmla="*/ 0 h 215"/>
                <a:gd name="T98" fmla="*/ 199 w 199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9" h="215">
                  <a:moveTo>
                    <a:pt x="17" y="29"/>
                  </a:moveTo>
                  <a:lnTo>
                    <a:pt x="17" y="56"/>
                  </a:lnTo>
                  <a:lnTo>
                    <a:pt x="27" y="50"/>
                  </a:lnTo>
                  <a:lnTo>
                    <a:pt x="27" y="34"/>
                  </a:lnTo>
                  <a:lnTo>
                    <a:pt x="33" y="23"/>
                  </a:lnTo>
                  <a:lnTo>
                    <a:pt x="49" y="17"/>
                  </a:lnTo>
                  <a:lnTo>
                    <a:pt x="44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71" y="29"/>
                  </a:lnTo>
                  <a:lnTo>
                    <a:pt x="115" y="40"/>
                  </a:lnTo>
                  <a:lnTo>
                    <a:pt x="126" y="34"/>
                  </a:lnTo>
                  <a:lnTo>
                    <a:pt x="155" y="40"/>
                  </a:lnTo>
                  <a:lnTo>
                    <a:pt x="199" y="84"/>
                  </a:lnTo>
                  <a:lnTo>
                    <a:pt x="182" y="94"/>
                  </a:lnTo>
                  <a:lnTo>
                    <a:pt x="176" y="111"/>
                  </a:lnTo>
                  <a:lnTo>
                    <a:pt x="171" y="123"/>
                  </a:lnTo>
                  <a:lnTo>
                    <a:pt x="182" y="138"/>
                  </a:lnTo>
                  <a:lnTo>
                    <a:pt x="171" y="155"/>
                  </a:lnTo>
                  <a:lnTo>
                    <a:pt x="132" y="155"/>
                  </a:lnTo>
                  <a:lnTo>
                    <a:pt x="115" y="150"/>
                  </a:lnTo>
                  <a:lnTo>
                    <a:pt x="121" y="178"/>
                  </a:lnTo>
                  <a:lnTo>
                    <a:pt x="132" y="194"/>
                  </a:lnTo>
                  <a:lnTo>
                    <a:pt x="132" y="205"/>
                  </a:lnTo>
                  <a:lnTo>
                    <a:pt x="121" y="215"/>
                  </a:lnTo>
                  <a:lnTo>
                    <a:pt x="94" y="211"/>
                  </a:lnTo>
                  <a:lnTo>
                    <a:pt x="82" y="200"/>
                  </a:lnTo>
                  <a:lnTo>
                    <a:pt x="65" y="167"/>
                  </a:lnTo>
                  <a:lnTo>
                    <a:pt x="71" y="123"/>
                  </a:lnTo>
                  <a:lnTo>
                    <a:pt x="11" y="106"/>
                  </a:lnTo>
                  <a:lnTo>
                    <a:pt x="0" y="40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0" name="Freeform 309"/>
            <p:cNvSpPr>
              <a:spLocks/>
            </p:cNvSpPr>
            <p:nvPr/>
          </p:nvSpPr>
          <p:spPr bwMode="auto">
            <a:xfrm>
              <a:off x="3357" y="2075"/>
              <a:ext cx="15" cy="14"/>
            </a:xfrm>
            <a:custGeom>
              <a:avLst/>
              <a:gdLst>
                <a:gd name="T0" fmla="*/ 0 w 12"/>
                <a:gd name="T1" fmla="*/ 0 h 14"/>
                <a:gd name="T2" fmla="*/ 113 w 12"/>
                <a:gd name="T3" fmla="*/ 3 h 14"/>
                <a:gd name="T4" fmla="*/ 113 w 12"/>
                <a:gd name="T5" fmla="*/ 14 h 14"/>
                <a:gd name="T6" fmla="*/ 25 w 12"/>
                <a:gd name="T7" fmla="*/ 12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0" y="0"/>
                  </a:moveTo>
                  <a:lnTo>
                    <a:pt x="12" y="3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1" name="Freeform 310"/>
            <p:cNvSpPr>
              <a:spLocks/>
            </p:cNvSpPr>
            <p:nvPr/>
          </p:nvSpPr>
          <p:spPr bwMode="auto">
            <a:xfrm>
              <a:off x="3357" y="2075"/>
              <a:ext cx="15" cy="14"/>
            </a:xfrm>
            <a:custGeom>
              <a:avLst/>
              <a:gdLst>
                <a:gd name="T0" fmla="*/ 0 w 12"/>
                <a:gd name="T1" fmla="*/ 0 h 14"/>
                <a:gd name="T2" fmla="*/ 113 w 12"/>
                <a:gd name="T3" fmla="*/ 3 h 14"/>
                <a:gd name="T4" fmla="*/ 113 w 12"/>
                <a:gd name="T5" fmla="*/ 14 h 14"/>
                <a:gd name="T6" fmla="*/ 25 w 12"/>
                <a:gd name="T7" fmla="*/ 12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0" y="0"/>
                  </a:moveTo>
                  <a:lnTo>
                    <a:pt x="12" y="3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2" name="Freeform 311"/>
            <p:cNvSpPr>
              <a:spLocks/>
            </p:cNvSpPr>
            <p:nvPr/>
          </p:nvSpPr>
          <p:spPr bwMode="auto">
            <a:xfrm>
              <a:off x="2484" y="2389"/>
              <a:ext cx="22" cy="88"/>
            </a:xfrm>
            <a:custGeom>
              <a:avLst/>
              <a:gdLst>
                <a:gd name="T0" fmla="*/ 0 w 17"/>
                <a:gd name="T1" fmla="*/ 88 h 88"/>
                <a:gd name="T2" fmla="*/ 0 w 17"/>
                <a:gd name="T3" fmla="*/ 0 h 88"/>
                <a:gd name="T4" fmla="*/ 171 w 17"/>
                <a:gd name="T5" fmla="*/ 4 h 88"/>
                <a:gd name="T6" fmla="*/ 221 w 17"/>
                <a:gd name="T7" fmla="*/ 77 h 88"/>
                <a:gd name="T8" fmla="*/ 0 w 17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88"/>
                <a:gd name="T17" fmla="*/ 17 w 17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88">
                  <a:moveTo>
                    <a:pt x="0" y="88"/>
                  </a:moveTo>
                  <a:lnTo>
                    <a:pt x="0" y="0"/>
                  </a:lnTo>
                  <a:lnTo>
                    <a:pt x="13" y="4"/>
                  </a:lnTo>
                  <a:lnTo>
                    <a:pt x="17" y="7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3" name="Freeform 312"/>
            <p:cNvSpPr>
              <a:spLocks/>
            </p:cNvSpPr>
            <p:nvPr/>
          </p:nvSpPr>
          <p:spPr bwMode="auto">
            <a:xfrm>
              <a:off x="3234" y="1836"/>
              <a:ext cx="33" cy="16"/>
            </a:xfrm>
            <a:custGeom>
              <a:avLst/>
              <a:gdLst>
                <a:gd name="T0" fmla="*/ 280 w 26"/>
                <a:gd name="T1" fmla="*/ 12 h 16"/>
                <a:gd name="T2" fmla="*/ 124 w 26"/>
                <a:gd name="T3" fmla="*/ 16 h 16"/>
                <a:gd name="T4" fmla="*/ 0 w 26"/>
                <a:gd name="T5" fmla="*/ 4 h 16"/>
                <a:gd name="T6" fmla="*/ 58 w 26"/>
                <a:gd name="T7" fmla="*/ 0 h 16"/>
                <a:gd name="T8" fmla="*/ 157 w 26"/>
                <a:gd name="T9" fmla="*/ 3 h 16"/>
                <a:gd name="T10" fmla="*/ 280 w 26"/>
                <a:gd name="T11" fmla="*/ 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6"/>
                <a:gd name="T20" fmla="*/ 26 w 2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6">
                  <a:moveTo>
                    <a:pt x="26" y="12"/>
                  </a:moveTo>
                  <a:lnTo>
                    <a:pt x="12" y="16"/>
                  </a:lnTo>
                  <a:lnTo>
                    <a:pt x="0" y="4"/>
                  </a:lnTo>
                  <a:lnTo>
                    <a:pt x="5" y="0"/>
                  </a:lnTo>
                  <a:lnTo>
                    <a:pt x="15" y="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4" name="Freeform 313"/>
            <p:cNvSpPr>
              <a:spLocks/>
            </p:cNvSpPr>
            <p:nvPr/>
          </p:nvSpPr>
          <p:spPr bwMode="auto">
            <a:xfrm>
              <a:off x="3234" y="1836"/>
              <a:ext cx="33" cy="16"/>
            </a:xfrm>
            <a:custGeom>
              <a:avLst/>
              <a:gdLst>
                <a:gd name="T0" fmla="*/ 280 w 26"/>
                <a:gd name="T1" fmla="*/ 12 h 16"/>
                <a:gd name="T2" fmla="*/ 124 w 26"/>
                <a:gd name="T3" fmla="*/ 16 h 16"/>
                <a:gd name="T4" fmla="*/ 0 w 26"/>
                <a:gd name="T5" fmla="*/ 4 h 16"/>
                <a:gd name="T6" fmla="*/ 58 w 26"/>
                <a:gd name="T7" fmla="*/ 0 h 16"/>
                <a:gd name="T8" fmla="*/ 157 w 26"/>
                <a:gd name="T9" fmla="*/ 3 h 16"/>
                <a:gd name="T10" fmla="*/ 280 w 26"/>
                <a:gd name="T11" fmla="*/ 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6"/>
                <a:gd name="T20" fmla="*/ 26 w 2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6">
                  <a:moveTo>
                    <a:pt x="26" y="12"/>
                  </a:moveTo>
                  <a:lnTo>
                    <a:pt x="12" y="16"/>
                  </a:lnTo>
                  <a:lnTo>
                    <a:pt x="0" y="4"/>
                  </a:lnTo>
                  <a:lnTo>
                    <a:pt x="5" y="0"/>
                  </a:lnTo>
                  <a:lnTo>
                    <a:pt x="15" y="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5" name="Freeform 314"/>
            <p:cNvSpPr>
              <a:spLocks/>
            </p:cNvSpPr>
            <p:nvPr/>
          </p:nvSpPr>
          <p:spPr bwMode="auto">
            <a:xfrm>
              <a:off x="3234" y="1793"/>
              <a:ext cx="79" cy="65"/>
            </a:xfrm>
            <a:custGeom>
              <a:avLst/>
              <a:gdLst>
                <a:gd name="T0" fmla="*/ 627 w 62"/>
                <a:gd name="T1" fmla="*/ 65 h 65"/>
                <a:gd name="T2" fmla="*/ 357 w 62"/>
                <a:gd name="T3" fmla="*/ 53 h 65"/>
                <a:gd name="T4" fmla="*/ 296 w 62"/>
                <a:gd name="T5" fmla="*/ 41 h 65"/>
                <a:gd name="T6" fmla="*/ 172 w 62"/>
                <a:gd name="T7" fmla="*/ 30 h 65"/>
                <a:gd name="T8" fmla="*/ 0 w 62"/>
                <a:gd name="T9" fmla="*/ 9 h 65"/>
                <a:gd name="T10" fmla="*/ 201 w 62"/>
                <a:gd name="T11" fmla="*/ 9 h 65"/>
                <a:gd name="T12" fmla="*/ 198 w 62"/>
                <a:gd name="T13" fmla="*/ 0 h 65"/>
                <a:gd name="T14" fmla="*/ 529 w 62"/>
                <a:gd name="T15" fmla="*/ 6 h 65"/>
                <a:gd name="T16" fmla="*/ 701 w 62"/>
                <a:gd name="T17" fmla="*/ 26 h 65"/>
                <a:gd name="T18" fmla="*/ 627 w 62"/>
                <a:gd name="T19" fmla="*/ 65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5"/>
                <a:gd name="T32" fmla="*/ 62 w 62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5">
                  <a:moveTo>
                    <a:pt x="56" y="65"/>
                  </a:moveTo>
                  <a:lnTo>
                    <a:pt x="32" y="53"/>
                  </a:lnTo>
                  <a:lnTo>
                    <a:pt x="26" y="41"/>
                  </a:lnTo>
                  <a:lnTo>
                    <a:pt x="15" y="30"/>
                  </a:lnTo>
                  <a:lnTo>
                    <a:pt x="0" y="9"/>
                  </a:lnTo>
                  <a:lnTo>
                    <a:pt x="18" y="9"/>
                  </a:lnTo>
                  <a:lnTo>
                    <a:pt x="17" y="0"/>
                  </a:lnTo>
                  <a:lnTo>
                    <a:pt x="47" y="6"/>
                  </a:lnTo>
                  <a:lnTo>
                    <a:pt x="62" y="26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6" name="Freeform 315"/>
            <p:cNvSpPr>
              <a:spLocks/>
            </p:cNvSpPr>
            <p:nvPr/>
          </p:nvSpPr>
          <p:spPr bwMode="auto">
            <a:xfrm>
              <a:off x="3234" y="1793"/>
              <a:ext cx="79" cy="65"/>
            </a:xfrm>
            <a:custGeom>
              <a:avLst/>
              <a:gdLst>
                <a:gd name="T0" fmla="*/ 627 w 62"/>
                <a:gd name="T1" fmla="*/ 65 h 65"/>
                <a:gd name="T2" fmla="*/ 357 w 62"/>
                <a:gd name="T3" fmla="*/ 53 h 65"/>
                <a:gd name="T4" fmla="*/ 296 w 62"/>
                <a:gd name="T5" fmla="*/ 41 h 65"/>
                <a:gd name="T6" fmla="*/ 172 w 62"/>
                <a:gd name="T7" fmla="*/ 30 h 65"/>
                <a:gd name="T8" fmla="*/ 0 w 62"/>
                <a:gd name="T9" fmla="*/ 9 h 65"/>
                <a:gd name="T10" fmla="*/ 201 w 62"/>
                <a:gd name="T11" fmla="*/ 9 h 65"/>
                <a:gd name="T12" fmla="*/ 198 w 62"/>
                <a:gd name="T13" fmla="*/ 0 h 65"/>
                <a:gd name="T14" fmla="*/ 529 w 62"/>
                <a:gd name="T15" fmla="*/ 6 h 65"/>
                <a:gd name="T16" fmla="*/ 701 w 62"/>
                <a:gd name="T17" fmla="*/ 26 h 65"/>
                <a:gd name="T18" fmla="*/ 627 w 62"/>
                <a:gd name="T19" fmla="*/ 65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5"/>
                <a:gd name="T32" fmla="*/ 62 w 62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5">
                  <a:moveTo>
                    <a:pt x="56" y="65"/>
                  </a:moveTo>
                  <a:lnTo>
                    <a:pt x="32" y="53"/>
                  </a:lnTo>
                  <a:lnTo>
                    <a:pt x="26" y="41"/>
                  </a:lnTo>
                  <a:lnTo>
                    <a:pt x="15" y="30"/>
                  </a:lnTo>
                  <a:lnTo>
                    <a:pt x="0" y="9"/>
                  </a:lnTo>
                  <a:lnTo>
                    <a:pt x="18" y="9"/>
                  </a:lnTo>
                  <a:lnTo>
                    <a:pt x="17" y="0"/>
                  </a:lnTo>
                  <a:lnTo>
                    <a:pt x="47" y="6"/>
                  </a:lnTo>
                  <a:lnTo>
                    <a:pt x="62" y="26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7" name="Freeform 316"/>
            <p:cNvSpPr>
              <a:spLocks/>
            </p:cNvSpPr>
            <p:nvPr/>
          </p:nvSpPr>
          <p:spPr bwMode="auto">
            <a:xfrm>
              <a:off x="2837" y="1545"/>
              <a:ext cx="28" cy="21"/>
            </a:xfrm>
            <a:custGeom>
              <a:avLst/>
              <a:gdLst>
                <a:gd name="T0" fmla="*/ 0 w 22"/>
                <a:gd name="T1" fmla="*/ 15 h 21"/>
                <a:gd name="T2" fmla="*/ 76 w 22"/>
                <a:gd name="T3" fmla="*/ 0 h 21"/>
                <a:gd name="T4" fmla="*/ 249 w 22"/>
                <a:gd name="T5" fmla="*/ 7 h 21"/>
                <a:gd name="T6" fmla="*/ 233 w 22"/>
                <a:gd name="T7" fmla="*/ 21 h 21"/>
                <a:gd name="T8" fmla="*/ 0 w 22"/>
                <a:gd name="T9" fmla="*/ 1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5"/>
                  </a:moveTo>
                  <a:lnTo>
                    <a:pt x="7" y="0"/>
                  </a:lnTo>
                  <a:lnTo>
                    <a:pt x="22" y="7"/>
                  </a:lnTo>
                  <a:lnTo>
                    <a:pt x="21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8" name="Freeform 317"/>
            <p:cNvSpPr>
              <a:spLocks/>
            </p:cNvSpPr>
            <p:nvPr/>
          </p:nvSpPr>
          <p:spPr bwMode="auto">
            <a:xfrm>
              <a:off x="2837" y="1545"/>
              <a:ext cx="28" cy="21"/>
            </a:xfrm>
            <a:custGeom>
              <a:avLst/>
              <a:gdLst>
                <a:gd name="T0" fmla="*/ 0 w 22"/>
                <a:gd name="T1" fmla="*/ 15 h 21"/>
                <a:gd name="T2" fmla="*/ 76 w 22"/>
                <a:gd name="T3" fmla="*/ 0 h 21"/>
                <a:gd name="T4" fmla="*/ 249 w 22"/>
                <a:gd name="T5" fmla="*/ 7 h 21"/>
                <a:gd name="T6" fmla="*/ 233 w 22"/>
                <a:gd name="T7" fmla="*/ 21 h 21"/>
                <a:gd name="T8" fmla="*/ 0 w 22"/>
                <a:gd name="T9" fmla="*/ 1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5"/>
                  </a:moveTo>
                  <a:lnTo>
                    <a:pt x="7" y="0"/>
                  </a:lnTo>
                  <a:lnTo>
                    <a:pt x="22" y="7"/>
                  </a:lnTo>
                  <a:lnTo>
                    <a:pt x="21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39" name="Freeform 318"/>
            <p:cNvSpPr>
              <a:spLocks/>
            </p:cNvSpPr>
            <p:nvPr/>
          </p:nvSpPr>
          <p:spPr bwMode="auto">
            <a:xfrm>
              <a:off x="3255" y="1261"/>
              <a:ext cx="22" cy="23"/>
            </a:xfrm>
            <a:custGeom>
              <a:avLst/>
              <a:gdLst>
                <a:gd name="T0" fmla="*/ 79 w 17"/>
                <a:gd name="T1" fmla="*/ 0 h 23"/>
                <a:gd name="T2" fmla="*/ 221 w 17"/>
                <a:gd name="T3" fmla="*/ 6 h 23"/>
                <a:gd name="T4" fmla="*/ 221 w 17"/>
                <a:gd name="T5" fmla="*/ 23 h 23"/>
                <a:gd name="T6" fmla="*/ 0 w 17"/>
                <a:gd name="T7" fmla="*/ 6 h 23"/>
                <a:gd name="T8" fmla="*/ 79 w 1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3"/>
                <a:gd name="T17" fmla="*/ 17 w 1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3">
                  <a:moveTo>
                    <a:pt x="6" y="0"/>
                  </a:moveTo>
                  <a:lnTo>
                    <a:pt x="17" y="6"/>
                  </a:lnTo>
                  <a:lnTo>
                    <a:pt x="17" y="2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0" name="Freeform 319"/>
            <p:cNvSpPr>
              <a:spLocks/>
            </p:cNvSpPr>
            <p:nvPr/>
          </p:nvSpPr>
          <p:spPr bwMode="auto">
            <a:xfrm>
              <a:off x="4593" y="1483"/>
              <a:ext cx="134" cy="148"/>
            </a:xfrm>
            <a:custGeom>
              <a:avLst/>
              <a:gdLst>
                <a:gd name="T0" fmla="*/ 64 w 106"/>
                <a:gd name="T1" fmla="*/ 0 h 148"/>
                <a:gd name="T2" fmla="*/ 474 w 106"/>
                <a:gd name="T3" fmla="*/ 50 h 148"/>
                <a:gd name="T4" fmla="*/ 697 w 106"/>
                <a:gd name="T5" fmla="*/ 66 h 148"/>
                <a:gd name="T6" fmla="*/ 978 w 106"/>
                <a:gd name="T7" fmla="*/ 87 h 148"/>
                <a:gd name="T8" fmla="*/ 978 w 106"/>
                <a:gd name="T9" fmla="*/ 93 h 148"/>
                <a:gd name="T10" fmla="*/ 803 w 106"/>
                <a:gd name="T11" fmla="*/ 93 h 148"/>
                <a:gd name="T12" fmla="*/ 1109 w 106"/>
                <a:gd name="T13" fmla="*/ 127 h 148"/>
                <a:gd name="T14" fmla="*/ 1037 w 106"/>
                <a:gd name="T15" fmla="*/ 148 h 148"/>
                <a:gd name="T16" fmla="*/ 757 w 106"/>
                <a:gd name="T17" fmla="*/ 127 h 148"/>
                <a:gd name="T18" fmla="*/ 522 w 106"/>
                <a:gd name="T19" fmla="*/ 77 h 148"/>
                <a:gd name="T20" fmla="*/ 243 w 106"/>
                <a:gd name="T21" fmla="*/ 50 h 148"/>
                <a:gd name="T22" fmla="*/ 0 w 106"/>
                <a:gd name="T23" fmla="*/ 22 h 148"/>
                <a:gd name="T24" fmla="*/ 0 w 106"/>
                <a:gd name="T25" fmla="*/ 0 h 148"/>
                <a:gd name="T26" fmla="*/ 64 w 106"/>
                <a:gd name="T27" fmla="*/ 0 h 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148"/>
                <a:gd name="T44" fmla="*/ 106 w 106"/>
                <a:gd name="T45" fmla="*/ 148 h 1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148">
                  <a:moveTo>
                    <a:pt x="6" y="0"/>
                  </a:moveTo>
                  <a:lnTo>
                    <a:pt x="46" y="50"/>
                  </a:lnTo>
                  <a:lnTo>
                    <a:pt x="67" y="66"/>
                  </a:lnTo>
                  <a:lnTo>
                    <a:pt x="94" y="87"/>
                  </a:lnTo>
                  <a:lnTo>
                    <a:pt x="94" y="93"/>
                  </a:lnTo>
                  <a:lnTo>
                    <a:pt x="77" y="93"/>
                  </a:lnTo>
                  <a:lnTo>
                    <a:pt x="106" y="127"/>
                  </a:lnTo>
                  <a:lnTo>
                    <a:pt x="100" y="148"/>
                  </a:lnTo>
                  <a:lnTo>
                    <a:pt x="73" y="127"/>
                  </a:lnTo>
                  <a:lnTo>
                    <a:pt x="50" y="77"/>
                  </a:lnTo>
                  <a:lnTo>
                    <a:pt x="23" y="50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1" name="Freeform 320"/>
            <p:cNvSpPr>
              <a:spLocks/>
            </p:cNvSpPr>
            <p:nvPr/>
          </p:nvSpPr>
          <p:spPr bwMode="auto">
            <a:xfrm>
              <a:off x="4566" y="1134"/>
              <a:ext cx="42" cy="12"/>
            </a:xfrm>
            <a:custGeom>
              <a:avLst/>
              <a:gdLst>
                <a:gd name="T0" fmla="*/ 123 w 33"/>
                <a:gd name="T1" fmla="*/ 0 h 12"/>
                <a:gd name="T2" fmla="*/ 358 w 33"/>
                <a:gd name="T3" fmla="*/ 0 h 12"/>
                <a:gd name="T4" fmla="*/ 297 w 33"/>
                <a:gd name="T5" fmla="*/ 6 h 12"/>
                <a:gd name="T6" fmla="*/ 0 w 33"/>
                <a:gd name="T7" fmla="*/ 12 h 12"/>
                <a:gd name="T8" fmla="*/ 123 w 3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2"/>
                <a:gd name="T17" fmla="*/ 33 w 3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2">
                  <a:moveTo>
                    <a:pt x="11" y="0"/>
                  </a:moveTo>
                  <a:lnTo>
                    <a:pt x="33" y="0"/>
                  </a:lnTo>
                  <a:lnTo>
                    <a:pt x="27" y="6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2" name="Freeform 321"/>
            <p:cNvSpPr>
              <a:spLocks/>
            </p:cNvSpPr>
            <p:nvPr/>
          </p:nvSpPr>
          <p:spPr bwMode="auto">
            <a:xfrm>
              <a:off x="3158" y="1217"/>
              <a:ext cx="83" cy="50"/>
            </a:xfrm>
            <a:custGeom>
              <a:avLst/>
              <a:gdLst>
                <a:gd name="T0" fmla="*/ 216 w 66"/>
                <a:gd name="T1" fmla="*/ 0 h 50"/>
                <a:gd name="T2" fmla="*/ 332 w 66"/>
                <a:gd name="T3" fmla="*/ 6 h 50"/>
                <a:gd name="T4" fmla="*/ 387 w 66"/>
                <a:gd name="T5" fmla="*/ 34 h 50"/>
                <a:gd name="T6" fmla="*/ 650 w 66"/>
                <a:gd name="T7" fmla="*/ 44 h 50"/>
                <a:gd name="T8" fmla="*/ 332 w 66"/>
                <a:gd name="T9" fmla="*/ 50 h 50"/>
                <a:gd name="T10" fmla="*/ 0 w 66"/>
                <a:gd name="T11" fmla="*/ 23 h 50"/>
                <a:gd name="T12" fmla="*/ 216 w 6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50"/>
                <a:gd name="T23" fmla="*/ 66 w 6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50">
                  <a:moveTo>
                    <a:pt x="22" y="0"/>
                  </a:moveTo>
                  <a:lnTo>
                    <a:pt x="33" y="6"/>
                  </a:lnTo>
                  <a:lnTo>
                    <a:pt x="39" y="34"/>
                  </a:lnTo>
                  <a:lnTo>
                    <a:pt x="66" y="44"/>
                  </a:lnTo>
                  <a:lnTo>
                    <a:pt x="33" y="50"/>
                  </a:lnTo>
                  <a:lnTo>
                    <a:pt x="0" y="2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3" name="Freeform 322"/>
            <p:cNvSpPr>
              <a:spLocks/>
            </p:cNvSpPr>
            <p:nvPr/>
          </p:nvSpPr>
          <p:spPr bwMode="auto">
            <a:xfrm>
              <a:off x="3193" y="1151"/>
              <a:ext cx="112" cy="56"/>
            </a:xfrm>
            <a:custGeom>
              <a:avLst/>
              <a:gdLst>
                <a:gd name="T0" fmla="*/ 317 w 88"/>
                <a:gd name="T1" fmla="*/ 6 h 56"/>
                <a:gd name="T2" fmla="*/ 489 w 88"/>
                <a:gd name="T3" fmla="*/ 12 h 56"/>
                <a:gd name="T4" fmla="*/ 808 w 88"/>
                <a:gd name="T5" fmla="*/ 0 h 56"/>
                <a:gd name="T6" fmla="*/ 984 w 88"/>
                <a:gd name="T7" fmla="*/ 12 h 56"/>
                <a:gd name="T8" fmla="*/ 549 w 88"/>
                <a:gd name="T9" fmla="*/ 22 h 56"/>
                <a:gd name="T10" fmla="*/ 196 w 88"/>
                <a:gd name="T11" fmla="*/ 56 h 56"/>
                <a:gd name="T12" fmla="*/ 0 w 88"/>
                <a:gd name="T13" fmla="*/ 50 h 56"/>
                <a:gd name="T14" fmla="*/ 317 w 88"/>
                <a:gd name="T15" fmla="*/ 6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56"/>
                <a:gd name="T26" fmla="*/ 88 w 88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56">
                  <a:moveTo>
                    <a:pt x="28" y="6"/>
                  </a:moveTo>
                  <a:lnTo>
                    <a:pt x="44" y="12"/>
                  </a:lnTo>
                  <a:lnTo>
                    <a:pt x="72" y="0"/>
                  </a:lnTo>
                  <a:lnTo>
                    <a:pt x="88" y="12"/>
                  </a:lnTo>
                  <a:lnTo>
                    <a:pt x="49" y="22"/>
                  </a:lnTo>
                  <a:lnTo>
                    <a:pt x="17" y="56"/>
                  </a:lnTo>
                  <a:lnTo>
                    <a:pt x="0" y="5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4" name="Freeform 323"/>
            <p:cNvSpPr>
              <a:spLocks/>
            </p:cNvSpPr>
            <p:nvPr/>
          </p:nvSpPr>
          <p:spPr bwMode="auto">
            <a:xfrm>
              <a:off x="3514" y="1069"/>
              <a:ext cx="64" cy="38"/>
            </a:xfrm>
            <a:custGeom>
              <a:avLst/>
              <a:gdLst>
                <a:gd name="T0" fmla="*/ 136 w 50"/>
                <a:gd name="T1" fmla="*/ 0 h 38"/>
                <a:gd name="T2" fmla="*/ 334 w 50"/>
                <a:gd name="T3" fmla="*/ 10 h 38"/>
                <a:gd name="T4" fmla="*/ 467 w 50"/>
                <a:gd name="T5" fmla="*/ 4 h 38"/>
                <a:gd name="T6" fmla="*/ 591 w 50"/>
                <a:gd name="T7" fmla="*/ 16 h 38"/>
                <a:gd name="T8" fmla="*/ 467 w 50"/>
                <a:gd name="T9" fmla="*/ 38 h 38"/>
                <a:gd name="T10" fmla="*/ 136 w 50"/>
                <a:gd name="T11" fmla="*/ 33 h 38"/>
                <a:gd name="T12" fmla="*/ 0 w 50"/>
                <a:gd name="T13" fmla="*/ 10 h 38"/>
                <a:gd name="T14" fmla="*/ 136 w 50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38"/>
                <a:gd name="T26" fmla="*/ 50 w 5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38">
                  <a:moveTo>
                    <a:pt x="12" y="0"/>
                  </a:moveTo>
                  <a:lnTo>
                    <a:pt x="28" y="10"/>
                  </a:lnTo>
                  <a:lnTo>
                    <a:pt x="40" y="4"/>
                  </a:lnTo>
                  <a:lnTo>
                    <a:pt x="50" y="16"/>
                  </a:lnTo>
                  <a:lnTo>
                    <a:pt x="40" y="38"/>
                  </a:lnTo>
                  <a:lnTo>
                    <a:pt x="12" y="33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5" name="Freeform 324"/>
            <p:cNvSpPr>
              <a:spLocks/>
            </p:cNvSpPr>
            <p:nvPr/>
          </p:nvSpPr>
          <p:spPr bwMode="auto">
            <a:xfrm>
              <a:off x="3599" y="1085"/>
              <a:ext cx="42" cy="28"/>
            </a:xfrm>
            <a:custGeom>
              <a:avLst/>
              <a:gdLst>
                <a:gd name="T0" fmla="*/ 75 w 33"/>
                <a:gd name="T1" fmla="*/ 0 h 28"/>
                <a:gd name="T2" fmla="*/ 297 w 33"/>
                <a:gd name="T3" fmla="*/ 0 h 28"/>
                <a:gd name="T4" fmla="*/ 358 w 33"/>
                <a:gd name="T5" fmla="*/ 5 h 28"/>
                <a:gd name="T6" fmla="*/ 123 w 33"/>
                <a:gd name="T7" fmla="*/ 28 h 28"/>
                <a:gd name="T8" fmla="*/ 0 w 33"/>
                <a:gd name="T9" fmla="*/ 17 h 28"/>
                <a:gd name="T10" fmla="*/ 75 w 3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8"/>
                <a:gd name="T20" fmla="*/ 33 w 33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8">
                  <a:moveTo>
                    <a:pt x="6" y="0"/>
                  </a:moveTo>
                  <a:lnTo>
                    <a:pt x="27" y="0"/>
                  </a:lnTo>
                  <a:lnTo>
                    <a:pt x="33" y="5"/>
                  </a:lnTo>
                  <a:lnTo>
                    <a:pt x="11" y="28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6" name="Freeform 325"/>
            <p:cNvSpPr>
              <a:spLocks/>
            </p:cNvSpPr>
            <p:nvPr/>
          </p:nvSpPr>
          <p:spPr bwMode="auto">
            <a:xfrm>
              <a:off x="4132" y="1102"/>
              <a:ext cx="48" cy="21"/>
            </a:xfrm>
            <a:custGeom>
              <a:avLst/>
              <a:gdLst>
                <a:gd name="T0" fmla="*/ 0 w 38"/>
                <a:gd name="T1" fmla="*/ 5 h 21"/>
                <a:gd name="T2" fmla="*/ 345 w 38"/>
                <a:gd name="T3" fmla="*/ 0 h 21"/>
                <a:gd name="T4" fmla="*/ 395 w 38"/>
                <a:gd name="T5" fmla="*/ 21 h 21"/>
                <a:gd name="T6" fmla="*/ 0 w 38"/>
                <a:gd name="T7" fmla="*/ 15 h 21"/>
                <a:gd name="T8" fmla="*/ 0 w 38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21"/>
                <a:gd name="T17" fmla="*/ 38 w 3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21">
                  <a:moveTo>
                    <a:pt x="0" y="5"/>
                  </a:moveTo>
                  <a:lnTo>
                    <a:pt x="33" y="0"/>
                  </a:lnTo>
                  <a:lnTo>
                    <a:pt x="38" y="21"/>
                  </a:lnTo>
                  <a:lnTo>
                    <a:pt x="0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1047" name="Group 326"/>
            <p:cNvGrpSpPr>
              <a:grpSpLocks/>
            </p:cNvGrpSpPr>
            <p:nvPr/>
          </p:nvGrpSpPr>
          <p:grpSpPr bwMode="auto">
            <a:xfrm>
              <a:off x="4086" y="1102"/>
              <a:ext cx="541" cy="44"/>
              <a:chOff x="3670" y="1111"/>
              <a:chExt cx="425" cy="44"/>
            </a:xfrm>
          </p:grpSpPr>
          <p:sp>
            <p:nvSpPr>
              <p:cNvPr id="1435" name="Freeform 327"/>
              <p:cNvSpPr>
                <a:spLocks/>
              </p:cNvSpPr>
              <p:nvPr/>
            </p:nvSpPr>
            <p:spPr bwMode="auto">
              <a:xfrm>
                <a:off x="4062" y="1143"/>
                <a:ext cx="33" cy="12"/>
              </a:xfrm>
              <a:custGeom>
                <a:avLst/>
                <a:gdLst>
                  <a:gd name="T0" fmla="*/ 11 w 33"/>
                  <a:gd name="T1" fmla="*/ 0 h 12"/>
                  <a:gd name="T2" fmla="*/ 33 w 33"/>
                  <a:gd name="T3" fmla="*/ 0 h 12"/>
                  <a:gd name="T4" fmla="*/ 27 w 33"/>
                  <a:gd name="T5" fmla="*/ 6 h 12"/>
                  <a:gd name="T6" fmla="*/ 0 w 33"/>
                  <a:gd name="T7" fmla="*/ 12 h 12"/>
                  <a:gd name="T8" fmla="*/ 11 w 3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2"/>
                  <a:gd name="T17" fmla="*/ 33 w 3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2">
                    <a:moveTo>
                      <a:pt x="11" y="0"/>
                    </a:moveTo>
                    <a:lnTo>
                      <a:pt x="33" y="0"/>
                    </a:lnTo>
                    <a:lnTo>
                      <a:pt x="27" y="6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436" name="Freeform 328"/>
              <p:cNvSpPr>
                <a:spLocks/>
              </p:cNvSpPr>
              <p:nvPr/>
            </p:nvSpPr>
            <p:spPr bwMode="auto">
              <a:xfrm>
                <a:off x="3720" y="1111"/>
                <a:ext cx="38" cy="21"/>
              </a:xfrm>
              <a:custGeom>
                <a:avLst/>
                <a:gdLst>
                  <a:gd name="T0" fmla="*/ 0 w 38"/>
                  <a:gd name="T1" fmla="*/ 5 h 21"/>
                  <a:gd name="T2" fmla="*/ 33 w 38"/>
                  <a:gd name="T3" fmla="*/ 0 h 21"/>
                  <a:gd name="T4" fmla="*/ 38 w 38"/>
                  <a:gd name="T5" fmla="*/ 21 h 21"/>
                  <a:gd name="T6" fmla="*/ 0 w 38"/>
                  <a:gd name="T7" fmla="*/ 15 h 21"/>
                  <a:gd name="T8" fmla="*/ 0 w 38"/>
                  <a:gd name="T9" fmla="*/ 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1"/>
                  <a:gd name="T17" fmla="*/ 38 w 3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1">
                    <a:moveTo>
                      <a:pt x="0" y="5"/>
                    </a:moveTo>
                    <a:lnTo>
                      <a:pt x="33" y="0"/>
                    </a:lnTo>
                    <a:lnTo>
                      <a:pt x="38" y="21"/>
                    </a:lnTo>
                    <a:lnTo>
                      <a:pt x="0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437" name="Freeform 329"/>
              <p:cNvSpPr>
                <a:spLocks/>
              </p:cNvSpPr>
              <p:nvPr/>
            </p:nvSpPr>
            <p:spPr bwMode="auto">
              <a:xfrm>
                <a:off x="3670" y="1122"/>
                <a:ext cx="22" cy="21"/>
              </a:xfrm>
              <a:custGeom>
                <a:avLst/>
                <a:gdLst>
                  <a:gd name="T0" fmla="*/ 0 w 22"/>
                  <a:gd name="T1" fmla="*/ 4 h 21"/>
                  <a:gd name="T2" fmla="*/ 10 w 22"/>
                  <a:gd name="T3" fmla="*/ 0 h 21"/>
                  <a:gd name="T4" fmla="*/ 22 w 22"/>
                  <a:gd name="T5" fmla="*/ 16 h 21"/>
                  <a:gd name="T6" fmla="*/ 6 w 22"/>
                  <a:gd name="T7" fmla="*/ 21 h 21"/>
                  <a:gd name="T8" fmla="*/ 0 w 22"/>
                  <a:gd name="T9" fmla="*/ 16 h 21"/>
                  <a:gd name="T10" fmla="*/ 0 w 22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"/>
                  <a:gd name="T20" fmla="*/ 22 w 2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">
                    <a:moveTo>
                      <a:pt x="0" y="4"/>
                    </a:moveTo>
                    <a:lnTo>
                      <a:pt x="10" y="0"/>
                    </a:lnTo>
                    <a:lnTo>
                      <a:pt x="22" y="16"/>
                    </a:lnTo>
                    <a:lnTo>
                      <a:pt x="6" y="21"/>
                    </a:lnTo>
                    <a:lnTo>
                      <a:pt x="0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9900"/>
              </a:solidFill>
              <a:ln w="63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</p:grpSp>
        <p:sp>
          <p:nvSpPr>
            <p:cNvPr id="1048" name="Freeform 330"/>
            <p:cNvSpPr>
              <a:spLocks/>
            </p:cNvSpPr>
            <p:nvPr/>
          </p:nvSpPr>
          <p:spPr bwMode="auto">
            <a:xfrm>
              <a:off x="4069" y="1113"/>
              <a:ext cx="28" cy="21"/>
            </a:xfrm>
            <a:custGeom>
              <a:avLst/>
              <a:gdLst>
                <a:gd name="T0" fmla="*/ 0 w 22"/>
                <a:gd name="T1" fmla="*/ 4 h 21"/>
                <a:gd name="T2" fmla="*/ 121 w 22"/>
                <a:gd name="T3" fmla="*/ 0 h 21"/>
                <a:gd name="T4" fmla="*/ 249 w 22"/>
                <a:gd name="T5" fmla="*/ 16 h 21"/>
                <a:gd name="T6" fmla="*/ 75 w 22"/>
                <a:gd name="T7" fmla="*/ 21 h 21"/>
                <a:gd name="T8" fmla="*/ 0 w 22"/>
                <a:gd name="T9" fmla="*/ 16 h 21"/>
                <a:gd name="T10" fmla="*/ 0 w 22"/>
                <a:gd name="T11" fmla="*/ 4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1"/>
                <a:gd name="T20" fmla="*/ 22 w 2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1">
                  <a:moveTo>
                    <a:pt x="0" y="4"/>
                  </a:moveTo>
                  <a:lnTo>
                    <a:pt x="10" y="0"/>
                  </a:lnTo>
                  <a:lnTo>
                    <a:pt x="22" y="16"/>
                  </a:lnTo>
                  <a:lnTo>
                    <a:pt x="6" y="21"/>
                  </a:lnTo>
                  <a:lnTo>
                    <a:pt x="0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49" name="Freeform 331"/>
            <p:cNvSpPr>
              <a:spLocks/>
            </p:cNvSpPr>
            <p:nvPr/>
          </p:nvSpPr>
          <p:spPr bwMode="auto">
            <a:xfrm>
              <a:off x="1394" y="2357"/>
              <a:ext cx="10" cy="10"/>
            </a:xfrm>
            <a:custGeom>
              <a:avLst/>
              <a:gdLst>
                <a:gd name="T0" fmla="*/ 40 w 8"/>
                <a:gd name="T1" fmla="*/ 0 h 10"/>
                <a:gd name="T2" fmla="*/ 71 w 8"/>
                <a:gd name="T3" fmla="*/ 9 h 10"/>
                <a:gd name="T4" fmla="*/ 0 w 8"/>
                <a:gd name="T5" fmla="*/ 10 h 10"/>
                <a:gd name="T6" fmla="*/ 0 w 8"/>
                <a:gd name="T7" fmla="*/ 0 h 10"/>
                <a:gd name="T8" fmla="*/ 4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5" y="0"/>
                  </a:moveTo>
                  <a:lnTo>
                    <a:pt x="8" y="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0" name="Freeform 332"/>
            <p:cNvSpPr>
              <a:spLocks/>
            </p:cNvSpPr>
            <p:nvPr/>
          </p:nvSpPr>
          <p:spPr bwMode="auto">
            <a:xfrm>
              <a:off x="1394" y="2357"/>
              <a:ext cx="10" cy="10"/>
            </a:xfrm>
            <a:custGeom>
              <a:avLst/>
              <a:gdLst>
                <a:gd name="T0" fmla="*/ 40 w 8"/>
                <a:gd name="T1" fmla="*/ 0 h 10"/>
                <a:gd name="T2" fmla="*/ 71 w 8"/>
                <a:gd name="T3" fmla="*/ 9 h 10"/>
                <a:gd name="T4" fmla="*/ 0 w 8"/>
                <a:gd name="T5" fmla="*/ 10 h 10"/>
                <a:gd name="T6" fmla="*/ 0 w 8"/>
                <a:gd name="T7" fmla="*/ 0 h 10"/>
                <a:gd name="T8" fmla="*/ 4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5" y="0"/>
                  </a:moveTo>
                  <a:lnTo>
                    <a:pt x="8" y="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1" name="Freeform 333"/>
            <p:cNvSpPr>
              <a:spLocks/>
            </p:cNvSpPr>
            <p:nvPr/>
          </p:nvSpPr>
          <p:spPr bwMode="auto">
            <a:xfrm>
              <a:off x="1398" y="2334"/>
              <a:ext cx="10" cy="11"/>
            </a:xfrm>
            <a:custGeom>
              <a:avLst/>
              <a:gdLst>
                <a:gd name="T0" fmla="*/ 40 w 8"/>
                <a:gd name="T1" fmla="*/ 0 h 11"/>
                <a:gd name="T2" fmla="*/ 71 w 8"/>
                <a:gd name="T3" fmla="*/ 9 h 11"/>
                <a:gd name="T4" fmla="*/ 0 w 8"/>
                <a:gd name="T5" fmla="*/ 11 h 11"/>
                <a:gd name="T6" fmla="*/ 0 w 8"/>
                <a:gd name="T7" fmla="*/ 0 h 11"/>
                <a:gd name="T8" fmla="*/ 4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5" y="0"/>
                  </a:moveTo>
                  <a:lnTo>
                    <a:pt x="8" y="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2" name="Freeform 334"/>
            <p:cNvSpPr>
              <a:spLocks/>
            </p:cNvSpPr>
            <p:nvPr/>
          </p:nvSpPr>
          <p:spPr bwMode="auto">
            <a:xfrm>
              <a:off x="1398" y="2334"/>
              <a:ext cx="10" cy="11"/>
            </a:xfrm>
            <a:custGeom>
              <a:avLst/>
              <a:gdLst>
                <a:gd name="T0" fmla="*/ 40 w 8"/>
                <a:gd name="T1" fmla="*/ 0 h 11"/>
                <a:gd name="T2" fmla="*/ 71 w 8"/>
                <a:gd name="T3" fmla="*/ 9 h 11"/>
                <a:gd name="T4" fmla="*/ 0 w 8"/>
                <a:gd name="T5" fmla="*/ 11 h 11"/>
                <a:gd name="T6" fmla="*/ 0 w 8"/>
                <a:gd name="T7" fmla="*/ 0 h 11"/>
                <a:gd name="T8" fmla="*/ 4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5" y="0"/>
                  </a:moveTo>
                  <a:lnTo>
                    <a:pt x="8" y="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3" name="Freeform 335"/>
            <p:cNvSpPr>
              <a:spLocks/>
            </p:cNvSpPr>
            <p:nvPr/>
          </p:nvSpPr>
          <p:spPr bwMode="auto">
            <a:xfrm>
              <a:off x="2686" y="2655"/>
              <a:ext cx="28" cy="20"/>
            </a:xfrm>
            <a:custGeom>
              <a:avLst/>
              <a:gdLst>
                <a:gd name="T0" fmla="*/ 59 w 22"/>
                <a:gd name="T1" fmla="*/ 20 h 20"/>
                <a:gd name="T2" fmla="*/ 0 w 22"/>
                <a:gd name="T3" fmla="*/ 8 h 20"/>
                <a:gd name="T4" fmla="*/ 123 w 22"/>
                <a:gd name="T5" fmla="*/ 0 h 20"/>
                <a:gd name="T6" fmla="*/ 249 w 22"/>
                <a:gd name="T7" fmla="*/ 5 h 20"/>
                <a:gd name="T8" fmla="*/ 59 w 22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5" y="20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22" y="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4" name="Freeform 336"/>
            <p:cNvSpPr>
              <a:spLocks/>
            </p:cNvSpPr>
            <p:nvPr/>
          </p:nvSpPr>
          <p:spPr bwMode="auto">
            <a:xfrm>
              <a:off x="2686" y="2655"/>
              <a:ext cx="28" cy="20"/>
            </a:xfrm>
            <a:custGeom>
              <a:avLst/>
              <a:gdLst>
                <a:gd name="T0" fmla="*/ 59 w 22"/>
                <a:gd name="T1" fmla="*/ 20 h 20"/>
                <a:gd name="T2" fmla="*/ 0 w 22"/>
                <a:gd name="T3" fmla="*/ 8 h 20"/>
                <a:gd name="T4" fmla="*/ 123 w 22"/>
                <a:gd name="T5" fmla="*/ 0 h 20"/>
                <a:gd name="T6" fmla="*/ 249 w 22"/>
                <a:gd name="T7" fmla="*/ 5 h 20"/>
                <a:gd name="T8" fmla="*/ 59 w 22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5" y="20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22" y="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5" name="Freeform 337"/>
            <p:cNvSpPr>
              <a:spLocks/>
            </p:cNvSpPr>
            <p:nvPr/>
          </p:nvSpPr>
          <p:spPr bwMode="auto">
            <a:xfrm>
              <a:off x="2353" y="1766"/>
              <a:ext cx="186" cy="150"/>
            </a:xfrm>
            <a:custGeom>
              <a:avLst/>
              <a:gdLst>
                <a:gd name="T0" fmla="*/ 994 w 146"/>
                <a:gd name="T1" fmla="*/ 14 h 150"/>
                <a:gd name="T2" fmla="*/ 1116 w 146"/>
                <a:gd name="T3" fmla="*/ 14 h 150"/>
                <a:gd name="T4" fmla="*/ 1190 w 146"/>
                <a:gd name="T5" fmla="*/ 26 h 150"/>
                <a:gd name="T6" fmla="*/ 1645 w 146"/>
                <a:gd name="T7" fmla="*/ 26 h 150"/>
                <a:gd name="T8" fmla="*/ 1590 w 146"/>
                <a:gd name="T9" fmla="*/ 47 h 150"/>
                <a:gd name="T10" fmla="*/ 1479 w 146"/>
                <a:gd name="T11" fmla="*/ 53 h 150"/>
                <a:gd name="T12" fmla="*/ 1410 w 146"/>
                <a:gd name="T13" fmla="*/ 53 h 150"/>
                <a:gd name="T14" fmla="*/ 1217 w 146"/>
                <a:gd name="T15" fmla="*/ 59 h 150"/>
                <a:gd name="T16" fmla="*/ 1153 w 146"/>
                <a:gd name="T17" fmla="*/ 76 h 150"/>
                <a:gd name="T18" fmla="*/ 1191 w 146"/>
                <a:gd name="T19" fmla="*/ 100 h 150"/>
                <a:gd name="T20" fmla="*/ 1041 w 146"/>
                <a:gd name="T21" fmla="*/ 114 h 150"/>
                <a:gd name="T22" fmla="*/ 859 w 146"/>
                <a:gd name="T23" fmla="*/ 129 h 150"/>
                <a:gd name="T24" fmla="*/ 580 w 146"/>
                <a:gd name="T25" fmla="*/ 133 h 150"/>
                <a:gd name="T26" fmla="*/ 455 w 146"/>
                <a:gd name="T27" fmla="*/ 150 h 150"/>
                <a:gd name="T28" fmla="*/ 348 w 146"/>
                <a:gd name="T29" fmla="*/ 144 h 150"/>
                <a:gd name="T30" fmla="*/ 220 w 146"/>
                <a:gd name="T31" fmla="*/ 129 h 150"/>
                <a:gd name="T32" fmla="*/ 220 w 146"/>
                <a:gd name="T33" fmla="*/ 85 h 150"/>
                <a:gd name="T34" fmla="*/ 296 w 146"/>
                <a:gd name="T35" fmla="*/ 74 h 150"/>
                <a:gd name="T36" fmla="*/ 348 w 146"/>
                <a:gd name="T37" fmla="*/ 41 h 150"/>
                <a:gd name="T38" fmla="*/ 173 w 146"/>
                <a:gd name="T39" fmla="*/ 36 h 150"/>
                <a:gd name="T40" fmla="*/ 0 w 146"/>
                <a:gd name="T41" fmla="*/ 36 h 150"/>
                <a:gd name="T42" fmla="*/ 0 w 146"/>
                <a:gd name="T43" fmla="*/ 12 h 150"/>
                <a:gd name="T44" fmla="*/ 124 w 146"/>
                <a:gd name="T45" fmla="*/ 10 h 150"/>
                <a:gd name="T46" fmla="*/ 173 w 146"/>
                <a:gd name="T47" fmla="*/ 0 h 150"/>
                <a:gd name="T48" fmla="*/ 348 w 146"/>
                <a:gd name="T49" fmla="*/ 3 h 150"/>
                <a:gd name="T50" fmla="*/ 701 w 146"/>
                <a:gd name="T51" fmla="*/ 9 h 150"/>
                <a:gd name="T52" fmla="*/ 994 w 146"/>
                <a:gd name="T53" fmla="*/ 14 h 1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50"/>
                <a:gd name="T83" fmla="*/ 146 w 146"/>
                <a:gd name="T84" fmla="*/ 150 h 1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50">
                  <a:moveTo>
                    <a:pt x="88" y="14"/>
                  </a:moveTo>
                  <a:lnTo>
                    <a:pt x="99" y="14"/>
                  </a:lnTo>
                  <a:lnTo>
                    <a:pt x="105" y="26"/>
                  </a:lnTo>
                  <a:lnTo>
                    <a:pt x="146" y="26"/>
                  </a:lnTo>
                  <a:lnTo>
                    <a:pt x="141" y="47"/>
                  </a:lnTo>
                  <a:lnTo>
                    <a:pt x="131" y="53"/>
                  </a:lnTo>
                  <a:lnTo>
                    <a:pt x="125" y="53"/>
                  </a:lnTo>
                  <a:lnTo>
                    <a:pt x="108" y="59"/>
                  </a:lnTo>
                  <a:lnTo>
                    <a:pt x="102" y="76"/>
                  </a:lnTo>
                  <a:lnTo>
                    <a:pt x="106" y="100"/>
                  </a:lnTo>
                  <a:lnTo>
                    <a:pt x="93" y="114"/>
                  </a:lnTo>
                  <a:lnTo>
                    <a:pt x="76" y="129"/>
                  </a:lnTo>
                  <a:lnTo>
                    <a:pt x="52" y="133"/>
                  </a:lnTo>
                  <a:lnTo>
                    <a:pt x="41" y="150"/>
                  </a:lnTo>
                  <a:lnTo>
                    <a:pt x="31" y="144"/>
                  </a:lnTo>
                  <a:lnTo>
                    <a:pt x="20" y="129"/>
                  </a:lnTo>
                  <a:lnTo>
                    <a:pt x="20" y="85"/>
                  </a:lnTo>
                  <a:lnTo>
                    <a:pt x="26" y="74"/>
                  </a:lnTo>
                  <a:lnTo>
                    <a:pt x="31" y="41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12"/>
                  </a:lnTo>
                  <a:lnTo>
                    <a:pt x="11" y="10"/>
                  </a:lnTo>
                  <a:lnTo>
                    <a:pt x="16" y="0"/>
                  </a:lnTo>
                  <a:lnTo>
                    <a:pt x="31" y="3"/>
                  </a:lnTo>
                  <a:lnTo>
                    <a:pt x="62" y="9"/>
                  </a:lnTo>
                  <a:lnTo>
                    <a:pt x="88" y="14"/>
                  </a:lnTo>
                  <a:close/>
                </a:path>
              </a:pathLst>
            </a:custGeom>
            <a:solidFill>
              <a:srgbClr val="009900"/>
            </a:solidFill>
            <a:ln w="4763" cap="sq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6" name="Freeform 338"/>
            <p:cNvSpPr>
              <a:spLocks/>
            </p:cNvSpPr>
            <p:nvPr/>
          </p:nvSpPr>
          <p:spPr bwMode="auto">
            <a:xfrm>
              <a:off x="2341" y="1802"/>
              <a:ext cx="52" cy="97"/>
            </a:xfrm>
            <a:custGeom>
              <a:avLst/>
              <a:gdLst>
                <a:gd name="T0" fmla="*/ 107 w 41"/>
                <a:gd name="T1" fmla="*/ 0 h 97"/>
                <a:gd name="T2" fmla="*/ 280 w 41"/>
                <a:gd name="T3" fmla="*/ 0 h 97"/>
                <a:gd name="T4" fmla="*/ 444 w 41"/>
                <a:gd name="T5" fmla="*/ 5 h 97"/>
                <a:gd name="T6" fmla="*/ 392 w 41"/>
                <a:gd name="T7" fmla="*/ 38 h 97"/>
                <a:gd name="T8" fmla="*/ 320 w 41"/>
                <a:gd name="T9" fmla="*/ 49 h 97"/>
                <a:gd name="T10" fmla="*/ 320 w 41"/>
                <a:gd name="T11" fmla="*/ 93 h 97"/>
                <a:gd name="T12" fmla="*/ 107 w 41"/>
                <a:gd name="T13" fmla="*/ 97 h 97"/>
                <a:gd name="T14" fmla="*/ 41 w 41"/>
                <a:gd name="T15" fmla="*/ 70 h 97"/>
                <a:gd name="T16" fmla="*/ 0 w 41"/>
                <a:gd name="T17" fmla="*/ 65 h 97"/>
                <a:gd name="T18" fmla="*/ 0 w 41"/>
                <a:gd name="T19" fmla="*/ 59 h 97"/>
                <a:gd name="T20" fmla="*/ 107 w 41"/>
                <a:gd name="T21" fmla="*/ 21 h 97"/>
                <a:gd name="T22" fmla="*/ 107 w 41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97"/>
                <a:gd name="T38" fmla="*/ 41 w 41"/>
                <a:gd name="T39" fmla="*/ 97 h 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97">
                  <a:moveTo>
                    <a:pt x="10" y="0"/>
                  </a:moveTo>
                  <a:lnTo>
                    <a:pt x="26" y="0"/>
                  </a:lnTo>
                  <a:lnTo>
                    <a:pt x="41" y="5"/>
                  </a:lnTo>
                  <a:lnTo>
                    <a:pt x="36" y="38"/>
                  </a:lnTo>
                  <a:lnTo>
                    <a:pt x="30" y="49"/>
                  </a:lnTo>
                  <a:lnTo>
                    <a:pt x="30" y="93"/>
                  </a:lnTo>
                  <a:lnTo>
                    <a:pt x="10" y="97"/>
                  </a:lnTo>
                  <a:lnTo>
                    <a:pt x="4" y="70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900"/>
            </a:solidFill>
            <a:ln w="4763" cap="sq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7" name="Freeform 339"/>
            <p:cNvSpPr>
              <a:spLocks noEditPoints="1"/>
            </p:cNvSpPr>
            <p:nvPr/>
          </p:nvSpPr>
          <p:spPr bwMode="auto">
            <a:xfrm>
              <a:off x="4595" y="1808"/>
              <a:ext cx="20" cy="12"/>
            </a:xfrm>
            <a:custGeom>
              <a:avLst/>
              <a:gdLst>
                <a:gd name="T0" fmla="*/ 89 w 16"/>
                <a:gd name="T1" fmla="*/ 3 h 12"/>
                <a:gd name="T2" fmla="*/ 149 w 16"/>
                <a:gd name="T3" fmla="*/ 0 h 12"/>
                <a:gd name="T4" fmla="*/ 89 w 16"/>
                <a:gd name="T5" fmla="*/ 3 h 12"/>
                <a:gd name="T6" fmla="*/ 0 w 16"/>
                <a:gd name="T7" fmla="*/ 12 h 12"/>
                <a:gd name="T8" fmla="*/ 50 w 16"/>
                <a:gd name="T9" fmla="*/ 8 h 12"/>
                <a:gd name="T10" fmla="*/ 0 w 16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10" y="3"/>
                  </a:moveTo>
                  <a:lnTo>
                    <a:pt x="16" y="0"/>
                  </a:lnTo>
                  <a:lnTo>
                    <a:pt x="10" y="3"/>
                  </a:lnTo>
                  <a:close/>
                  <a:moveTo>
                    <a:pt x="0" y="12"/>
                  </a:moveTo>
                  <a:lnTo>
                    <a:pt x="6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8" name="Freeform 340"/>
            <p:cNvSpPr>
              <a:spLocks noEditPoints="1"/>
            </p:cNvSpPr>
            <p:nvPr/>
          </p:nvSpPr>
          <p:spPr bwMode="auto">
            <a:xfrm>
              <a:off x="4595" y="1808"/>
              <a:ext cx="20" cy="12"/>
            </a:xfrm>
            <a:custGeom>
              <a:avLst/>
              <a:gdLst>
                <a:gd name="T0" fmla="*/ 89 w 16"/>
                <a:gd name="T1" fmla="*/ 3 h 12"/>
                <a:gd name="T2" fmla="*/ 149 w 16"/>
                <a:gd name="T3" fmla="*/ 0 h 12"/>
                <a:gd name="T4" fmla="*/ 0 w 16"/>
                <a:gd name="T5" fmla="*/ 12 h 12"/>
                <a:gd name="T6" fmla="*/ 50 w 16"/>
                <a:gd name="T7" fmla="*/ 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2"/>
                <a:gd name="T14" fmla="*/ 16 w 16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2">
                  <a:moveTo>
                    <a:pt x="10" y="3"/>
                  </a:moveTo>
                  <a:lnTo>
                    <a:pt x="16" y="0"/>
                  </a:lnTo>
                  <a:moveTo>
                    <a:pt x="0" y="12"/>
                  </a:moveTo>
                  <a:lnTo>
                    <a:pt x="6" y="8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59" name="Freeform 341"/>
            <p:cNvSpPr>
              <a:spLocks noEditPoints="1"/>
            </p:cNvSpPr>
            <p:nvPr/>
          </p:nvSpPr>
          <p:spPr bwMode="auto">
            <a:xfrm>
              <a:off x="4595" y="1808"/>
              <a:ext cx="20" cy="12"/>
            </a:xfrm>
            <a:custGeom>
              <a:avLst/>
              <a:gdLst>
                <a:gd name="T0" fmla="*/ 89 w 16"/>
                <a:gd name="T1" fmla="*/ 3 h 12"/>
                <a:gd name="T2" fmla="*/ 149 w 16"/>
                <a:gd name="T3" fmla="*/ 0 h 12"/>
                <a:gd name="T4" fmla="*/ 0 w 16"/>
                <a:gd name="T5" fmla="*/ 12 h 12"/>
                <a:gd name="T6" fmla="*/ 50 w 16"/>
                <a:gd name="T7" fmla="*/ 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2"/>
                <a:gd name="T14" fmla="*/ 16 w 16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2">
                  <a:moveTo>
                    <a:pt x="10" y="3"/>
                  </a:moveTo>
                  <a:lnTo>
                    <a:pt x="16" y="0"/>
                  </a:lnTo>
                  <a:moveTo>
                    <a:pt x="0" y="12"/>
                  </a:moveTo>
                  <a:lnTo>
                    <a:pt x="6" y="8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0" name="Freeform 342"/>
            <p:cNvSpPr>
              <a:spLocks/>
            </p:cNvSpPr>
            <p:nvPr/>
          </p:nvSpPr>
          <p:spPr bwMode="auto">
            <a:xfrm>
              <a:off x="1606" y="1304"/>
              <a:ext cx="37" cy="16"/>
            </a:xfrm>
            <a:custGeom>
              <a:avLst/>
              <a:gdLst>
                <a:gd name="T0" fmla="*/ 330 w 29"/>
                <a:gd name="T1" fmla="*/ 10 h 16"/>
                <a:gd name="T2" fmla="*/ 199 w 29"/>
                <a:gd name="T3" fmla="*/ 0 h 16"/>
                <a:gd name="T4" fmla="*/ 0 w 29"/>
                <a:gd name="T5" fmla="*/ 4 h 16"/>
                <a:gd name="T6" fmla="*/ 0 w 29"/>
                <a:gd name="T7" fmla="*/ 16 h 16"/>
                <a:gd name="T8" fmla="*/ 330 w 29"/>
                <a:gd name="T9" fmla="*/ 16 h 16"/>
                <a:gd name="T10" fmla="*/ 330 w 29"/>
                <a:gd name="T11" fmla="*/ 1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6"/>
                <a:gd name="T20" fmla="*/ 29 w 2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6">
                  <a:moveTo>
                    <a:pt x="29" y="10"/>
                  </a:moveTo>
                  <a:lnTo>
                    <a:pt x="17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29" y="16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1" name="Freeform 343"/>
            <p:cNvSpPr>
              <a:spLocks/>
            </p:cNvSpPr>
            <p:nvPr/>
          </p:nvSpPr>
          <p:spPr bwMode="auto">
            <a:xfrm>
              <a:off x="5603" y="2957"/>
              <a:ext cx="20" cy="21"/>
            </a:xfrm>
            <a:custGeom>
              <a:avLst/>
              <a:gdLst>
                <a:gd name="T0" fmla="*/ 111 w 16"/>
                <a:gd name="T1" fmla="*/ 5 h 21"/>
                <a:gd name="T2" fmla="*/ 149 w 16"/>
                <a:gd name="T3" fmla="*/ 11 h 21"/>
                <a:gd name="T4" fmla="*/ 111 w 16"/>
                <a:gd name="T5" fmla="*/ 21 h 21"/>
                <a:gd name="T6" fmla="*/ 0 w 16"/>
                <a:gd name="T7" fmla="*/ 17 h 21"/>
                <a:gd name="T8" fmla="*/ 111 w 16"/>
                <a:gd name="T9" fmla="*/ 0 h 21"/>
                <a:gd name="T10" fmla="*/ 111 w 16"/>
                <a:gd name="T11" fmla="*/ 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1"/>
                <a:gd name="T20" fmla="*/ 16 w 1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1">
                  <a:moveTo>
                    <a:pt x="12" y="5"/>
                  </a:moveTo>
                  <a:lnTo>
                    <a:pt x="16" y="11"/>
                  </a:lnTo>
                  <a:lnTo>
                    <a:pt x="12" y="21"/>
                  </a:lnTo>
                  <a:lnTo>
                    <a:pt x="0" y="17"/>
                  </a:lnTo>
                  <a:lnTo>
                    <a:pt x="12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2" name="Freeform 344"/>
            <p:cNvSpPr>
              <a:spLocks/>
            </p:cNvSpPr>
            <p:nvPr/>
          </p:nvSpPr>
          <p:spPr bwMode="auto">
            <a:xfrm>
              <a:off x="5630" y="2934"/>
              <a:ext cx="22" cy="12"/>
            </a:xfrm>
            <a:custGeom>
              <a:avLst/>
              <a:gdLst>
                <a:gd name="T0" fmla="*/ 0 w 17"/>
                <a:gd name="T1" fmla="*/ 0 h 12"/>
                <a:gd name="T2" fmla="*/ 0 w 17"/>
                <a:gd name="T3" fmla="*/ 12 h 12"/>
                <a:gd name="T4" fmla="*/ 221 w 17"/>
                <a:gd name="T5" fmla="*/ 6 h 12"/>
                <a:gd name="T6" fmla="*/ 0 w 1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2"/>
                <a:gd name="T14" fmla="*/ 17 w 1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2">
                  <a:moveTo>
                    <a:pt x="0" y="0"/>
                  </a:moveTo>
                  <a:lnTo>
                    <a:pt x="0" y="12"/>
                  </a:lnTo>
                  <a:lnTo>
                    <a:pt x="1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3" name="Freeform 345"/>
            <p:cNvSpPr>
              <a:spLocks/>
            </p:cNvSpPr>
            <p:nvPr/>
          </p:nvSpPr>
          <p:spPr bwMode="auto">
            <a:xfrm>
              <a:off x="3073" y="2166"/>
              <a:ext cx="56" cy="1"/>
            </a:xfrm>
            <a:custGeom>
              <a:avLst/>
              <a:gdLst>
                <a:gd name="T0" fmla="*/ 0 w 44"/>
                <a:gd name="T1" fmla="*/ 1 h 1"/>
                <a:gd name="T2" fmla="*/ 489 w 44"/>
                <a:gd name="T3" fmla="*/ 0 h 1"/>
                <a:gd name="T4" fmla="*/ 0 w 44"/>
                <a:gd name="T5" fmla="*/ 1 h 1"/>
                <a:gd name="T6" fmla="*/ 0 60000 65536"/>
                <a:gd name="T7" fmla="*/ 0 60000 65536"/>
                <a:gd name="T8" fmla="*/ 0 60000 65536"/>
                <a:gd name="T9" fmla="*/ 0 w 44"/>
                <a:gd name="T10" fmla="*/ 0 h 1"/>
                <a:gd name="T11" fmla="*/ 44 w 4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">
                  <a:moveTo>
                    <a:pt x="0" y="1"/>
                  </a:moveTo>
                  <a:lnTo>
                    <a:pt x="4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4" name="Line 346"/>
            <p:cNvSpPr>
              <a:spLocks noChangeShapeType="1"/>
            </p:cNvSpPr>
            <p:nvPr/>
          </p:nvSpPr>
          <p:spPr bwMode="auto">
            <a:xfrm flipV="1">
              <a:off x="3073" y="2166"/>
              <a:ext cx="56" cy="1"/>
            </a:xfrm>
            <a:prstGeom prst="line">
              <a:avLst/>
            </a:prstGeom>
            <a:noFill/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5" name="Freeform 347"/>
            <p:cNvSpPr>
              <a:spLocks/>
            </p:cNvSpPr>
            <p:nvPr/>
          </p:nvSpPr>
          <p:spPr bwMode="auto">
            <a:xfrm>
              <a:off x="2919" y="1990"/>
              <a:ext cx="194" cy="182"/>
            </a:xfrm>
            <a:custGeom>
              <a:avLst/>
              <a:gdLst>
                <a:gd name="T0" fmla="*/ 0 w 153"/>
                <a:gd name="T1" fmla="*/ 0 h 182"/>
                <a:gd name="T2" fmla="*/ 530 w 153"/>
                <a:gd name="T3" fmla="*/ 17 h 182"/>
                <a:gd name="T4" fmla="*/ 714 w 153"/>
                <a:gd name="T5" fmla="*/ 0 h 182"/>
                <a:gd name="T6" fmla="*/ 1004 w 153"/>
                <a:gd name="T7" fmla="*/ 6 h 182"/>
                <a:gd name="T8" fmla="*/ 1074 w 153"/>
                <a:gd name="T9" fmla="*/ 17 h 182"/>
                <a:gd name="T10" fmla="*/ 1177 w 153"/>
                <a:gd name="T11" fmla="*/ 11 h 182"/>
                <a:gd name="T12" fmla="*/ 1243 w 153"/>
                <a:gd name="T13" fmla="*/ 11 h 182"/>
                <a:gd name="T14" fmla="*/ 1416 w 153"/>
                <a:gd name="T15" fmla="*/ 37 h 182"/>
                <a:gd name="T16" fmla="*/ 1331 w 153"/>
                <a:gd name="T17" fmla="*/ 67 h 182"/>
                <a:gd name="T18" fmla="*/ 1074 w 153"/>
                <a:gd name="T19" fmla="*/ 40 h 182"/>
                <a:gd name="T20" fmla="*/ 1139 w 153"/>
                <a:gd name="T21" fmla="*/ 61 h 182"/>
                <a:gd name="T22" fmla="*/ 1648 w 153"/>
                <a:gd name="T23" fmla="*/ 152 h 182"/>
                <a:gd name="T24" fmla="*/ 1613 w 153"/>
                <a:gd name="T25" fmla="*/ 162 h 182"/>
                <a:gd name="T26" fmla="*/ 1552 w 153"/>
                <a:gd name="T27" fmla="*/ 159 h 182"/>
                <a:gd name="T28" fmla="*/ 1553 w 153"/>
                <a:gd name="T29" fmla="*/ 168 h 182"/>
                <a:gd name="T30" fmla="*/ 1492 w 153"/>
                <a:gd name="T31" fmla="*/ 171 h 182"/>
                <a:gd name="T32" fmla="*/ 1477 w 153"/>
                <a:gd name="T33" fmla="*/ 180 h 182"/>
                <a:gd name="T34" fmla="*/ 1392 w 153"/>
                <a:gd name="T35" fmla="*/ 182 h 182"/>
                <a:gd name="T36" fmla="*/ 1319 w 153"/>
                <a:gd name="T37" fmla="*/ 177 h 182"/>
                <a:gd name="T38" fmla="*/ 66 w 153"/>
                <a:gd name="T39" fmla="*/ 177 h 182"/>
                <a:gd name="T40" fmla="*/ 0 w 153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82"/>
                <a:gd name="T65" fmla="*/ 153 w 153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82">
                  <a:moveTo>
                    <a:pt x="0" y="0"/>
                  </a:moveTo>
                  <a:lnTo>
                    <a:pt x="50" y="17"/>
                  </a:lnTo>
                  <a:lnTo>
                    <a:pt x="66" y="0"/>
                  </a:lnTo>
                  <a:lnTo>
                    <a:pt x="94" y="6"/>
                  </a:lnTo>
                  <a:lnTo>
                    <a:pt x="100" y="17"/>
                  </a:lnTo>
                  <a:lnTo>
                    <a:pt x="110" y="11"/>
                  </a:lnTo>
                  <a:lnTo>
                    <a:pt x="116" y="11"/>
                  </a:lnTo>
                  <a:lnTo>
                    <a:pt x="132" y="37"/>
                  </a:lnTo>
                  <a:lnTo>
                    <a:pt x="124" y="67"/>
                  </a:lnTo>
                  <a:lnTo>
                    <a:pt x="100" y="40"/>
                  </a:lnTo>
                  <a:lnTo>
                    <a:pt x="106" y="61"/>
                  </a:lnTo>
                  <a:lnTo>
                    <a:pt x="153" y="152"/>
                  </a:lnTo>
                  <a:lnTo>
                    <a:pt x="150" y="162"/>
                  </a:lnTo>
                  <a:lnTo>
                    <a:pt x="144" y="159"/>
                  </a:lnTo>
                  <a:lnTo>
                    <a:pt x="145" y="168"/>
                  </a:lnTo>
                  <a:lnTo>
                    <a:pt x="139" y="171"/>
                  </a:lnTo>
                  <a:lnTo>
                    <a:pt x="138" y="180"/>
                  </a:lnTo>
                  <a:lnTo>
                    <a:pt x="129" y="182"/>
                  </a:lnTo>
                  <a:lnTo>
                    <a:pt x="122" y="177"/>
                  </a:lnTo>
                  <a:lnTo>
                    <a:pt x="6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6" name="Freeform 348"/>
            <p:cNvSpPr>
              <a:spLocks/>
            </p:cNvSpPr>
            <p:nvPr/>
          </p:nvSpPr>
          <p:spPr bwMode="auto">
            <a:xfrm>
              <a:off x="3073" y="2142"/>
              <a:ext cx="40" cy="30"/>
            </a:xfrm>
            <a:custGeom>
              <a:avLst/>
              <a:gdLst>
                <a:gd name="T0" fmla="*/ 0 w 32"/>
                <a:gd name="T1" fmla="*/ 25 h 30"/>
                <a:gd name="T2" fmla="*/ 50 w 32"/>
                <a:gd name="T3" fmla="*/ 30 h 30"/>
                <a:gd name="T4" fmla="*/ 150 w 32"/>
                <a:gd name="T5" fmla="*/ 28 h 30"/>
                <a:gd name="T6" fmla="*/ 157 w 32"/>
                <a:gd name="T7" fmla="*/ 21 h 30"/>
                <a:gd name="T8" fmla="*/ 217 w 32"/>
                <a:gd name="T9" fmla="*/ 16 h 30"/>
                <a:gd name="T10" fmla="*/ 217 w 32"/>
                <a:gd name="T11" fmla="*/ 7 h 30"/>
                <a:gd name="T12" fmla="*/ 265 w 32"/>
                <a:gd name="T13" fmla="*/ 10 h 30"/>
                <a:gd name="T14" fmla="*/ 292 w 32"/>
                <a:gd name="T15" fmla="*/ 0 h 30"/>
                <a:gd name="T16" fmla="*/ 0 w 32"/>
                <a:gd name="T17" fmla="*/ 2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0"/>
                <a:gd name="T29" fmla="*/ 32 w 3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0">
                  <a:moveTo>
                    <a:pt x="0" y="25"/>
                  </a:moveTo>
                  <a:lnTo>
                    <a:pt x="6" y="30"/>
                  </a:lnTo>
                  <a:lnTo>
                    <a:pt x="17" y="28"/>
                  </a:lnTo>
                  <a:lnTo>
                    <a:pt x="18" y="21"/>
                  </a:lnTo>
                  <a:lnTo>
                    <a:pt x="24" y="16"/>
                  </a:lnTo>
                  <a:lnTo>
                    <a:pt x="24" y="7"/>
                  </a:lnTo>
                  <a:lnTo>
                    <a:pt x="29" y="10"/>
                  </a:lnTo>
                  <a:lnTo>
                    <a:pt x="3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7" name="Freeform 349"/>
            <p:cNvSpPr>
              <a:spLocks/>
            </p:cNvSpPr>
            <p:nvPr/>
          </p:nvSpPr>
          <p:spPr bwMode="auto">
            <a:xfrm>
              <a:off x="3073" y="2142"/>
              <a:ext cx="40" cy="30"/>
            </a:xfrm>
            <a:custGeom>
              <a:avLst/>
              <a:gdLst>
                <a:gd name="T0" fmla="*/ 0 w 32"/>
                <a:gd name="T1" fmla="*/ 25 h 30"/>
                <a:gd name="T2" fmla="*/ 50 w 32"/>
                <a:gd name="T3" fmla="*/ 30 h 30"/>
                <a:gd name="T4" fmla="*/ 150 w 32"/>
                <a:gd name="T5" fmla="*/ 28 h 30"/>
                <a:gd name="T6" fmla="*/ 157 w 32"/>
                <a:gd name="T7" fmla="*/ 21 h 30"/>
                <a:gd name="T8" fmla="*/ 217 w 32"/>
                <a:gd name="T9" fmla="*/ 16 h 30"/>
                <a:gd name="T10" fmla="*/ 217 w 32"/>
                <a:gd name="T11" fmla="*/ 7 h 30"/>
                <a:gd name="T12" fmla="*/ 265 w 32"/>
                <a:gd name="T13" fmla="*/ 10 h 30"/>
                <a:gd name="T14" fmla="*/ 292 w 32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0"/>
                <a:gd name="T26" fmla="*/ 32 w 32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0">
                  <a:moveTo>
                    <a:pt x="0" y="25"/>
                  </a:moveTo>
                  <a:lnTo>
                    <a:pt x="6" y="30"/>
                  </a:lnTo>
                  <a:lnTo>
                    <a:pt x="17" y="28"/>
                  </a:lnTo>
                  <a:lnTo>
                    <a:pt x="18" y="21"/>
                  </a:lnTo>
                  <a:lnTo>
                    <a:pt x="24" y="16"/>
                  </a:lnTo>
                  <a:lnTo>
                    <a:pt x="24" y="7"/>
                  </a:lnTo>
                  <a:lnTo>
                    <a:pt x="29" y="10"/>
                  </a:lnTo>
                  <a:lnTo>
                    <a:pt x="32" y="0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8" name="Freeform 350"/>
            <p:cNvSpPr>
              <a:spLocks/>
            </p:cNvSpPr>
            <p:nvPr/>
          </p:nvSpPr>
          <p:spPr bwMode="auto">
            <a:xfrm>
              <a:off x="3073" y="2142"/>
              <a:ext cx="40" cy="30"/>
            </a:xfrm>
            <a:custGeom>
              <a:avLst/>
              <a:gdLst>
                <a:gd name="T0" fmla="*/ 0 w 32"/>
                <a:gd name="T1" fmla="*/ 25 h 30"/>
                <a:gd name="T2" fmla="*/ 50 w 32"/>
                <a:gd name="T3" fmla="*/ 30 h 30"/>
                <a:gd name="T4" fmla="*/ 150 w 32"/>
                <a:gd name="T5" fmla="*/ 28 h 30"/>
                <a:gd name="T6" fmla="*/ 157 w 32"/>
                <a:gd name="T7" fmla="*/ 21 h 30"/>
                <a:gd name="T8" fmla="*/ 217 w 32"/>
                <a:gd name="T9" fmla="*/ 16 h 30"/>
                <a:gd name="T10" fmla="*/ 217 w 32"/>
                <a:gd name="T11" fmla="*/ 7 h 30"/>
                <a:gd name="T12" fmla="*/ 265 w 32"/>
                <a:gd name="T13" fmla="*/ 10 h 30"/>
                <a:gd name="T14" fmla="*/ 292 w 32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0"/>
                <a:gd name="T26" fmla="*/ 32 w 32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0">
                  <a:moveTo>
                    <a:pt x="0" y="25"/>
                  </a:moveTo>
                  <a:lnTo>
                    <a:pt x="6" y="30"/>
                  </a:lnTo>
                  <a:lnTo>
                    <a:pt x="17" y="28"/>
                  </a:lnTo>
                  <a:lnTo>
                    <a:pt x="18" y="21"/>
                  </a:lnTo>
                  <a:lnTo>
                    <a:pt x="24" y="16"/>
                  </a:lnTo>
                  <a:lnTo>
                    <a:pt x="24" y="7"/>
                  </a:lnTo>
                  <a:lnTo>
                    <a:pt x="29" y="10"/>
                  </a:lnTo>
                  <a:lnTo>
                    <a:pt x="32" y="0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69" name="Freeform 351"/>
            <p:cNvSpPr>
              <a:spLocks/>
            </p:cNvSpPr>
            <p:nvPr/>
          </p:nvSpPr>
          <p:spPr bwMode="auto">
            <a:xfrm>
              <a:off x="3432" y="2107"/>
              <a:ext cx="118" cy="153"/>
            </a:xfrm>
            <a:custGeom>
              <a:avLst/>
              <a:gdLst>
                <a:gd name="T0" fmla="*/ 477 w 93"/>
                <a:gd name="T1" fmla="*/ 0 h 153"/>
                <a:gd name="T2" fmla="*/ 477 w 93"/>
                <a:gd name="T3" fmla="*/ 21 h 153"/>
                <a:gd name="T4" fmla="*/ 354 w 93"/>
                <a:gd name="T5" fmla="*/ 44 h 153"/>
                <a:gd name="T6" fmla="*/ 354 w 93"/>
                <a:gd name="T7" fmla="*/ 71 h 153"/>
                <a:gd name="T8" fmla="*/ 122 w 93"/>
                <a:gd name="T9" fmla="*/ 110 h 153"/>
                <a:gd name="T10" fmla="*/ 0 w 93"/>
                <a:gd name="T11" fmla="*/ 115 h 153"/>
                <a:gd name="T12" fmla="*/ 52 w 93"/>
                <a:gd name="T13" fmla="*/ 136 h 153"/>
                <a:gd name="T14" fmla="*/ 52 w 93"/>
                <a:gd name="T15" fmla="*/ 138 h 153"/>
                <a:gd name="T16" fmla="*/ 66 w 93"/>
                <a:gd name="T17" fmla="*/ 139 h 153"/>
                <a:gd name="T18" fmla="*/ 122 w 93"/>
                <a:gd name="T19" fmla="*/ 153 h 153"/>
                <a:gd name="T20" fmla="*/ 477 w 93"/>
                <a:gd name="T21" fmla="*/ 132 h 153"/>
                <a:gd name="T22" fmla="*/ 1005 w 93"/>
                <a:gd name="T23" fmla="*/ 54 h 153"/>
                <a:gd name="T24" fmla="*/ 529 w 93"/>
                <a:gd name="T25" fmla="*/ 4 h 153"/>
                <a:gd name="T26" fmla="*/ 477 w 93"/>
                <a:gd name="T27" fmla="*/ 0 h 1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53"/>
                <a:gd name="T44" fmla="*/ 93 w 93"/>
                <a:gd name="T45" fmla="*/ 153 h 1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53">
                  <a:moveTo>
                    <a:pt x="44" y="0"/>
                  </a:moveTo>
                  <a:lnTo>
                    <a:pt x="44" y="21"/>
                  </a:lnTo>
                  <a:lnTo>
                    <a:pt x="32" y="44"/>
                  </a:lnTo>
                  <a:lnTo>
                    <a:pt x="32" y="71"/>
                  </a:lnTo>
                  <a:lnTo>
                    <a:pt x="11" y="110"/>
                  </a:lnTo>
                  <a:lnTo>
                    <a:pt x="0" y="115"/>
                  </a:lnTo>
                  <a:lnTo>
                    <a:pt x="5" y="136"/>
                  </a:lnTo>
                  <a:lnTo>
                    <a:pt x="5" y="138"/>
                  </a:lnTo>
                  <a:lnTo>
                    <a:pt x="6" y="139"/>
                  </a:lnTo>
                  <a:lnTo>
                    <a:pt x="11" y="153"/>
                  </a:lnTo>
                  <a:lnTo>
                    <a:pt x="44" y="132"/>
                  </a:lnTo>
                  <a:lnTo>
                    <a:pt x="93" y="54"/>
                  </a:lnTo>
                  <a:lnTo>
                    <a:pt x="49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0" name="Freeform 352"/>
            <p:cNvSpPr>
              <a:spLocks/>
            </p:cNvSpPr>
            <p:nvPr/>
          </p:nvSpPr>
          <p:spPr bwMode="auto">
            <a:xfrm>
              <a:off x="3462" y="2095"/>
              <a:ext cx="18" cy="7"/>
            </a:xfrm>
            <a:custGeom>
              <a:avLst/>
              <a:gdLst>
                <a:gd name="T0" fmla="*/ 0 w 14"/>
                <a:gd name="T1" fmla="*/ 4 h 7"/>
                <a:gd name="T2" fmla="*/ 126 w 14"/>
                <a:gd name="T3" fmla="*/ 7 h 7"/>
                <a:gd name="T4" fmla="*/ 174 w 14"/>
                <a:gd name="T5" fmla="*/ 7 h 7"/>
                <a:gd name="T6" fmla="*/ 98 w 14"/>
                <a:gd name="T7" fmla="*/ 0 h 7"/>
                <a:gd name="T8" fmla="*/ 46 w 14"/>
                <a:gd name="T9" fmla="*/ 0 h 7"/>
                <a:gd name="T10" fmla="*/ 0 w 14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4"/>
                  </a:moveTo>
                  <a:lnTo>
                    <a:pt x="10" y="7"/>
                  </a:lnTo>
                  <a:lnTo>
                    <a:pt x="14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1" name="Freeform 353"/>
            <p:cNvSpPr>
              <a:spLocks/>
            </p:cNvSpPr>
            <p:nvPr/>
          </p:nvSpPr>
          <p:spPr bwMode="auto">
            <a:xfrm>
              <a:off x="3462" y="2095"/>
              <a:ext cx="18" cy="7"/>
            </a:xfrm>
            <a:custGeom>
              <a:avLst/>
              <a:gdLst>
                <a:gd name="T0" fmla="*/ 0 w 14"/>
                <a:gd name="T1" fmla="*/ 4 h 7"/>
                <a:gd name="T2" fmla="*/ 126 w 14"/>
                <a:gd name="T3" fmla="*/ 7 h 7"/>
                <a:gd name="T4" fmla="*/ 174 w 14"/>
                <a:gd name="T5" fmla="*/ 7 h 7"/>
                <a:gd name="T6" fmla="*/ 98 w 14"/>
                <a:gd name="T7" fmla="*/ 0 h 7"/>
                <a:gd name="T8" fmla="*/ 46 w 14"/>
                <a:gd name="T9" fmla="*/ 0 h 7"/>
                <a:gd name="T10" fmla="*/ 0 w 14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4"/>
                  </a:moveTo>
                  <a:lnTo>
                    <a:pt x="10" y="7"/>
                  </a:lnTo>
                  <a:lnTo>
                    <a:pt x="14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2" name="Freeform 354"/>
            <p:cNvSpPr>
              <a:spLocks/>
            </p:cNvSpPr>
            <p:nvPr/>
          </p:nvSpPr>
          <p:spPr bwMode="auto">
            <a:xfrm>
              <a:off x="3395" y="2107"/>
              <a:ext cx="93" cy="44"/>
            </a:xfrm>
            <a:custGeom>
              <a:avLst/>
              <a:gdLst>
                <a:gd name="T0" fmla="*/ 0 w 73"/>
                <a:gd name="T1" fmla="*/ 17 h 44"/>
                <a:gd name="T2" fmla="*/ 155 w 73"/>
                <a:gd name="T3" fmla="*/ 39 h 44"/>
                <a:gd name="T4" fmla="*/ 688 w 73"/>
                <a:gd name="T5" fmla="*/ 44 h 44"/>
                <a:gd name="T6" fmla="*/ 817 w 73"/>
                <a:gd name="T7" fmla="*/ 21 h 44"/>
                <a:gd name="T8" fmla="*/ 817 w 73"/>
                <a:gd name="T9" fmla="*/ 0 h 44"/>
                <a:gd name="T10" fmla="*/ 0 w 73"/>
                <a:gd name="T11" fmla="*/ 17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44"/>
                <a:gd name="T20" fmla="*/ 73 w 7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44">
                  <a:moveTo>
                    <a:pt x="0" y="17"/>
                  </a:moveTo>
                  <a:lnTo>
                    <a:pt x="13" y="39"/>
                  </a:lnTo>
                  <a:lnTo>
                    <a:pt x="61" y="44"/>
                  </a:lnTo>
                  <a:lnTo>
                    <a:pt x="73" y="21"/>
                  </a:lnTo>
                  <a:lnTo>
                    <a:pt x="7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3" name="Freeform 355"/>
            <p:cNvSpPr>
              <a:spLocks/>
            </p:cNvSpPr>
            <p:nvPr/>
          </p:nvSpPr>
          <p:spPr bwMode="auto">
            <a:xfrm>
              <a:off x="3395" y="2107"/>
              <a:ext cx="93" cy="44"/>
            </a:xfrm>
            <a:custGeom>
              <a:avLst/>
              <a:gdLst>
                <a:gd name="T0" fmla="*/ 0 w 73"/>
                <a:gd name="T1" fmla="*/ 17 h 44"/>
                <a:gd name="T2" fmla="*/ 155 w 73"/>
                <a:gd name="T3" fmla="*/ 39 h 44"/>
                <a:gd name="T4" fmla="*/ 688 w 73"/>
                <a:gd name="T5" fmla="*/ 44 h 44"/>
                <a:gd name="T6" fmla="*/ 817 w 73"/>
                <a:gd name="T7" fmla="*/ 21 h 44"/>
                <a:gd name="T8" fmla="*/ 817 w 73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44"/>
                <a:gd name="T17" fmla="*/ 73 w 7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44">
                  <a:moveTo>
                    <a:pt x="0" y="17"/>
                  </a:moveTo>
                  <a:lnTo>
                    <a:pt x="13" y="39"/>
                  </a:lnTo>
                  <a:lnTo>
                    <a:pt x="61" y="44"/>
                  </a:lnTo>
                  <a:lnTo>
                    <a:pt x="73" y="21"/>
                  </a:lnTo>
                  <a:lnTo>
                    <a:pt x="73" y="0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4" name="Freeform 356"/>
            <p:cNvSpPr>
              <a:spLocks/>
            </p:cNvSpPr>
            <p:nvPr/>
          </p:nvSpPr>
          <p:spPr bwMode="auto">
            <a:xfrm>
              <a:off x="3395" y="2107"/>
              <a:ext cx="93" cy="44"/>
            </a:xfrm>
            <a:custGeom>
              <a:avLst/>
              <a:gdLst>
                <a:gd name="T0" fmla="*/ 0 w 73"/>
                <a:gd name="T1" fmla="*/ 17 h 44"/>
                <a:gd name="T2" fmla="*/ 155 w 73"/>
                <a:gd name="T3" fmla="*/ 39 h 44"/>
                <a:gd name="T4" fmla="*/ 688 w 73"/>
                <a:gd name="T5" fmla="*/ 44 h 44"/>
                <a:gd name="T6" fmla="*/ 817 w 73"/>
                <a:gd name="T7" fmla="*/ 21 h 44"/>
                <a:gd name="T8" fmla="*/ 817 w 73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44"/>
                <a:gd name="T17" fmla="*/ 73 w 7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44">
                  <a:moveTo>
                    <a:pt x="0" y="17"/>
                  </a:moveTo>
                  <a:lnTo>
                    <a:pt x="13" y="39"/>
                  </a:lnTo>
                  <a:lnTo>
                    <a:pt x="61" y="44"/>
                  </a:lnTo>
                  <a:lnTo>
                    <a:pt x="73" y="21"/>
                  </a:lnTo>
                  <a:lnTo>
                    <a:pt x="73" y="0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5" name="Freeform 357"/>
            <p:cNvSpPr>
              <a:spLocks/>
            </p:cNvSpPr>
            <p:nvPr/>
          </p:nvSpPr>
          <p:spPr bwMode="auto">
            <a:xfrm>
              <a:off x="3550" y="1875"/>
              <a:ext cx="250" cy="253"/>
            </a:xfrm>
            <a:custGeom>
              <a:avLst/>
              <a:gdLst>
                <a:gd name="T0" fmla="*/ 1735 w 197"/>
                <a:gd name="T1" fmla="*/ 0 h 253"/>
                <a:gd name="T2" fmla="*/ 1883 w 197"/>
                <a:gd name="T3" fmla="*/ 8 h 253"/>
                <a:gd name="T4" fmla="*/ 1897 w 197"/>
                <a:gd name="T5" fmla="*/ 17 h 253"/>
                <a:gd name="T6" fmla="*/ 2129 w 197"/>
                <a:gd name="T7" fmla="*/ 23 h 253"/>
                <a:gd name="T8" fmla="*/ 2023 w 197"/>
                <a:gd name="T9" fmla="*/ 32 h 253"/>
                <a:gd name="T10" fmla="*/ 1883 w 197"/>
                <a:gd name="T11" fmla="*/ 36 h 253"/>
                <a:gd name="T12" fmla="*/ 1699 w 197"/>
                <a:gd name="T13" fmla="*/ 33 h 253"/>
                <a:gd name="T14" fmla="*/ 1723 w 197"/>
                <a:gd name="T15" fmla="*/ 56 h 253"/>
                <a:gd name="T16" fmla="*/ 1754 w 197"/>
                <a:gd name="T17" fmla="*/ 67 h 253"/>
                <a:gd name="T18" fmla="*/ 1618 w 197"/>
                <a:gd name="T19" fmla="*/ 88 h 253"/>
                <a:gd name="T20" fmla="*/ 1618 w 197"/>
                <a:gd name="T21" fmla="*/ 98 h 253"/>
                <a:gd name="T22" fmla="*/ 1659 w 197"/>
                <a:gd name="T23" fmla="*/ 105 h 253"/>
                <a:gd name="T24" fmla="*/ 1618 w 197"/>
                <a:gd name="T25" fmla="*/ 132 h 253"/>
                <a:gd name="T26" fmla="*/ 1556 w 197"/>
                <a:gd name="T27" fmla="*/ 142 h 253"/>
                <a:gd name="T28" fmla="*/ 1556 w 197"/>
                <a:gd name="T29" fmla="*/ 176 h 253"/>
                <a:gd name="T30" fmla="*/ 1322 w 197"/>
                <a:gd name="T31" fmla="*/ 188 h 253"/>
                <a:gd name="T32" fmla="*/ 1376 w 197"/>
                <a:gd name="T33" fmla="*/ 226 h 253"/>
                <a:gd name="T34" fmla="*/ 1148 w 197"/>
                <a:gd name="T35" fmla="*/ 253 h 253"/>
                <a:gd name="T36" fmla="*/ 831 w 197"/>
                <a:gd name="T37" fmla="*/ 226 h 253"/>
                <a:gd name="T38" fmla="*/ 173 w 197"/>
                <a:gd name="T39" fmla="*/ 226 h 253"/>
                <a:gd name="T40" fmla="*/ 173 w 197"/>
                <a:gd name="T41" fmla="*/ 203 h 253"/>
                <a:gd name="T42" fmla="*/ 355 w 197"/>
                <a:gd name="T43" fmla="*/ 192 h 253"/>
                <a:gd name="T44" fmla="*/ 244 w 197"/>
                <a:gd name="T45" fmla="*/ 165 h 253"/>
                <a:gd name="T46" fmla="*/ 0 w 197"/>
                <a:gd name="T47" fmla="*/ 155 h 253"/>
                <a:gd name="T48" fmla="*/ 0 w 197"/>
                <a:gd name="T49" fmla="*/ 138 h 253"/>
                <a:gd name="T50" fmla="*/ 355 w 197"/>
                <a:gd name="T51" fmla="*/ 142 h 253"/>
                <a:gd name="T52" fmla="*/ 418 w 197"/>
                <a:gd name="T53" fmla="*/ 138 h 253"/>
                <a:gd name="T54" fmla="*/ 673 w 197"/>
                <a:gd name="T55" fmla="*/ 126 h 253"/>
                <a:gd name="T56" fmla="*/ 723 w 197"/>
                <a:gd name="T57" fmla="*/ 111 h 253"/>
                <a:gd name="T58" fmla="*/ 831 w 197"/>
                <a:gd name="T59" fmla="*/ 105 h 253"/>
                <a:gd name="T60" fmla="*/ 1019 w 197"/>
                <a:gd name="T61" fmla="*/ 94 h 253"/>
                <a:gd name="T62" fmla="*/ 1084 w 197"/>
                <a:gd name="T63" fmla="*/ 55 h 253"/>
                <a:gd name="T64" fmla="*/ 1198 w 197"/>
                <a:gd name="T65" fmla="*/ 44 h 253"/>
                <a:gd name="T66" fmla="*/ 1256 w 197"/>
                <a:gd name="T67" fmla="*/ 27 h 253"/>
                <a:gd name="T68" fmla="*/ 1256 w 197"/>
                <a:gd name="T69" fmla="*/ 11 h 253"/>
                <a:gd name="T70" fmla="*/ 1735 w 197"/>
                <a:gd name="T71" fmla="*/ 0 h 2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7"/>
                <a:gd name="T109" fmla="*/ 0 h 253"/>
                <a:gd name="T110" fmla="*/ 197 w 197"/>
                <a:gd name="T111" fmla="*/ 253 h 2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7" h="253">
                  <a:moveTo>
                    <a:pt x="160" y="0"/>
                  </a:moveTo>
                  <a:lnTo>
                    <a:pt x="174" y="8"/>
                  </a:lnTo>
                  <a:lnTo>
                    <a:pt x="175" y="17"/>
                  </a:lnTo>
                  <a:lnTo>
                    <a:pt x="197" y="23"/>
                  </a:lnTo>
                  <a:lnTo>
                    <a:pt x="187" y="32"/>
                  </a:lnTo>
                  <a:lnTo>
                    <a:pt x="174" y="36"/>
                  </a:lnTo>
                  <a:lnTo>
                    <a:pt x="157" y="33"/>
                  </a:lnTo>
                  <a:lnTo>
                    <a:pt x="159" y="56"/>
                  </a:lnTo>
                  <a:lnTo>
                    <a:pt x="162" y="67"/>
                  </a:lnTo>
                  <a:lnTo>
                    <a:pt x="150" y="88"/>
                  </a:lnTo>
                  <a:lnTo>
                    <a:pt x="150" y="98"/>
                  </a:lnTo>
                  <a:lnTo>
                    <a:pt x="154" y="105"/>
                  </a:lnTo>
                  <a:lnTo>
                    <a:pt x="150" y="132"/>
                  </a:lnTo>
                  <a:lnTo>
                    <a:pt x="144" y="142"/>
                  </a:lnTo>
                  <a:lnTo>
                    <a:pt x="144" y="176"/>
                  </a:lnTo>
                  <a:lnTo>
                    <a:pt x="122" y="188"/>
                  </a:lnTo>
                  <a:lnTo>
                    <a:pt x="127" y="226"/>
                  </a:lnTo>
                  <a:lnTo>
                    <a:pt x="106" y="253"/>
                  </a:lnTo>
                  <a:lnTo>
                    <a:pt x="77" y="226"/>
                  </a:lnTo>
                  <a:lnTo>
                    <a:pt x="16" y="226"/>
                  </a:lnTo>
                  <a:lnTo>
                    <a:pt x="16" y="203"/>
                  </a:lnTo>
                  <a:lnTo>
                    <a:pt x="33" y="192"/>
                  </a:lnTo>
                  <a:lnTo>
                    <a:pt x="22" y="165"/>
                  </a:lnTo>
                  <a:lnTo>
                    <a:pt x="0" y="155"/>
                  </a:lnTo>
                  <a:lnTo>
                    <a:pt x="0" y="138"/>
                  </a:lnTo>
                  <a:lnTo>
                    <a:pt x="33" y="142"/>
                  </a:lnTo>
                  <a:lnTo>
                    <a:pt x="39" y="138"/>
                  </a:lnTo>
                  <a:lnTo>
                    <a:pt x="62" y="126"/>
                  </a:lnTo>
                  <a:lnTo>
                    <a:pt x="66" y="111"/>
                  </a:lnTo>
                  <a:lnTo>
                    <a:pt x="77" y="105"/>
                  </a:lnTo>
                  <a:lnTo>
                    <a:pt x="94" y="94"/>
                  </a:lnTo>
                  <a:lnTo>
                    <a:pt x="100" y="55"/>
                  </a:lnTo>
                  <a:lnTo>
                    <a:pt x="110" y="44"/>
                  </a:lnTo>
                  <a:lnTo>
                    <a:pt x="116" y="27"/>
                  </a:lnTo>
                  <a:lnTo>
                    <a:pt x="116" y="1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6" name="Freeform 358"/>
            <p:cNvSpPr>
              <a:spLocks/>
            </p:cNvSpPr>
            <p:nvPr/>
          </p:nvSpPr>
          <p:spPr bwMode="auto">
            <a:xfrm>
              <a:off x="4081" y="2017"/>
              <a:ext cx="90" cy="13"/>
            </a:xfrm>
            <a:custGeom>
              <a:avLst/>
              <a:gdLst>
                <a:gd name="T0" fmla="*/ 0 w 71"/>
                <a:gd name="T1" fmla="*/ 13 h 13"/>
                <a:gd name="T2" fmla="*/ 196 w 71"/>
                <a:gd name="T3" fmla="*/ 13 h 13"/>
                <a:gd name="T4" fmla="*/ 328 w 71"/>
                <a:gd name="T5" fmla="*/ 5 h 13"/>
                <a:gd name="T6" fmla="*/ 527 w 71"/>
                <a:gd name="T7" fmla="*/ 0 h 13"/>
                <a:gd name="T8" fmla="*/ 762 w 71"/>
                <a:gd name="T9" fmla="*/ 8 h 13"/>
                <a:gd name="T10" fmla="*/ 0 w 71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3"/>
                <a:gd name="T20" fmla="*/ 71 w 7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3">
                  <a:moveTo>
                    <a:pt x="0" y="13"/>
                  </a:moveTo>
                  <a:lnTo>
                    <a:pt x="18" y="13"/>
                  </a:lnTo>
                  <a:lnTo>
                    <a:pt x="31" y="5"/>
                  </a:lnTo>
                  <a:lnTo>
                    <a:pt x="49" y="0"/>
                  </a:lnTo>
                  <a:lnTo>
                    <a:pt x="7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7" name="Freeform 359"/>
            <p:cNvSpPr>
              <a:spLocks/>
            </p:cNvSpPr>
            <p:nvPr/>
          </p:nvSpPr>
          <p:spPr bwMode="auto">
            <a:xfrm>
              <a:off x="4081" y="2017"/>
              <a:ext cx="90" cy="13"/>
            </a:xfrm>
            <a:custGeom>
              <a:avLst/>
              <a:gdLst>
                <a:gd name="T0" fmla="*/ 0 w 71"/>
                <a:gd name="T1" fmla="*/ 13 h 13"/>
                <a:gd name="T2" fmla="*/ 196 w 71"/>
                <a:gd name="T3" fmla="*/ 13 h 13"/>
                <a:gd name="T4" fmla="*/ 328 w 71"/>
                <a:gd name="T5" fmla="*/ 5 h 13"/>
                <a:gd name="T6" fmla="*/ 527 w 71"/>
                <a:gd name="T7" fmla="*/ 0 h 13"/>
                <a:gd name="T8" fmla="*/ 762 w 71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"/>
                <a:gd name="T17" fmla="*/ 71 w 7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">
                  <a:moveTo>
                    <a:pt x="0" y="13"/>
                  </a:moveTo>
                  <a:lnTo>
                    <a:pt x="18" y="13"/>
                  </a:lnTo>
                  <a:lnTo>
                    <a:pt x="31" y="5"/>
                  </a:lnTo>
                  <a:lnTo>
                    <a:pt x="49" y="0"/>
                  </a:lnTo>
                  <a:lnTo>
                    <a:pt x="71" y="8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8" name="Freeform 360"/>
            <p:cNvSpPr>
              <a:spLocks/>
            </p:cNvSpPr>
            <p:nvPr/>
          </p:nvSpPr>
          <p:spPr bwMode="auto">
            <a:xfrm>
              <a:off x="4081" y="2017"/>
              <a:ext cx="90" cy="13"/>
            </a:xfrm>
            <a:custGeom>
              <a:avLst/>
              <a:gdLst>
                <a:gd name="T0" fmla="*/ 0 w 71"/>
                <a:gd name="T1" fmla="*/ 13 h 13"/>
                <a:gd name="T2" fmla="*/ 196 w 71"/>
                <a:gd name="T3" fmla="*/ 13 h 13"/>
                <a:gd name="T4" fmla="*/ 328 w 71"/>
                <a:gd name="T5" fmla="*/ 5 h 13"/>
                <a:gd name="T6" fmla="*/ 527 w 71"/>
                <a:gd name="T7" fmla="*/ 0 h 13"/>
                <a:gd name="T8" fmla="*/ 762 w 71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"/>
                <a:gd name="T17" fmla="*/ 71 w 7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">
                  <a:moveTo>
                    <a:pt x="0" y="13"/>
                  </a:moveTo>
                  <a:lnTo>
                    <a:pt x="18" y="13"/>
                  </a:lnTo>
                  <a:lnTo>
                    <a:pt x="31" y="5"/>
                  </a:lnTo>
                  <a:lnTo>
                    <a:pt x="49" y="0"/>
                  </a:lnTo>
                  <a:lnTo>
                    <a:pt x="71" y="8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79" name="Freeform 361"/>
            <p:cNvSpPr>
              <a:spLocks/>
            </p:cNvSpPr>
            <p:nvPr/>
          </p:nvSpPr>
          <p:spPr bwMode="auto">
            <a:xfrm>
              <a:off x="4076" y="2008"/>
              <a:ext cx="102" cy="16"/>
            </a:xfrm>
            <a:custGeom>
              <a:avLst/>
              <a:gdLst>
                <a:gd name="T0" fmla="*/ 0 w 80"/>
                <a:gd name="T1" fmla="*/ 16 h 16"/>
                <a:gd name="T2" fmla="*/ 219 w 80"/>
                <a:gd name="T3" fmla="*/ 11 h 16"/>
                <a:gd name="T4" fmla="*/ 326 w 80"/>
                <a:gd name="T5" fmla="*/ 5 h 16"/>
                <a:gd name="T6" fmla="*/ 513 w 80"/>
                <a:gd name="T7" fmla="*/ 0 h 16"/>
                <a:gd name="T8" fmla="*/ 636 w 80"/>
                <a:gd name="T9" fmla="*/ 3 h 16"/>
                <a:gd name="T10" fmla="*/ 782 w 80"/>
                <a:gd name="T11" fmla="*/ 6 h 16"/>
                <a:gd name="T12" fmla="*/ 910 w 80"/>
                <a:gd name="T13" fmla="*/ 11 h 16"/>
                <a:gd name="T14" fmla="*/ 0 w 80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6"/>
                <a:gd name="T26" fmla="*/ 80 w 8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6">
                  <a:moveTo>
                    <a:pt x="0" y="16"/>
                  </a:moveTo>
                  <a:lnTo>
                    <a:pt x="19" y="11"/>
                  </a:lnTo>
                  <a:lnTo>
                    <a:pt x="29" y="5"/>
                  </a:lnTo>
                  <a:lnTo>
                    <a:pt x="45" y="0"/>
                  </a:lnTo>
                  <a:lnTo>
                    <a:pt x="56" y="3"/>
                  </a:lnTo>
                  <a:lnTo>
                    <a:pt x="69" y="6"/>
                  </a:lnTo>
                  <a:lnTo>
                    <a:pt x="80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0" name="Freeform 362"/>
            <p:cNvSpPr>
              <a:spLocks/>
            </p:cNvSpPr>
            <p:nvPr/>
          </p:nvSpPr>
          <p:spPr bwMode="auto">
            <a:xfrm>
              <a:off x="4076" y="2008"/>
              <a:ext cx="102" cy="16"/>
            </a:xfrm>
            <a:custGeom>
              <a:avLst/>
              <a:gdLst>
                <a:gd name="T0" fmla="*/ 0 w 80"/>
                <a:gd name="T1" fmla="*/ 16 h 16"/>
                <a:gd name="T2" fmla="*/ 219 w 80"/>
                <a:gd name="T3" fmla="*/ 11 h 16"/>
                <a:gd name="T4" fmla="*/ 326 w 80"/>
                <a:gd name="T5" fmla="*/ 5 h 16"/>
                <a:gd name="T6" fmla="*/ 513 w 80"/>
                <a:gd name="T7" fmla="*/ 0 h 16"/>
                <a:gd name="T8" fmla="*/ 636 w 80"/>
                <a:gd name="T9" fmla="*/ 3 h 16"/>
                <a:gd name="T10" fmla="*/ 782 w 80"/>
                <a:gd name="T11" fmla="*/ 6 h 16"/>
                <a:gd name="T12" fmla="*/ 910 w 80"/>
                <a:gd name="T13" fmla="*/ 1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16"/>
                <a:gd name="T23" fmla="*/ 80 w 8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16">
                  <a:moveTo>
                    <a:pt x="0" y="16"/>
                  </a:moveTo>
                  <a:lnTo>
                    <a:pt x="19" y="11"/>
                  </a:lnTo>
                  <a:lnTo>
                    <a:pt x="29" y="5"/>
                  </a:lnTo>
                  <a:lnTo>
                    <a:pt x="45" y="0"/>
                  </a:lnTo>
                  <a:lnTo>
                    <a:pt x="56" y="3"/>
                  </a:lnTo>
                  <a:lnTo>
                    <a:pt x="69" y="6"/>
                  </a:lnTo>
                  <a:lnTo>
                    <a:pt x="80" y="11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1" name="Freeform 363"/>
            <p:cNvSpPr>
              <a:spLocks/>
            </p:cNvSpPr>
            <p:nvPr/>
          </p:nvSpPr>
          <p:spPr bwMode="auto">
            <a:xfrm>
              <a:off x="4076" y="2008"/>
              <a:ext cx="102" cy="16"/>
            </a:xfrm>
            <a:custGeom>
              <a:avLst/>
              <a:gdLst>
                <a:gd name="T0" fmla="*/ 0 w 80"/>
                <a:gd name="T1" fmla="*/ 16 h 16"/>
                <a:gd name="T2" fmla="*/ 219 w 80"/>
                <a:gd name="T3" fmla="*/ 11 h 16"/>
                <a:gd name="T4" fmla="*/ 326 w 80"/>
                <a:gd name="T5" fmla="*/ 5 h 16"/>
                <a:gd name="T6" fmla="*/ 513 w 80"/>
                <a:gd name="T7" fmla="*/ 0 h 16"/>
                <a:gd name="T8" fmla="*/ 636 w 80"/>
                <a:gd name="T9" fmla="*/ 3 h 16"/>
                <a:gd name="T10" fmla="*/ 782 w 80"/>
                <a:gd name="T11" fmla="*/ 6 h 16"/>
                <a:gd name="T12" fmla="*/ 910 w 80"/>
                <a:gd name="T13" fmla="*/ 1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16"/>
                <a:gd name="T23" fmla="*/ 80 w 8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16">
                  <a:moveTo>
                    <a:pt x="0" y="16"/>
                  </a:moveTo>
                  <a:lnTo>
                    <a:pt x="19" y="11"/>
                  </a:lnTo>
                  <a:lnTo>
                    <a:pt x="29" y="5"/>
                  </a:lnTo>
                  <a:lnTo>
                    <a:pt x="45" y="0"/>
                  </a:lnTo>
                  <a:lnTo>
                    <a:pt x="56" y="3"/>
                  </a:lnTo>
                  <a:lnTo>
                    <a:pt x="69" y="6"/>
                  </a:lnTo>
                  <a:lnTo>
                    <a:pt x="80" y="11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2" name="Freeform 364"/>
            <p:cNvSpPr>
              <a:spLocks noEditPoints="1"/>
            </p:cNvSpPr>
            <p:nvPr/>
          </p:nvSpPr>
          <p:spPr bwMode="auto">
            <a:xfrm>
              <a:off x="3088" y="1973"/>
              <a:ext cx="8" cy="19"/>
            </a:xfrm>
            <a:custGeom>
              <a:avLst/>
              <a:gdLst>
                <a:gd name="T0" fmla="*/ 37 w 6"/>
                <a:gd name="T1" fmla="*/ 19 h 19"/>
                <a:gd name="T2" fmla="*/ 49 w 6"/>
                <a:gd name="T3" fmla="*/ 19 h 19"/>
                <a:gd name="T4" fmla="*/ 37 w 6"/>
                <a:gd name="T5" fmla="*/ 19 h 19"/>
                <a:gd name="T6" fmla="*/ 0 w 6"/>
                <a:gd name="T7" fmla="*/ 13 h 19"/>
                <a:gd name="T8" fmla="*/ 0 w 6"/>
                <a:gd name="T9" fmla="*/ 14 h 19"/>
                <a:gd name="T10" fmla="*/ 0 w 6"/>
                <a:gd name="T11" fmla="*/ 13 h 19"/>
                <a:gd name="T12" fmla="*/ 0 w 6"/>
                <a:gd name="T13" fmla="*/ 5 h 19"/>
                <a:gd name="T14" fmla="*/ 0 w 6"/>
                <a:gd name="T15" fmla="*/ 8 h 19"/>
                <a:gd name="T16" fmla="*/ 0 w 6"/>
                <a:gd name="T17" fmla="*/ 5 h 19"/>
                <a:gd name="T18" fmla="*/ 113 w 6"/>
                <a:gd name="T19" fmla="*/ 0 h 19"/>
                <a:gd name="T20" fmla="*/ 49 w 6"/>
                <a:gd name="T21" fmla="*/ 0 h 19"/>
                <a:gd name="T22" fmla="*/ 113 w 6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9"/>
                <a:gd name="T38" fmla="*/ 6 w 6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9">
                  <a:moveTo>
                    <a:pt x="2" y="19"/>
                  </a:moveTo>
                  <a:lnTo>
                    <a:pt x="3" y="19"/>
                  </a:lnTo>
                  <a:lnTo>
                    <a:pt x="2" y="19"/>
                  </a:lnTo>
                  <a:close/>
                  <a:moveTo>
                    <a:pt x="0" y="13"/>
                  </a:moveTo>
                  <a:lnTo>
                    <a:pt x="0" y="14"/>
                  </a:lnTo>
                  <a:lnTo>
                    <a:pt x="0" y="13"/>
                  </a:lnTo>
                  <a:close/>
                  <a:moveTo>
                    <a:pt x="0" y="5"/>
                  </a:moveTo>
                  <a:lnTo>
                    <a:pt x="0" y="8"/>
                  </a:lnTo>
                  <a:lnTo>
                    <a:pt x="0" y="5"/>
                  </a:lnTo>
                  <a:close/>
                  <a:moveTo>
                    <a:pt x="6" y="0"/>
                  </a:move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3" name="Freeform 365"/>
            <p:cNvSpPr>
              <a:spLocks noEditPoints="1"/>
            </p:cNvSpPr>
            <p:nvPr/>
          </p:nvSpPr>
          <p:spPr bwMode="auto">
            <a:xfrm>
              <a:off x="3088" y="1973"/>
              <a:ext cx="8" cy="19"/>
            </a:xfrm>
            <a:custGeom>
              <a:avLst/>
              <a:gdLst>
                <a:gd name="T0" fmla="*/ 37 w 6"/>
                <a:gd name="T1" fmla="*/ 19 h 19"/>
                <a:gd name="T2" fmla="*/ 49 w 6"/>
                <a:gd name="T3" fmla="*/ 19 h 19"/>
                <a:gd name="T4" fmla="*/ 0 w 6"/>
                <a:gd name="T5" fmla="*/ 13 h 19"/>
                <a:gd name="T6" fmla="*/ 0 w 6"/>
                <a:gd name="T7" fmla="*/ 14 h 19"/>
                <a:gd name="T8" fmla="*/ 0 w 6"/>
                <a:gd name="T9" fmla="*/ 5 h 19"/>
                <a:gd name="T10" fmla="*/ 0 w 6"/>
                <a:gd name="T11" fmla="*/ 8 h 19"/>
                <a:gd name="T12" fmla="*/ 113 w 6"/>
                <a:gd name="T13" fmla="*/ 0 h 19"/>
                <a:gd name="T14" fmla="*/ 49 w 6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9"/>
                <a:gd name="T26" fmla="*/ 6 w 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9">
                  <a:moveTo>
                    <a:pt x="2" y="19"/>
                  </a:moveTo>
                  <a:lnTo>
                    <a:pt x="3" y="19"/>
                  </a:lnTo>
                  <a:moveTo>
                    <a:pt x="0" y="13"/>
                  </a:moveTo>
                  <a:lnTo>
                    <a:pt x="0" y="14"/>
                  </a:lnTo>
                  <a:moveTo>
                    <a:pt x="0" y="5"/>
                  </a:moveTo>
                  <a:lnTo>
                    <a:pt x="0" y="8"/>
                  </a:lnTo>
                  <a:moveTo>
                    <a:pt x="6" y="0"/>
                  </a:moveTo>
                  <a:lnTo>
                    <a:pt x="3" y="0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4" name="Freeform 366"/>
            <p:cNvSpPr>
              <a:spLocks noEditPoints="1"/>
            </p:cNvSpPr>
            <p:nvPr/>
          </p:nvSpPr>
          <p:spPr bwMode="auto">
            <a:xfrm>
              <a:off x="3088" y="1973"/>
              <a:ext cx="8" cy="19"/>
            </a:xfrm>
            <a:custGeom>
              <a:avLst/>
              <a:gdLst>
                <a:gd name="T0" fmla="*/ 37 w 6"/>
                <a:gd name="T1" fmla="*/ 19 h 19"/>
                <a:gd name="T2" fmla="*/ 49 w 6"/>
                <a:gd name="T3" fmla="*/ 19 h 19"/>
                <a:gd name="T4" fmla="*/ 0 w 6"/>
                <a:gd name="T5" fmla="*/ 13 h 19"/>
                <a:gd name="T6" fmla="*/ 0 w 6"/>
                <a:gd name="T7" fmla="*/ 14 h 19"/>
                <a:gd name="T8" fmla="*/ 0 w 6"/>
                <a:gd name="T9" fmla="*/ 5 h 19"/>
                <a:gd name="T10" fmla="*/ 0 w 6"/>
                <a:gd name="T11" fmla="*/ 8 h 19"/>
                <a:gd name="T12" fmla="*/ 113 w 6"/>
                <a:gd name="T13" fmla="*/ 0 h 19"/>
                <a:gd name="T14" fmla="*/ 49 w 6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9"/>
                <a:gd name="T26" fmla="*/ 6 w 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9">
                  <a:moveTo>
                    <a:pt x="2" y="19"/>
                  </a:moveTo>
                  <a:lnTo>
                    <a:pt x="3" y="19"/>
                  </a:lnTo>
                  <a:moveTo>
                    <a:pt x="0" y="13"/>
                  </a:moveTo>
                  <a:lnTo>
                    <a:pt x="0" y="14"/>
                  </a:lnTo>
                  <a:moveTo>
                    <a:pt x="0" y="5"/>
                  </a:moveTo>
                  <a:lnTo>
                    <a:pt x="0" y="8"/>
                  </a:lnTo>
                  <a:moveTo>
                    <a:pt x="6" y="0"/>
                  </a:moveTo>
                  <a:lnTo>
                    <a:pt x="3" y="0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5" name="Freeform 367"/>
            <p:cNvSpPr>
              <a:spLocks noEditPoints="1"/>
            </p:cNvSpPr>
            <p:nvPr/>
          </p:nvSpPr>
          <p:spPr bwMode="auto">
            <a:xfrm>
              <a:off x="3069" y="1990"/>
              <a:ext cx="8" cy="15"/>
            </a:xfrm>
            <a:custGeom>
              <a:avLst/>
              <a:gdLst>
                <a:gd name="T0" fmla="*/ 0 w 6"/>
                <a:gd name="T1" fmla="*/ 14 h 15"/>
                <a:gd name="T2" fmla="*/ 49 w 6"/>
                <a:gd name="T3" fmla="*/ 15 h 15"/>
                <a:gd name="T4" fmla="*/ 0 w 6"/>
                <a:gd name="T5" fmla="*/ 14 h 15"/>
                <a:gd name="T6" fmla="*/ 65 w 6"/>
                <a:gd name="T7" fmla="*/ 9 h 15"/>
                <a:gd name="T8" fmla="*/ 49 w 6"/>
                <a:gd name="T9" fmla="*/ 12 h 15"/>
                <a:gd name="T10" fmla="*/ 65 w 6"/>
                <a:gd name="T11" fmla="*/ 9 h 15"/>
                <a:gd name="T12" fmla="*/ 113 w 6"/>
                <a:gd name="T13" fmla="*/ 5 h 15"/>
                <a:gd name="T14" fmla="*/ 65 w 6"/>
                <a:gd name="T15" fmla="*/ 8 h 15"/>
                <a:gd name="T16" fmla="*/ 113 w 6"/>
                <a:gd name="T17" fmla="*/ 5 h 15"/>
                <a:gd name="T18" fmla="*/ 113 w 6"/>
                <a:gd name="T19" fmla="*/ 2 h 15"/>
                <a:gd name="T20" fmla="*/ 49 w 6"/>
                <a:gd name="T21" fmla="*/ 0 h 15"/>
                <a:gd name="T22" fmla="*/ 113 w 6"/>
                <a:gd name="T23" fmla="*/ 2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5"/>
                <a:gd name="T38" fmla="*/ 6 w 6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5">
                  <a:moveTo>
                    <a:pt x="0" y="14"/>
                  </a:moveTo>
                  <a:lnTo>
                    <a:pt x="3" y="15"/>
                  </a:lnTo>
                  <a:lnTo>
                    <a:pt x="0" y="14"/>
                  </a:lnTo>
                  <a:close/>
                  <a:moveTo>
                    <a:pt x="4" y="9"/>
                  </a:moveTo>
                  <a:lnTo>
                    <a:pt x="3" y="12"/>
                  </a:lnTo>
                  <a:lnTo>
                    <a:pt x="4" y="9"/>
                  </a:lnTo>
                  <a:close/>
                  <a:moveTo>
                    <a:pt x="6" y="5"/>
                  </a:moveTo>
                  <a:lnTo>
                    <a:pt x="4" y="8"/>
                  </a:lnTo>
                  <a:lnTo>
                    <a:pt x="6" y="5"/>
                  </a:lnTo>
                  <a:close/>
                  <a:moveTo>
                    <a:pt x="6" y="2"/>
                  </a:move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6" name="Freeform 368"/>
            <p:cNvSpPr>
              <a:spLocks noEditPoints="1"/>
            </p:cNvSpPr>
            <p:nvPr/>
          </p:nvSpPr>
          <p:spPr bwMode="auto">
            <a:xfrm>
              <a:off x="3069" y="1990"/>
              <a:ext cx="8" cy="15"/>
            </a:xfrm>
            <a:custGeom>
              <a:avLst/>
              <a:gdLst>
                <a:gd name="T0" fmla="*/ 0 w 6"/>
                <a:gd name="T1" fmla="*/ 14 h 15"/>
                <a:gd name="T2" fmla="*/ 49 w 6"/>
                <a:gd name="T3" fmla="*/ 15 h 15"/>
                <a:gd name="T4" fmla="*/ 65 w 6"/>
                <a:gd name="T5" fmla="*/ 9 h 15"/>
                <a:gd name="T6" fmla="*/ 49 w 6"/>
                <a:gd name="T7" fmla="*/ 12 h 15"/>
                <a:gd name="T8" fmla="*/ 113 w 6"/>
                <a:gd name="T9" fmla="*/ 5 h 15"/>
                <a:gd name="T10" fmla="*/ 65 w 6"/>
                <a:gd name="T11" fmla="*/ 8 h 15"/>
                <a:gd name="T12" fmla="*/ 113 w 6"/>
                <a:gd name="T13" fmla="*/ 2 h 15"/>
                <a:gd name="T14" fmla="*/ 49 w 6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5"/>
                <a:gd name="T26" fmla="*/ 6 w 6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5">
                  <a:moveTo>
                    <a:pt x="0" y="14"/>
                  </a:moveTo>
                  <a:lnTo>
                    <a:pt x="3" y="15"/>
                  </a:lnTo>
                  <a:moveTo>
                    <a:pt x="4" y="9"/>
                  </a:moveTo>
                  <a:lnTo>
                    <a:pt x="3" y="12"/>
                  </a:lnTo>
                  <a:moveTo>
                    <a:pt x="6" y="5"/>
                  </a:moveTo>
                  <a:lnTo>
                    <a:pt x="4" y="8"/>
                  </a:lnTo>
                  <a:moveTo>
                    <a:pt x="6" y="2"/>
                  </a:moveTo>
                  <a:lnTo>
                    <a:pt x="3" y="0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7" name="Freeform 369"/>
            <p:cNvSpPr>
              <a:spLocks noEditPoints="1"/>
            </p:cNvSpPr>
            <p:nvPr/>
          </p:nvSpPr>
          <p:spPr bwMode="auto">
            <a:xfrm>
              <a:off x="3069" y="1990"/>
              <a:ext cx="8" cy="15"/>
            </a:xfrm>
            <a:custGeom>
              <a:avLst/>
              <a:gdLst>
                <a:gd name="T0" fmla="*/ 0 w 6"/>
                <a:gd name="T1" fmla="*/ 14 h 15"/>
                <a:gd name="T2" fmla="*/ 49 w 6"/>
                <a:gd name="T3" fmla="*/ 15 h 15"/>
                <a:gd name="T4" fmla="*/ 65 w 6"/>
                <a:gd name="T5" fmla="*/ 9 h 15"/>
                <a:gd name="T6" fmla="*/ 49 w 6"/>
                <a:gd name="T7" fmla="*/ 12 h 15"/>
                <a:gd name="T8" fmla="*/ 113 w 6"/>
                <a:gd name="T9" fmla="*/ 5 h 15"/>
                <a:gd name="T10" fmla="*/ 65 w 6"/>
                <a:gd name="T11" fmla="*/ 8 h 15"/>
                <a:gd name="T12" fmla="*/ 113 w 6"/>
                <a:gd name="T13" fmla="*/ 2 h 15"/>
                <a:gd name="T14" fmla="*/ 49 w 6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5"/>
                <a:gd name="T26" fmla="*/ 6 w 6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5">
                  <a:moveTo>
                    <a:pt x="0" y="14"/>
                  </a:moveTo>
                  <a:lnTo>
                    <a:pt x="3" y="15"/>
                  </a:lnTo>
                  <a:moveTo>
                    <a:pt x="4" y="9"/>
                  </a:moveTo>
                  <a:lnTo>
                    <a:pt x="3" y="12"/>
                  </a:lnTo>
                  <a:moveTo>
                    <a:pt x="6" y="5"/>
                  </a:moveTo>
                  <a:lnTo>
                    <a:pt x="4" y="8"/>
                  </a:lnTo>
                  <a:moveTo>
                    <a:pt x="6" y="2"/>
                  </a:moveTo>
                  <a:lnTo>
                    <a:pt x="3" y="0"/>
                  </a:lnTo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8" name="Freeform 370"/>
            <p:cNvSpPr>
              <a:spLocks/>
            </p:cNvSpPr>
            <p:nvPr/>
          </p:nvSpPr>
          <p:spPr bwMode="auto">
            <a:xfrm>
              <a:off x="1398" y="2383"/>
              <a:ext cx="51" cy="27"/>
            </a:xfrm>
            <a:custGeom>
              <a:avLst/>
              <a:gdLst>
                <a:gd name="T0" fmla="*/ 76 w 40"/>
                <a:gd name="T1" fmla="*/ 0 h 27"/>
                <a:gd name="T2" fmla="*/ 454 w 40"/>
                <a:gd name="T3" fmla="*/ 0 h 27"/>
                <a:gd name="T4" fmla="*/ 324 w 40"/>
                <a:gd name="T5" fmla="*/ 10 h 27"/>
                <a:gd name="T6" fmla="*/ 324 w 40"/>
                <a:gd name="T7" fmla="*/ 27 h 27"/>
                <a:gd name="T8" fmla="*/ 0 w 40"/>
                <a:gd name="T9" fmla="*/ 21 h 27"/>
                <a:gd name="T10" fmla="*/ 76 w 40"/>
                <a:gd name="T11" fmla="*/ 16 h 27"/>
                <a:gd name="T12" fmla="*/ 76 w 40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7" y="0"/>
                  </a:moveTo>
                  <a:lnTo>
                    <a:pt x="40" y="0"/>
                  </a:lnTo>
                  <a:lnTo>
                    <a:pt x="28" y="10"/>
                  </a:lnTo>
                  <a:lnTo>
                    <a:pt x="28" y="27"/>
                  </a:lnTo>
                  <a:lnTo>
                    <a:pt x="0" y="21"/>
                  </a:lnTo>
                  <a:lnTo>
                    <a:pt x="7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89" name="Freeform 371"/>
            <p:cNvSpPr>
              <a:spLocks/>
            </p:cNvSpPr>
            <p:nvPr/>
          </p:nvSpPr>
          <p:spPr bwMode="auto">
            <a:xfrm>
              <a:off x="1398" y="2383"/>
              <a:ext cx="51" cy="27"/>
            </a:xfrm>
            <a:custGeom>
              <a:avLst/>
              <a:gdLst>
                <a:gd name="T0" fmla="*/ 76 w 40"/>
                <a:gd name="T1" fmla="*/ 0 h 27"/>
                <a:gd name="T2" fmla="*/ 454 w 40"/>
                <a:gd name="T3" fmla="*/ 0 h 27"/>
                <a:gd name="T4" fmla="*/ 324 w 40"/>
                <a:gd name="T5" fmla="*/ 10 h 27"/>
                <a:gd name="T6" fmla="*/ 324 w 40"/>
                <a:gd name="T7" fmla="*/ 27 h 27"/>
                <a:gd name="T8" fmla="*/ 0 w 40"/>
                <a:gd name="T9" fmla="*/ 21 h 27"/>
                <a:gd name="T10" fmla="*/ 76 w 40"/>
                <a:gd name="T11" fmla="*/ 16 h 27"/>
                <a:gd name="T12" fmla="*/ 76 w 40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7" y="0"/>
                  </a:moveTo>
                  <a:lnTo>
                    <a:pt x="40" y="0"/>
                  </a:lnTo>
                  <a:lnTo>
                    <a:pt x="28" y="10"/>
                  </a:lnTo>
                  <a:lnTo>
                    <a:pt x="28" y="27"/>
                  </a:lnTo>
                  <a:lnTo>
                    <a:pt x="0" y="21"/>
                  </a:lnTo>
                  <a:lnTo>
                    <a:pt x="7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0" name="Freeform 372"/>
            <p:cNvSpPr>
              <a:spLocks/>
            </p:cNvSpPr>
            <p:nvPr/>
          </p:nvSpPr>
          <p:spPr bwMode="auto">
            <a:xfrm>
              <a:off x="1398" y="2383"/>
              <a:ext cx="51" cy="27"/>
            </a:xfrm>
            <a:custGeom>
              <a:avLst/>
              <a:gdLst>
                <a:gd name="T0" fmla="*/ 76 w 40"/>
                <a:gd name="T1" fmla="*/ 0 h 27"/>
                <a:gd name="T2" fmla="*/ 454 w 40"/>
                <a:gd name="T3" fmla="*/ 0 h 27"/>
                <a:gd name="T4" fmla="*/ 324 w 40"/>
                <a:gd name="T5" fmla="*/ 10 h 27"/>
                <a:gd name="T6" fmla="*/ 324 w 40"/>
                <a:gd name="T7" fmla="*/ 27 h 27"/>
                <a:gd name="T8" fmla="*/ 0 w 40"/>
                <a:gd name="T9" fmla="*/ 21 h 27"/>
                <a:gd name="T10" fmla="*/ 76 w 40"/>
                <a:gd name="T11" fmla="*/ 16 h 27"/>
                <a:gd name="T12" fmla="*/ 76 w 40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7" y="0"/>
                  </a:moveTo>
                  <a:lnTo>
                    <a:pt x="40" y="0"/>
                  </a:lnTo>
                  <a:lnTo>
                    <a:pt x="28" y="10"/>
                  </a:lnTo>
                  <a:lnTo>
                    <a:pt x="28" y="27"/>
                  </a:lnTo>
                  <a:lnTo>
                    <a:pt x="0" y="21"/>
                  </a:lnTo>
                  <a:lnTo>
                    <a:pt x="7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1" name="Freeform 373"/>
            <p:cNvSpPr>
              <a:spLocks/>
            </p:cNvSpPr>
            <p:nvPr/>
          </p:nvSpPr>
          <p:spPr bwMode="auto">
            <a:xfrm>
              <a:off x="1398" y="2383"/>
              <a:ext cx="51" cy="27"/>
            </a:xfrm>
            <a:custGeom>
              <a:avLst/>
              <a:gdLst>
                <a:gd name="T0" fmla="*/ 76 w 40"/>
                <a:gd name="T1" fmla="*/ 0 h 27"/>
                <a:gd name="T2" fmla="*/ 454 w 40"/>
                <a:gd name="T3" fmla="*/ 0 h 27"/>
                <a:gd name="T4" fmla="*/ 324 w 40"/>
                <a:gd name="T5" fmla="*/ 10 h 27"/>
                <a:gd name="T6" fmla="*/ 324 w 40"/>
                <a:gd name="T7" fmla="*/ 27 h 27"/>
                <a:gd name="T8" fmla="*/ 0 w 40"/>
                <a:gd name="T9" fmla="*/ 21 h 27"/>
                <a:gd name="T10" fmla="*/ 76 w 40"/>
                <a:gd name="T11" fmla="*/ 16 h 27"/>
                <a:gd name="T12" fmla="*/ 76 w 40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7" y="0"/>
                  </a:moveTo>
                  <a:lnTo>
                    <a:pt x="40" y="0"/>
                  </a:lnTo>
                  <a:lnTo>
                    <a:pt x="28" y="10"/>
                  </a:lnTo>
                  <a:lnTo>
                    <a:pt x="28" y="27"/>
                  </a:lnTo>
                  <a:lnTo>
                    <a:pt x="0" y="21"/>
                  </a:lnTo>
                  <a:lnTo>
                    <a:pt x="7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2" name="Freeform 374"/>
            <p:cNvSpPr>
              <a:spLocks/>
            </p:cNvSpPr>
            <p:nvPr/>
          </p:nvSpPr>
          <p:spPr bwMode="auto">
            <a:xfrm>
              <a:off x="2050" y="2296"/>
              <a:ext cx="10" cy="12"/>
            </a:xfrm>
            <a:custGeom>
              <a:avLst/>
              <a:gdLst>
                <a:gd name="T0" fmla="*/ 0 w 8"/>
                <a:gd name="T1" fmla="*/ 0 h 12"/>
                <a:gd name="T2" fmla="*/ 40 w 8"/>
                <a:gd name="T3" fmla="*/ 0 h 12"/>
                <a:gd name="T4" fmla="*/ 71 w 8"/>
                <a:gd name="T5" fmla="*/ 11 h 12"/>
                <a:gd name="T6" fmla="*/ 0 w 8"/>
                <a:gd name="T7" fmla="*/ 12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0"/>
                  </a:moveTo>
                  <a:lnTo>
                    <a:pt x="5" y="0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3" name="Freeform 375"/>
            <p:cNvSpPr>
              <a:spLocks/>
            </p:cNvSpPr>
            <p:nvPr/>
          </p:nvSpPr>
          <p:spPr bwMode="auto">
            <a:xfrm>
              <a:off x="2572" y="2560"/>
              <a:ext cx="11" cy="12"/>
            </a:xfrm>
            <a:custGeom>
              <a:avLst/>
              <a:gdLst>
                <a:gd name="T0" fmla="*/ 0 w 9"/>
                <a:gd name="T1" fmla="*/ 0 h 12"/>
                <a:gd name="T2" fmla="*/ 43 w 9"/>
                <a:gd name="T3" fmla="*/ 0 h 12"/>
                <a:gd name="T4" fmla="*/ 65 w 9"/>
                <a:gd name="T5" fmla="*/ 11 h 12"/>
                <a:gd name="T6" fmla="*/ 0 w 9"/>
                <a:gd name="T7" fmla="*/ 12 h 12"/>
                <a:gd name="T8" fmla="*/ 0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0" y="0"/>
                  </a:moveTo>
                  <a:lnTo>
                    <a:pt x="6" y="0"/>
                  </a:lnTo>
                  <a:lnTo>
                    <a:pt x="9" y="1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4" name="Freeform 376"/>
            <p:cNvSpPr>
              <a:spLocks/>
            </p:cNvSpPr>
            <p:nvPr/>
          </p:nvSpPr>
          <p:spPr bwMode="auto">
            <a:xfrm>
              <a:off x="1393" y="2355"/>
              <a:ext cx="11" cy="12"/>
            </a:xfrm>
            <a:custGeom>
              <a:avLst/>
              <a:gdLst>
                <a:gd name="T0" fmla="*/ 43 w 9"/>
                <a:gd name="T1" fmla="*/ 0 h 12"/>
                <a:gd name="T2" fmla="*/ 65 w 9"/>
                <a:gd name="T3" fmla="*/ 11 h 12"/>
                <a:gd name="T4" fmla="*/ 0 w 9"/>
                <a:gd name="T5" fmla="*/ 12 h 12"/>
                <a:gd name="T6" fmla="*/ 0 w 9"/>
                <a:gd name="T7" fmla="*/ 0 h 12"/>
                <a:gd name="T8" fmla="*/ 43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6" y="0"/>
                  </a:moveTo>
                  <a:lnTo>
                    <a:pt x="9" y="1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5" name="Freeform 377"/>
            <p:cNvSpPr>
              <a:spLocks/>
            </p:cNvSpPr>
            <p:nvPr/>
          </p:nvSpPr>
          <p:spPr bwMode="auto">
            <a:xfrm>
              <a:off x="1393" y="2355"/>
              <a:ext cx="11" cy="12"/>
            </a:xfrm>
            <a:custGeom>
              <a:avLst/>
              <a:gdLst>
                <a:gd name="T0" fmla="*/ 43 w 9"/>
                <a:gd name="T1" fmla="*/ 0 h 12"/>
                <a:gd name="T2" fmla="*/ 65 w 9"/>
                <a:gd name="T3" fmla="*/ 11 h 12"/>
                <a:gd name="T4" fmla="*/ 0 w 9"/>
                <a:gd name="T5" fmla="*/ 12 h 12"/>
                <a:gd name="T6" fmla="*/ 0 w 9"/>
                <a:gd name="T7" fmla="*/ 0 h 12"/>
                <a:gd name="T8" fmla="*/ 43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6" y="0"/>
                  </a:moveTo>
                  <a:lnTo>
                    <a:pt x="9" y="1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6" name="Freeform 378"/>
            <p:cNvSpPr>
              <a:spLocks/>
            </p:cNvSpPr>
            <p:nvPr/>
          </p:nvSpPr>
          <p:spPr bwMode="auto">
            <a:xfrm>
              <a:off x="1397" y="2333"/>
              <a:ext cx="11" cy="12"/>
            </a:xfrm>
            <a:custGeom>
              <a:avLst/>
              <a:gdLst>
                <a:gd name="T0" fmla="*/ 43 w 9"/>
                <a:gd name="T1" fmla="*/ 0 h 12"/>
                <a:gd name="T2" fmla="*/ 65 w 9"/>
                <a:gd name="T3" fmla="*/ 10 h 12"/>
                <a:gd name="T4" fmla="*/ 0 w 9"/>
                <a:gd name="T5" fmla="*/ 12 h 12"/>
                <a:gd name="T6" fmla="*/ 0 w 9"/>
                <a:gd name="T7" fmla="*/ 0 h 12"/>
                <a:gd name="T8" fmla="*/ 43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6" y="0"/>
                  </a:moveTo>
                  <a:lnTo>
                    <a:pt x="9" y="1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7" name="Freeform 379"/>
            <p:cNvSpPr>
              <a:spLocks/>
            </p:cNvSpPr>
            <p:nvPr/>
          </p:nvSpPr>
          <p:spPr bwMode="auto">
            <a:xfrm>
              <a:off x="1397" y="2333"/>
              <a:ext cx="11" cy="12"/>
            </a:xfrm>
            <a:custGeom>
              <a:avLst/>
              <a:gdLst>
                <a:gd name="T0" fmla="*/ 43 w 9"/>
                <a:gd name="T1" fmla="*/ 0 h 12"/>
                <a:gd name="T2" fmla="*/ 65 w 9"/>
                <a:gd name="T3" fmla="*/ 10 h 12"/>
                <a:gd name="T4" fmla="*/ 0 w 9"/>
                <a:gd name="T5" fmla="*/ 12 h 12"/>
                <a:gd name="T6" fmla="*/ 0 w 9"/>
                <a:gd name="T7" fmla="*/ 0 h 12"/>
                <a:gd name="T8" fmla="*/ 43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6" y="0"/>
                  </a:moveTo>
                  <a:lnTo>
                    <a:pt x="9" y="1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8" name="Freeform 380"/>
            <p:cNvSpPr>
              <a:spLocks/>
            </p:cNvSpPr>
            <p:nvPr/>
          </p:nvSpPr>
          <p:spPr bwMode="auto">
            <a:xfrm>
              <a:off x="1355" y="1960"/>
              <a:ext cx="13" cy="6"/>
            </a:xfrm>
            <a:custGeom>
              <a:avLst/>
              <a:gdLst>
                <a:gd name="T0" fmla="*/ 0 w 10"/>
                <a:gd name="T1" fmla="*/ 6 h 6"/>
                <a:gd name="T2" fmla="*/ 83 w 10"/>
                <a:gd name="T3" fmla="*/ 6 h 6"/>
                <a:gd name="T4" fmla="*/ 14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6"/>
                  </a:moveTo>
                  <a:lnTo>
                    <a:pt x="6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99" name="Freeform 381"/>
            <p:cNvSpPr>
              <a:spLocks/>
            </p:cNvSpPr>
            <p:nvPr/>
          </p:nvSpPr>
          <p:spPr bwMode="auto">
            <a:xfrm>
              <a:off x="1355" y="1960"/>
              <a:ext cx="13" cy="6"/>
            </a:xfrm>
            <a:custGeom>
              <a:avLst/>
              <a:gdLst>
                <a:gd name="T0" fmla="*/ 0 w 10"/>
                <a:gd name="T1" fmla="*/ 6 h 6"/>
                <a:gd name="T2" fmla="*/ 83 w 10"/>
                <a:gd name="T3" fmla="*/ 6 h 6"/>
                <a:gd name="T4" fmla="*/ 14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6"/>
                  </a:moveTo>
                  <a:lnTo>
                    <a:pt x="6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1100" name="Group 382"/>
            <p:cNvGrpSpPr>
              <a:grpSpLocks/>
            </p:cNvGrpSpPr>
            <p:nvPr/>
          </p:nvGrpSpPr>
          <p:grpSpPr bwMode="auto">
            <a:xfrm>
              <a:off x="166" y="1046"/>
              <a:ext cx="5399" cy="2584"/>
              <a:chOff x="601" y="1055"/>
              <a:chExt cx="4317" cy="2584"/>
            </a:xfrm>
          </p:grpSpPr>
          <p:sp>
            <p:nvSpPr>
              <p:cNvPr id="1137" name="Freeform 383"/>
              <p:cNvSpPr>
                <a:spLocks/>
              </p:cNvSpPr>
              <p:nvPr/>
            </p:nvSpPr>
            <p:spPr bwMode="auto">
              <a:xfrm>
                <a:off x="3214" y="2916"/>
                <a:ext cx="16" cy="18"/>
              </a:xfrm>
              <a:custGeom>
                <a:avLst/>
                <a:gdLst>
                  <a:gd name="T0" fmla="*/ 3 w 16"/>
                  <a:gd name="T1" fmla="*/ 0 h 18"/>
                  <a:gd name="T2" fmla="*/ 16 w 16"/>
                  <a:gd name="T3" fmla="*/ 8 h 18"/>
                  <a:gd name="T4" fmla="*/ 10 w 16"/>
                  <a:gd name="T5" fmla="*/ 18 h 18"/>
                  <a:gd name="T6" fmla="*/ 0 w 16"/>
                  <a:gd name="T7" fmla="*/ 17 h 18"/>
                  <a:gd name="T8" fmla="*/ 3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3" y="0"/>
                    </a:moveTo>
                    <a:lnTo>
                      <a:pt x="16" y="8"/>
                    </a:lnTo>
                    <a:lnTo>
                      <a:pt x="10" y="18"/>
                    </a:lnTo>
                    <a:lnTo>
                      <a:pt x="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grpSp>
            <p:nvGrpSpPr>
              <p:cNvPr id="1138" name="Group 384"/>
              <p:cNvGrpSpPr>
                <a:grpSpLocks/>
              </p:cNvGrpSpPr>
              <p:nvPr/>
            </p:nvGrpSpPr>
            <p:grpSpPr bwMode="auto">
              <a:xfrm>
                <a:off x="601" y="1055"/>
                <a:ext cx="4317" cy="2584"/>
                <a:chOff x="601" y="1055"/>
                <a:chExt cx="4317" cy="2584"/>
              </a:xfrm>
            </p:grpSpPr>
            <p:sp>
              <p:nvSpPr>
                <p:cNvPr id="1139" name="Freeform 385"/>
                <p:cNvSpPr>
                  <a:spLocks/>
                </p:cNvSpPr>
                <p:nvPr/>
              </p:nvSpPr>
              <p:spPr bwMode="auto">
                <a:xfrm>
                  <a:off x="1555" y="1348"/>
                  <a:ext cx="50" cy="39"/>
                </a:xfrm>
                <a:custGeom>
                  <a:avLst/>
                  <a:gdLst>
                    <a:gd name="T0" fmla="*/ 23 w 50"/>
                    <a:gd name="T1" fmla="*/ 0 h 39"/>
                    <a:gd name="T2" fmla="*/ 39 w 50"/>
                    <a:gd name="T3" fmla="*/ 6 h 39"/>
                    <a:gd name="T4" fmla="*/ 50 w 50"/>
                    <a:gd name="T5" fmla="*/ 39 h 39"/>
                    <a:gd name="T6" fmla="*/ 29 w 50"/>
                    <a:gd name="T7" fmla="*/ 33 h 39"/>
                    <a:gd name="T8" fmla="*/ 17 w 50"/>
                    <a:gd name="T9" fmla="*/ 39 h 39"/>
                    <a:gd name="T10" fmla="*/ 6 w 50"/>
                    <a:gd name="T11" fmla="*/ 39 h 39"/>
                    <a:gd name="T12" fmla="*/ 0 w 50"/>
                    <a:gd name="T13" fmla="*/ 27 h 39"/>
                    <a:gd name="T14" fmla="*/ 17 w 50"/>
                    <a:gd name="T15" fmla="*/ 0 h 39"/>
                    <a:gd name="T16" fmla="*/ 23 w 50"/>
                    <a:gd name="T17" fmla="*/ 0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"/>
                    <a:gd name="T28" fmla="*/ 0 h 39"/>
                    <a:gd name="T29" fmla="*/ 50 w 50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" h="39">
                      <a:moveTo>
                        <a:pt x="23" y="0"/>
                      </a:moveTo>
                      <a:lnTo>
                        <a:pt x="39" y="6"/>
                      </a:lnTo>
                      <a:lnTo>
                        <a:pt x="50" y="39"/>
                      </a:lnTo>
                      <a:lnTo>
                        <a:pt x="29" y="33"/>
                      </a:lnTo>
                      <a:lnTo>
                        <a:pt x="17" y="39"/>
                      </a:lnTo>
                      <a:lnTo>
                        <a:pt x="6" y="39"/>
                      </a:lnTo>
                      <a:lnTo>
                        <a:pt x="0" y="27"/>
                      </a:lnTo>
                      <a:lnTo>
                        <a:pt x="17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635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 dirty="0"/>
                </a:p>
              </p:txBody>
            </p:sp>
            <p:grpSp>
              <p:nvGrpSpPr>
                <p:cNvPr id="1140" name="Group 386"/>
                <p:cNvGrpSpPr>
                  <a:grpSpLocks/>
                </p:cNvGrpSpPr>
                <p:nvPr/>
              </p:nvGrpSpPr>
              <p:grpSpPr bwMode="auto">
                <a:xfrm>
                  <a:off x="601" y="1055"/>
                  <a:ext cx="4317" cy="2584"/>
                  <a:chOff x="601" y="1055"/>
                  <a:chExt cx="4317" cy="2584"/>
                </a:xfrm>
              </p:grpSpPr>
              <p:sp>
                <p:nvSpPr>
                  <p:cNvPr id="1141" name="Freeform 387"/>
                  <p:cNvSpPr>
                    <a:spLocks/>
                  </p:cNvSpPr>
                  <p:nvPr/>
                </p:nvSpPr>
                <p:spPr bwMode="auto">
                  <a:xfrm>
                    <a:off x="2853" y="1928"/>
                    <a:ext cx="27" cy="14"/>
                  </a:xfrm>
                  <a:custGeom>
                    <a:avLst/>
                    <a:gdLst>
                      <a:gd name="T0" fmla="*/ 0 w 27"/>
                      <a:gd name="T1" fmla="*/ 4 h 14"/>
                      <a:gd name="T2" fmla="*/ 27 w 27"/>
                      <a:gd name="T3" fmla="*/ 0 h 14"/>
                      <a:gd name="T4" fmla="*/ 20 w 27"/>
                      <a:gd name="T5" fmla="*/ 9 h 14"/>
                      <a:gd name="T6" fmla="*/ 5 w 27"/>
                      <a:gd name="T7" fmla="*/ 14 h 14"/>
                      <a:gd name="T8" fmla="*/ 0 w 27"/>
                      <a:gd name="T9" fmla="*/ 4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4"/>
                      <a:gd name="T17" fmla="*/ 27 w 27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4">
                        <a:moveTo>
                          <a:pt x="0" y="4"/>
                        </a:moveTo>
                        <a:lnTo>
                          <a:pt x="27" y="0"/>
                        </a:lnTo>
                        <a:lnTo>
                          <a:pt x="20" y="9"/>
                        </a:lnTo>
                        <a:lnTo>
                          <a:pt x="5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 w="6350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1142" name="Freeform 388"/>
                  <p:cNvSpPr>
                    <a:spLocks/>
                  </p:cNvSpPr>
                  <p:nvPr/>
                </p:nvSpPr>
                <p:spPr bwMode="auto">
                  <a:xfrm>
                    <a:off x="2736" y="1923"/>
                    <a:ext cx="38" cy="13"/>
                  </a:xfrm>
                  <a:custGeom>
                    <a:avLst/>
                    <a:gdLst>
                      <a:gd name="T0" fmla="*/ 0 w 38"/>
                      <a:gd name="T1" fmla="*/ 0 h 13"/>
                      <a:gd name="T2" fmla="*/ 38 w 38"/>
                      <a:gd name="T3" fmla="*/ 3 h 13"/>
                      <a:gd name="T4" fmla="*/ 37 w 38"/>
                      <a:gd name="T5" fmla="*/ 13 h 13"/>
                      <a:gd name="T6" fmla="*/ 4 w 38"/>
                      <a:gd name="T7" fmla="*/ 6 h 13"/>
                      <a:gd name="T8" fmla="*/ 0 w 38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3"/>
                      <a:gd name="T17" fmla="*/ 38 w 38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3">
                        <a:moveTo>
                          <a:pt x="0" y="0"/>
                        </a:moveTo>
                        <a:lnTo>
                          <a:pt x="38" y="3"/>
                        </a:lnTo>
                        <a:lnTo>
                          <a:pt x="37" y="13"/>
                        </a:lnTo>
                        <a:lnTo>
                          <a:pt x="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 w="6350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grpSp>
                <p:nvGrpSpPr>
                  <p:cNvPr id="1143" name="Group 389"/>
                  <p:cNvGrpSpPr>
                    <a:grpSpLocks/>
                  </p:cNvGrpSpPr>
                  <p:nvPr/>
                </p:nvGrpSpPr>
                <p:grpSpPr bwMode="auto">
                  <a:xfrm>
                    <a:off x="601" y="1055"/>
                    <a:ext cx="4317" cy="2584"/>
                    <a:chOff x="601" y="1055"/>
                    <a:chExt cx="4317" cy="2584"/>
                  </a:xfrm>
                </p:grpSpPr>
                <p:sp>
                  <p:nvSpPr>
                    <p:cNvPr id="1144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2902" y="1957"/>
                      <a:ext cx="51" cy="82"/>
                    </a:xfrm>
                    <a:custGeom>
                      <a:avLst/>
                      <a:gdLst>
                        <a:gd name="T0" fmla="*/ 12 w 51"/>
                        <a:gd name="T1" fmla="*/ 21 h 82"/>
                        <a:gd name="T2" fmla="*/ 22 w 51"/>
                        <a:gd name="T3" fmla="*/ 25 h 82"/>
                        <a:gd name="T4" fmla="*/ 45 w 51"/>
                        <a:gd name="T5" fmla="*/ 3 h 82"/>
                        <a:gd name="T6" fmla="*/ 51 w 51"/>
                        <a:gd name="T7" fmla="*/ 0 h 82"/>
                        <a:gd name="T8" fmla="*/ 50 w 51"/>
                        <a:gd name="T9" fmla="*/ 32 h 82"/>
                        <a:gd name="T10" fmla="*/ 28 w 51"/>
                        <a:gd name="T11" fmla="*/ 48 h 82"/>
                        <a:gd name="T12" fmla="*/ 28 w 51"/>
                        <a:gd name="T13" fmla="*/ 53 h 82"/>
                        <a:gd name="T14" fmla="*/ 39 w 51"/>
                        <a:gd name="T15" fmla="*/ 76 h 82"/>
                        <a:gd name="T16" fmla="*/ 33 w 51"/>
                        <a:gd name="T17" fmla="*/ 82 h 82"/>
                        <a:gd name="T18" fmla="*/ 1 w 51"/>
                        <a:gd name="T19" fmla="*/ 76 h 82"/>
                        <a:gd name="T20" fmla="*/ 0 w 51"/>
                        <a:gd name="T21" fmla="*/ 54 h 82"/>
                        <a:gd name="T22" fmla="*/ 4 w 51"/>
                        <a:gd name="T23" fmla="*/ 33 h 82"/>
                        <a:gd name="T24" fmla="*/ 6 w 51"/>
                        <a:gd name="T25" fmla="*/ 25 h 82"/>
                        <a:gd name="T26" fmla="*/ 12 w 51"/>
                        <a:gd name="T27" fmla="*/ 21 h 8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51"/>
                        <a:gd name="T43" fmla="*/ 0 h 82"/>
                        <a:gd name="T44" fmla="*/ 51 w 51"/>
                        <a:gd name="T45" fmla="*/ 82 h 8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51" h="82">
                          <a:moveTo>
                            <a:pt x="12" y="21"/>
                          </a:moveTo>
                          <a:lnTo>
                            <a:pt x="22" y="25"/>
                          </a:lnTo>
                          <a:lnTo>
                            <a:pt x="45" y="3"/>
                          </a:lnTo>
                          <a:lnTo>
                            <a:pt x="51" y="0"/>
                          </a:lnTo>
                          <a:lnTo>
                            <a:pt x="50" y="32"/>
                          </a:lnTo>
                          <a:lnTo>
                            <a:pt x="28" y="48"/>
                          </a:lnTo>
                          <a:lnTo>
                            <a:pt x="28" y="53"/>
                          </a:lnTo>
                          <a:lnTo>
                            <a:pt x="39" y="76"/>
                          </a:lnTo>
                          <a:lnTo>
                            <a:pt x="33" y="82"/>
                          </a:lnTo>
                          <a:lnTo>
                            <a:pt x="1" y="76"/>
                          </a:lnTo>
                          <a:lnTo>
                            <a:pt x="0" y="54"/>
                          </a:lnTo>
                          <a:lnTo>
                            <a:pt x="4" y="33"/>
                          </a:lnTo>
                          <a:lnTo>
                            <a:pt x="6" y="25"/>
                          </a:lnTo>
                          <a:lnTo>
                            <a:pt x="12" y="21"/>
                          </a:lnTo>
                          <a:close/>
                        </a:path>
                      </a:pathLst>
                    </a:custGeom>
                    <a:solidFill>
                      <a:srgbClr val="009900"/>
                    </a:solidFill>
                    <a:ln w="6350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 dirty="0"/>
                    </a:p>
                  </p:txBody>
                </p:sp>
                <p:grpSp>
                  <p:nvGrpSpPr>
                    <p:cNvPr id="1145" name="Group 3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1" y="1055"/>
                      <a:ext cx="4317" cy="2584"/>
                      <a:chOff x="601" y="1055"/>
                      <a:chExt cx="4317" cy="2584"/>
                    </a:xfrm>
                  </p:grpSpPr>
                  <p:sp>
                    <p:nvSpPr>
                      <p:cNvPr id="1146" name="Freeform 3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9" y="1989"/>
                        <a:ext cx="301" cy="303"/>
                      </a:xfrm>
                      <a:custGeom>
                        <a:avLst/>
                        <a:gdLst>
                          <a:gd name="T0" fmla="*/ 4 w 301"/>
                          <a:gd name="T1" fmla="*/ 44 h 303"/>
                          <a:gd name="T2" fmla="*/ 36 w 301"/>
                          <a:gd name="T3" fmla="*/ 50 h 303"/>
                          <a:gd name="T4" fmla="*/ 42 w 301"/>
                          <a:gd name="T5" fmla="*/ 44 h 303"/>
                          <a:gd name="T6" fmla="*/ 31 w 301"/>
                          <a:gd name="T7" fmla="*/ 21 h 303"/>
                          <a:gd name="T8" fmla="*/ 31 w 301"/>
                          <a:gd name="T9" fmla="*/ 16 h 303"/>
                          <a:gd name="T10" fmla="*/ 53 w 301"/>
                          <a:gd name="T11" fmla="*/ 0 h 303"/>
                          <a:gd name="T12" fmla="*/ 130 w 301"/>
                          <a:gd name="T13" fmla="*/ 27 h 303"/>
                          <a:gd name="T14" fmla="*/ 130 w 301"/>
                          <a:gd name="T15" fmla="*/ 44 h 303"/>
                          <a:gd name="T16" fmla="*/ 142 w 301"/>
                          <a:gd name="T17" fmla="*/ 50 h 303"/>
                          <a:gd name="T18" fmla="*/ 163 w 301"/>
                          <a:gd name="T19" fmla="*/ 50 h 303"/>
                          <a:gd name="T20" fmla="*/ 163 w 301"/>
                          <a:gd name="T21" fmla="*/ 60 h 303"/>
                          <a:gd name="T22" fmla="*/ 186 w 301"/>
                          <a:gd name="T23" fmla="*/ 60 h 303"/>
                          <a:gd name="T24" fmla="*/ 207 w 301"/>
                          <a:gd name="T25" fmla="*/ 104 h 303"/>
                          <a:gd name="T26" fmla="*/ 219 w 301"/>
                          <a:gd name="T27" fmla="*/ 121 h 303"/>
                          <a:gd name="T28" fmla="*/ 219 w 301"/>
                          <a:gd name="T29" fmla="*/ 144 h 303"/>
                          <a:gd name="T30" fmla="*/ 230 w 301"/>
                          <a:gd name="T31" fmla="*/ 148 h 303"/>
                          <a:gd name="T32" fmla="*/ 240 w 301"/>
                          <a:gd name="T33" fmla="*/ 144 h 303"/>
                          <a:gd name="T34" fmla="*/ 253 w 301"/>
                          <a:gd name="T35" fmla="*/ 165 h 303"/>
                          <a:gd name="T36" fmla="*/ 301 w 301"/>
                          <a:gd name="T37" fmla="*/ 171 h 303"/>
                          <a:gd name="T38" fmla="*/ 301 w 301"/>
                          <a:gd name="T39" fmla="*/ 198 h 303"/>
                          <a:gd name="T40" fmla="*/ 297 w 301"/>
                          <a:gd name="T41" fmla="*/ 209 h 303"/>
                          <a:gd name="T42" fmla="*/ 280 w 301"/>
                          <a:gd name="T43" fmla="*/ 237 h 303"/>
                          <a:gd name="T44" fmla="*/ 257 w 301"/>
                          <a:gd name="T45" fmla="*/ 248 h 303"/>
                          <a:gd name="T46" fmla="*/ 230 w 301"/>
                          <a:gd name="T47" fmla="*/ 259 h 303"/>
                          <a:gd name="T48" fmla="*/ 197 w 301"/>
                          <a:gd name="T49" fmla="*/ 298 h 303"/>
                          <a:gd name="T50" fmla="*/ 186 w 301"/>
                          <a:gd name="T51" fmla="*/ 303 h 303"/>
                          <a:gd name="T52" fmla="*/ 175 w 301"/>
                          <a:gd name="T53" fmla="*/ 275 h 303"/>
                          <a:gd name="T54" fmla="*/ 147 w 301"/>
                          <a:gd name="T55" fmla="*/ 275 h 303"/>
                          <a:gd name="T56" fmla="*/ 125 w 301"/>
                          <a:gd name="T57" fmla="*/ 303 h 303"/>
                          <a:gd name="T58" fmla="*/ 125 w 301"/>
                          <a:gd name="T59" fmla="*/ 281 h 303"/>
                          <a:gd name="T60" fmla="*/ 65 w 301"/>
                          <a:gd name="T61" fmla="*/ 204 h 303"/>
                          <a:gd name="T62" fmla="*/ 53 w 301"/>
                          <a:gd name="T63" fmla="*/ 154 h 303"/>
                          <a:gd name="T64" fmla="*/ 42 w 301"/>
                          <a:gd name="T65" fmla="*/ 148 h 303"/>
                          <a:gd name="T66" fmla="*/ 15 w 301"/>
                          <a:gd name="T67" fmla="*/ 94 h 303"/>
                          <a:gd name="T68" fmla="*/ 0 w 301"/>
                          <a:gd name="T69" fmla="*/ 84 h 303"/>
                          <a:gd name="T70" fmla="*/ 4 w 301"/>
                          <a:gd name="T71" fmla="*/ 44 h 303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301"/>
                          <a:gd name="T109" fmla="*/ 0 h 303"/>
                          <a:gd name="T110" fmla="*/ 301 w 301"/>
                          <a:gd name="T111" fmla="*/ 303 h 303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301" h="303">
                            <a:moveTo>
                              <a:pt x="4" y="44"/>
                            </a:moveTo>
                            <a:lnTo>
                              <a:pt x="36" y="50"/>
                            </a:lnTo>
                            <a:lnTo>
                              <a:pt x="42" y="44"/>
                            </a:lnTo>
                            <a:lnTo>
                              <a:pt x="31" y="21"/>
                            </a:lnTo>
                            <a:lnTo>
                              <a:pt x="31" y="16"/>
                            </a:lnTo>
                            <a:lnTo>
                              <a:pt x="53" y="0"/>
                            </a:lnTo>
                            <a:lnTo>
                              <a:pt x="130" y="27"/>
                            </a:lnTo>
                            <a:lnTo>
                              <a:pt x="130" y="44"/>
                            </a:lnTo>
                            <a:lnTo>
                              <a:pt x="142" y="50"/>
                            </a:lnTo>
                            <a:lnTo>
                              <a:pt x="163" y="50"/>
                            </a:lnTo>
                            <a:lnTo>
                              <a:pt x="163" y="60"/>
                            </a:lnTo>
                            <a:lnTo>
                              <a:pt x="186" y="60"/>
                            </a:lnTo>
                            <a:lnTo>
                              <a:pt x="207" y="104"/>
                            </a:lnTo>
                            <a:lnTo>
                              <a:pt x="219" y="121"/>
                            </a:lnTo>
                            <a:lnTo>
                              <a:pt x="219" y="144"/>
                            </a:lnTo>
                            <a:lnTo>
                              <a:pt x="230" y="148"/>
                            </a:lnTo>
                            <a:lnTo>
                              <a:pt x="240" y="144"/>
                            </a:lnTo>
                            <a:lnTo>
                              <a:pt x="253" y="165"/>
                            </a:lnTo>
                            <a:lnTo>
                              <a:pt x="301" y="171"/>
                            </a:lnTo>
                            <a:lnTo>
                              <a:pt x="301" y="198"/>
                            </a:lnTo>
                            <a:lnTo>
                              <a:pt x="297" y="209"/>
                            </a:lnTo>
                            <a:lnTo>
                              <a:pt x="280" y="237"/>
                            </a:lnTo>
                            <a:lnTo>
                              <a:pt x="257" y="248"/>
                            </a:lnTo>
                            <a:lnTo>
                              <a:pt x="230" y="259"/>
                            </a:lnTo>
                            <a:lnTo>
                              <a:pt x="197" y="298"/>
                            </a:lnTo>
                            <a:lnTo>
                              <a:pt x="186" y="303"/>
                            </a:lnTo>
                            <a:lnTo>
                              <a:pt x="175" y="275"/>
                            </a:lnTo>
                            <a:lnTo>
                              <a:pt x="147" y="275"/>
                            </a:lnTo>
                            <a:lnTo>
                              <a:pt x="125" y="303"/>
                            </a:lnTo>
                            <a:lnTo>
                              <a:pt x="125" y="281"/>
                            </a:lnTo>
                            <a:lnTo>
                              <a:pt x="65" y="204"/>
                            </a:lnTo>
                            <a:lnTo>
                              <a:pt x="53" y="154"/>
                            </a:lnTo>
                            <a:lnTo>
                              <a:pt x="42" y="148"/>
                            </a:lnTo>
                            <a:lnTo>
                              <a:pt x="15" y="94"/>
                            </a:lnTo>
                            <a:lnTo>
                              <a:pt x="0" y="84"/>
                            </a:lnTo>
                            <a:lnTo>
                              <a:pt x="4" y="44"/>
                            </a:lnTo>
                            <a:close/>
                          </a:path>
                        </a:pathLst>
                      </a:custGeom>
                      <a:solidFill>
                        <a:srgbClr val="009900"/>
                      </a:solidFill>
                      <a:ln w="6350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 dirty="0"/>
                      </a:p>
                    </p:txBody>
                  </p:sp>
                  <p:sp>
                    <p:nvSpPr>
                      <p:cNvPr id="1147" name="Freeform 3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8" y="2116"/>
                        <a:ext cx="93" cy="153"/>
                      </a:xfrm>
                      <a:custGeom>
                        <a:avLst/>
                        <a:gdLst>
                          <a:gd name="T0" fmla="*/ 44 w 93"/>
                          <a:gd name="T1" fmla="*/ 0 h 153"/>
                          <a:gd name="T2" fmla="*/ 44 w 93"/>
                          <a:gd name="T3" fmla="*/ 21 h 153"/>
                          <a:gd name="T4" fmla="*/ 32 w 93"/>
                          <a:gd name="T5" fmla="*/ 44 h 153"/>
                          <a:gd name="T6" fmla="*/ 32 w 93"/>
                          <a:gd name="T7" fmla="*/ 71 h 153"/>
                          <a:gd name="T8" fmla="*/ 11 w 93"/>
                          <a:gd name="T9" fmla="*/ 110 h 153"/>
                          <a:gd name="T10" fmla="*/ 0 w 93"/>
                          <a:gd name="T11" fmla="*/ 115 h 153"/>
                          <a:gd name="T12" fmla="*/ 5 w 93"/>
                          <a:gd name="T13" fmla="*/ 136 h 153"/>
                          <a:gd name="T14" fmla="*/ 5 w 93"/>
                          <a:gd name="T15" fmla="*/ 138 h 153"/>
                          <a:gd name="T16" fmla="*/ 6 w 93"/>
                          <a:gd name="T17" fmla="*/ 139 h 153"/>
                          <a:gd name="T18" fmla="*/ 11 w 93"/>
                          <a:gd name="T19" fmla="*/ 153 h 153"/>
                          <a:gd name="T20" fmla="*/ 44 w 93"/>
                          <a:gd name="T21" fmla="*/ 132 h 153"/>
                          <a:gd name="T22" fmla="*/ 93 w 93"/>
                          <a:gd name="T23" fmla="*/ 54 h 153"/>
                          <a:gd name="T24" fmla="*/ 49 w 93"/>
                          <a:gd name="T25" fmla="*/ 4 h 153"/>
                          <a:gd name="T26" fmla="*/ 44 w 93"/>
                          <a:gd name="T27" fmla="*/ 0 h 153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93"/>
                          <a:gd name="T43" fmla="*/ 0 h 153"/>
                          <a:gd name="T44" fmla="*/ 93 w 93"/>
                          <a:gd name="T45" fmla="*/ 153 h 153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93" h="153">
                            <a:moveTo>
                              <a:pt x="44" y="0"/>
                            </a:moveTo>
                            <a:lnTo>
                              <a:pt x="44" y="21"/>
                            </a:lnTo>
                            <a:lnTo>
                              <a:pt x="32" y="44"/>
                            </a:lnTo>
                            <a:lnTo>
                              <a:pt x="32" y="71"/>
                            </a:lnTo>
                            <a:lnTo>
                              <a:pt x="11" y="110"/>
                            </a:lnTo>
                            <a:lnTo>
                              <a:pt x="0" y="115"/>
                            </a:lnTo>
                            <a:lnTo>
                              <a:pt x="5" y="136"/>
                            </a:lnTo>
                            <a:lnTo>
                              <a:pt x="5" y="138"/>
                            </a:lnTo>
                            <a:lnTo>
                              <a:pt x="6" y="139"/>
                            </a:lnTo>
                            <a:lnTo>
                              <a:pt x="11" y="153"/>
                            </a:lnTo>
                            <a:lnTo>
                              <a:pt x="44" y="132"/>
                            </a:lnTo>
                            <a:lnTo>
                              <a:pt x="93" y="54"/>
                            </a:lnTo>
                            <a:lnTo>
                              <a:pt x="49" y="4"/>
                            </a:lnTo>
                            <a:lnTo>
                              <a:pt x="44" y="0"/>
                            </a:lnTo>
                            <a:close/>
                          </a:path>
                        </a:pathLst>
                      </a:custGeom>
                      <a:solidFill>
                        <a:srgbClr val="009900"/>
                      </a:solidFill>
                      <a:ln w="6350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 dirty="0"/>
                      </a:p>
                    </p:txBody>
                  </p:sp>
                  <p:grpSp>
                    <p:nvGrpSpPr>
                      <p:cNvPr id="1148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1" y="1055"/>
                        <a:ext cx="4317" cy="2584"/>
                        <a:chOff x="601" y="1055"/>
                        <a:chExt cx="4317" cy="2584"/>
                      </a:xfrm>
                    </p:grpSpPr>
                    <p:grpSp>
                      <p:nvGrpSpPr>
                        <p:cNvPr id="1149" name="Group 3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1" y="1055"/>
                          <a:ext cx="1695" cy="2584"/>
                          <a:chOff x="601" y="1055"/>
                          <a:chExt cx="1695" cy="2584"/>
                        </a:xfrm>
                      </p:grpSpPr>
                      <p:sp>
                        <p:nvSpPr>
                          <p:cNvPr id="1320" name="Freeform 3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17" y="2210"/>
                            <a:ext cx="44" cy="27"/>
                          </a:xfrm>
                          <a:custGeom>
                            <a:avLst/>
                            <a:gdLst>
                              <a:gd name="T0" fmla="*/ 0 w 44"/>
                              <a:gd name="T1" fmla="*/ 0 h 27"/>
                              <a:gd name="T2" fmla="*/ 17 w 44"/>
                              <a:gd name="T3" fmla="*/ 4 h 27"/>
                              <a:gd name="T4" fmla="*/ 39 w 44"/>
                              <a:gd name="T5" fmla="*/ 16 h 27"/>
                              <a:gd name="T6" fmla="*/ 44 w 44"/>
                              <a:gd name="T7" fmla="*/ 27 h 27"/>
                              <a:gd name="T8" fmla="*/ 0 w 44"/>
                              <a:gd name="T9" fmla="*/ 27 h 27"/>
                              <a:gd name="T10" fmla="*/ 0 w 44"/>
                              <a:gd name="T11" fmla="*/ 0 h 27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44"/>
                              <a:gd name="T19" fmla="*/ 0 h 27"/>
                              <a:gd name="T20" fmla="*/ 44 w 44"/>
                              <a:gd name="T21" fmla="*/ 27 h 27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44" h="27">
                                <a:moveTo>
                                  <a:pt x="0" y="0"/>
                                </a:moveTo>
                                <a:lnTo>
                                  <a:pt x="17" y="4"/>
                                </a:lnTo>
                                <a:lnTo>
                                  <a:pt x="39" y="16"/>
                                </a:lnTo>
                                <a:lnTo>
                                  <a:pt x="44" y="27"/>
                                </a:lnTo>
                                <a:lnTo>
                                  <a:pt x="0" y="2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1" name="Freeform 3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40" y="2099"/>
                            <a:ext cx="16" cy="17"/>
                          </a:xfrm>
                          <a:custGeom>
                            <a:avLst/>
                            <a:gdLst>
                              <a:gd name="T0" fmla="*/ 10 w 16"/>
                              <a:gd name="T1" fmla="*/ 0 h 17"/>
                              <a:gd name="T2" fmla="*/ 16 w 16"/>
                              <a:gd name="T3" fmla="*/ 17 h 17"/>
                              <a:gd name="T4" fmla="*/ 6 w 16"/>
                              <a:gd name="T5" fmla="*/ 17 h 17"/>
                              <a:gd name="T6" fmla="*/ 0 w 16"/>
                              <a:gd name="T7" fmla="*/ 5 h 17"/>
                              <a:gd name="T8" fmla="*/ 0 w 16"/>
                              <a:gd name="T9" fmla="*/ 0 h 17"/>
                              <a:gd name="T10" fmla="*/ 10 w 16"/>
                              <a:gd name="T11" fmla="*/ 0 h 17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6"/>
                              <a:gd name="T19" fmla="*/ 0 h 17"/>
                              <a:gd name="T20" fmla="*/ 16 w 16"/>
                              <a:gd name="T21" fmla="*/ 17 h 17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6" h="17">
                                <a:moveTo>
                                  <a:pt x="10" y="0"/>
                                </a:moveTo>
                                <a:lnTo>
                                  <a:pt x="16" y="17"/>
                                </a:lnTo>
                                <a:lnTo>
                                  <a:pt x="6" y="17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2" name="Freeform 3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79" y="2210"/>
                            <a:ext cx="38" cy="27"/>
                          </a:xfrm>
                          <a:custGeom>
                            <a:avLst/>
                            <a:gdLst>
                              <a:gd name="T0" fmla="*/ 17 w 38"/>
                              <a:gd name="T1" fmla="*/ 4 h 27"/>
                              <a:gd name="T2" fmla="*/ 27 w 38"/>
                              <a:gd name="T3" fmla="*/ 0 h 27"/>
                              <a:gd name="T4" fmla="*/ 38 w 38"/>
                              <a:gd name="T5" fmla="*/ 0 h 27"/>
                              <a:gd name="T6" fmla="*/ 38 w 38"/>
                              <a:gd name="T7" fmla="*/ 27 h 27"/>
                              <a:gd name="T8" fmla="*/ 0 w 38"/>
                              <a:gd name="T9" fmla="*/ 21 h 27"/>
                              <a:gd name="T10" fmla="*/ 17 w 38"/>
                              <a:gd name="T11" fmla="*/ 16 h 27"/>
                              <a:gd name="T12" fmla="*/ 5 w 38"/>
                              <a:gd name="T13" fmla="*/ 10 h 27"/>
                              <a:gd name="T14" fmla="*/ 17 w 38"/>
                              <a:gd name="T15" fmla="*/ 4 h 27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38"/>
                              <a:gd name="T25" fmla="*/ 0 h 27"/>
                              <a:gd name="T26" fmla="*/ 38 w 38"/>
                              <a:gd name="T27" fmla="*/ 27 h 27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38" h="27">
                                <a:moveTo>
                                  <a:pt x="17" y="4"/>
                                </a:moveTo>
                                <a:lnTo>
                                  <a:pt x="27" y="0"/>
                                </a:lnTo>
                                <a:lnTo>
                                  <a:pt x="38" y="0"/>
                                </a:lnTo>
                                <a:lnTo>
                                  <a:pt x="38" y="27"/>
                                </a:lnTo>
                                <a:lnTo>
                                  <a:pt x="0" y="21"/>
                                </a:lnTo>
                                <a:lnTo>
                                  <a:pt x="17" y="16"/>
                                </a:lnTo>
                                <a:lnTo>
                                  <a:pt x="5" y="10"/>
                                </a:lnTo>
                                <a:lnTo>
                                  <a:pt x="17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3" name="Freeform 3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16" y="2236"/>
                            <a:ext cx="37" cy="16"/>
                          </a:xfrm>
                          <a:custGeom>
                            <a:avLst/>
                            <a:gdLst>
                              <a:gd name="T0" fmla="*/ 4 w 37"/>
                              <a:gd name="T1" fmla="*/ 0 h 16"/>
                              <a:gd name="T2" fmla="*/ 37 w 37"/>
                              <a:gd name="T3" fmla="*/ 6 h 16"/>
                              <a:gd name="T4" fmla="*/ 37 w 37"/>
                              <a:gd name="T5" fmla="*/ 10 h 16"/>
                              <a:gd name="T6" fmla="*/ 21 w 37"/>
                              <a:gd name="T7" fmla="*/ 16 h 16"/>
                              <a:gd name="T8" fmla="*/ 0 w 37"/>
                              <a:gd name="T9" fmla="*/ 6 h 16"/>
                              <a:gd name="T10" fmla="*/ 4 w 37"/>
                              <a:gd name="T11" fmla="*/ 0 h 1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7"/>
                              <a:gd name="T19" fmla="*/ 0 h 16"/>
                              <a:gd name="T20" fmla="*/ 37 w 37"/>
                              <a:gd name="T21" fmla="*/ 16 h 1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7" h="16">
                                <a:moveTo>
                                  <a:pt x="4" y="0"/>
                                </a:moveTo>
                                <a:lnTo>
                                  <a:pt x="37" y="6"/>
                                </a:lnTo>
                                <a:lnTo>
                                  <a:pt x="37" y="10"/>
                                </a:lnTo>
                                <a:lnTo>
                                  <a:pt x="21" y="16"/>
                                </a:lnTo>
                                <a:lnTo>
                                  <a:pt x="0" y="6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4" name="Freeform 4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241" y="2137"/>
                            <a:ext cx="143" cy="73"/>
                          </a:xfrm>
                          <a:custGeom>
                            <a:avLst/>
                            <a:gdLst>
                              <a:gd name="T0" fmla="*/ 11 w 143"/>
                              <a:gd name="T1" fmla="*/ 6 h 73"/>
                              <a:gd name="T2" fmla="*/ 44 w 143"/>
                              <a:gd name="T3" fmla="*/ 0 h 73"/>
                              <a:gd name="T4" fmla="*/ 143 w 143"/>
                              <a:gd name="T5" fmla="*/ 56 h 73"/>
                              <a:gd name="T6" fmla="*/ 138 w 143"/>
                              <a:gd name="T7" fmla="*/ 67 h 73"/>
                              <a:gd name="T8" fmla="*/ 94 w 143"/>
                              <a:gd name="T9" fmla="*/ 73 h 73"/>
                              <a:gd name="T10" fmla="*/ 94 w 143"/>
                              <a:gd name="T11" fmla="*/ 56 h 73"/>
                              <a:gd name="T12" fmla="*/ 38 w 143"/>
                              <a:gd name="T13" fmla="*/ 17 h 73"/>
                              <a:gd name="T14" fmla="*/ 32 w 143"/>
                              <a:gd name="T15" fmla="*/ 17 h 73"/>
                              <a:gd name="T16" fmla="*/ 15 w 143"/>
                              <a:gd name="T17" fmla="*/ 27 h 73"/>
                              <a:gd name="T18" fmla="*/ 0 w 143"/>
                              <a:gd name="T19" fmla="*/ 27 h 73"/>
                              <a:gd name="T20" fmla="*/ 11 w 143"/>
                              <a:gd name="T21" fmla="*/ 6 h 73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43"/>
                              <a:gd name="T34" fmla="*/ 0 h 73"/>
                              <a:gd name="T35" fmla="*/ 143 w 143"/>
                              <a:gd name="T36" fmla="*/ 73 h 73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43" h="73">
                                <a:moveTo>
                                  <a:pt x="11" y="6"/>
                                </a:moveTo>
                                <a:lnTo>
                                  <a:pt x="44" y="0"/>
                                </a:lnTo>
                                <a:lnTo>
                                  <a:pt x="143" y="56"/>
                                </a:lnTo>
                                <a:lnTo>
                                  <a:pt x="138" y="67"/>
                                </a:lnTo>
                                <a:lnTo>
                                  <a:pt x="94" y="73"/>
                                </a:lnTo>
                                <a:lnTo>
                                  <a:pt x="94" y="56"/>
                                </a:lnTo>
                                <a:lnTo>
                                  <a:pt x="38" y="17"/>
                                </a:lnTo>
                                <a:lnTo>
                                  <a:pt x="32" y="17"/>
                                </a:lnTo>
                                <a:lnTo>
                                  <a:pt x="15" y="27"/>
                                </a:lnTo>
                                <a:lnTo>
                                  <a:pt x="0" y="27"/>
                                </a:lnTo>
                                <a:lnTo>
                                  <a:pt x="11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5" name="Freeform 4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247" y="2175"/>
                            <a:ext cx="11" cy="15"/>
                          </a:xfrm>
                          <a:custGeom>
                            <a:avLst/>
                            <a:gdLst>
                              <a:gd name="T0" fmla="*/ 2 w 11"/>
                              <a:gd name="T1" fmla="*/ 15 h 15"/>
                              <a:gd name="T2" fmla="*/ 0 w 11"/>
                              <a:gd name="T3" fmla="*/ 11 h 15"/>
                              <a:gd name="T4" fmla="*/ 6 w 11"/>
                              <a:gd name="T5" fmla="*/ 0 h 15"/>
                              <a:gd name="T6" fmla="*/ 11 w 11"/>
                              <a:gd name="T7" fmla="*/ 11 h 15"/>
                              <a:gd name="T8" fmla="*/ 2 w 11"/>
                              <a:gd name="T9" fmla="*/ 15 h 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1"/>
                              <a:gd name="T16" fmla="*/ 0 h 15"/>
                              <a:gd name="T17" fmla="*/ 11 w 11"/>
                              <a:gd name="T18" fmla="*/ 15 h 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1" h="15">
                                <a:moveTo>
                                  <a:pt x="2" y="15"/>
                                </a:moveTo>
                                <a:lnTo>
                                  <a:pt x="0" y="11"/>
                                </a:lnTo>
                                <a:lnTo>
                                  <a:pt x="6" y="0"/>
                                </a:lnTo>
                                <a:lnTo>
                                  <a:pt x="11" y="11"/>
                                </a:lnTo>
                                <a:lnTo>
                                  <a:pt x="2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6" name="Freeform 4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247" y="2175"/>
                            <a:ext cx="11" cy="15"/>
                          </a:xfrm>
                          <a:custGeom>
                            <a:avLst/>
                            <a:gdLst>
                              <a:gd name="T0" fmla="*/ 2 w 11"/>
                              <a:gd name="T1" fmla="*/ 15 h 15"/>
                              <a:gd name="T2" fmla="*/ 0 w 11"/>
                              <a:gd name="T3" fmla="*/ 11 h 15"/>
                              <a:gd name="T4" fmla="*/ 6 w 11"/>
                              <a:gd name="T5" fmla="*/ 0 h 15"/>
                              <a:gd name="T6" fmla="*/ 11 w 11"/>
                              <a:gd name="T7" fmla="*/ 11 h 15"/>
                              <a:gd name="T8" fmla="*/ 2 w 11"/>
                              <a:gd name="T9" fmla="*/ 15 h 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1"/>
                              <a:gd name="T16" fmla="*/ 0 h 15"/>
                              <a:gd name="T17" fmla="*/ 11 w 11"/>
                              <a:gd name="T18" fmla="*/ 15 h 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1" h="15">
                                <a:moveTo>
                                  <a:pt x="2" y="15"/>
                                </a:moveTo>
                                <a:lnTo>
                                  <a:pt x="0" y="11"/>
                                </a:lnTo>
                                <a:lnTo>
                                  <a:pt x="6" y="0"/>
                                </a:lnTo>
                                <a:lnTo>
                                  <a:pt x="11" y="11"/>
                                </a:lnTo>
                                <a:lnTo>
                                  <a:pt x="2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7" name="Freeform 4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1" y="2325"/>
                            <a:ext cx="8" cy="11"/>
                          </a:xfrm>
                          <a:custGeom>
                            <a:avLst/>
                            <a:gdLst>
                              <a:gd name="T0" fmla="*/ 6 w 8"/>
                              <a:gd name="T1" fmla="*/ 0 h 11"/>
                              <a:gd name="T2" fmla="*/ 8 w 8"/>
                              <a:gd name="T3" fmla="*/ 11 h 11"/>
                              <a:gd name="T4" fmla="*/ 0 w 8"/>
                              <a:gd name="T5" fmla="*/ 11 h 11"/>
                              <a:gd name="T6" fmla="*/ 0 w 8"/>
                              <a:gd name="T7" fmla="*/ 0 h 11"/>
                              <a:gd name="T8" fmla="*/ 6 w 8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1"/>
                              <a:gd name="T17" fmla="*/ 8 w 8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1">
                                <a:moveTo>
                                  <a:pt x="6" y="0"/>
                                </a:moveTo>
                                <a:lnTo>
                                  <a:pt x="8" y="1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8" name="Freeform 4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1" y="2325"/>
                            <a:ext cx="8" cy="11"/>
                          </a:xfrm>
                          <a:custGeom>
                            <a:avLst/>
                            <a:gdLst>
                              <a:gd name="T0" fmla="*/ 6 w 8"/>
                              <a:gd name="T1" fmla="*/ 0 h 11"/>
                              <a:gd name="T2" fmla="*/ 8 w 8"/>
                              <a:gd name="T3" fmla="*/ 11 h 11"/>
                              <a:gd name="T4" fmla="*/ 0 w 8"/>
                              <a:gd name="T5" fmla="*/ 11 h 11"/>
                              <a:gd name="T6" fmla="*/ 0 w 8"/>
                              <a:gd name="T7" fmla="*/ 0 h 11"/>
                              <a:gd name="T8" fmla="*/ 6 w 8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1"/>
                              <a:gd name="T17" fmla="*/ 8 w 8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1">
                                <a:moveTo>
                                  <a:pt x="6" y="0"/>
                                </a:moveTo>
                                <a:lnTo>
                                  <a:pt x="8" y="1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29" name="Freeform 4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55" y="2281"/>
                            <a:ext cx="12" cy="17"/>
                          </a:xfrm>
                          <a:custGeom>
                            <a:avLst/>
                            <a:gdLst>
                              <a:gd name="T0" fmla="*/ 12 w 12"/>
                              <a:gd name="T1" fmla="*/ 11 h 17"/>
                              <a:gd name="T2" fmla="*/ 0 w 12"/>
                              <a:gd name="T3" fmla="*/ 17 h 17"/>
                              <a:gd name="T4" fmla="*/ 0 w 12"/>
                              <a:gd name="T5" fmla="*/ 0 h 17"/>
                              <a:gd name="T6" fmla="*/ 12 w 12"/>
                              <a:gd name="T7" fmla="*/ 11 h 1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"/>
                              <a:gd name="T13" fmla="*/ 0 h 17"/>
                              <a:gd name="T14" fmla="*/ 12 w 12"/>
                              <a:gd name="T15" fmla="*/ 17 h 1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" h="17">
                                <a:moveTo>
                                  <a:pt x="12" y="11"/>
                                </a:moveTo>
                                <a:lnTo>
                                  <a:pt x="0" y="17"/>
                                </a:lnTo>
                                <a:lnTo>
                                  <a:pt x="0" y="0"/>
                                </a:lnTo>
                                <a:lnTo>
                                  <a:pt x="12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0" name="Freeform 4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55" y="2281"/>
                            <a:ext cx="12" cy="17"/>
                          </a:xfrm>
                          <a:custGeom>
                            <a:avLst/>
                            <a:gdLst>
                              <a:gd name="T0" fmla="*/ 12 w 12"/>
                              <a:gd name="T1" fmla="*/ 11 h 17"/>
                              <a:gd name="T2" fmla="*/ 0 w 12"/>
                              <a:gd name="T3" fmla="*/ 17 h 17"/>
                              <a:gd name="T4" fmla="*/ 0 w 12"/>
                              <a:gd name="T5" fmla="*/ 0 h 17"/>
                              <a:gd name="T6" fmla="*/ 12 w 12"/>
                              <a:gd name="T7" fmla="*/ 11 h 1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"/>
                              <a:gd name="T13" fmla="*/ 0 h 17"/>
                              <a:gd name="T14" fmla="*/ 12 w 12"/>
                              <a:gd name="T15" fmla="*/ 17 h 1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" h="17">
                                <a:moveTo>
                                  <a:pt x="12" y="11"/>
                                </a:moveTo>
                                <a:lnTo>
                                  <a:pt x="0" y="17"/>
                                </a:lnTo>
                                <a:lnTo>
                                  <a:pt x="0" y="0"/>
                                </a:lnTo>
                                <a:lnTo>
                                  <a:pt x="12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1" name="Freeform 4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5" y="2267"/>
                            <a:ext cx="10" cy="11"/>
                          </a:xfrm>
                          <a:custGeom>
                            <a:avLst/>
                            <a:gdLst>
                              <a:gd name="T0" fmla="*/ 7 w 10"/>
                              <a:gd name="T1" fmla="*/ 0 h 11"/>
                              <a:gd name="T2" fmla="*/ 10 w 10"/>
                              <a:gd name="T3" fmla="*/ 9 h 11"/>
                              <a:gd name="T4" fmla="*/ 0 w 10"/>
                              <a:gd name="T5" fmla="*/ 11 h 11"/>
                              <a:gd name="T6" fmla="*/ 0 w 10"/>
                              <a:gd name="T7" fmla="*/ 0 h 11"/>
                              <a:gd name="T8" fmla="*/ 7 w 10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"/>
                              <a:gd name="T16" fmla="*/ 0 h 11"/>
                              <a:gd name="T17" fmla="*/ 10 w 10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" h="11">
                                <a:moveTo>
                                  <a:pt x="7" y="0"/>
                                </a:moveTo>
                                <a:lnTo>
                                  <a:pt x="10" y="9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2" name="Freeform 4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5" y="2267"/>
                            <a:ext cx="10" cy="11"/>
                          </a:xfrm>
                          <a:custGeom>
                            <a:avLst/>
                            <a:gdLst>
                              <a:gd name="T0" fmla="*/ 7 w 10"/>
                              <a:gd name="T1" fmla="*/ 0 h 11"/>
                              <a:gd name="T2" fmla="*/ 10 w 10"/>
                              <a:gd name="T3" fmla="*/ 9 h 11"/>
                              <a:gd name="T4" fmla="*/ 0 w 10"/>
                              <a:gd name="T5" fmla="*/ 11 h 11"/>
                              <a:gd name="T6" fmla="*/ 0 w 10"/>
                              <a:gd name="T7" fmla="*/ 0 h 11"/>
                              <a:gd name="T8" fmla="*/ 7 w 10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"/>
                              <a:gd name="T16" fmla="*/ 0 h 11"/>
                              <a:gd name="T17" fmla="*/ 10 w 10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" h="11">
                                <a:moveTo>
                                  <a:pt x="7" y="0"/>
                                </a:moveTo>
                                <a:lnTo>
                                  <a:pt x="10" y="9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3" name="Freeform 4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2" y="2304"/>
                            <a:ext cx="10" cy="10"/>
                          </a:xfrm>
                          <a:custGeom>
                            <a:avLst/>
                            <a:gdLst>
                              <a:gd name="T0" fmla="*/ 7 w 10"/>
                              <a:gd name="T1" fmla="*/ 0 h 10"/>
                              <a:gd name="T2" fmla="*/ 10 w 10"/>
                              <a:gd name="T3" fmla="*/ 9 h 10"/>
                              <a:gd name="T4" fmla="*/ 0 w 10"/>
                              <a:gd name="T5" fmla="*/ 10 h 10"/>
                              <a:gd name="T6" fmla="*/ 0 w 10"/>
                              <a:gd name="T7" fmla="*/ 0 h 10"/>
                              <a:gd name="T8" fmla="*/ 7 w 10"/>
                              <a:gd name="T9" fmla="*/ 0 h 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"/>
                              <a:gd name="T16" fmla="*/ 0 h 10"/>
                              <a:gd name="T17" fmla="*/ 10 w 10"/>
                              <a:gd name="T18" fmla="*/ 10 h 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" h="10">
                                <a:moveTo>
                                  <a:pt x="7" y="0"/>
                                </a:moveTo>
                                <a:lnTo>
                                  <a:pt x="10" y="9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4" name="Freeform 4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2" y="2304"/>
                            <a:ext cx="10" cy="10"/>
                          </a:xfrm>
                          <a:custGeom>
                            <a:avLst/>
                            <a:gdLst>
                              <a:gd name="T0" fmla="*/ 7 w 10"/>
                              <a:gd name="T1" fmla="*/ 0 h 10"/>
                              <a:gd name="T2" fmla="*/ 10 w 10"/>
                              <a:gd name="T3" fmla="*/ 9 h 10"/>
                              <a:gd name="T4" fmla="*/ 0 w 10"/>
                              <a:gd name="T5" fmla="*/ 10 h 10"/>
                              <a:gd name="T6" fmla="*/ 0 w 10"/>
                              <a:gd name="T7" fmla="*/ 0 h 10"/>
                              <a:gd name="T8" fmla="*/ 7 w 10"/>
                              <a:gd name="T9" fmla="*/ 0 h 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"/>
                              <a:gd name="T16" fmla="*/ 0 h 10"/>
                              <a:gd name="T17" fmla="*/ 10 w 10"/>
                              <a:gd name="T18" fmla="*/ 10 h 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" h="10">
                                <a:moveTo>
                                  <a:pt x="7" y="0"/>
                                </a:moveTo>
                                <a:lnTo>
                                  <a:pt x="10" y="9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5" name="Freeform 4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50" y="2254"/>
                            <a:ext cx="11" cy="4"/>
                          </a:xfrm>
                          <a:custGeom>
                            <a:avLst/>
                            <a:gdLst>
                              <a:gd name="T0" fmla="*/ 0 w 11"/>
                              <a:gd name="T1" fmla="*/ 4 h 4"/>
                              <a:gd name="T2" fmla="*/ 5 w 11"/>
                              <a:gd name="T3" fmla="*/ 4 h 4"/>
                              <a:gd name="T4" fmla="*/ 11 w 11"/>
                              <a:gd name="T5" fmla="*/ 0 h 4"/>
                              <a:gd name="T6" fmla="*/ 0 w 11"/>
                              <a:gd name="T7" fmla="*/ 0 h 4"/>
                              <a:gd name="T8" fmla="*/ 0 w 11"/>
                              <a:gd name="T9" fmla="*/ 4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1"/>
                              <a:gd name="T16" fmla="*/ 0 h 4"/>
                              <a:gd name="T17" fmla="*/ 11 w 11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1" h="4">
                                <a:moveTo>
                                  <a:pt x="0" y="4"/>
                                </a:moveTo>
                                <a:lnTo>
                                  <a:pt x="5" y="4"/>
                                </a:lnTo>
                                <a:lnTo>
                                  <a:pt x="11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6" name="Freeform 4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50" y="2254"/>
                            <a:ext cx="11" cy="4"/>
                          </a:xfrm>
                          <a:custGeom>
                            <a:avLst/>
                            <a:gdLst>
                              <a:gd name="T0" fmla="*/ 0 w 11"/>
                              <a:gd name="T1" fmla="*/ 4 h 4"/>
                              <a:gd name="T2" fmla="*/ 5 w 11"/>
                              <a:gd name="T3" fmla="*/ 4 h 4"/>
                              <a:gd name="T4" fmla="*/ 11 w 11"/>
                              <a:gd name="T5" fmla="*/ 0 h 4"/>
                              <a:gd name="T6" fmla="*/ 0 w 11"/>
                              <a:gd name="T7" fmla="*/ 0 h 4"/>
                              <a:gd name="T8" fmla="*/ 0 w 11"/>
                              <a:gd name="T9" fmla="*/ 4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1"/>
                              <a:gd name="T16" fmla="*/ 0 h 4"/>
                              <a:gd name="T17" fmla="*/ 11 w 11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1" h="4">
                                <a:moveTo>
                                  <a:pt x="0" y="4"/>
                                </a:moveTo>
                                <a:lnTo>
                                  <a:pt x="5" y="4"/>
                                </a:lnTo>
                                <a:lnTo>
                                  <a:pt x="11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7" name="Freeform 4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17" y="2237"/>
                            <a:ext cx="27" cy="11"/>
                          </a:xfrm>
                          <a:custGeom>
                            <a:avLst/>
                            <a:gdLst>
                              <a:gd name="T0" fmla="*/ 27 w 27"/>
                              <a:gd name="T1" fmla="*/ 5 h 11"/>
                              <a:gd name="T2" fmla="*/ 11 w 27"/>
                              <a:gd name="T3" fmla="*/ 11 h 11"/>
                              <a:gd name="T4" fmla="*/ 0 w 27"/>
                              <a:gd name="T5" fmla="*/ 0 h 11"/>
                              <a:gd name="T6" fmla="*/ 27 w 27"/>
                              <a:gd name="T7" fmla="*/ 5 h 11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7"/>
                              <a:gd name="T13" fmla="*/ 0 h 11"/>
                              <a:gd name="T14" fmla="*/ 27 w 27"/>
                              <a:gd name="T15" fmla="*/ 11 h 11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7" h="11">
                                <a:moveTo>
                                  <a:pt x="27" y="5"/>
                                </a:moveTo>
                                <a:lnTo>
                                  <a:pt x="11" y="11"/>
                                </a:lnTo>
                                <a:lnTo>
                                  <a:pt x="0" y="0"/>
                                </a:lnTo>
                                <a:lnTo>
                                  <a:pt x="27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8" name="Freeform 4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17" y="2237"/>
                            <a:ext cx="27" cy="11"/>
                          </a:xfrm>
                          <a:custGeom>
                            <a:avLst/>
                            <a:gdLst>
                              <a:gd name="T0" fmla="*/ 27 w 27"/>
                              <a:gd name="T1" fmla="*/ 5 h 11"/>
                              <a:gd name="T2" fmla="*/ 11 w 27"/>
                              <a:gd name="T3" fmla="*/ 11 h 11"/>
                              <a:gd name="T4" fmla="*/ 0 w 27"/>
                              <a:gd name="T5" fmla="*/ 0 h 11"/>
                              <a:gd name="T6" fmla="*/ 27 w 27"/>
                              <a:gd name="T7" fmla="*/ 5 h 11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7"/>
                              <a:gd name="T13" fmla="*/ 0 h 11"/>
                              <a:gd name="T14" fmla="*/ 27 w 27"/>
                              <a:gd name="T15" fmla="*/ 11 h 11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7" h="11">
                                <a:moveTo>
                                  <a:pt x="27" y="5"/>
                                </a:moveTo>
                                <a:lnTo>
                                  <a:pt x="11" y="11"/>
                                </a:lnTo>
                                <a:lnTo>
                                  <a:pt x="0" y="0"/>
                                </a:lnTo>
                                <a:lnTo>
                                  <a:pt x="27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39" name="Freeform 4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8" y="2226"/>
                            <a:ext cx="22" cy="16"/>
                          </a:xfrm>
                          <a:custGeom>
                            <a:avLst/>
                            <a:gdLst>
                              <a:gd name="T0" fmla="*/ 0 w 22"/>
                              <a:gd name="T1" fmla="*/ 16 h 16"/>
                              <a:gd name="T2" fmla="*/ 22 w 22"/>
                              <a:gd name="T3" fmla="*/ 16 h 16"/>
                              <a:gd name="T4" fmla="*/ 0 w 22"/>
                              <a:gd name="T5" fmla="*/ 0 h 16"/>
                              <a:gd name="T6" fmla="*/ 0 w 22"/>
                              <a:gd name="T7" fmla="*/ 16 h 1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2"/>
                              <a:gd name="T13" fmla="*/ 0 h 16"/>
                              <a:gd name="T14" fmla="*/ 22 w 22"/>
                              <a:gd name="T15" fmla="*/ 16 h 1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2" h="16">
                                <a:moveTo>
                                  <a:pt x="0" y="16"/>
                                </a:moveTo>
                                <a:lnTo>
                                  <a:pt x="22" y="16"/>
                                </a:lnTo>
                                <a:lnTo>
                                  <a:pt x="0" y="0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0" name="Freeform 4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8" y="2226"/>
                            <a:ext cx="22" cy="16"/>
                          </a:xfrm>
                          <a:custGeom>
                            <a:avLst/>
                            <a:gdLst>
                              <a:gd name="T0" fmla="*/ 0 w 22"/>
                              <a:gd name="T1" fmla="*/ 16 h 16"/>
                              <a:gd name="T2" fmla="*/ 22 w 22"/>
                              <a:gd name="T3" fmla="*/ 16 h 16"/>
                              <a:gd name="T4" fmla="*/ 0 w 22"/>
                              <a:gd name="T5" fmla="*/ 0 h 16"/>
                              <a:gd name="T6" fmla="*/ 0 w 22"/>
                              <a:gd name="T7" fmla="*/ 16 h 1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2"/>
                              <a:gd name="T13" fmla="*/ 0 h 16"/>
                              <a:gd name="T14" fmla="*/ 22 w 22"/>
                              <a:gd name="T15" fmla="*/ 16 h 1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2" h="16">
                                <a:moveTo>
                                  <a:pt x="0" y="16"/>
                                </a:moveTo>
                                <a:lnTo>
                                  <a:pt x="22" y="16"/>
                                </a:lnTo>
                                <a:lnTo>
                                  <a:pt x="0" y="0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1" name="Freeform 4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96" y="2170"/>
                            <a:ext cx="10" cy="11"/>
                          </a:xfrm>
                          <a:custGeom>
                            <a:avLst/>
                            <a:gdLst>
                              <a:gd name="T0" fmla="*/ 0 w 10"/>
                              <a:gd name="T1" fmla="*/ 11 h 11"/>
                              <a:gd name="T2" fmla="*/ 0 w 10"/>
                              <a:gd name="T3" fmla="*/ 11 h 11"/>
                              <a:gd name="T4" fmla="*/ 4 w 10"/>
                              <a:gd name="T5" fmla="*/ 0 h 11"/>
                              <a:gd name="T6" fmla="*/ 10 w 10"/>
                              <a:gd name="T7" fmla="*/ 11 h 11"/>
                              <a:gd name="T8" fmla="*/ 0 w 10"/>
                              <a:gd name="T9" fmla="*/ 11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"/>
                              <a:gd name="T16" fmla="*/ 0 h 11"/>
                              <a:gd name="T17" fmla="*/ 10 w 10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" h="11">
                                <a:moveTo>
                                  <a:pt x="0" y="11"/>
                                </a:moveTo>
                                <a:lnTo>
                                  <a:pt x="0" y="11"/>
                                </a:lnTo>
                                <a:lnTo>
                                  <a:pt x="4" y="0"/>
                                </a:lnTo>
                                <a:lnTo>
                                  <a:pt x="10" y="11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2" name="Freeform 4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96" y="2170"/>
                            <a:ext cx="10" cy="11"/>
                          </a:xfrm>
                          <a:custGeom>
                            <a:avLst/>
                            <a:gdLst>
                              <a:gd name="T0" fmla="*/ 0 w 10"/>
                              <a:gd name="T1" fmla="*/ 11 h 11"/>
                              <a:gd name="T2" fmla="*/ 0 w 10"/>
                              <a:gd name="T3" fmla="*/ 11 h 11"/>
                              <a:gd name="T4" fmla="*/ 4 w 10"/>
                              <a:gd name="T5" fmla="*/ 0 h 11"/>
                              <a:gd name="T6" fmla="*/ 10 w 10"/>
                              <a:gd name="T7" fmla="*/ 11 h 11"/>
                              <a:gd name="T8" fmla="*/ 0 w 10"/>
                              <a:gd name="T9" fmla="*/ 11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"/>
                              <a:gd name="T16" fmla="*/ 0 h 11"/>
                              <a:gd name="T17" fmla="*/ 10 w 10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" h="11">
                                <a:moveTo>
                                  <a:pt x="0" y="11"/>
                                </a:moveTo>
                                <a:lnTo>
                                  <a:pt x="0" y="11"/>
                                </a:lnTo>
                                <a:lnTo>
                                  <a:pt x="4" y="0"/>
                                </a:lnTo>
                                <a:lnTo>
                                  <a:pt x="10" y="11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3" name="Freeform 4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1" y="2325"/>
                            <a:ext cx="8" cy="11"/>
                          </a:xfrm>
                          <a:custGeom>
                            <a:avLst/>
                            <a:gdLst>
                              <a:gd name="T0" fmla="*/ 4 w 8"/>
                              <a:gd name="T1" fmla="*/ 0 h 11"/>
                              <a:gd name="T2" fmla="*/ 8 w 8"/>
                              <a:gd name="T3" fmla="*/ 9 h 11"/>
                              <a:gd name="T4" fmla="*/ 0 w 8"/>
                              <a:gd name="T5" fmla="*/ 11 h 11"/>
                              <a:gd name="T6" fmla="*/ 0 w 8"/>
                              <a:gd name="T7" fmla="*/ 0 h 11"/>
                              <a:gd name="T8" fmla="*/ 4 w 8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1"/>
                              <a:gd name="T17" fmla="*/ 8 w 8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1">
                                <a:moveTo>
                                  <a:pt x="4" y="0"/>
                                </a:moveTo>
                                <a:lnTo>
                                  <a:pt x="8" y="9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4" name="Freeform 4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1" y="2325"/>
                            <a:ext cx="8" cy="11"/>
                          </a:xfrm>
                          <a:custGeom>
                            <a:avLst/>
                            <a:gdLst>
                              <a:gd name="T0" fmla="*/ 4 w 8"/>
                              <a:gd name="T1" fmla="*/ 0 h 11"/>
                              <a:gd name="T2" fmla="*/ 8 w 8"/>
                              <a:gd name="T3" fmla="*/ 9 h 11"/>
                              <a:gd name="T4" fmla="*/ 0 w 8"/>
                              <a:gd name="T5" fmla="*/ 11 h 11"/>
                              <a:gd name="T6" fmla="*/ 0 w 8"/>
                              <a:gd name="T7" fmla="*/ 0 h 11"/>
                              <a:gd name="T8" fmla="*/ 4 w 8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1"/>
                              <a:gd name="T17" fmla="*/ 8 w 8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1">
                                <a:moveTo>
                                  <a:pt x="4" y="0"/>
                                </a:moveTo>
                                <a:lnTo>
                                  <a:pt x="8" y="9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5" name="Freeform 4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55" y="2281"/>
                            <a:ext cx="10" cy="17"/>
                          </a:xfrm>
                          <a:custGeom>
                            <a:avLst/>
                            <a:gdLst>
                              <a:gd name="T0" fmla="*/ 10 w 10"/>
                              <a:gd name="T1" fmla="*/ 11 h 17"/>
                              <a:gd name="T2" fmla="*/ 0 w 10"/>
                              <a:gd name="T3" fmla="*/ 17 h 17"/>
                              <a:gd name="T4" fmla="*/ 0 w 10"/>
                              <a:gd name="T5" fmla="*/ 0 h 17"/>
                              <a:gd name="T6" fmla="*/ 10 w 10"/>
                              <a:gd name="T7" fmla="*/ 11 h 1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0"/>
                              <a:gd name="T13" fmla="*/ 0 h 17"/>
                              <a:gd name="T14" fmla="*/ 10 w 10"/>
                              <a:gd name="T15" fmla="*/ 17 h 1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0" h="17">
                                <a:moveTo>
                                  <a:pt x="10" y="11"/>
                                </a:moveTo>
                                <a:lnTo>
                                  <a:pt x="0" y="17"/>
                                </a:lnTo>
                                <a:lnTo>
                                  <a:pt x="0" y="0"/>
                                </a:lnTo>
                                <a:lnTo>
                                  <a:pt x="1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6" name="Freeform 4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55" y="2281"/>
                            <a:ext cx="10" cy="17"/>
                          </a:xfrm>
                          <a:custGeom>
                            <a:avLst/>
                            <a:gdLst>
                              <a:gd name="T0" fmla="*/ 10 w 10"/>
                              <a:gd name="T1" fmla="*/ 11 h 17"/>
                              <a:gd name="T2" fmla="*/ 0 w 10"/>
                              <a:gd name="T3" fmla="*/ 17 h 17"/>
                              <a:gd name="T4" fmla="*/ 0 w 10"/>
                              <a:gd name="T5" fmla="*/ 0 h 17"/>
                              <a:gd name="T6" fmla="*/ 10 w 10"/>
                              <a:gd name="T7" fmla="*/ 11 h 1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0"/>
                              <a:gd name="T13" fmla="*/ 0 h 17"/>
                              <a:gd name="T14" fmla="*/ 10 w 10"/>
                              <a:gd name="T15" fmla="*/ 17 h 1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0" h="17">
                                <a:moveTo>
                                  <a:pt x="10" y="11"/>
                                </a:moveTo>
                                <a:lnTo>
                                  <a:pt x="0" y="17"/>
                                </a:lnTo>
                                <a:lnTo>
                                  <a:pt x="0" y="0"/>
                                </a:lnTo>
                                <a:lnTo>
                                  <a:pt x="1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7" name="Freeform 4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5" y="2267"/>
                            <a:ext cx="8" cy="11"/>
                          </a:xfrm>
                          <a:custGeom>
                            <a:avLst/>
                            <a:gdLst>
                              <a:gd name="T0" fmla="*/ 5 w 8"/>
                              <a:gd name="T1" fmla="*/ 0 h 11"/>
                              <a:gd name="T2" fmla="*/ 8 w 8"/>
                              <a:gd name="T3" fmla="*/ 9 h 11"/>
                              <a:gd name="T4" fmla="*/ 0 w 8"/>
                              <a:gd name="T5" fmla="*/ 11 h 11"/>
                              <a:gd name="T6" fmla="*/ 0 w 8"/>
                              <a:gd name="T7" fmla="*/ 0 h 11"/>
                              <a:gd name="T8" fmla="*/ 5 w 8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1"/>
                              <a:gd name="T17" fmla="*/ 8 w 8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1">
                                <a:moveTo>
                                  <a:pt x="5" y="0"/>
                                </a:moveTo>
                                <a:lnTo>
                                  <a:pt x="8" y="9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8" name="Freeform 4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5" y="2267"/>
                            <a:ext cx="8" cy="11"/>
                          </a:xfrm>
                          <a:custGeom>
                            <a:avLst/>
                            <a:gdLst>
                              <a:gd name="T0" fmla="*/ 5 w 8"/>
                              <a:gd name="T1" fmla="*/ 0 h 11"/>
                              <a:gd name="T2" fmla="*/ 8 w 8"/>
                              <a:gd name="T3" fmla="*/ 9 h 11"/>
                              <a:gd name="T4" fmla="*/ 0 w 8"/>
                              <a:gd name="T5" fmla="*/ 11 h 11"/>
                              <a:gd name="T6" fmla="*/ 0 w 8"/>
                              <a:gd name="T7" fmla="*/ 0 h 11"/>
                              <a:gd name="T8" fmla="*/ 5 w 8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1"/>
                              <a:gd name="T17" fmla="*/ 8 w 8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1">
                                <a:moveTo>
                                  <a:pt x="5" y="0"/>
                                </a:moveTo>
                                <a:lnTo>
                                  <a:pt x="8" y="9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lnTo>
                                  <a:pt x="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49" name="Freeform 4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2" y="2302"/>
                            <a:ext cx="8" cy="12"/>
                          </a:xfrm>
                          <a:custGeom>
                            <a:avLst/>
                            <a:gdLst>
                              <a:gd name="T0" fmla="*/ 7 w 8"/>
                              <a:gd name="T1" fmla="*/ 0 h 12"/>
                              <a:gd name="T2" fmla="*/ 8 w 8"/>
                              <a:gd name="T3" fmla="*/ 11 h 12"/>
                              <a:gd name="T4" fmla="*/ 0 w 8"/>
                              <a:gd name="T5" fmla="*/ 12 h 12"/>
                              <a:gd name="T6" fmla="*/ 0 w 8"/>
                              <a:gd name="T7" fmla="*/ 0 h 12"/>
                              <a:gd name="T8" fmla="*/ 7 w 8"/>
                              <a:gd name="T9" fmla="*/ 0 h 1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2"/>
                              <a:gd name="T17" fmla="*/ 8 w 8"/>
                              <a:gd name="T18" fmla="*/ 12 h 1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2">
                                <a:moveTo>
                                  <a:pt x="7" y="0"/>
                                </a:moveTo>
                                <a:lnTo>
                                  <a:pt x="8" y="11"/>
                                </a:lnTo>
                                <a:lnTo>
                                  <a:pt x="0" y="12"/>
                                </a:lnTo>
                                <a:lnTo>
                                  <a:pt x="0" y="0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50" name="Freeform 4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2" y="2302"/>
                            <a:ext cx="8" cy="12"/>
                          </a:xfrm>
                          <a:custGeom>
                            <a:avLst/>
                            <a:gdLst>
                              <a:gd name="T0" fmla="*/ 7 w 8"/>
                              <a:gd name="T1" fmla="*/ 0 h 12"/>
                              <a:gd name="T2" fmla="*/ 8 w 8"/>
                              <a:gd name="T3" fmla="*/ 11 h 12"/>
                              <a:gd name="T4" fmla="*/ 0 w 8"/>
                              <a:gd name="T5" fmla="*/ 12 h 12"/>
                              <a:gd name="T6" fmla="*/ 0 w 8"/>
                              <a:gd name="T7" fmla="*/ 0 h 12"/>
                              <a:gd name="T8" fmla="*/ 7 w 8"/>
                              <a:gd name="T9" fmla="*/ 0 h 1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"/>
                              <a:gd name="T16" fmla="*/ 0 h 12"/>
                              <a:gd name="T17" fmla="*/ 8 w 8"/>
                              <a:gd name="T18" fmla="*/ 12 h 1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" h="12">
                                <a:moveTo>
                                  <a:pt x="7" y="0"/>
                                </a:moveTo>
                                <a:lnTo>
                                  <a:pt x="8" y="11"/>
                                </a:lnTo>
                                <a:lnTo>
                                  <a:pt x="0" y="12"/>
                                </a:lnTo>
                                <a:lnTo>
                                  <a:pt x="0" y="0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51" name="Freeform 4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49" y="2254"/>
                            <a:ext cx="12" cy="4"/>
                          </a:xfrm>
                          <a:custGeom>
                            <a:avLst/>
                            <a:gdLst>
                              <a:gd name="T0" fmla="*/ 0 w 12"/>
                              <a:gd name="T1" fmla="*/ 4 h 4"/>
                              <a:gd name="T2" fmla="*/ 6 w 12"/>
                              <a:gd name="T3" fmla="*/ 4 h 4"/>
                              <a:gd name="T4" fmla="*/ 12 w 12"/>
                              <a:gd name="T5" fmla="*/ 0 h 4"/>
                              <a:gd name="T6" fmla="*/ 0 w 12"/>
                              <a:gd name="T7" fmla="*/ 0 h 4"/>
                              <a:gd name="T8" fmla="*/ 0 w 12"/>
                              <a:gd name="T9" fmla="*/ 4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"/>
                              <a:gd name="T16" fmla="*/ 0 h 4"/>
                              <a:gd name="T17" fmla="*/ 12 w 12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" h="4">
                                <a:moveTo>
                                  <a:pt x="0" y="4"/>
                                </a:moveTo>
                                <a:lnTo>
                                  <a:pt x="6" y="4"/>
                                </a:lnTo>
                                <a:lnTo>
                                  <a:pt x="1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52" name="Freeform 4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49" y="2254"/>
                            <a:ext cx="12" cy="4"/>
                          </a:xfrm>
                          <a:custGeom>
                            <a:avLst/>
                            <a:gdLst>
                              <a:gd name="T0" fmla="*/ 0 w 12"/>
                              <a:gd name="T1" fmla="*/ 4 h 4"/>
                              <a:gd name="T2" fmla="*/ 6 w 12"/>
                              <a:gd name="T3" fmla="*/ 4 h 4"/>
                              <a:gd name="T4" fmla="*/ 12 w 12"/>
                              <a:gd name="T5" fmla="*/ 0 h 4"/>
                              <a:gd name="T6" fmla="*/ 0 w 12"/>
                              <a:gd name="T7" fmla="*/ 0 h 4"/>
                              <a:gd name="T8" fmla="*/ 0 w 12"/>
                              <a:gd name="T9" fmla="*/ 4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"/>
                              <a:gd name="T16" fmla="*/ 0 h 4"/>
                              <a:gd name="T17" fmla="*/ 12 w 12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" h="4">
                                <a:moveTo>
                                  <a:pt x="0" y="4"/>
                                </a:moveTo>
                                <a:lnTo>
                                  <a:pt x="6" y="4"/>
                                </a:lnTo>
                                <a:lnTo>
                                  <a:pt x="1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53" name="Freeform 4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15" y="2237"/>
                            <a:ext cx="29" cy="11"/>
                          </a:xfrm>
                          <a:custGeom>
                            <a:avLst/>
                            <a:gdLst>
                              <a:gd name="T0" fmla="*/ 29 w 29"/>
                              <a:gd name="T1" fmla="*/ 5 h 11"/>
                              <a:gd name="T2" fmla="*/ 13 w 29"/>
                              <a:gd name="T3" fmla="*/ 11 h 11"/>
                              <a:gd name="T4" fmla="*/ 0 w 29"/>
                              <a:gd name="T5" fmla="*/ 0 h 11"/>
                              <a:gd name="T6" fmla="*/ 29 w 29"/>
                              <a:gd name="T7" fmla="*/ 5 h 11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9"/>
                              <a:gd name="T13" fmla="*/ 0 h 11"/>
                              <a:gd name="T14" fmla="*/ 29 w 29"/>
                              <a:gd name="T15" fmla="*/ 11 h 11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9" h="11">
                                <a:moveTo>
                                  <a:pt x="29" y="5"/>
                                </a:moveTo>
                                <a:lnTo>
                                  <a:pt x="13" y="11"/>
                                </a:lnTo>
                                <a:lnTo>
                                  <a:pt x="0" y="0"/>
                                </a:lnTo>
                                <a:lnTo>
                                  <a:pt x="29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grpSp>
                        <p:nvGrpSpPr>
                          <p:cNvPr id="1354" name="Group 4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01" y="1055"/>
                            <a:ext cx="1695" cy="2584"/>
                            <a:chOff x="601" y="1055"/>
                            <a:chExt cx="1695" cy="2584"/>
                          </a:xfrm>
                        </p:grpSpPr>
                        <p:sp>
                          <p:nvSpPr>
                            <p:cNvPr id="1358" name="Freeform 4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147" y="2298"/>
                              <a:ext cx="38" cy="33"/>
                            </a:xfrm>
                            <a:custGeom>
                              <a:avLst/>
                              <a:gdLst>
                                <a:gd name="T0" fmla="*/ 11 w 38"/>
                                <a:gd name="T1" fmla="*/ 0 h 33"/>
                                <a:gd name="T2" fmla="*/ 38 w 38"/>
                                <a:gd name="T3" fmla="*/ 27 h 33"/>
                                <a:gd name="T4" fmla="*/ 28 w 38"/>
                                <a:gd name="T5" fmla="*/ 33 h 33"/>
                                <a:gd name="T6" fmla="*/ 0 w 38"/>
                                <a:gd name="T7" fmla="*/ 22 h 33"/>
                                <a:gd name="T8" fmla="*/ 11 w 38"/>
                                <a:gd name="T9" fmla="*/ 0 h 33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8"/>
                                <a:gd name="T16" fmla="*/ 0 h 33"/>
                                <a:gd name="T17" fmla="*/ 38 w 38"/>
                                <a:gd name="T18" fmla="*/ 33 h 33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8" h="33">
                                  <a:moveTo>
                                    <a:pt x="11" y="0"/>
                                  </a:moveTo>
                                  <a:lnTo>
                                    <a:pt x="38" y="27"/>
                                  </a:lnTo>
                                  <a:lnTo>
                                    <a:pt x="28" y="33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9900"/>
                            </a:solidFill>
                            <a:ln w="6350">
                              <a:solidFill>
                                <a:srgbClr val="0099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l-GR" dirty="0"/>
                            </a:p>
                          </p:txBody>
                        </p:sp>
                        <p:grpSp>
                          <p:nvGrpSpPr>
                            <p:cNvPr id="1359" name="Group 4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01" y="1055"/>
                              <a:ext cx="1695" cy="2584"/>
                              <a:chOff x="601" y="1055"/>
                              <a:chExt cx="1695" cy="2584"/>
                            </a:xfrm>
                          </p:grpSpPr>
                          <p:sp>
                            <p:nvSpPr>
                              <p:cNvPr id="1360" name="Freeform 4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937" y="1492"/>
                                <a:ext cx="10" cy="16"/>
                              </a:xfrm>
                              <a:custGeom>
                                <a:avLst/>
                                <a:gdLst>
                                  <a:gd name="T0" fmla="*/ 0 w 10"/>
                                  <a:gd name="T1" fmla="*/ 10 h 16"/>
                                  <a:gd name="T2" fmla="*/ 10 w 10"/>
                                  <a:gd name="T3" fmla="*/ 0 h 16"/>
                                  <a:gd name="T4" fmla="*/ 10 w 10"/>
                                  <a:gd name="T5" fmla="*/ 16 h 16"/>
                                  <a:gd name="T6" fmla="*/ 0 w 10"/>
                                  <a:gd name="T7" fmla="*/ 10 h 16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0 w 10"/>
                                  <a:gd name="T13" fmla="*/ 0 h 16"/>
                                  <a:gd name="T14" fmla="*/ 10 w 10"/>
                                  <a:gd name="T15" fmla="*/ 16 h 16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10" h="16">
                                    <a:moveTo>
                                      <a:pt x="0" y="10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9900"/>
                              </a:solidFill>
                              <a:ln w="6350">
                                <a:solidFill>
                                  <a:srgbClr val="0099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l-GR" dirty="0"/>
                              </a:p>
                            </p:txBody>
                          </p:sp>
                          <p:sp>
                            <p:nvSpPr>
                              <p:cNvPr id="1361" name="Freeform 4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931" y="1519"/>
                                <a:ext cx="12" cy="16"/>
                              </a:xfrm>
                              <a:custGeom>
                                <a:avLst/>
                                <a:gdLst>
                                  <a:gd name="T0" fmla="*/ 6 w 12"/>
                                  <a:gd name="T1" fmla="*/ 6 h 16"/>
                                  <a:gd name="T2" fmla="*/ 6 w 12"/>
                                  <a:gd name="T3" fmla="*/ 0 h 16"/>
                                  <a:gd name="T4" fmla="*/ 12 w 12"/>
                                  <a:gd name="T5" fmla="*/ 6 h 16"/>
                                  <a:gd name="T6" fmla="*/ 0 w 12"/>
                                  <a:gd name="T7" fmla="*/ 16 h 16"/>
                                  <a:gd name="T8" fmla="*/ 6 w 12"/>
                                  <a:gd name="T9" fmla="*/ 6 h 16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2"/>
                                  <a:gd name="T16" fmla="*/ 0 h 16"/>
                                  <a:gd name="T17" fmla="*/ 12 w 12"/>
                                  <a:gd name="T18" fmla="*/ 16 h 16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2" h="16">
                                    <a:moveTo>
                                      <a:pt x="6" y="6"/>
                                    </a:moveTo>
                                    <a:lnTo>
                                      <a:pt x="6" y="0"/>
                                    </a:lnTo>
                                    <a:lnTo>
                                      <a:pt x="12" y="6"/>
                                    </a:lnTo>
                                    <a:lnTo>
                                      <a:pt x="0" y="16"/>
                                    </a:lnTo>
                                    <a:lnTo>
                                      <a:pt x="6" y="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9900"/>
                              </a:solidFill>
                              <a:ln w="6350">
                                <a:solidFill>
                                  <a:srgbClr val="0099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l-GR" dirty="0"/>
                              </a:p>
                            </p:txBody>
                          </p:sp>
                          <p:grpSp>
                            <p:nvGrpSpPr>
                              <p:cNvPr id="1362" name="Group 43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01" y="1055"/>
                                <a:ext cx="1695" cy="2584"/>
                                <a:chOff x="601" y="1055"/>
                                <a:chExt cx="1695" cy="2584"/>
                              </a:xfrm>
                            </p:grpSpPr>
                            <p:sp>
                              <p:nvSpPr>
                                <p:cNvPr id="1363" name="Freeform 43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43" y="1563"/>
                                  <a:ext cx="21" cy="50"/>
                                </a:xfrm>
                                <a:custGeom>
                                  <a:avLst/>
                                  <a:gdLst>
                                    <a:gd name="T0" fmla="*/ 4 w 21"/>
                                    <a:gd name="T1" fmla="*/ 0 h 50"/>
                                    <a:gd name="T2" fmla="*/ 21 w 21"/>
                                    <a:gd name="T3" fmla="*/ 22 h 50"/>
                                    <a:gd name="T4" fmla="*/ 21 w 21"/>
                                    <a:gd name="T5" fmla="*/ 50 h 50"/>
                                    <a:gd name="T6" fmla="*/ 17 w 21"/>
                                    <a:gd name="T7" fmla="*/ 50 h 50"/>
                                    <a:gd name="T8" fmla="*/ 0 w 21"/>
                                    <a:gd name="T9" fmla="*/ 22 h 50"/>
                                    <a:gd name="T10" fmla="*/ 4 w 21"/>
                                    <a:gd name="T11" fmla="*/ 0 h 50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21"/>
                                    <a:gd name="T19" fmla="*/ 0 h 50"/>
                                    <a:gd name="T20" fmla="*/ 21 w 21"/>
                                    <a:gd name="T21" fmla="*/ 50 h 50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21" h="50">
                                      <a:moveTo>
                                        <a:pt x="4" y="0"/>
                                      </a:moveTo>
                                      <a:lnTo>
                                        <a:pt x="21" y="22"/>
                                      </a:lnTo>
                                      <a:lnTo>
                                        <a:pt x="21" y="50"/>
                                      </a:lnTo>
                                      <a:lnTo>
                                        <a:pt x="17" y="50"/>
                                      </a:lnTo>
                                      <a:lnTo>
                                        <a:pt x="0" y="22"/>
                                      </a:lnTo>
                                      <a:lnTo>
                                        <a:pt x="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64" name="Freeform 43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34" y="1099"/>
                                  <a:ext cx="38" cy="23"/>
                                </a:xfrm>
                                <a:custGeom>
                                  <a:avLst/>
                                  <a:gdLst>
                                    <a:gd name="T0" fmla="*/ 0 w 38"/>
                                    <a:gd name="T1" fmla="*/ 6 h 23"/>
                                    <a:gd name="T2" fmla="*/ 16 w 38"/>
                                    <a:gd name="T3" fmla="*/ 12 h 23"/>
                                    <a:gd name="T4" fmla="*/ 27 w 38"/>
                                    <a:gd name="T5" fmla="*/ 0 h 23"/>
                                    <a:gd name="T6" fmla="*/ 38 w 38"/>
                                    <a:gd name="T7" fmla="*/ 6 h 23"/>
                                    <a:gd name="T8" fmla="*/ 27 w 38"/>
                                    <a:gd name="T9" fmla="*/ 17 h 23"/>
                                    <a:gd name="T10" fmla="*/ 10 w 38"/>
                                    <a:gd name="T11" fmla="*/ 23 h 23"/>
                                    <a:gd name="T12" fmla="*/ 0 w 38"/>
                                    <a:gd name="T13" fmla="*/ 17 h 23"/>
                                    <a:gd name="T14" fmla="*/ 0 w 38"/>
                                    <a:gd name="T15" fmla="*/ 6 h 23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38"/>
                                    <a:gd name="T25" fmla="*/ 0 h 23"/>
                                    <a:gd name="T26" fmla="*/ 38 w 38"/>
                                    <a:gd name="T27" fmla="*/ 23 h 23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38" h="23">
                                      <a:moveTo>
                                        <a:pt x="0" y="6"/>
                                      </a:moveTo>
                                      <a:lnTo>
                                        <a:pt x="16" y="12"/>
                                      </a:lnTo>
                                      <a:lnTo>
                                        <a:pt x="27" y="0"/>
                                      </a:lnTo>
                                      <a:lnTo>
                                        <a:pt x="38" y="6"/>
                                      </a:lnTo>
                                      <a:lnTo>
                                        <a:pt x="27" y="17"/>
                                      </a:lnTo>
                                      <a:lnTo>
                                        <a:pt x="10" y="23"/>
                                      </a:lnTo>
                                      <a:lnTo>
                                        <a:pt x="0" y="17"/>
                                      </a:lnTo>
                                      <a:lnTo>
                                        <a:pt x="0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65" name="Freeform 43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28" y="1088"/>
                                  <a:ext cx="10" cy="38"/>
                                </a:xfrm>
                                <a:custGeom>
                                  <a:avLst/>
                                  <a:gdLst>
                                    <a:gd name="T0" fmla="*/ 0 w 10"/>
                                    <a:gd name="T1" fmla="*/ 11 h 38"/>
                                    <a:gd name="T2" fmla="*/ 4 w 10"/>
                                    <a:gd name="T3" fmla="*/ 0 h 38"/>
                                    <a:gd name="T4" fmla="*/ 10 w 10"/>
                                    <a:gd name="T5" fmla="*/ 23 h 38"/>
                                    <a:gd name="T6" fmla="*/ 4 w 10"/>
                                    <a:gd name="T7" fmla="*/ 38 h 38"/>
                                    <a:gd name="T8" fmla="*/ 0 w 10"/>
                                    <a:gd name="T9" fmla="*/ 11 h 38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10"/>
                                    <a:gd name="T16" fmla="*/ 0 h 38"/>
                                    <a:gd name="T17" fmla="*/ 10 w 10"/>
                                    <a:gd name="T18" fmla="*/ 38 h 38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10" h="38">
                                      <a:moveTo>
                                        <a:pt x="0" y="11"/>
                                      </a:moveTo>
                                      <a:lnTo>
                                        <a:pt x="4" y="0"/>
                                      </a:lnTo>
                                      <a:lnTo>
                                        <a:pt x="10" y="23"/>
                                      </a:lnTo>
                                      <a:lnTo>
                                        <a:pt x="4" y="38"/>
                                      </a:lnTo>
                                      <a:lnTo>
                                        <a:pt x="0" y="1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66" name="Freeform 43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82" y="1176"/>
                                  <a:ext cx="465" cy="316"/>
                                </a:xfrm>
                                <a:custGeom>
                                  <a:avLst/>
                                  <a:gdLst>
                                    <a:gd name="T0" fmla="*/ 0 w 465"/>
                                    <a:gd name="T1" fmla="*/ 249 h 316"/>
                                    <a:gd name="T2" fmla="*/ 6 w 465"/>
                                    <a:gd name="T3" fmla="*/ 244 h 316"/>
                                    <a:gd name="T4" fmla="*/ 50 w 465"/>
                                    <a:gd name="T5" fmla="*/ 232 h 316"/>
                                    <a:gd name="T6" fmla="*/ 106 w 465"/>
                                    <a:gd name="T7" fmla="*/ 199 h 316"/>
                                    <a:gd name="T8" fmla="*/ 78 w 465"/>
                                    <a:gd name="T9" fmla="*/ 188 h 316"/>
                                    <a:gd name="T10" fmla="*/ 94 w 465"/>
                                    <a:gd name="T11" fmla="*/ 138 h 316"/>
                                    <a:gd name="T12" fmla="*/ 150 w 465"/>
                                    <a:gd name="T13" fmla="*/ 111 h 316"/>
                                    <a:gd name="T14" fmla="*/ 178 w 465"/>
                                    <a:gd name="T15" fmla="*/ 117 h 316"/>
                                    <a:gd name="T16" fmla="*/ 200 w 465"/>
                                    <a:gd name="T17" fmla="*/ 94 h 316"/>
                                    <a:gd name="T18" fmla="*/ 161 w 465"/>
                                    <a:gd name="T19" fmla="*/ 84 h 316"/>
                                    <a:gd name="T20" fmla="*/ 211 w 465"/>
                                    <a:gd name="T21" fmla="*/ 50 h 316"/>
                                    <a:gd name="T22" fmla="*/ 221 w 465"/>
                                    <a:gd name="T23" fmla="*/ 67 h 316"/>
                                    <a:gd name="T24" fmla="*/ 238 w 465"/>
                                    <a:gd name="T25" fmla="*/ 56 h 316"/>
                                    <a:gd name="T26" fmla="*/ 238 w 465"/>
                                    <a:gd name="T27" fmla="*/ 17 h 316"/>
                                    <a:gd name="T28" fmla="*/ 244 w 465"/>
                                    <a:gd name="T29" fmla="*/ 6 h 316"/>
                                    <a:gd name="T30" fmla="*/ 271 w 465"/>
                                    <a:gd name="T31" fmla="*/ 28 h 316"/>
                                    <a:gd name="T32" fmla="*/ 326 w 465"/>
                                    <a:gd name="T33" fmla="*/ 6 h 316"/>
                                    <a:gd name="T34" fmla="*/ 399 w 465"/>
                                    <a:gd name="T35" fmla="*/ 0 h 316"/>
                                    <a:gd name="T36" fmla="*/ 465 w 465"/>
                                    <a:gd name="T37" fmla="*/ 40 h 316"/>
                                    <a:gd name="T38" fmla="*/ 288 w 465"/>
                                    <a:gd name="T39" fmla="*/ 194 h 316"/>
                                    <a:gd name="T40" fmla="*/ 299 w 465"/>
                                    <a:gd name="T41" fmla="*/ 222 h 316"/>
                                    <a:gd name="T42" fmla="*/ 321 w 465"/>
                                    <a:gd name="T43" fmla="*/ 215 h 316"/>
                                    <a:gd name="T44" fmla="*/ 326 w 465"/>
                                    <a:gd name="T45" fmla="*/ 238 h 316"/>
                                    <a:gd name="T46" fmla="*/ 315 w 465"/>
                                    <a:gd name="T47" fmla="*/ 272 h 316"/>
                                    <a:gd name="T48" fmla="*/ 315 w 465"/>
                                    <a:gd name="T49" fmla="*/ 305 h 316"/>
                                    <a:gd name="T50" fmla="*/ 294 w 465"/>
                                    <a:gd name="T51" fmla="*/ 316 h 316"/>
                                    <a:gd name="T52" fmla="*/ 299 w 465"/>
                                    <a:gd name="T53" fmla="*/ 288 h 316"/>
                                    <a:gd name="T54" fmla="*/ 311 w 465"/>
                                    <a:gd name="T55" fmla="*/ 244 h 316"/>
                                    <a:gd name="T56" fmla="*/ 311 w 465"/>
                                    <a:gd name="T57" fmla="*/ 232 h 316"/>
                                    <a:gd name="T58" fmla="*/ 288 w 465"/>
                                    <a:gd name="T59" fmla="*/ 244 h 316"/>
                                    <a:gd name="T60" fmla="*/ 271 w 465"/>
                                    <a:gd name="T61" fmla="*/ 205 h 316"/>
                                    <a:gd name="T62" fmla="*/ 234 w 465"/>
                                    <a:gd name="T63" fmla="*/ 182 h 316"/>
                                    <a:gd name="T64" fmla="*/ 188 w 465"/>
                                    <a:gd name="T65" fmla="*/ 205 h 316"/>
                                    <a:gd name="T66" fmla="*/ 178 w 465"/>
                                    <a:gd name="T67" fmla="*/ 199 h 316"/>
                                    <a:gd name="T68" fmla="*/ 184 w 465"/>
                                    <a:gd name="T69" fmla="*/ 188 h 316"/>
                                    <a:gd name="T70" fmla="*/ 221 w 465"/>
                                    <a:gd name="T71" fmla="*/ 172 h 316"/>
                                    <a:gd name="T72" fmla="*/ 217 w 465"/>
                                    <a:gd name="T73" fmla="*/ 167 h 316"/>
                                    <a:gd name="T74" fmla="*/ 211 w 465"/>
                                    <a:gd name="T75" fmla="*/ 167 h 316"/>
                                    <a:gd name="T76" fmla="*/ 156 w 465"/>
                                    <a:gd name="T77" fmla="*/ 188 h 316"/>
                                    <a:gd name="T78" fmla="*/ 156 w 465"/>
                                    <a:gd name="T79" fmla="*/ 199 h 316"/>
                                    <a:gd name="T80" fmla="*/ 56 w 465"/>
                                    <a:gd name="T81" fmla="*/ 249 h 316"/>
                                    <a:gd name="T82" fmla="*/ 0 w 465"/>
                                    <a:gd name="T83" fmla="*/ 249 h 31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w 465"/>
                                    <a:gd name="T127" fmla="*/ 0 h 316"/>
                                    <a:gd name="T128" fmla="*/ 465 w 465"/>
                                    <a:gd name="T129" fmla="*/ 316 h 316"/>
                                  </a:gdLst>
                                  <a:ahLst/>
                                  <a:cxnLst>
                                    <a:cxn ang="T84">
                                      <a:pos x="T0" y="T1"/>
                                    </a:cxn>
                                    <a:cxn ang="T85">
                                      <a:pos x="T2" y="T3"/>
                                    </a:cxn>
                                    <a:cxn ang="T86">
                                      <a:pos x="T4" y="T5"/>
                                    </a:cxn>
                                    <a:cxn ang="T87">
                                      <a:pos x="T6" y="T7"/>
                                    </a:cxn>
                                    <a:cxn ang="T88">
                                      <a:pos x="T8" y="T9"/>
                                    </a:cxn>
                                    <a:cxn ang="T89">
                                      <a:pos x="T10" y="T11"/>
                                    </a:cxn>
                                    <a:cxn ang="T90">
                                      <a:pos x="T12" y="T13"/>
                                    </a:cxn>
                                    <a:cxn ang="T91">
                                      <a:pos x="T14" y="T15"/>
                                    </a:cxn>
                                    <a:cxn ang="T92">
                                      <a:pos x="T16" y="T17"/>
                                    </a:cxn>
                                    <a:cxn ang="T93">
                                      <a:pos x="T18" y="T19"/>
                                    </a:cxn>
                                    <a:cxn ang="T94">
                                      <a:pos x="T20" y="T21"/>
                                    </a:cxn>
                                    <a:cxn ang="T95">
                                      <a:pos x="T22" y="T23"/>
                                    </a:cxn>
                                    <a:cxn ang="T96">
                                      <a:pos x="T24" y="T25"/>
                                    </a:cxn>
                                    <a:cxn ang="T97">
                                      <a:pos x="T26" y="T27"/>
                                    </a:cxn>
                                    <a:cxn ang="T98">
                                      <a:pos x="T28" y="T29"/>
                                    </a:cxn>
                                    <a:cxn ang="T99">
                                      <a:pos x="T30" y="T31"/>
                                    </a:cxn>
                                    <a:cxn ang="T100">
                                      <a:pos x="T32" y="T33"/>
                                    </a:cxn>
                                    <a:cxn ang="T101">
                                      <a:pos x="T34" y="T35"/>
                                    </a:cxn>
                                    <a:cxn ang="T102">
                                      <a:pos x="T36" y="T37"/>
                                    </a:cxn>
                                    <a:cxn ang="T103">
                                      <a:pos x="T38" y="T39"/>
                                    </a:cxn>
                                    <a:cxn ang="T104">
                                      <a:pos x="T40" y="T41"/>
                                    </a:cxn>
                                    <a:cxn ang="T105">
                                      <a:pos x="T42" y="T43"/>
                                    </a:cxn>
                                    <a:cxn ang="T106">
                                      <a:pos x="T44" y="T45"/>
                                    </a:cxn>
                                    <a:cxn ang="T107">
                                      <a:pos x="T46" y="T47"/>
                                    </a:cxn>
                                    <a:cxn ang="T108">
                                      <a:pos x="T48" y="T49"/>
                                    </a:cxn>
                                    <a:cxn ang="T109">
                                      <a:pos x="T50" y="T51"/>
                                    </a:cxn>
                                    <a:cxn ang="T110">
                                      <a:pos x="T52" y="T53"/>
                                    </a:cxn>
                                    <a:cxn ang="T111">
                                      <a:pos x="T54" y="T55"/>
                                    </a:cxn>
                                    <a:cxn ang="T112">
                                      <a:pos x="T56" y="T57"/>
                                    </a:cxn>
                                    <a:cxn ang="T113">
                                      <a:pos x="T58" y="T59"/>
                                    </a:cxn>
                                    <a:cxn ang="T114">
                                      <a:pos x="T60" y="T61"/>
                                    </a:cxn>
                                    <a:cxn ang="T115">
                                      <a:pos x="T62" y="T63"/>
                                    </a:cxn>
                                    <a:cxn ang="T116">
                                      <a:pos x="T64" y="T65"/>
                                    </a:cxn>
                                    <a:cxn ang="T117">
                                      <a:pos x="T66" y="T67"/>
                                    </a:cxn>
                                    <a:cxn ang="T118">
                                      <a:pos x="T68" y="T69"/>
                                    </a:cxn>
                                    <a:cxn ang="T119">
                                      <a:pos x="T70" y="T71"/>
                                    </a:cxn>
                                    <a:cxn ang="T120">
                                      <a:pos x="T72" y="T73"/>
                                    </a:cxn>
                                    <a:cxn ang="T121">
                                      <a:pos x="T74" y="T75"/>
                                    </a:cxn>
                                    <a:cxn ang="T122">
                                      <a:pos x="T76" y="T77"/>
                                    </a:cxn>
                                    <a:cxn ang="T123">
                                      <a:pos x="T78" y="T79"/>
                                    </a:cxn>
                                    <a:cxn ang="T124">
                                      <a:pos x="T80" y="T81"/>
                                    </a:cxn>
                                    <a:cxn ang="T125">
                                      <a:pos x="T82" y="T83"/>
                                    </a:cxn>
                                  </a:cxnLst>
                                  <a:rect l="T126" t="T127" r="T128" b="T129"/>
                                  <a:pathLst>
                                    <a:path w="465" h="316">
                                      <a:moveTo>
                                        <a:pt x="0" y="249"/>
                                      </a:moveTo>
                                      <a:lnTo>
                                        <a:pt x="6" y="244"/>
                                      </a:lnTo>
                                      <a:lnTo>
                                        <a:pt x="50" y="232"/>
                                      </a:lnTo>
                                      <a:lnTo>
                                        <a:pt x="106" y="199"/>
                                      </a:lnTo>
                                      <a:lnTo>
                                        <a:pt x="78" y="188"/>
                                      </a:lnTo>
                                      <a:lnTo>
                                        <a:pt x="94" y="138"/>
                                      </a:lnTo>
                                      <a:lnTo>
                                        <a:pt x="150" y="111"/>
                                      </a:lnTo>
                                      <a:lnTo>
                                        <a:pt x="178" y="117"/>
                                      </a:lnTo>
                                      <a:lnTo>
                                        <a:pt x="200" y="94"/>
                                      </a:lnTo>
                                      <a:lnTo>
                                        <a:pt x="161" y="84"/>
                                      </a:lnTo>
                                      <a:lnTo>
                                        <a:pt x="211" y="50"/>
                                      </a:lnTo>
                                      <a:lnTo>
                                        <a:pt x="221" y="67"/>
                                      </a:lnTo>
                                      <a:lnTo>
                                        <a:pt x="238" y="56"/>
                                      </a:lnTo>
                                      <a:lnTo>
                                        <a:pt x="238" y="17"/>
                                      </a:lnTo>
                                      <a:lnTo>
                                        <a:pt x="244" y="6"/>
                                      </a:lnTo>
                                      <a:lnTo>
                                        <a:pt x="271" y="28"/>
                                      </a:lnTo>
                                      <a:lnTo>
                                        <a:pt x="326" y="6"/>
                                      </a:lnTo>
                                      <a:lnTo>
                                        <a:pt x="399" y="0"/>
                                      </a:lnTo>
                                      <a:lnTo>
                                        <a:pt x="465" y="40"/>
                                      </a:lnTo>
                                      <a:lnTo>
                                        <a:pt x="288" y="194"/>
                                      </a:lnTo>
                                      <a:lnTo>
                                        <a:pt x="299" y="222"/>
                                      </a:lnTo>
                                      <a:lnTo>
                                        <a:pt x="321" y="215"/>
                                      </a:lnTo>
                                      <a:lnTo>
                                        <a:pt x="326" y="238"/>
                                      </a:lnTo>
                                      <a:lnTo>
                                        <a:pt x="315" y="272"/>
                                      </a:lnTo>
                                      <a:lnTo>
                                        <a:pt x="315" y="305"/>
                                      </a:lnTo>
                                      <a:lnTo>
                                        <a:pt x="294" y="316"/>
                                      </a:lnTo>
                                      <a:lnTo>
                                        <a:pt x="299" y="288"/>
                                      </a:lnTo>
                                      <a:lnTo>
                                        <a:pt x="311" y="244"/>
                                      </a:lnTo>
                                      <a:lnTo>
                                        <a:pt x="311" y="232"/>
                                      </a:lnTo>
                                      <a:lnTo>
                                        <a:pt x="288" y="244"/>
                                      </a:lnTo>
                                      <a:lnTo>
                                        <a:pt x="271" y="205"/>
                                      </a:lnTo>
                                      <a:lnTo>
                                        <a:pt x="234" y="182"/>
                                      </a:lnTo>
                                      <a:lnTo>
                                        <a:pt x="188" y="205"/>
                                      </a:lnTo>
                                      <a:lnTo>
                                        <a:pt x="178" y="199"/>
                                      </a:lnTo>
                                      <a:lnTo>
                                        <a:pt x="184" y="188"/>
                                      </a:lnTo>
                                      <a:lnTo>
                                        <a:pt x="221" y="172"/>
                                      </a:lnTo>
                                      <a:lnTo>
                                        <a:pt x="217" y="167"/>
                                      </a:lnTo>
                                      <a:lnTo>
                                        <a:pt x="211" y="167"/>
                                      </a:lnTo>
                                      <a:lnTo>
                                        <a:pt x="156" y="188"/>
                                      </a:lnTo>
                                      <a:lnTo>
                                        <a:pt x="156" y="199"/>
                                      </a:lnTo>
                                      <a:lnTo>
                                        <a:pt x="56" y="249"/>
                                      </a:lnTo>
                                      <a:lnTo>
                                        <a:pt x="0" y="24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67" name="Freeform 44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53" y="1452"/>
                                  <a:ext cx="17" cy="23"/>
                                </a:xfrm>
                                <a:custGeom>
                                  <a:avLst/>
                                  <a:gdLst>
                                    <a:gd name="T0" fmla="*/ 7 w 17"/>
                                    <a:gd name="T1" fmla="*/ 0 h 23"/>
                                    <a:gd name="T2" fmla="*/ 17 w 17"/>
                                    <a:gd name="T3" fmla="*/ 0 h 23"/>
                                    <a:gd name="T4" fmla="*/ 11 w 17"/>
                                    <a:gd name="T5" fmla="*/ 23 h 23"/>
                                    <a:gd name="T6" fmla="*/ 0 w 17"/>
                                    <a:gd name="T7" fmla="*/ 23 h 23"/>
                                    <a:gd name="T8" fmla="*/ 7 w 17"/>
                                    <a:gd name="T9" fmla="*/ 0 h 23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17"/>
                                    <a:gd name="T16" fmla="*/ 0 h 23"/>
                                    <a:gd name="T17" fmla="*/ 17 w 17"/>
                                    <a:gd name="T18" fmla="*/ 23 h 23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17" h="23">
                                      <a:moveTo>
                                        <a:pt x="7" y="0"/>
                                      </a:moveTo>
                                      <a:lnTo>
                                        <a:pt x="17" y="0"/>
                                      </a:lnTo>
                                      <a:lnTo>
                                        <a:pt x="11" y="23"/>
                                      </a:lnTo>
                                      <a:lnTo>
                                        <a:pt x="0" y="23"/>
                                      </a:lnTo>
                                      <a:lnTo>
                                        <a:pt x="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68" name="Freeform 44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849" y="1602"/>
                                  <a:ext cx="756" cy="497"/>
                                </a:xfrm>
                                <a:custGeom>
                                  <a:avLst/>
                                  <a:gdLst>
                                    <a:gd name="T0" fmla="*/ 138 w 756"/>
                                    <a:gd name="T1" fmla="*/ 0 h 497"/>
                                    <a:gd name="T2" fmla="*/ 447 w 756"/>
                                    <a:gd name="T3" fmla="*/ 38 h 497"/>
                                    <a:gd name="T4" fmla="*/ 486 w 756"/>
                                    <a:gd name="T5" fmla="*/ 61 h 497"/>
                                    <a:gd name="T6" fmla="*/ 513 w 756"/>
                                    <a:gd name="T7" fmla="*/ 50 h 497"/>
                                    <a:gd name="T8" fmla="*/ 530 w 756"/>
                                    <a:gd name="T9" fmla="*/ 50 h 497"/>
                                    <a:gd name="T10" fmla="*/ 547 w 756"/>
                                    <a:gd name="T11" fmla="*/ 67 h 497"/>
                                    <a:gd name="T12" fmla="*/ 541 w 756"/>
                                    <a:gd name="T13" fmla="*/ 82 h 497"/>
                                    <a:gd name="T14" fmla="*/ 551 w 756"/>
                                    <a:gd name="T15" fmla="*/ 99 h 497"/>
                                    <a:gd name="T16" fmla="*/ 585 w 756"/>
                                    <a:gd name="T17" fmla="*/ 105 h 497"/>
                                    <a:gd name="T18" fmla="*/ 591 w 756"/>
                                    <a:gd name="T19" fmla="*/ 127 h 497"/>
                                    <a:gd name="T20" fmla="*/ 601 w 756"/>
                                    <a:gd name="T21" fmla="*/ 144 h 497"/>
                                    <a:gd name="T22" fmla="*/ 629 w 756"/>
                                    <a:gd name="T23" fmla="*/ 149 h 497"/>
                                    <a:gd name="T24" fmla="*/ 656 w 756"/>
                                    <a:gd name="T25" fmla="*/ 138 h 497"/>
                                    <a:gd name="T26" fmla="*/ 706 w 756"/>
                                    <a:gd name="T27" fmla="*/ 138 h 497"/>
                                    <a:gd name="T28" fmla="*/ 729 w 756"/>
                                    <a:gd name="T29" fmla="*/ 111 h 497"/>
                                    <a:gd name="T30" fmla="*/ 756 w 756"/>
                                    <a:gd name="T31" fmla="*/ 99 h 497"/>
                                    <a:gd name="T32" fmla="*/ 756 w 756"/>
                                    <a:gd name="T33" fmla="*/ 132 h 497"/>
                                    <a:gd name="T34" fmla="*/ 712 w 756"/>
                                    <a:gd name="T35" fmla="*/ 159 h 497"/>
                                    <a:gd name="T36" fmla="*/ 695 w 756"/>
                                    <a:gd name="T37" fmla="*/ 159 h 497"/>
                                    <a:gd name="T38" fmla="*/ 685 w 756"/>
                                    <a:gd name="T39" fmla="*/ 188 h 497"/>
                                    <a:gd name="T40" fmla="*/ 689 w 756"/>
                                    <a:gd name="T41" fmla="*/ 193 h 497"/>
                                    <a:gd name="T42" fmla="*/ 685 w 756"/>
                                    <a:gd name="T43" fmla="*/ 205 h 497"/>
                                    <a:gd name="T44" fmla="*/ 635 w 756"/>
                                    <a:gd name="T45" fmla="*/ 209 h 497"/>
                                    <a:gd name="T46" fmla="*/ 629 w 756"/>
                                    <a:gd name="T47" fmla="*/ 226 h 497"/>
                                    <a:gd name="T48" fmla="*/ 601 w 756"/>
                                    <a:gd name="T49" fmla="*/ 265 h 497"/>
                                    <a:gd name="T50" fmla="*/ 595 w 756"/>
                                    <a:gd name="T51" fmla="*/ 243 h 497"/>
                                    <a:gd name="T52" fmla="*/ 595 w 756"/>
                                    <a:gd name="T53" fmla="*/ 237 h 497"/>
                                    <a:gd name="T54" fmla="*/ 579 w 756"/>
                                    <a:gd name="T55" fmla="*/ 270 h 497"/>
                                    <a:gd name="T56" fmla="*/ 579 w 756"/>
                                    <a:gd name="T57" fmla="*/ 309 h 497"/>
                                    <a:gd name="T58" fmla="*/ 513 w 756"/>
                                    <a:gd name="T59" fmla="*/ 359 h 497"/>
                                    <a:gd name="T60" fmla="*/ 501 w 756"/>
                                    <a:gd name="T61" fmla="*/ 359 h 497"/>
                                    <a:gd name="T62" fmla="*/ 480 w 756"/>
                                    <a:gd name="T63" fmla="*/ 408 h 497"/>
                                    <a:gd name="T64" fmla="*/ 480 w 756"/>
                                    <a:gd name="T65" fmla="*/ 458 h 497"/>
                                    <a:gd name="T66" fmla="*/ 474 w 756"/>
                                    <a:gd name="T67" fmla="*/ 485 h 497"/>
                                    <a:gd name="T68" fmla="*/ 464 w 756"/>
                                    <a:gd name="T69" fmla="*/ 497 h 497"/>
                                    <a:gd name="T70" fmla="*/ 453 w 756"/>
                                    <a:gd name="T71" fmla="*/ 497 h 497"/>
                                    <a:gd name="T72" fmla="*/ 441 w 756"/>
                                    <a:gd name="T73" fmla="*/ 414 h 497"/>
                                    <a:gd name="T74" fmla="*/ 376 w 756"/>
                                    <a:gd name="T75" fmla="*/ 397 h 497"/>
                                    <a:gd name="T76" fmla="*/ 370 w 756"/>
                                    <a:gd name="T77" fmla="*/ 424 h 497"/>
                                    <a:gd name="T78" fmla="*/ 330 w 756"/>
                                    <a:gd name="T79" fmla="*/ 403 h 497"/>
                                    <a:gd name="T80" fmla="*/ 292 w 756"/>
                                    <a:gd name="T81" fmla="*/ 403 h 497"/>
                                    <a:gd name="T82" fmla="*/ 238 w 756"/>
                                    <a:gd name="T83" fmla="*/ 474 h 497"/>
                                    <a:gd name="T84" fmla="*/ 221 w 756"/>
                                    <a:gd name="T85" fmla="*/ 464 h 497"/>
                                    <a:gd name="T86" fmla="*/ 215 w 756"/>
                                    <a:gd name="T87" fmla="*/ 403 h 497"/>
                                    <a:gd name="T88" fmla="*/ 198 w 756"/>
                                    <a:gd name="T89" fmla="*/ 397 h 497"/>
                                    <a:gd name="T90" fmla="*/ 188 w 756"/>
                                    <a:gd name="T91" fmla="*/ 408 h 497"/>
                                    <a:gd name="T92" fmla="*/ 176 w 756"/>
                                    <a:gd name="T93" fmla="*/ 403 h 497"/>
                                    <a:gd name="T94" fmla="*/ 159 w 756"/>
                                    <a:gd name="T95" fmla="*/ 359 h 497"/>
                                    <a:gd name="T96" fmla="*/ 138 w 756"/>
                                    <a:gd name="T97" fmla="*/ 353 h 497"/>
                                    <a:gd name="T98" fmla="*/ 132 w 756"/>
                                    <a:gd name="T99" fmla="*/ 359 h 497"/>
                                    <a:gd name="T100" fmla="*/ 94 w 756"/>
                                    <a:gd name="T101" fmla="*/ 359 h 497"/>
                                    <a:gd name="T102" fmla="*/ 61 w 756"/>
                                    <a:gd name="T103" fmla="*/ 330 h 497"/>
                                    <a:gd name="T104" fmla="*/ 27 w 756"/>
                                    <a:gd name="T105" fmla="*/ 330 h 497"/>
                                    <a:gd name="T106" fmla="*/ 27 w 756"/>
                                    <a:gd name="T107" fmla="*/ 315 h 497"/>
                                    <a:gd name="T108" fmla="*/ 0 w 756"/>
                                    <a:gd name="T109" fmla="*/ 282 h 497"/>
                                    <a:gd name="T110" fmla="*/ 0 w 756"/>
                                    <a:gd name="T111" fmla="*/ 232 h 497"/>
                                    <a:gd name="T112" fmla="*/ 17 w 756"/>
                                    <a:gd name="T113" fmla="*/ 226 h 497"/>
                                    <a:gd name="T114" fmla="*/ 11 w 756"/>
                                    <a:gd name="T115" fmla="*/ 209 h 497"/>
                                    <a:gd name="T116" fmla="*/ 11 w 756"/>
                                    <a:gd name="T117" fmla="*/ 171 h 497"/>
                                    <a:gd name="T118" fmla="*/ 94 w 756"/>
                                    <a:gd name="T119" fmla="*/ 21 h 497"/>
                                    <a:gd name="T120" fmla="*/ 104 w 756"/>
                                    <a:gd name="T121" fmla="*/ 21 h 497"/>
                                    <a:gd name="T122" fmla="*/ 115 w 756"/>
                                    <a:gd name="T123" fmla="*/ 38 h 497"/>
                                    <a:gd name="T124" fmla="*/ 138 w 756"/>
                                    <a:gd name="T125" fmla="*/ 0 h 497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60000 65536"/>
                                    <a:gd name="T166" fmla="*/ 0 60000 65536"/>
                                    <a:gd name="T167" fmla="*/ 0 60000 65536"/>
                                    <a:gd name="T168" fmla="*/ 0 60000 65536"/>
                                    <a:gd name="T169" fmla="*/ 0 60000 65536"/>
                                    <a:gd name="T170" fmla="*/ 0 60000 65536"/>
                                    <a:gd name="T171" fmla="*/ 0 60000 65536"/>
                                    <a:gd name="T172" fmla="*/ 0 60000 65536"/>
                                    <a:gd name="T173" fmla="*/ 0 60000 65536"/>
                                    <a:gd name="T174" fmla="*/ 0 60000 65536"/>
                                    <a:gd name="T175" fmla="*/ 0 60000 65536"/>
                                    <a:gd name="T176" fmla="*/ 0 60000 65536"/>
                                    <a:gd name="T177" fmla="*/ 0 60000 65536"/>
                                    <a:gd name="T178" fmla="*/ 0 60000 65536"/>
                                    <a:gd name="T179" fmla="*/ 0 60000 65536"/>
                                    <a:gd name="T180" fmla="*/ 0 60000 65536"/>
                                    <a:gd name="T181" fmla="*/ 0 60000 65536"/>
                                    <a:gd name="T182" fmla="*/ 0 60000 65536"/>
                                    <a:gd name="T183" fmla="*/ 0 60000 65536"/>
                                    <a:gd name="T184" fmla="*/ 0 60000 65536"/>
                                    <a:gd name="T185" fmla="*/ 0 60000 65536"/>
                                    <a:gd name="T186" fmla="*/ 0 60000 65536"/>
                                    <a:gd name="T187" fmla="*/ 0 60000 65536"/>
                                    <a:gd name="T188" fmla="*/ 0 60000 65536"/>
                                    <a:gd name="T189" fmla="*/ 0 w 756"/>
                                    <a:gd name="T190" fmla="*/ 0 h 497"/>
                                    <a:gd name="T191" fmla="*/ 756 w 756"/>
                                    <a:gd name="T192" fmla="*/ 497 h 497"/>
                                  </a:gdLst>
                                  <a:ahLst/>
                                  <a:cxnLst>
                                    <a:cxn ang="T126">
                                      <a:pos x="T0" y="T1"/>
                                    </a:cxn>
                                    <a:cxn ang="T127">
                                      <a:pos x="T2" y="T3"/>
                                    </a:cxn>
                                    <a:cxn ang="T128">
                                      <a:pos x="T4" y="T5"/>
                                    </a:cxn>
                                    <a:cxn ang="T129">
                                      <a:pos x="T6" y="T7"/>
                                    </a:cxn>
                                    <a:cxn ang="T130">
                                      <a:pos x="T8" y="T9"/>
                                    </a:cxn>
                                    <a:cxn ang="T131">
                                      <a:pos x="T10" y="T11"/>
                                    </a:cxn>
                                    <a:cxn ang="T132">
                                      <a:pos x="T12" y="T13"/>
                                    </a:cxn>
                                    <a:cxn ang="T133">
                                      <a:pos x="T14" y="T15"/>
                                    </a:cxn>
                                    <a:cxn ang="T134">
                                      <a:pos x="T16" y="T17"/>
                                    </a:cxn>
                                    <a:cxn ang="T135">
                                      <a:pos x="T18" y="T19"/>
                                    </a:cxn>
                                    <a:cxn ang="T136">
                                      <a:pos x="T20" y="T21"/>
                                    </a:cxn>
                                    <a:cxn ang="T137">
                                      <a:pos x="T22" y="T23"/>
                                    </a:cxn>
                                    <a:cxn ang="T138">
                                      <a:pos x="T24" y="T25"/>
                                    </a:cxn>
                                    <a:cxn ang="T139">
                                      <a:pos x="T26" y="T27"/>
                                    </a:cxn>
                                    <a:cxn ang="T140">
                                      <a:pos x="T28" y="T29"/>
                                    </a:cxn>
                                    <a:cxn ang="T141">
                                      <a:pos x="T30" y="T31"/>
                                    </a:cxn>
                                    <a:cxn ang="T142">
                                      <a:pos x="T32" y="T33"/>
                                    </a:cxn>
                                    <a:cxn ang="T143">
                                      <a:pos x="T34" y="T35"/>
                                    </a:cxn>
                                    <a:cxn ang="T144">
                                      <a:pos x="T36" y="T37"/>
                                    </a:cxn>
                                    <a:cxn ang="T145">
                                      <a:pos x="T38" y="T39"/>
                                    </a:cxn>
                                    <a:cxn ang="T146">
                                      <a:pos x="T40" y="T41"/>
                                    </a:cxn>
                                    <a:cxn ang="T147">
                                      <a:pos x="T42" y="T43"/>
                                    </a:cxn>
                                    <a:cxn ang="T148">
                                      <a:pos x="T44" y="T45"/>
                                    </a:cxn>
                                    <a:cxn ang="T149">
                                      <a:pos x="T46" y="T47"/>
                                    </a:cxn>
                                    <a:cxn ang="T150">
                                      <a:pos x="T48" y="T49"/>
                                    </a:cxn>
                                    <a:cxn ang="T151">
                                      <a:pos x="T50" y="T51"/>
                                    </a:cxn>
                                    <a:cxn ang="T152">
                                      <a:pos x="T52" y="T53"/>
                                    </a:cxn>
                                    <a:cxn ang="T153">
                                      <a:pos x="T54" y="T55"/>
                                    </a:cxn>
                                    <a:cxn ang="T154">
                                      <a:pos x="T56" y="T57"/>
                                    </a:cxn>
                                    <a:cxn ang="T155">
                                      <a:pos x="T58" y="T59"/>
                                    </a:cxn>
                                    <a:cxn ang="T156">
                                      <a:pos x="T60" y="T61"/>
                                    </a:cxn>
                                    <a:cxn ang="T157">
                                      <a:pos x="T62" y="T63"/>
                                    </a:cxn>
                                    <a:cxn ang="T158">
                                      <a:pos x="T64" y="T65"/>
                                    </a:cxn>
                                    <a:cxn ang="T159">
                                      <a:pos x="T66" y="T67"/>
                                    </a:cxn>
                                    <a:cxn ang="T160">
                                      <a:pos x="T68" y="T69"/>
                                    </a:cxn>
                                    <a:cxn ang="T161">
                                      <a:pos x="T70" y="T71"/>
                                    </a:cxn>
                                    <a:cxn ang="T162">
                                      <a:pos x="T72" y="T73"/>
                                    </a:cxn>
                                    <a:cxn ang="T163">
                                      <a:pos x="T74" y="T75"/>
                                    </a:cxn>
                                    <a:cxn ang="T164">
                                      <a:pos x="T76" y="T77"/>
                                    </a:cxn>
                                    <a:cxn ang="T165">
                                      <a:pos x="T78" y="T79"/>
                                    </a:cxn>
                                    <a:cxn ang="T166">
                                      <a:pos x="T80" y="T81"/>
                                    </a:cxn>
                                    <a:cxn ang="T167">
                                      <a:pos x="T82" y="T83"/>
                                    </a:cxn>
                                    <a:cxn ang="T168">
                                      <a:pos x="T84" y="T85"/>
                                    </a:cxn>
                                    <a:cxn ang="T169">
                                      <a:pos x="T86" y="T87"/>
                                    </a:cxn>
                                    <a:cxn ang="T170">
                                      <a:pos x="T88" y="T89"/>
                                    </a:cxn>
                                    <a:cxn ang="T171">
                                      <a:pos x="T90" y="T91"/>
                                    </a:cxn>
                                    <a:cxn ang="T172">
                                      <a:pos x="T92" y="T93"/>
                                    </a:cxn>
                                    <a:cxn ang="T173">
                                      <a:pos x="T94" y="T95"/>
                                    </a:cxn>
                                    <a:cxn ang="T174">
                                      <a:pos x="T96" y="T97"/>
                                    </a:cxn>
                                    <a:cxn ang="T175">
                                      <a:pos x="T98" y="T99"/>
                                    </a:cxn>
                                    <a:cxn ang="T176">
                                      <a:pos x="T100" y="T101"/>
                                    </a:cxn>
                                    <a:cxn ang="T177">
                                      <a:pos x="T102" y="T103"/>
                                    </a:cxn>
                                    <a:cxn ang="T178">
                                      <a:pos x="T104" y="T105"/>
                                    </a:cxn>
                                    <a:cxn ang="T179">
                                      <a:pos x="T106" y="T107"/>
                                    </a:cxn>
                                    <a:cxn ang="T180">
                                      <a:pos x="T108" y="T109"/>
                                    </a:cxn>
                                    <a:cxn ang="T181">
                                      <a:pos x="T110" y="T111"/>
                                    </a:cxn>
                                    <a:cxn ang="T182">
                                      <a:pos x="T112" y="T113"/>
                                    </a:cxn>
                                    <a:cxn ang="T183">
                                      <a:pos x="T114" y="T115"/>
                                    </a:cxn>
                                    <a:cxn ang="T184">
                                      <a:pos x="T116" y="T117"/>
                                    </a:cxn>
                                    <a:cxn ang="T185">
                                      <a:pos x="T118" y="T119"/>
                                    </a:cxn>
                                    <a:cxn ang="T186">
                                      <a:pos x="T120" y="T121"/>
                                    </a:cxn>
                                    <a:cxn ang="T187">
                                      <a:pos x="T122" y="T123"/>
                                    </a:cxn>
                                    <a:cxn ang="T188">
                                      <a:pos x="T124" y="T125"/>
                                    </a:cxn>
                                  </a:cxnLst>
                                  <a:rect l="T189" t="T190" r="T191" b="T192"/>
                                  <a:pathLst>
                                    <a:path w="756" h="497">
                                      <a:moveTo>
                                        <a:pt x="138" y="0"/>
                                      </a:moveTo>
                                      <a:lnTo>
                                        <a:pt x="447" y="38"/>
                                      </a:lnTo>
                                      <a:lnTo>
                                        <a:pt x="486" y="61"/>
                                      </a:lnTo>
                                      <a:lnTo>
                                        <a:pt x="513" y="50"/>
                                      </a:lnTo>
                                      <a:lnTo>
                                        <a:pt x="530" y="50"/>
                                      </a:lnTo>
                                      <a:lnTo>
                                        <a:pt x="547" y="67"/>
                                      </a:lnTo>
                                      <a:lnTo>
                                        <a:pt x="541" y="82"/>
                                      </a:lnTo>
                                      <a:lnTo>
                                        <a:pt x="551" y="99"/>
                                      </a:lnTo>
                                      <a:lnTo>
                                        <a:pt x="585" y="105"/>
                                      </a:lnTo>
                                      <a:lnTo>
                                        <a:pt x="591" y="127"/>
                                      </a:lnTo>
                                      <a:lnTo>
                                        <a:pt x="601" y="144"/>
                                      </a:lnTo>
                                      <a:lnTo>
                                        <a:pt x="629" y="149"/>
                                      </a:lnTo>
                                      <a:lnTo>
                                        <a:pt x="656" y="138"/>
                                      </a:lnTo>
                                      <a:lnTo>
                                        <a:pt x="706" y="138"/>
                                      </a:lnTo>
                                      <a:lnTo>
                                        <a:pt x="729" y="111"/>
                                      </a:lnTo>
                                      <a:lnTo>
                                        <a:pt x="756" y="99"/>
                                      </a:lnTo>
                                      <a:lnTo>
                                        <a:pt x="756" y="132"/>
                                      </a:lnTo>
                                      <a:lnTo>
                                        <a:pt x="712" y="159"/>
                                      </a:lnTo>
                                      <a:lnTo>
                                        <a:pt x="695" y="159"/>
                                      </a:lnTo>
                                      <a:lnTo>
                                        <a:pt x="685" y="188"/>
                                      </a:lnTo>
                                      <a:lnTo>
                                        <a:pt x="689" y="193"/>
                                      </a:lnTo>
                                      <a:lnTo>
                                        <a:pt x="685" y="205"/>
                                      </a:lnTo>
                                      <a:lnTo>
                                        <a:pt x="635" y="209"/>
                                      </a:lnTo>
                                      <a:lnTo>
                                        <a:pt x="629" y="226"/>
                                      </a:lnTo>
                                      <a:lnTo>
                                        <a:pt x="601" y="265"/>
                                      </a:lnTo>
                                      <a:lnTo>
                                        <a:pt x="595" y="243"/>
                                      </a:lnTo>
                                      <a:lnTo>
                                        <a:pt x="595" y="237"/>
                                      </a:lnTo>
                                      <a:lnTo>
                                        <a:pt x="579" y="270"/>
                                      </a:lnTo>
                                      <a:lnTo>
                                        <a:pt x="579" y="309"/>
                                      </a:lnTo>
                                      <a:lnTo>
                                        <a:pt x="513" y="359"/>
                                      </a:lnTo>
                                      <a:lnTo>
                                        <a:pt x="501" y="359"/>
                                      </a:lnTo>
                                      <a:lnTo>
                                        <a:pt x="480" y="408"/>
                                      </a:lnTo>
                                      <a:lnTo>
                                        <a:pt x="480" y="458"/>
                                      </a:lnTo>
                                      <a:lnTo>
                                        <a:pt x="474" y="485"/>
                                      </a:lnTo>
                                      <a:lnTo>
                                        <a:pt x="464" y="497"/>
                                      </a:lnTo>
                                      <a:lnTo>
                                        <a:pt x="453" y="497"/>
                                      </a:lnTo>
                                      <a:lnTo>
                                        <a:pt x="441" y="414"/>
                                      </a:lnTo>
                                      <a:lnTo>
                                        <a:pt x="376" y="397"/>
                                      </a:lnTo>
                                      <a:lnTo>
                                        <a:pt x="370" y="424"/>
                                      </a:lnTo>
                                      <a:lnTo>
                                        <a:pt x="330" y="403"/>
                                      </a:lnTo>
                                      <a:lnTo>
                                        <a:pt x="292" y="403"/>
                                      </a:lnTo>
                                      <a:lnTo>
                                        <a:pt x="238" y="474"/>
                                      </a:lnTo>
                                      <a:lnTo>
                                        <a:pt x="221" y="464"/>
                                      </a:lnTo>
                                      <a:lnTo>
                                        <a:pt x="215" y="403"/>
                                      </a:lnTo>
                                      <a:lnTo>
                                        <a:pt x="198" y="397"/>
                                      </a:lnTo>
                                      <a:lnTo>
                                        <a:pt x="188" y="408"/>
                                      </a:lnTo>
                                      <a:lnTo>
                                        <a:pt x="176" y="403"/>
                                      </a:lnTo>
                                      <a:lnTo>
                                        <a:pt x="159" y="359"/>
                                      </a:lnTo>
                                      <a:lnTo>
                                        <a:pt x="138" y="353"/>
                                      </a:lnTo>
                                      <a:lnTo>
                                        <a:pt x="132" y="359"/>
                                      </a:lnTo>
                                      <a:lnTo>
                                        <a:pt x="94" y="359"/>
                                      </a:lnTo>
                                      <a:lnTo>
                                        <a:pt x="61" y="330"/>
                                      </a:lnTo>
                                      <a:lnTo>
                                        <a:pt x="27" y="330"/>
                                      </a:lnTo>
                                      <a:lnTo>
                                        <a:pt x="27" y="315"/>
                                      </a:lnTo>
                                      <a:lnTo>
                                        <a:pt x="0" y="282"/>
                                      </a:lnTo>
                                      <a:lnTo>
                                        <a:pt x="0" y="232"/>
                                      </a:lnTo>
                                      <a:lnTo>
                                        <a:pt x="17" y="226"/>
                                      </a:lnTo>
                                      <a:lnTo>
                                        <a:pt x="11" y="209"/>
                                      </a:lnTo>
                                      <a:lnTo>
                                        <a:pt x="11" y="171"/>
                                      </a:lnTo>
                                      <a:lnTo>
                                        <a:pt x="94" y="21"/>
                                      </a:lnTo>
                                      <a:lnTo>
                                        <a:pt x="104" y="21"/>
                                      </a:lnTo>
                                      <a:lnTo>
                                        <a:pt x="115" y="38"/>
                                      </a:lnTo>
                                      <a:lnTo>
                                        <a:pt x="138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69" name="Freeform 44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44" y="1420"/>
                                  <a:ext cx="23" cy="15"/>
                                </a:xfrm>
                                <a:custGeom>
                                  <a:avLst/>
                                  <a:gdLst>
                                    <a:gd name="T0" fmla="*/ 0 w 23"/>
                                    <a:gd name="T1" fmla="*/ 11 h 15"/>
                                    <a:gd name="T2" fmla="*/ 17 w 23"/>
                                    <a:gd name="T3" fmla="*/ 0 h 15"/>
                                    <a:gd name="T4" fmla="*/ 23 w 23"/>
                                    <a:gd name="T5" fmla="*/ 11 h 15"/>
                                    <a:gd name="T6" fmla="*/ 6 w 23"/>
                                    <a:gd name="T7" fmla="*/ 15 h 15"/>
                                    <a:gd name="T8" fmla="*/ 0 w 23"/>
                                    <a:gd name="T9" fmla="*/ 11 h 15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23"/>
                                    <a:gd name="T16" fmla="*/ 0 h 15"/>
                                    <a:gd name="T17" fmla="*/ 23 w 23"/>
                                    <a:gd name="T18" fmla="*/ 15 h 15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23" h="15">
                                      <a:moveTo>
                                        <a:pt x="0" y="11"/>
                                      </a:moveTo>
                                      <a:lnTo>
                                        <a:pt x="17" y="0"/>
                                      </a:lnTo>
                                      <a:lnTo>
                                        <a:pt x="23" y="11"/>
                                      </a:lnTo>
                                      <a:lnTo>
                                        <a:pt x="6" y="15"/>
                                      </a:lnTo>
                                      <a:lnTo>
                                        <a:pt x="0" y="1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0" name="Freeform 44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01" y="1442"/>
                                  <a:ext cx="27" cy="6"/>
                                </a:xfrm>
                                <a:custGeom>
                                  <a:avLst/>
                                  <a:gdLst>
                                    <a:gd name="T0" fmla="*/ 0 w 27"/>
                                    <a:gd name="T1" fmla="*/ 0 h 6"/>
                                    <a:gd name="T2" fmla="*/ 27 w 27"/>
                                    <a:gd name="T3" fmla="*/ 0 h 6"/>
                                    <a:gd name="T4" fmla="*/ 21 w 27"/>
                                    <a:gd name="T5" fmla="*/ 6 h 6"/>
                                    <a:gd name="T6" fmla="*/ 0 w 27"/>
                                    <a:gd name="T7" fmla="*/ 6 h 6"/>
                                    <a:gd name="T8" fmla="*/ 0 w 27"/>
                                    <a:gd name="T9" fmla="*/ 0 h 6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27"/>
                                    <a:gd name="T16" fmla="*/ 0 h 6"/>
                                    <a:gd name="T17" fmla="*/ 27 w 27"/>
                                    <a:gd name="T18" fmla="*/ 6 h 6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27" h="6">
                                      <a:moveTo>
                                        <a:pt x="0" y="0"/>
                                      </a:moveTo>
                                      <a:lnTo>
                                        <a:pt x="27" y="0"/>
                                      </a:lnTo>
                                      <a:lnTo>
                                        <a:pt x="21" y="6"/>
                                      </a:lnTo>
                                      <a:lnTo>
                                        <a:pt x="0" y="6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1" name="Freeform 44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15" y="1629"/>
                                  <a:ext cx="72" cy="78"/>
                                </a:xfrm>
                                <a:custGeom>
                                  <a:avLst/>
                                  <a:gdLst>
                                    <a:gd name="T0" fmla="*/ 67 w 72"/>
                                    <a:gd name="T1" fmla="*/ 0 h 78"/>
                                    <a:gd name="T2" fmla="*/ 38 w 72"/>
                                    <a:gd name="T3" fmla="*/ 6 h 78"/>
                                    <a:gd name="T4" fmla="*/ 0 w 72"/>
                                    <a:gd name="T5" fmla="*/ 40 h 78"/>
                                    <a:gd name="T6" fmla="*/ 7 w 72"/>
                                    <a:gd name="T7" fmla="*/ 44 h 78"/>
                                    <a:gd name="T8" fmla="*/ 0 w 72"/>
                                    <a:gd name="T9" fmla="*/ 61 h 78"/>
                                    <a:gd name="T10" fmla="*/ 28 w 72"/>
                                    <a:gd name="T11" fmla="*/ 67 h 78"/>
                                    <a:gd name="T12" fmla="*/ 34 w 72"/>
                                    <a:gd name="T13" fmla="*/ 78 h 78"/>
                                    <a:gd name="T14" fmla="*/ 38 w 72"/>
                                    <a:gd name="T15" fmla="*/ 78 h 78"/>
                                    <a:gd name="T16" fmla="*/ 50 w 72"/>
                                    <a:gd name="T17" fmla="*/ 61 h 78"/>
                                    <a:gd name="T18" fmla="*/ 55 w 72"/>
                                    <a:gd name="T19" fmla="*/ 61 h 78"/>
                                    <a:gd name="T20" fmla="*/ 55 w 72"/>
                                    <a:gd name="T21" fmla="*/ 78 h 78"/>
                                    <a:gd name="T22" fmla="*/ 61 w 72"/>
                                    <a:gd name="T23" fmla="*/ 78 h 78"/>
                                    <a:gd name="T24" fmla="*/ 72 w 72"/>
                                    <a:gd name="T25" fmla="*/ 67 h 78"/>
                                    <a:gd name="T26" fmla="*/ 72 w 72"/>
                                    <a:gd name="T27" fmla="*/ 61 h 78"/>
                                    <a:gd name="T28" fmla="*/ 61 w 72"/>
                                    <a:gd name="T29" fmla="*/ 55 h 78"/>
                                    <a:gd name="T30" fmla="*/ 67 w 72"/>
                                    <a:gd name="T31" fmla="*/ 40 h 78"/>
                                    <a:gd name="T32" fmla="*/ 44 w 72"/>
                                    <a:gd name="T33" fmla="*/ 28 h 78"/>
                                    <a:gd name="T34" fmla="*/ 67 w 72"/>
                                    <a:gd name="T35" fmla="*/ 0 h 78"/>
                                    <a:gd name="T36" fmla="*/ 0 60000 65536"/>
                                    <a:gd name="T37" fmla="*/ 0 60000 65536"/>
                                    <a:gd name="T38" fmla="*/ 0 60000 65536"/>
                                    <a:gd name="T39" fmla="*/ 0 60000 65536"/>
                                    <a:gd name="T40" fmla="*/ 0 60000 65536"/>
                                    <a:gd name="T41" fmla="*/ 0 60000 65536"/>
                                    <a:gd name="T42" fmla="*/ 0 60000 65536"/>
                                    <a:gd name="T43" fmla="*/ 0 60000 65536"/>
                                    <a:gd name="T44" fmla="*/ 0 60000 65536"/>
                                    <a:gd name="T45" fmla="*/ 0 60000 65536"/>
                                    <a:gd name="T46" fmla="*/ 0 60000 65536"/>
                                    <a:gd name="T47" fmla="*/ 0 60000 65536"/>
                                    <a:gd name="T48" fmla="*/ 0 60000 65536"/>
                                    <a:gd name="T49" fmla="*/ 0 60000 65536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w 72"/>
                                    <a:gd name="T55" fmla="*/ 0 h 78"/>
                                    <a:gd name="T56" fmla="*/ 72 w 72"/>
                                    <a:gd name="T57" fmla="*/ 78 h 78"/>
                                  </a:gdLst>
                                  <a:ahLst/>
                                  <a:cxnLst>
                                    <a:cxn ang="T36">
                                      <a:pos x="T0" y="T1"/>
                                    </a:cxn>
                                    <a:cxn ang="T37">
                                      <a:pos x="T2" y="T3"/>
                                    </a:cxn>
                                    <a:cxn ang="T38">
                                      <a:pos x="T4" y="T5"/>
                                    </a:cxn>
                                    <a:cxn ang="T39">
                                      <a:pos x="T6" y="T7"/>
                                    </a:cxn>
                                    <a:cxn ang="T40">
                                      <a:pos x="T8" y="T9"/>
                                    </a:cxn>
                                    <a:cxn ang="T41">
                                      <a:pos x="T10" y="T11"/>
                                    </a:cxn>
                                    <a:cxn ang="T42">
                                      <a:pos x="T12" y="T13"/>
                                    </a:cxn>
                                    <a:cxn ang="T43">
                                      <a:pos x="T14" y="T15"/>
                                    </a:cxn>
                                    <a:cxn ang="T44">
                                      <a:pos x="T16" y="T17"/>
                                    </a:cxn>
                                    <a:cxn ang="T45">
                                      <a:pos x="T18" y="T19"/>
                                    </a:cxn>
                                    <a:cxn ang="T46">
                                      <a:pos x="T20" y="T21"/>
                                    </a:cxn>
                                    <a:cxn ang="T47">
                                      <a:pos x="T22" y="T23"/>
                                    </a:cxn>
                                    <a:cxn ang="T48">
                                      <a:pos x="T24" y="T25"/>
                                    </a:cxn>
                                    <a:cxn ang="T49">
                                      <a:pos x="T26" y="T27"/>
                                    </a:cxn>
                                    <a:cxn ang="T50">
                                      <a:pos x="T28" y="T29"/>
                                    </a:cxn>
                                    <a:cxn ang="T51">
                                      <a:pos x="T30" y="T31"/>
                                    </a:cxn>
                                    <a:cxn ang="T52">
                                      <a:pos x="T32" y="T33"/>
                                    </a:cxn>
                                    <a:cxn ang="T53">
                                      <a:pos x="T34" y="T35"/>
                                    </a:cxn>
                                  </a:cxnLst>
                                  <a:rect l="T54" t="T55" r="T56" b="T57"/>
                                  <a:pathLst>
                                    <a:path w="72" h="78">
                                      <a:moveTo>
                                        <a:pt x="67" y="0"/>
                                      </a:moveTo>
                                      <a:lnTo>
                                        <a:pt x="38" y="6"/>
                                      </a:lnTo>
                                      <a:lnTo>
                                        <a:pt x="0" y="40"/>
                                      </a:lnTo>
                                      <a:lnTo>
                                        <a:pt x="7" y="44"/>
                                      </a:lnTo>
                                      <a:lnTo>
                                        <a:pt x="0" y="61"/>
                                      </a:lnTo>
                                      <a:lnTo>
                                        <a:pt x="28" y="67"/>
                                      </a:lnTo>
                                      <a:lnTo>
                                        <a:pt x="34" y="78"/>
                                      </a:lnTo>
                                      <a:lnTo>
                                        <a:pt x="38" y="78"/>
                                      </a:lnTo>
                                      <a:lnTo>
                                        <a:pt x="50" y="61"/>
                                      </a:lnTo>
                                      <a:lnTo>
                                        <a:pt x="55" y="61"/>
                                      </a:lnTo>
                                      <a:lnTo>
                                        <a:pt x="55" y="78"/>
                                      </a:lnTo>
                                      <a:lnTo>
                                        <a:pt x="61" y="78"/>
                                      </a:lnTo>
                                      <a:lnTo>
                                        <a:pt x="72" y="67"/>
                                      </a:lnTo>
                                      <a:lnTo>
                                        <a:pt x="72" y="61"/>
                                      </a:lnTo>
                                      <a:lnTo>
                                        <a:pt x="61" y="55"/>
                                      </a:lnTo>
                                      <a:lnTo>
                                        <a:pt x="67" y="40"/>
                                      </a:lnTo>
                                      <a:lnTo>
                                        <a:pt x="44" y="28"/>
                                      </a:lnTo>
                                      <a:lnTo>
                                        <a:pt x="6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2" name="Freeform 44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72" y="1701"/>
                                  <a:ext cx="21" cy="28"/>
                                </a:xfrm>
                                <a:custGeom>
                                  <a:avLst/>
                                  <a:gdLst>
                                    <a:gd name="T0" fmla="*/ 16 w 21"/>
                                    <a:gd name="T1" fmla="*/ 6 h 28"/>
                                    <a:gd name="T2" fmla="*/ 16 w 21"/>
                                    <a:gd name="T3" fmla="*/ 16 h 28"/>
                                    <a:gd name="T4" fmla="*/ 21 w 21"/>
                                    <a:gd name="T5" fmla="*/ 22 h 28"/>
                                    <a:gd name="T6" fmla="*/ 16 w 21"/>
                                    <a:gd name="T7" fmla="*/ 28 h 28"/>
                                    <a:gd name="T8" fmla="*/ 0 w 21"/>
                                    <a:gd name="T9" fmla="*/ 28 h 28"/>
                                    <a:gd name="T10" fmla="*/ 16 w 21"/>
                                    <a:gd name="T11" fmla="*/ 0 h 28"/>
                                    <a:gd name="T12" fmla="*/ 16 w 21"/>
                                    <a:gd name="T13" fmla="*/ 6 h 28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21"/>
                                    <a:gd name="T22" fmla="*/ 0 h 28"/>
                                    <a:gd name="T23" fmla="*/ 21 w 21"/>
                                    <a:gd name="T24" fmla="*/ 28 h 28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21" h="28">
                                      <a:moveTo>
                                        <a:pt x="16" y="6"/>
                                      </a:moveTo>
                                      <a:lnTo>
                                        <a:pt x="16" y="16"/>
                                      </a:lnTo>
                                      <a:lnTo>
                                        <a:pt x="21" y="22"/>
                                      </a:lnTo>
                                      <a:lnTo>
                                        <a:pt x="16" y="28"/>
                                      </a:lnTo>
                                      <a:lnTo>
                                        <a:pt x="0" y="28"/>
                                      </a:lnTo>
                                      <a:lnTo>
                                        <a:pt x="16" y="0"/>
                                      </a:lnTo>
                                      <a:lnTo>
                                        <a:pt x="16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3" name="Freeform 4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323" y="1160"/>
                                  <a:ext cx="94" cy="50"/>
                                </a:xfrm>
                                <a:custGeom>
                                  <a:avLst/>
                                  <a:gdLst>
                                    <a:gd name="T0" fmla="*/ 12 w 94"/>
                                    <a:gd name="T1" fmla="*/ 28 h 50"/>
                                    <a:gd name="T2" fmla="*/ 50 w 94"/>
                                    <a:gd name="T3" fmla="*/ 0 h 50"/>
                                    <a:gd name="T4" fmla="*/ 83 w 94"/>
                                    <a:gd name="T5" fmla="*/ 0 h 50"/>
                                    <a:gd name="T6" fmla="*/ 94 w 94"/>
                                    <a:gd name="T7" fmla="*/ 16 h 50"/>
                                    <a:gd name="T8" fmla="*/ 67 w 94"/>
                                    <a:gd name="T9" fmla="*/ 22 h 50"/>
                                    <a:gd name="T10" fmla="*/ 27 w 94"/>
                                    <a:gd name="T11" fmla="*/ 50 h 50"/>
                                    <a:gd name="T12" fmla="*/ 0 w 94"/>
                                    <a:gd name="T13" fmla="*/ 50 h 50"/>
                                    <a:gd name="T14" fmla="*/ 12 w 94"/>
                                    <a:gd name="T15" fmla="*/ 28 h 50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94"/>
                                    <a:gd name="T25" fmla="*/ 0 h 50"/>
                                    <a:gd name="T26" fmla="*/ 94 w 94"/>
                                    <a:gd name="T27" fmla="*/ 50 h 50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94" h="50">
                                      <a:moveTo>
                                        <a:pt x="12" y="28"/>
                                      </a:moveTo>
                                      <a:lnTo>
                                        <a:pt x="50" y="0"/>
                                      </a:lnTo>
                                      <a:lnTo>
                                        <a:pt x="83" y="0"/>
                                      </a:lnTo>
                                      <a:lnTo>
                                        <a:pt x="94" y="16"/>
                                      </a:lnTo>
                                      <a:lnTo>
                                        <a:pt x="67" y="22"/>
                                      </a:lnTo>
                                      <a:lnTo>
                                        <a:pt x="27" y="50"/>
                                      </a:lnTo>
                                      <a:lnTo>
                                        <a:pt x="0" y="50"/>
                                      </a:lnTo>
                                      <a:lnTo>
                                        <a:pt x="12" y="2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4" name="Freeform 44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17" y="1111"/>
                                  <a:ext cx="73" cy="32"/>
                                </a:xfrm>
                                <a:custGeom>
                                  <a:avLst/>
                                  <a:gdLst>
                                    <a:gd name="T0" fmla="*/ 0 w 73"/>
                                    <a:gd name="T1" fmla="*/ 21 h 32"/>
                                    <a:gd name="T2" fmla="*/ 23 w 73"/>
                                    <a:gd name="T3" fmla="*/ 5 h 32"/>
                                    <a:gd name="T4" fmla="*/ 73 w 73"/>
                                    <a:gd name="T5" fmla="*/ 0 h 32"/>
                                    <a:gd name="T6" fmla="*/ 73 w 73"/>
                                    <a:gd name="T7" fmla="*/ 11 h 32"/>
                                    <a:gd name="T8" fmla="*/ 11 w 73"/>
                                    <a:gd name="T9" fmla="*/ 32 h 32"/>
                                    <a:gd name="T10" fmla="*/ 6 w 73"/>
                                    <a:gd name="T11" fmla="*/ 32 h 32"/>
                                    <a:gd name="T12" fmla="*/ 0 w 73"/>
                                    <a:gd name="T13" fmla="*/ 21 h 32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73"/>
                                    <a:gd name="T22" fmla="*/ 0 h 32"/>
                                    <a:gd name="T23" fmla="*/ 73 w 73"/>
                                    <a:gd name="T24" fmla="*/ 32 h 32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73" h="32">
                                      <a:moveTo>
                                        <a:pt x="0" y="21"/>
                                      </a:moveTo>
                                      <a:lnTo>
                                        <a:pt x="23" y="5"/>
                                      </a:lnTo>
                                      <a:lnTo>
                                        <a:pt x="73" y="0"/>
                                      </a:lnTo>
                                      <a:lnTo>
                                        <a:pt x="73" y="11"/>
                                      </a:lnTo>
                                      <a:lnTo>
                                        <a:pt x="11" y="32"/>
                                      </a:lnTo>
                                      <a:lnTo>
                                        <a:pt x="6" y="32"/>
                                      </a:lnTo>
                                      <a:lnTo>
                                        <a:pt x="0" y="2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5" name="Freeform 44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56" y="1138"/>
                                  <a:ext cx="99" cy="38"/>
                                </a:xfrm>
                                <a:custGeom>
                                  <a:avLst/>
                                  <a:gdLst>
                                    <a:gd name="T0" fmla="*/ 0 w 99"/>
                                    <a:gd name="T1" fmla="*/ 11 h 38"/>
                                    <a:gd name="T2" fmla="*/ 28 w 99"/>
                                    <a:gd name="T3" fmla="*/ 0 h 38"/>
                                    <a:gd name="T4" fmla="*/ 49 w 99"/>
                                    <a:gd name="T5" fmla="*/ 11 h 38"/>
                                    <a:gd name="T6" fmla="*/ 82 w 99"/>
                                    <a:gd name="T7" fmla="*/ 0 h 38"/>
                                    <a:gd name="T8" fmla="*/ 88 w 99"/>
                                    <a:gd name="T9" fmla="*/ 0 h 38"/>
                                    <a:gd name="T10" fmla="*/ 82 w 99"/>
                                    <a:gd name="T11" fmla="*/ 5 h 38"/>
                                    <a:gd name="T12" fmla="*/ 88 w 99"/>
                                    <a:gd name="T13" fmla="*/ 11 h 38"/>
                                    <a:gd name="T14" fmla="*/ 94 w 99"/>
                                    <a:gd name="T15" fmla="*/ 11 h 38"/>
                                    <a:gd name="T16" fmla="*/ 99 w 99"/>
                                    <a:gd name="T17" fmla="*/ 17 h 38"/>
                                    <a:gd name="T18" fmla="*/ 88 w 99"/>
                                    <a:gd name="T19" fmla="*/ 28 h 38"/>
                                    <a:gd name="T20" fmla="*/ 38 w 99"/>
                                    <a:gd name="T21" fmla="*/ 28 h 38"/>
                                    <a:gd name="T22" fmla="*/ 17 w 99"/>
                                    <a:gd name="T23" fmla="*/ 38 h 38"/>
                                    <a:gd name="T24" fmla="*/ 0 w 99"/>
                                    <a:gd name="T25" fmla="*/ 38 h 38"/>
                                    <a:gd name="T26" fmla="*/ 17 w 99"/>
                                    <a:gd name="T27" fmla="*/ 22 h 38"/>
                                    <a:gd name="T28" fmla="*/ 0 w 99"/>
                                    <a:gd name="T29" fmla="*/ 17 h 38"/>
                                    <a:gd name="T30" fmla="*/ 0 w 99"/>
                                    <a:gd name="T31" fmla="*/ 11 h 38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60000 65536"/>
                                    <a:gd name="T37" fmla="*/ 0 60000 65536"/>
                                    <a:gd name="T38" fmla="*/ 0 60000 65536"/>
                                    <a:gd name="T39" fmla="*/ 0 60000 65536"/>
                                    <a:gd name="T40" fmla="*/ 0 60000 65536"/>
                                    <a:gd name="T41" fmla="*/ 0 60000 65536"/>
                                    <a:gd name="T42" fmla="*/ 0 60000 65536"/>
                                    <a:gd name="T43" fmla="*/ 0 60000 65536"/>
                                    <a:gd name="T44" fmla="*/ 0 60000 65536"/>
                                    <a:gd name="T45" fmla="*/ 0 60000 65536"/>
                                    <a:gd name="T46" fmla="*/ 0 60000 65536"/>
                                    <a:gd name="T47" fmla="*/ 0 60000 65536"/>
                                    <a:gd name="T48" fmla="*/ 0 w 99"/>
                                    <a:gd name="T49" fmla="*/ 0 h 38"/>
                                    <a:gd name="T50" fmla="*/ 99 w 99"/>
                                    <a:gd name="T51" fmla="*/ 38 h 38"/>
                                  </a:gdLst>
                                  <a:ahLst/>
                                  <a:cxnLst>
                                    <a:cxn ang="T32">
                                      <a:pos x="T0" y="T1"/>
                                    </a:cxn>
                                    <a:cxn ang="T33">
                                      <a:pos x="T2" y="T3"/>
                                    </a:cxn>
                                    <a:cxn ang="T34">
                                      <a:pos x="T4" y="T5"/>
                                    </a:cxn>
                                    <a:cxn ang="T35">
                                      <a:pos x="T6" y="T7"/>
                                    </a:cxn>
                                    <a:cxn ang="T36">
                                      <a:pos x="T8" y="T9"/>
                                    </a:cxn>
                                    <a:cxn ang="T37">
                                      <a:pos x="T10" y="T11"/>
                                    </a:cxn>
                                    <a:cxn ang="T38">
                                      <a:pos x="T12" y="T13"/>
                                    </a:cxn>
                                    <a:cxn ang="T39">
                                      <a:pos x="T14" y="T15"/>
                                    </a:cxn>
                                    <a:cxn ang="T40">
                                      <a:pos x="T16" y="T17"/>
                                    </a:cxn>
                                    <a:cxn ang="T41">
                                      <a:pos x="T18" y="T19"/>
                                    </a:cxn>
                                    <a:cxn ang="T42">
                                      <a:pos x="T20" y="T21"/>
                                    </a:cxn>
                                    <a:cxn ang="T43">
                                      <a:pos x="T22" y="T23"/>
                                    </a:cxn>
                                    <a:cxn ang="T44">
                                      <a:pos x="T24" y="T25"/>
                                    </a:cxn>
                                    <a:cxn ang="T45">
                                      <a:pos x="T26" y="T27"/>
                                    </a:cxn>
                                    <a:cxn ang="T46">
                                      <a:pos x="T28" y="T29"/>
                                    </a:cxn>
                                    <a:cxn ang="T47">
                                      <a:pos x="T30" y="T31"/>
                                    </a:cxn>
                                  </a:cxnLst>
                                  <a:rect l="T48" t="T49" r="T50" b="T51"/>
                                  <a:pathLst>
                                    <a:path w="99" h="38">
                                      <a:moveTo>
                                        <a:pt x="0" y="11"/>
                                      </a:moveTo>
                                      <a:lnTo>
                                        <a:pt x="28" y="0"/>
                                      </a:lnTo>
                                      <a:lnTo>
                                        <a:pt x="49" y="11"/>
                                      </a:lnTo>
                                      <a:lnTo>
                                        <a:pt x="82" y="0"/>
                                      </a:lnTo>
                                      <a:lnTo>
                                        <a:pt x="88" y="0"/>
                                      </a:lnTo>
                                      <a:lnTo>
                                        <a:pt x="82" y="5"/>
                                      </a:lnTo>
                                      <a:lnTo>
                                        <a:pt x="88" y="11"/>
                                      </a:lnTo>
                                      <a:lnTo>
                                        <a:pt x="94" y="11"/>
                                      </a:lnTo>
                                      <a:lnTo>
                                        <a:pt x="99" y="17"/>
                                      </a:lnTo>
                                      <a:lnTo>
                                        <a:pt x="88" y="28"/>
                                      </a:lnTo>
                                      <a:lnTo>
                                        <a:pt x="38" y="28"/>
                                      </a:lnTo>
                                      <a:lnTo>
                                        <a:pt x="17" y="38"/>
                                      </a:lnTo>
                                      <a:lnTo>
                                        <a:pt x="0" y="38"/>
                                      </a:lnTo>
                                      <a:lnTo>
                                        <a:pt x="17" y="22"/>
                                      </a:lnTo>
                                      <a:lnTo>
                                        <a:pt x="0" y="17"/>
                                      </a:lnTo>
                                      <a:lnTo>
                                        <a:pt x="0" y="1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6" name="Freeform 44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34" y="1099"/>
                                  <a:ext cx="38" cy="23"/>
                                </a:xfrm>
                                <a:custGeom>
                                  <a:avLst/>
                                  <a:gdLst>
                                    <a:gd name="T0" fmla="*/ 0 w 38"/>
                                    <a:gd name="T1" fmla="*/ 6 h 23"/>
                                    <a:gd name="T2" fmla="*/ 16 w 38"/>
                                    <a:gd name="T3" fmla="*/ 12 h 23"/>
                                    <a:gd name="T4" fmla="*/ 27 w 38"/>
                                    <a:gd name="T5" fmla="*/ 0 h 23"/>
                                    <a:gd name="T6" fmla="*/ 38 w 38"/>
                                    <a:gd name="T7" fmla="*/ 6 h 23"/>
                                    <a:gd name="T8" fmla="*/ 27 w 38"/>
                                    <a:gd name="T9" fmla="*/ 17 h 23"/>
                                    <a:gd name="T10" fmla="*/ 10 w 38"/>
                                    <a:gd name="T11" fmla="*/ 23 h 23"/>
                                    <a:gd name="T12" fmla="*/ 0 w 38"/>
                                    <a:gd name="T13" fmla="*/ 17 h 23"/>
                                    <a:gd name="T14" fmla="*/ 0 w 38"/>
                                    <a:gd name="T15" fmla="*/ 6 h 23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38"/>
                                    <a:gd name="T25" fmla="*/ 0 h 23"/>
                                    <a:gd name="T26" fmla="*/ 38 w 38"/>
                                    <a:gd name="T27" fmla="*/ 23 h 23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38" h="23">
                                      <a:moveTo>
                                        <a:pt x="0" y="6"/>
                                      </a:moveTo>
                                      <a:lnTo>
                                        <a:pt x="16" y="12"/>
                                      </a:lnTo>
                                      <a:lnTo>
                                        <a:pt x="27" y="0"/>
                                      </a:lnTo>
                                      <a:lnTo>
                                        <a:pt x="38" y="6"/>
                                      </a:lnTo>
                                      <a:lnTo>
                                        <a:pt x="27" y="17"/>
                                      </a:lnTo>
                                      <a:lnTo>
                                        <a:pt x="10" y="23"/>
                                      </a:lnTo>
                                      <a:lnTo>
                                        <a:pt x="0" y="17"/>
                                      </a:lnTo>
                                      <a:lnTo>
                                        <a:pt x="0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7" name="Freeform 45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78" y="1132"/>
                                  <a:ext cx="44" cy="40"/>
                                </a:xfrm>
                                <a:custGeom>
                                  <a:avLst/>
                                  <a:gdLst>
                                    <a:gd name="T0" fmla="*/ 6 w 44"/>
                                    <a:gd name="T1" fmla="*/ 0 h 40"/>
                                    <a:gd name="T2" fmla="*/ 21 w 44"/>
                                    <a:gd name="T3" fmla="*/ 17 h 40"/>
                                    <a:gd name="T4" fmla="*/ 33 w 44"/>
                                    <a:gd name="T5" fmla="*/ 6 h 40"/>
                                    <a:gd name="T6" fmla="*/ 44 w 44"/>
                                    <a:gd name="T7" fmla="*/ 17 h 40"/>
                                    <a:gd name="T8" fmla="*/ 27 w 44"/>
                                    <a:gd name="T9" fmla="*/ 40 h 40"/>
                                    <a:gd name="T10" fmla="*/ 0 w 44"/>
                                    <a:gd name="T11" fmla="*/ 23 h 40"/>
                                    <a:gd name="T12" fmla="*/ 6 w 44"/>
                                    <a:gd name="T13" fmla="*/ 0 h 40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44"/>
                                    <a:gd name="T22" fmla="*/ 0 h 40"/>
                                    <a:gd name="T23" fmla="*/ 44 w 44"/>
                                    <a:gd name="T24" fmla="*/ 40 h 40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44" h="40">
                                      <a:moveTo>
                                        <a:pt x="6" y="0"/>
                                      </a:moveTo>
                                      <a:lnTo>
                                        <a:pt x="21" y="17"/>
                                      </a:lnTo>
                                      <a:lnTo>
                                        <a:pt x="33" y="6"/>
                                      </a:lnTo>
                                      <a:lnTo>
                                        <a:pt x="44" y="17"/>
                                      </a:lnTo>
                                      <a:lnTo>
                                        <a:pt x="27" y="40"/>
                                      </a:lnTo>
                                      <a:lnTo>
                                        <a:pt x="0" y="23"/>
                                      </a:lnTo>
                                      <a:lnTo>
                                        <a:pt x="6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8" name="Freeform 45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28" y="1088"/>
                                  <a:ext cx="10" cy="38"/>
                                </a:xfrm>
                                <a:custGeom>
                                  <a:avLst/>
                                  <a:gdLst>
                                    <a:gd name="T0" fmla="*/ 0 w 10"/>
                                    <a:gd name="T1" fmla="*/ 11 h 38"/>
                                    <a:gd name="T2" fmla="*/ 4 w 10"/>
                                    <a:gd name="T3" fmla="*/ 0 h 38"/>
                                    <a:gd name="T4" fmla="*/ 10 w 10"/>
                                    <a:gd name="T5" fmla="*/ 23 h 38"/>
                                    <a:gd name="T6" fmla="*/ 4 w 10"/>
                                    <a:gd name="T7" fmla="*/ 38 h 38"/>
                                    <a:gd name="T8" fmla="*/ 0 w 10"/>
                                    <a:gd name="T9" fmla="*/ 11 h 38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10"/>
                                    <a:gd name="T16" fmla="*/ 0 h 38"/>
                                    <a:gd name="T17" fmla="*/ 10 w 10"/>
                                    <a:gd name="T18" fmla="*/ 38 h 38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10" h="38">
                                      <a:moveTo>
                                        <a:pt x="0" y="11"/>
                                      </a:moveTo>
                                      <a:lnTo>
                                        <a:pt x="4" y="0"/>
                                      </a:lnTo>
                                      <a:lnTo>
                                        <a:pt x="10" y="23"/>
                                      </a:lnTo>
                                      <a:lnTo>
                                        <a:pt x="4" y="38"/>
                                      </a:lnTo>
                                      <a:lnTo>
                                        <a:pt x="0" y="1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79" name="Freeform 45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05" y="1061"/>
                                  <a:ext cx="38" cy="61"/>
                                </a:xfrm>
                                <a:custGeom>
                                  <a:avLst/>
                                  <a:gdLst>
                                    <a:gd name="T0" fmla="*/ 21 w 38"/>
                                    <a:gd name="T1" fmla="*/ 5 h 61"/>
                                    <a:gd name="T2" fmla="*/ 4 w 38"/>
                                    <a:gd name="T3" fmla="*/ 27 h 61"/>
                                    <a:gd name="T4" fmla="*/ 0 w 38"/>
                                    <a:gd name="T5" fmla="*/ 61 h 61"/>
                                    <a:gd name="T6" fmla="*/ 38 w 38"/>
                                    <a:gd name="T7" fmla="*/ 61 h 61"/>
                                    <a:gd name="T8" fmla="*/ 38 w 38"/>
                                    <a:gd name="T9" fmla="*/ 27 h 61"/>
                                    <a:gd name="T10" fmla="*/ 21 w 38"/>
                                    <a:gd name="T11" fmla="*/ 0 h 61"/>
                                    <a:gd name="T12" fmla="*/ 21 w 38"/>
                                    <a:gd name="T13" fmla="*/ 5 h 61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38"/>
                                    <a:gd name="T22" fmla="*/ 0 h 61"/>
                                    <a:gd name="T23" fmla="*/ 38 w 38"/>
                                    <a:gd name="T24" fmla="*/ 61 h 61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38" h="61">
                                      <a:moveTo>
                                        <a:pt x="21" y="5"/>
                                      </a:moveTo>
                                      <a:lnTo>
                                        <a:pt x="4" y="27"/>
                                      </a:lnTo>
                                      <a:lnTo>
                                        <a:pt x="0" y="61"/>
                                      </a:lnTo>
                                      <a:lnTo>
                                        <a:pt x="38" y="61"/>
                                      </a:lnTo>
                                      <a:lnTo>
                                        <a:pt x="38" y="27"/>
                                      </a:lnTo>
                                      <a:lnTo>
                                        <a:pt x="21" y="0"/>
                                      </a:lnTo>
                                      <a:lnTo>
                                        <a:pt x="21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0" name="Freeform 45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49" y="1138"/>
                                  <a:ext cx="104" cy="55"/>
                                </a:xfrm>
                                <a:custGeom>
                                  <a:avLst/>
                                  <a:gdLst>
                                    <a:gd name="T0" fmla="*/ 6 w 104"/>
                                    <a:gd name="T1" fmla="*/ 5 h 55"/>
                                    <a:gd name="T2" fmla="*/ 33 w 104"/>
                                    <a:gd name="T3" fmla="*/ 11 h 55"/>
                                    <a:gd name="T4" fmla="*/ 33 w 104"/>
                                    <a:gd name="T5" fmla="*/ 22 h 55"/>
                                    <a:gd name="T6" fmla="*/ 66 w 104"/>
                                    <a:gd name="T7" fmla="*/ 34 h 55"/>
                                    <a:gd name="T8" fmla="*/ 77 w 104"/>
                                    <a:gd name="T9" fmla="*/ 28 h 55"/>
                                    <a:gd name="T10" fmla="*/ 104 w 104"/>
                                    <a:gd name="T11" fmla="*/ 38 h 55"/>
                                    <a:gd name="T12" fmla="*/ 100 w 104"/>
                                    <a:gd name="T13" fmla="*/ 55 h 55"/>
                                    <a:gd name="T14" fmla="*/ 73 w 104"/>
                                    <a:gd name="T15" fmla="*/ 50 h 55"/>
                                    <a:gd name="T16" fmla="*/ 50 w 104"/>
                                    <a:gd name="T17" fmla="*/ 55 h 55"/>
                                    <a:gd name="T18" fmla="*/ 16 w 104"/>
                                    <a:gd name="T19" fmla="*/ 38 h 55"/>
                                    <a:gd name="T20" fmla="*/ 16 w 104"/>
                                    <a:gd name="T21" fmla="*/ 28 h 55"/>
                                    <a:gd name="T22" fmla="*/ 0 w 104"/>
                                    <a:gd name="T23" fmla="*/ 17 h 55"/>
                                    <a:gd name="T24" fmla="*/ 0 w 104"/>
                                    <a:gd name="T25" fmla="*/ 0 h 55"/>
                                    <a:gd name="T26" fmla="*/ 6 w 104"/>
                                    <a:gd name="T27" fmla="*/ 5 h 55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60000 65536"/>
                                    <a:gd name="T37" fmla="*/ 0 60000 65536"/>
                                    <a:gd name="T38" fmla="*/ 0 60000 65536"/>
                                    <a:gd name="T39" fmla="*/ 0 60000 65536"/>
                                    <a:gd name="T40" fmla="*/ 0 60000 65536"/>
                                    <a:gd name="T41" fmla="*/ 0 60000 65536"/>
                                    <a:gd name="T42" fmla="*/ 0 w 104"/>
                                    <a:gd name="T43" fmla="*/ 0 h 55"/>
                                    <a:gd name="T44" fmla="*/ 104 w 104"/>
                                    <a:gd name="T45" fmla="*/ 55 h 55"/>
                                  </a:gdLst>
                                  <a:ahLst/>
                                  <a:cxnLst>
                                    <a:cxn ang="T28">
                                      <a:pos x="T0" y="T1"/>
                                    </a:cxn>
                                    <a:cxn ang="T29">
                                      <a:pos x="T2" y="T3"/>
                                    </a:cxn>
                                    <a:cxn ang="T30">
                                      <a:pos x="T4" y="T5"/>
                                    </a:cxn>
                                    <a:cxn ang="T31">
                                      <a:pos x="T6" y="T7"/>
                                    </a:cxn>
                                    <a:cxn ang="T32">
                                      <a:pos x="T8" y="T9"/>
                                    </a:cxn>
                                    <a:cxn ang="T33">
                                      <a:pos x="T10" y="T11"/>
                                    </a:cxn>
                                    <a:cxn ang="T34">
                                      <a:pos x="T12" y="T13"/>
                                    </a:cxn>
                                    <a:cxn ang="T35">
                                      <a:pos x="T14" y="T15"/>
                                    </a:cxn>
                                    <a:cxn ang="T36">
                                      <a:pos x="T16" y="T17"/>
                                    </a:cxn>
                                    <a:cxn ang="T37">
                                      <a:pos x="T18" y="T19"/>
                                    </a:cxn>
                                    <a:cxn ang="T38">
                                      <a:pos x="T20" y="T21"/>
                                    </a:cxn>
                                    <a:cxn ang="T39">
                                      <a:pos x="T22" y="T23"/>
                                    </a:cxn>
                                    <a:cxn ang="T40">
                                      <a:pos x="T24" y="T25"/>
                                    </a:cxn>
                                    <a:cxn ang="T41">
                                      <a:pos x="T26" y="T27"/>
                                    </a:cxn>
                                  </a:cxnLst>
                                  <a:rect l="T42" t="T43" r="T44" b="T45"/>
                                  <a:pathLst>
                                    <a:path w="104" h="55">
                                      <a:moveTo>
                                        <a:pt x="6" y="5"/>
                                      </a:moveTo>
                                      <a:lnTo>
                                        <a:pt x="33" y="11"/>
                                      </a:lnTo>
                                      <a:lnTo>
                                        <a:pt x="33" y="22"/>
                                      </a:lnTo>
                                      <a:lnTo>
                                        <a:pt x="66" y="34"/>
                                      </a:lnTo>
                                      <a:lnTo>
                                        <a:pt x="77" y="28"/>
                                      </a:lnTo>
                                      <a:lnTo>
                                        <a:pt x="104" y="38"/>
                                      </a:lnTo>
                                      <a:lnTo>
                                        <a:pt x="100" y="55"/>
                                      </a:lnTo>
                                      <a:lnTo>
                                        <a:pt x="73" y="50"/>
                                      </a:lnTo>
                                      <a:lnTo>
                                        <a:pt x="50" y="55"/>
                                      </a:lnTo>
                                      <a:lnTo>
                                        <a:pt x="16" y="38"/>
                                      </a:lnTo>
                                      <a:lnTo>
                                        <a:pt x="16" y="28"/>
                                      </a:lnTo>
                                      <a:lnTo>
                                        <a:pt x="0" y="17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6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1" name="Freeform 45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34" y="1193"/>
                                  <a:ext cx="38" cy="39"/>
                                </a:xfrm>
                                <a:custGeom>
                                  <a:avLst/>
                                  <a:gdLst>
                                    <a:gd name="T0" fmla="*/ 4 w 38"/>
                                    <a:gd name="T1" fmla="*/ 6 h 39"/>
                                    <a:gd name="T2" fmla="*/ 38 w 38"/>
                                    <a:gd name="T3" fmla="*/ 0 h 39"/>
                                    <a:gd name="T4" fmla="*/ 38 w 38"/>
                                    <a:gd name="T5" fmla="*/ 17 h 39"/>
                                    <a:gd name="T6" fmla="*/ 21 w 38"/>
                                    <a:gd name="T7" fmla="*/ 33 h 39"/>
                                    <a:gd name="T8" fmla="*/ 0 w 38"/>
                                    <a:gd name="T9" fmla="*/ 39 h 39"/>
                                    <a:gd name="T10" fmla="*/ 4 w 38"/>
                                    <a:gd name="T11" fmla="*/ 6 h 39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38"/>
                                    <a:gd name="T19" fmla="*/ 0 h 39"/>
                                    <a:gd name="T20" fmla="*/ 38 w 38"/>
                                    <a:gd name="T21" fmla="*/ 39 h 39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38" h="39">
                                      <a:moveTo>
                                        <a:pt x="4" y="6"/>
                                      </a:moveTo>
                                      <a:lnTo>
                                        <a:pt x="38" y="0"/>
                                      </a:lnTo>
                                      <a:lnTo>
                                        <a:pt x="38" y="17"/>
                                      </a:lnTo>
                                      <a:lnTo>
                                        <a:pt x="21" y="33"/>
                                      </a:lnTo>
                                      <a:lnTo>
                                        <a:pt x="0" y="39"/>
                                      </a:lnTo>
                                      <a:lnTo>
                                        <a:pt x="4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2" name="Freeform 45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99" y="1188"/>
                                  <a:ext cx="45" cy="28"/>
                                </a:xfrm>
                                <a:custGeom>
                                  <a:avLst/>
                                  <a:gdLst>
                                    <a:gd name="T0" fmla="*/ 39 w 45"/>
                                    <a:gd name="T1" fmla="*/ 5 h 28"/>
                                    <a:gd name="T2" fmla="*/ 16 w 45"/>
                                    <a:gd name="T3" fmla="*/ 0 h 28"/>
                                    <a:gd name="T4" fmla="*/ 0 w 45"/>
                                    <a:gd name="T5" fmla="*/ 22 h 28"/>
                                    <a:gd name="T6" fmla="*/ 6 w 45"/>
                                    <a:gd name="T7" fmla="*/ 28 h 28"/>
                                    <a:gd name="T8" fmla="*/ 23 w 45"/>
                                    <a:gd name="T9" fmla="*/ 16 h 28"/>
                                    <a:gd name="T10" fmla="*/ 39 w 45"/>
                                    <a:gd name="T11" fmla="*/ 16 h 28"/>
                                    <a:gd name="T12" fmla="*/ 45 w 45"/>
                                    <a:gd name="T13" fmla="*/ 5 h 28"/>
                                    <a:gd name="T14" fmla="*/ 39 w 45"/>
                                    <a:gd name="T15" fmla="*/ 5 h 28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45"/>
                                    <a:gd name="T25" fmla="*/ 0 h 28"/>
                                    <a:gd name="T26" fmla="*/ 45 w 45"/>
                                    <a:gd name="T27" fmla="*/ 28 h 28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45" h="28">
                                      <a:moveTo>
                                        <a:pt x="39" y="5"/>
                                      </a:moveTo>
                                      <a:lnTo>
                                        <a:pt x="16" y="0"/>
                                      </a:lnTo>
                                      <a:lnTo>
                                        <a:pt x="0" y="22"/>
                                      </a:lnTo>
                                      <a:lnTo>
                                        <a:pt x="6" y="28"/>
                                      </a:lnTo>
                                      <a:lnTo>
                                        <a:pt x="23" y="16"/>
                                      </a:lnTo>
                                      <a:lnTo>
                                        <a:pt x="39" y="16"/>
                                      </a:lnTo>
                                      <a:lnTo>
                                        <a:pt x="45" y="5"/>
                                      </a:lnTo>
                                      <a:lnTo>
                                        <a:pt x="39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3" name="Freeform 45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356" y="1188"/>
                                  <a:ext cx="138" cy="82"/>
                                </a:xfrm>
                                <a:custGeom>
                                  <a:avLst/>
                                  <a:gdLst>
                                    <a:gd name="T0" fmla="*/ 32 w 138"/>
                                    <a:gd name="T1" fmla="*/ 11 h 82"/>
                                    <a:gd name="T2" fmla="*/ 72 w 138"/>
                                    <a:gd name="T3" fmla="*/ 0 h 82"/>
                                    <a:gd name="T4" fmla="*/ 78 w 138"/>
                                    <a:gd name="T5" fmla="*/ 16 h 82"/>
                                    <a:gd name="T6" fmla="*/ 88 w 138"/>
                                    <a:gd name="T7" fmla="*/ 5 h 82"/>
                                    <a:gd name="T8" fmla="*/ 117 w 138"/>
                                    <a:gd name="T9" fmla="*/ 22 h 82"/>
                                    <a:gd name="T10" fmla="*/ 134 w 138"/>
                                    <a:gd name="T11" fmla="*/ 22 h 82"/>
                                    <a:gd name="T12" fmla="*/ 134 w 138"/>
                                    <a:gd name="T13" fmla="*/ 44 h 82"/>
                                    <a:gd name="T14" fmla="*/ 138 w 138"/>
                                    <a:gd name="T15" fmla="*/ 72 h 82"/>
                                    <a:gd name="T16" fmla="*/ 100 w 138"/>
                                    <a:gd name="T17" fmla="*/ 82 h 82"/>
                                    <a:gd name="T18" fmla="*/ 78 w 138"/>
                                    <a:gd name="T19" fmla="*/ 78 h 82"/>
                                    <a:gd name="T20" fmla="*/ 17 w 138"/>
                                    <a:gd name="T21" fmla="*/ 78 h 82"/>
                                    <a:gd name="T22" fmla="*/ 0 w 138"/>
                                    <a:gd name="T23" fmla="*/ 55 h 82"/>
                                    <a:gd name="T24" fmla="*/ 50 w 138"/>
                                    <a:gd name="T25" fmla="*/ 55 h 82"/>
                                    <a:gd name="T26" fmla="*/ 44 w 138"/>
                                    <a:gd name="T27" fmla="*/ 38 h 82"/>
                                    <a:gd name="T28" fmla="*/ 17 w 138"/>
                                    <a:gd name="T29" fmla="*/ 38 h 82"/>
                                    <a:gd name="T30" fmla="*/ 17 w 138"/>
                                    <a:gd name="T31" fmla="*/ 28 h 82"/>
                                    <a:gd name="T32" fmla="*/ 34 w 138"/>
                                    <a:gd name="T33" fmla="*/ 28 h 82"/>
                                    <a:gd name="T34" fmla="*/ 32 w 138"/>
                                    <a:gd name="T35" fmla="*/ 11 h 82"/>
                                    <a:gd name="T36" fmla="*/ 0 60000 65536"/>
                                    <a:gd name="T37" fmla="*/ 0 60000 65536"/>
                                    <a:gd name="T38" fmla="*/ 0 60000 65536"/>
                                    <a:gd name="T39" fmla="*/ 0 60000 65536"/>
                                    <a:gd name="T40" fmla="*/ 0 60000 65536"/>
                                    <a:gd name="T41" fmla="*/ 0 60000 65536"/>
                                    <a:gd name="T42" fmla="*/ 0 60000 65536"/>
                                    <a:gd name="T43" fmla="*/ 0 60000 65536"/>
                                    <a:gd name="T44" fmla="*/ 0 60000 65536"/>
                                    <a:gd name="T45" fmla="*/ 0 60000 65536"/>
                                    <a:gd name="T46" fmla="*/ 0 60000 65536"/>
                                    <a:gd name="T47" fmla="*/ 0 60000 65536"/>
                                    <a:gd name="T48" fmla="*/ 0 60000 65536"/>
                                    <a:gd name="T49" fmla="*/ 0 60000 65536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w 138"/>
                                    <a:gd name="T55" fmla="*/ 0 h 82"/>
                                    <a:gd name="T56" fmla="*/ 138 w 138"/>
                                    <a:gd name="T57" fmla="*/ 82 h 82"/>
                                  </a:gdLst>
                                  <a:ahLst/>
                                  <a:cxnLst>
                                    <a:cxn ang="T36">
                                      <a:pos x="T0" y="T1"/>
                                    </a:cxn>
                                    <a:cxn ang="T37">
                                      <a:pos x="T2" y="T3"/>
                                    </a:cxn>
                                    <a:cxn ang="T38">
                                      <a:pos x="T4" y="T5"/>
                                    </a:cxn>
                                    <a:cxn ang="T39">
                                      <a:pos x="T6" y="T7"/>
                                    </a:cxn>
                                    <a:cxn ang="T40">
                                      <a:pos x="T8" y="T9"/>
                                    </a:cxn>
                                    <a:cxn ang="T41">
                                      <a:pos x="T10" y="T11"/>
                                    </a:cxn>
                                    <a:cxn ang="T42">
                                      <a:pos x="T12" y="T13"/>
                                    </a:cxn>
                                    <a:cxn ang="T43">
                                      <a:pos x="T14" y="T15"/>
                                    </a:cxn>
                                    <a:cxn ang="T44">
                                      <a:pos x="T16" y="T17"/>
                                    </a:cxn>
                                    <a:cxn ang="T45">
                                      <a:pos x="T18" y="T19"/>
                                    </a:cxn>
                                    <a:cxn ang="T46">
                                      <a:pos x="T20" y="T21"/>
                                    </a:cxn>
                                    <a:cxn ang="T47">
                                      <a:pos x="T22" y="T23"/>
                                    </a:cxn>
                                    <a:cxn ang="T48">
                                      <a:pos x="T24" y="T25"/>
                                    </a:cxn>
                                    <a:cxn ang="T49">
                                      <a:pos x="T26" y="T27"/>
                                    </a:cxn>
                                    <a:cxn ang="T50">
                                      <a:pos x="T28" y="T29"/>
                                    </a:cxn>
                                    <a:cxn ang="T51">
                                      <a:pos x="T30" y="T31"/>
                                    </a:cxn>
                                    <a:cxn ang="T52">
                                      <a:pos x="T32" y="T33"/>
                                    </a:cxn>
                                    <a:cxn ang="T53">
                                      <a:pos x="T34" y="T35"/>
                                    </a:cxn>
                                  </a:cxnLst>
                                  <a:rect l="T54" t="T55" r="T56" b="T57"/>
                                  <a:pathLst>
                                    <a:path w="138" h="82">
                                      <a:moveTo>
                                        <a:pt x="32" y="11"/>
                                      </a:moveTo>
                                      <a:lnTo>
                                        <a:pt x="72" y="0"/>
                                      </a:lnTo>
                                      <a:lnTo>
                                        <a:pt x="78" y="16"/>
                                      </a:lnTo>
                                      <a:lnTo>
                                        <a:pt x="88" y="5"/>
                                      </a:lnTo>
                                      <a:lnTo>
                                        <a:pt x="117" y="22"/>
                                      </a:lnTo>
                                      <a:lnTo>
                                        <a:pt x="134" y="22"/>
                                      </a:lnTo>
                                      <a:lnTo>
                                        <a:pt x="134" y="44"/>
                                      </a:lnTo>
                                      <a:lnTo>
                                        <a:pt x="138" y="72"/>
                                      </a:lnTo>
                                      <a:lnTo>
                                        <a:pt x="100" y="82"/>
                                      </a:lnTo>
                                      <a:lnTo>
                                        <a:pt x="78" y="78"/>
                                      </a:lnTo>
                                      <a:lnTo>
                                        <a:pt x="17" y="78"/>
                                      </a:lnTo>
                                      <a:lnTo>
                                        <a:pt x="0" y="55"/>
                                      </a:lnTo>
                                      <a:lnTo>
                                        <a:pt x="50" y="55"/>
                                      </a:lnTo>
                                      <a:lnTo>
                                        <a:pt x="44" y="38"/>
                                      </a:lnTo>
                                      <a:lnTo>
                                        <a:pt x="17" y="38"/>
                                      </a:lnTo>
                                      <a:lnTo>
                                        <a:pt x="17" y="28"/>
                                      </a:lnTo>
                                      <a:lnTo>
                                        <a:pt x="34" y="28"/>
                                      </a:lnTo>
                                      <a:lnTo>
                                        <a:pt x="32" y="1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4" name="Freeform 45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64" y="1216"/>
                                  <a:ext cx="818" cy="551"/>
                                </a:xfrm>
                                <a:custGeom>
                                  <a:avLst/>
                                  <a:gdLst>
                                    <a:gd name="T0" fmla="*/ 205 w 818"/>
                                    <a:gd name="T1" fmla="*/ 16 h 551"/>
                                    <a:gd name="T2" fmla="*/ 299 w 818"/>
                                    <a:gd name="T3" fmla="*/ 10 h 551"/>
                                    <a:gd name="T4" fmla="*/ 315 w 818"/>
                                    <a:gd name="T5" fmla="*/ 21 h 551"/>
                                    <a:gd name="T6" fmla="*/ 382 w 818"/>
                                    <a:gd name="T7" fmla="*/ 44 h 551"/>
                                    <a:gd name="T8" fmla="*/ 403 w 818"/>
                                    <a:gd name="T9" fmla="*/ 65 h 551"/>
                                    <a:gd name="T10" fmla="*/ 436 w 818"/>
                                    <a:gd name="T11" fmla="*/ 60 h 551"/>
                                    <a:gd name="T12" fmla="*/ 509 w 818"/>
                                    <a:gd name="T13" fmla="*/ 77 h 551"/>
                                    <a:gd name="T14" fmla="*/ 536 w 818"/>
                                    <a:gd name="T15" fmla="*/ 71 h 551"/>
                                    <a:gd name="T16" fmla="*/ 541 w 818"/>
                                    <a:gd name="T17" fmla="*/ 98 h 551"/>
                                    <a:gd name="T18" fmla="*/ 580 w 818"/>
                                    <a:gd name="T19" fmla="*/ 50 h 551"/>
                                    <a:gd name="T20" fmla="*/ 624 w 818"/>
                                    <a:gd name="T21" fmla="*/ 4 h 551"/>
                                    <a:gd name="T22" fmla="*/ 614 w 818"/>
                                    <a:gd name="T23" fmla="*/ 50 h 551"/>
                                    <a:gd name="T24" fmla="*/ 664 w 818"/>
                                    <a:gd name="T25" fmla="*/ 60 h 551"/>
                                    <a:gd name="T26" fmla="*/ 674 w 818"/>
                                    <a:gd name="T27" fmla="*/ 104 h 551"/>
                                    <a:gd name="T28" fmla="*/ 624 w 818"/>
                                    <a:gd name="T29" fmla="*/ 115 h 551"/>
                                    <a:gd name="T30" fmla="*/ 574 w 818"/>
                                    <a:gd name="T31" fmla="*/ 115 h 551"/>
                                    <a:gd name="T32" fmla="*/ 580 w 818"/>
                                    <a:gd name="T33" fmla="*/ 138 h 551"/>
                                    <a:gd name="T34" fmla="*/ 536 w 818"/>
                                    <a:gd name="T35" fmla="*/ 148 h 551"/>
                                    <a:gd name="T36" fmla="*/ 503 w 818"/>
                                    <a:gd name="T37" fmla="*/ 154 h 551"/>
                                    <a:gd name="T38" fmla="*/ 476 w 818"/>
                                    <a:gd name="T39" fmla="*/ 198 h 551"/>
                                    <a:gd name="T40" fmla="*/ 448 w 818"/>
                                    <a:gd name="T41" fmla="*/ 242 h 551"/>
                                    <a:gd name="T42" fmla="*/ 442 w 818"/>
                                    <a:gd name="T43" fmla="*/ 265 h 551"/>
                                    <a:gd name="T44" fmla="*/ 470 w 818"/>
                                    <a:gd name="T45" fmla="*/ 276 h 551"/>
                                    <a:gd name="T46" fmla="*/ 526 w 818"/>
                                    <a:gd name="T47" fmla="*/ 330 h 551"/>
                                    <a:gd name="T48" fmla="*/ 520 w 818"/>
                                    <a:gd name="T49" fmla="*/ 380 h 551"/>
                                    <a:gd name="T50" fmla="*/ 526 w 818"/>
                                    <a:gd name="T51" fmla="*/ 403 h 551"/>
                                    <a:gd name="T52" fmla="*/ 541 w 818"/>
                                    <a:gd name="T53" fmla="*/ 391 h 551"/>
                                    <a:gd name="T54" fmla="*/ 553 w 818"/>
                                    <a:gd name="T55" fmla="*/ 330 h 551"/>
                                    <a:gd name="T56" fmla="*/ 608 w 818"/>
                                    <a:gd name="T57" fmla="*/ 259 h 551"/>
                                    <a:gd name="T58" fmla="*/ 658 w 818"/>
                                    <a:gd name="T59" fmla="*/ 182 h 551"/>
                                    <a:gd name="T60" fmla="*/ 724 w 818"/>
                                    <a:gd name="T61" fmla="*/ 226 h 551"/>
                                    <a:gd name="T62" fmla="*/ 741 w 818"/>
                                    <a:gd name="T63" fmla="*/ 269 h 551"/>
                                    <a:gd name="T64" fmla="*/ 779 w 818"/>
                                    <a:gd name="T65" fmla="*/ 298 h 551"/>
                                    <a:gd name="T66" fmla="*/ 789 w 818"/>
                                    <a:gd name="T67" fmla="*/ 326 h 551"/>
                                    <a:gd name="T68" fmla="*/ 768 w 818"/>
                                    <a:gd name="T69" fmla="*/ 376 h 551"/>
                                    <a:gd name="T70" fmla="*/ 789 w 818"/>
                                    <a:gd name="T71" fmla="*/ 369 h 551"/>
                                    <a:gd name="T72" fmla="*/ 812 w 818"/>
                                    <a:gd name="T73" fmla="*/ 391 h 551"/>
                                    <a:gd name="T74" fmla="*/ 668 w 818"/>
                                    <a:gd name="T75" fmla="*/ 424 h 551"/>
                                    <a:gd name="T76" fmla="*/ 586 w 818"/>
                                    <a:gd name="T77" fmla="*/ 501 h 551"/>
                                    <a:gd name="T78" fmla="*/ 668 w 818"/>
                                    <a:gd name="T79" fmla="*/ 447 h 551"/>
                                    <a:gd name="T80" fmla="*/ 685 w 818"/>
                                    <a:gd name="T81" fmla="*/ 463 h 551"/>
                                    <a:gd name="T82" fmla="*/ 674 w 818"/>
                                    <a:gd name="T83" fmla="*/ 474 h 551"/>
                                    <a:gd name="T84" fmla="*/ 701 w 818"/>
                                    <a:gd name="T85" fmla="*/ 524 h 551"/>
                                    <a:gd name="T86" fmla="*/ 647 w 818"/>
                                    <a:gd name="T87" fmla="*/ 535 h 551"/>
                                    <a:gd name="T88" fmla="*/ 651 w 818"/>
                                    <a:gd name="T89" fmla="*/ 518 h 551"/>
                                    <a:gd name="T90" fmla="*/ 641 w 818"/>
                                    <a:gd name="T91" fmla="*/ 485 h 551"/>
                                    <a:gd name="T92" fmla="*/ 591 w 818"/>
                                    <a:gd name="T93" fmla="*/ 524 h 551"/>
                                    <a:gd name="T94" fmla="*/ 514 w 818"/>
                                    <a:gd name="T95" fmla="*/ 535 h 551"/>
                                    <a:gd name="T96" fmla="*/ 476 w 818"/>
                                    <a:gd name="T97" fmla="*/ 518 h 551"/>
                                    <a:gd name="T98" fmla="*/ 436 w 818"/>
                                    <a:gd name="T99" fmla="*/ 485 h 551"/>
                                    <a:gd name="T100" fmla="*/ 432 w 818"/>
                                    <a:gd name="T101" fmla="*/ 453 h 551"/>
                                    <a:gd name="T102" fmla="*/ 398 w 818"/>
                                    <a:gd name="T103" fmla="*/ 436 h 551"/>
                                    <a:gd name="T104" fmla="*/ 332 w 818"/>
                                    <a:gd name="T105" fmla="*/ 424 h 551"/>
                                    <a:gd name="T106" fmla="*/ 0 w 818"/>
                                    <a:gd name="T107" fmla="*/ 347 h 551"/>
                                    <a:gd name="T108" fmla="*/ 12 w 818"/>
                                    <a:gd name="T109" fmla="*/ 276 h 551"/>
                                    <a:gd name="T110" fmla="*/ 33 w 818"/>
                                    <a:gd name="T111" fmla="*/ 232 h 551"/>
                                    <a:gd name="T112" fmla="*/ 39 w 818"/>
                                    <a:gd name="T113" fmla="*/ 175 h 551"/>
                                    <a:gd name="T114" fmla="*/ 17 w 818"/>
                                    <a:gd name="T115" fmla="*/ 182 h 551"/>
                                    <a:gd name="T116" fmla="*/ 183 w 818"/>
                                    <a:gd name="T117" fmla="*/ 0 h 551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60000 65536"/>
                                    <a:gd name="T166" fmla="*/ 0 60000 65536"/>
                                    <a:gd name="T167" fmla="*/ 0 60000 65536"/>
                                    <a:gd name="T168" fmla="*/ 0 60000 65536"/>
                                    <a:gd name="T169" fmla="*/ 0 60000 65536"/>
                                    <a:gd name="T170" fmla="*/ 0 60000 65536"/>
                                    <a:gd name="T171" fmla="*/ 0 60000 65536"/>
                                    <a:gd name="T172" fmla="*/ 0 60000 65536"/>
                                    <a:gd name="T173" fmla="*/ 0 60000 65536"/>
                                    <a:gd name="T174" fmla="*/ 0 60000 65536"/>
                                    <a:gd name="T175" fmla="*/ 0 60000 65536"/>
                                    <a:gd name="T176" fmla="*/ 0 60000 65536"/>
                                    <a:gd name="T177" fmla="*/ 0 w 818"/>
                                    <a:gd name="T178" fmla="*/ 0 h 551"/>
                                    <a:gd name="T179" fmla="*/ 818 w 818"/>
                                    <a:gd name="T180" fmla="*/ 551 h 551"/>
                                  </a:gdLst>
                                  <a:ahLst/>
                                  <a:cxnLst>
                                    <a:cxn ang="T118">
                                      <a:pos x="T0" y="T1"/>
                                    </a:cxn>
                                    <a:cxn ang="T119">
                                      <a:pos x="T2" y="T3"/>
                                    </a:cxn>
                                    <a:cxn ang="T120">
                                      <a:pos x="T4" y="T5"/>
                                    </a:cxn>
                                    <a:cxn ang="T121">
                                      <a:pos x="T6" y="T7"/>
                                    </a:cxn>
                                    <a:cxn ang="T122">
                                      <a:pos x="T8" y="T9"/>
                                    </a:cxn>
                                    <a:cxn ang="T123">
                                      <a:pos x="T10" y="T11"/>
                                    </a:cxn>
                                    <a:cxn ang="T124">
                                      <a:pos x="T12" y="T13"/>
                                    </a:cxn>
                                    <a:cxn ang="T125">
                                      <a:pos x="T14" y="T15"/>
                                    </a:cxn>
                                    <a:cxn ang="T126">
                                      <a:pos x="T16" y="T17"/>
                                    </a:cxn>
                                    <a:cxn ang="T127">
                                      <a:pos x="T18" y="T19"/>
                                    </a:cxn>
                                    <a:cxn ang="T128">
                                      <a:pos x="T20" y="T21"/>
                                    </a:cxn>
                                    <a:cxn ang="T129">
                                      <a:pos x="T22" y="T23"/>
                                    </a:cxn>
                                    <a:cxn ang="T130">
                                      <a:pos x="T24" y="T25"/>
                                    </a:cxn>
                                    <a:cxn ang="T131">
                                      <a:pos x="T26" y="T27"/>
                                    </a:cxn>
                                    <a:cxn ang="T132">
                                      <a:pos x="T28" y="T29"/>
                                    </a:cxn>
                                    <a:cxn ang="T133">
                                      <a:pos x="T30" y="T31"/>
                                    </a:cxn>
                                    <a:cxn ang="T134">
                                      <a:pos x="T32" y="T33"/>
                                    </a:cxn>
                                    <a:cxn ang="T135">
                                      <a:pos x="T34" y="T35"/>
                                    </a:cxn>
                                    <a:cxn ang="T136">
                                      <a:pos x="T36" y="T37"/>
                                    </a:cxn>
                                    <a:cxn ang="T137">
                                      <a:pos x="T38" y="T39"/>
                                    </a:cxn>
                                    <a:cxn ang="T138">
                                      <a:pos x="T40" y="T41"/>
                                    </a:cxn>
                                    <a:cxn ang="T139">
                                      <a:pos x="T42" y="T43"/>
                                    </a:cxn>
                                    <a:cxn ang="T140">
                                      <a:pos x="T44" y="T45"/>
                                    </a:cxn>
                                    <a:cxn ang="T141">
                                      <a:pos x="T46" y="T47"/>
                                    </a:cxn>
                                    <a:cxn ang="T142">
                                      <a:pos x="T48" y="T49"/>
                                    </a:cxn>
                                    <a:cxn ang="T143">
                                      <a:pos x="T50" y="T51"/>
                                    </a:cxn>
                                    <a:cxn ang="T144">
                                      <a:pos x="T52" y="T53"/>
                                    </a:cxn>
                                    <a:cxn ang="T145">
                                      <a:pos x="T54" y="T55"/>
                                    </a:cxn>
                                    <a:cxn ang="T146">
                                      <a:pos x="T56" y="T57"/>
                                    </a:cxn>
                                    <a:cxn ang="T147">
                                      <a:pos x="T58" y="T59"/>
                                    </a:cxn>
                                    <a:cxn ang="T148">
                                      <a:pos x="T60" y="T61"/>
                                    </a:cxn>
                                    <a:cxn ang="T149">
                                      <a:pos x="T62" y="T63"/>
                                    </a:cxn>
                                    <a:cxn ang="T150">
                                      <a:pos x="T64" y="T65"/>
                                    </a:cxn>
                                    <a:cxn ang="T151">
                                      <a:pos x="T66" y="T67"/>
                                    </a:cxn>
                                    <a:cxn ang="T152">
                                      <a:pos x="T68" y="T69"/>
                                    </a:cxn>
                                    <a:cxn ang="T153">
                                      <a:pos x="T70" y="T71"/>
                                    </a:cxn>
                                    <a:cxn ang="T154">
                                      <a:pos x="T72" y="T73"/>
                                    </a:cxn>
                                    <a:cxn ang="T155">
                                      <a:pos x="T74" y="T75"/>
                                    </a:cxn>
                                    <a:cxn ang="T156">
                                      <a:pos x="T76" y="T77"/>
                                    </a:cxn>
                                    <a:cxn ang="T157">
                                      <a:pos x="T78" y="T79"/>
                                    </a:cxn>
                                    <a:cxn ang="T158">
                                      <a:pos x="T80" y="T81"/>
                                    </a:cxn>
                                    <a:cxn ang="T159">
                                      <a:pos x="T82" y="T83"/>
                                    </a:cxn>
                                    <a:cxn ang="T160">
                                      <a:pos x="T84" y="T85"/>
                                    </a:cxn>
                                    <a:cxn ang="T161">
                                      <a:pos x="T86" y="T87"/>
                                    </a:cxn>
                                    <a:cxn ang="T162">
                                      <a:pos x="T88" y="T89"/>
                                    </a:cxn>
                                    <a:cxn ang="T163">
                                      <a:pos x="T90" y="T91"/>
                                    </a:cxn>
                                    <a:cxn ang="T164">
                                      <a:pos x="T92" y="T93"/>
                                    </a:cxn>
                                    <a:cxn ang="T165">
                                      <a:pos x="T94" y="T95"/>
                                    </a:cxn>
                                    <a:cxn ang="T166">
                                      <a:pos x="T96" y="T97"/>
                                    </a:cxn>
                                    <a:cxn ang="T167">
                                      <a:pos x="T98" y="T99"/>
                                    </a:cxn>
                                    <a:cxn ang="T168">
                                      <a:pos x="T100" y="T101"/>
                                    </a:cxn>
                                    <a:cxn ang="T169">
                                      <a:pos x="T102" y="T103"/>
                                    </a:cxn>
                                    <a:cxn ang="T170">
                                      <a:pos x="T104" y="T105"/>
                                    </a:cxn>
                                    <a:cxn ang="T171">
                                      <a:pos x="T106" y="T107"/>
                                    </a:cxn>
                                    <a:cxn ang="T172">
                                      <a:pos x="T108" y="T109"/>
                                    </a:cxn>
                                    <a:cxn ang="T173">
                                      <a:pos x="T110" y="T111"/>
                                    </a:cxn>
                                    <a:cxn ang="T174">
                                      <a:pos x="T112" y="T113"/>
                                    </a:cxn>
                                    <a:cxn ang="T175">
                                      <a:pos x="T114" y="T115"/>
                                    </a:cxn>
                                    <a:cxn ang="T176">
                                      <a:pos x="T116" y="T117"/>
                                    </a:cxn>
                                  </a:cxnLst>
                                  <a:rect l="T177" t="T178" r="T179" b="T180"/>
                                  <a:pathLst>
                                    <a:path w="818" h="551">
                                      <a:moveTo>
                                        <a:pt x="183" y="0"/>
                                      </a:moveTo>
                                      <a:lnTo>
                                        <a:pt x="205" y="16"/>
                                      </a:lnTo>
                                      <a:lnTo>
                                        <a:pt x="277" y="4"/>
                                      </a:lnTo>
                                      <a:lnTo>
                                        <a:pt x="299" y="10"/>
                                      </a:lnTo>
                                      <a:lnTo>
                                        <a:pt x="305" y="4"/>
                                      </a:lnTo>
                                      <a:lnTo>
                                        <a:pt x="315" y="21"/>
                                      </a:lnTo>
                                      <a:lnTo>
                                        <a:pt x="332" y="16"/>
                                      </a:lnTo>
                                      <a:lnTo>
                                        <a:pt x="382" y="44"/>
                                      </a:lnTo>
                                      <a:lnTo>
                                        <a:pt x="371" y="60"/>
                                      </a:lnTo>
                                      <a:lnTo>
                                        <a:pt x="403" y="65"/>
                                      </a:lnTo>
                                      <a:lnTo>
                                        <a:pt x="415" y="82"/>
                                      </a:lnTo>
                                      <a:lnTo>
                                        <a:pt x="436" y="60"/>
                                      </a:lnTo>
                                      <a:lnTo>
                                        <a:pt x="464" y="60"/>
                                      </a:lnTo>
                                      <a:lnTo>
                                        <a:pt x="509" y="77"/>
                                      </a:lnTo>
                                      <a:lnTo>
                                        <a:pt x="520" y="65"/>
                                      </a:lnTo>
                                      <a:lnTo>
                                        <a:pt x="536" y="71"/>
                                      </a:lnTo>
                                      <a:lnTo>
                                        <a:pt x="541" y="77"/>
                                      </a:lnTo>
                                      <a:lnTo>
                                        <a:pt x="541" y="98"/>
                                      </a:lnTo>
                                      <a:lnTo>
                                        <a:pt x="580" y="54"/>
                                      </a:lnTo>
                                      <a:lnTo>
                                        <a:pt x="580" y="50"/>
                                      </a:lnTo>
                                      <a:lnTo>
                                        <a:pt x="574" y="33"/>
                                      </a:lnTo>
                                      <a:lnTo>
                                        <a:pt x="624" y="4"/>
                                      </a:lnTo>
                                      <a:lnTo>
                                        <a:pt x="624" y="38"/>
                                      </a:lnTo>
                                      <a:lnTo>
                                        <a:pt x="614" y="50"/>
                                      </a:lnTo>
                                      <a:lnTo>
                                        <a:pt x="630" y="94"/>
                                      </a:lnTo>
                                      <a:lnTo>
                                        <a:pt x="664" y="60"/>
                                      </a:lnTo>
                                      <a:lnTo>
                                        <a:pt x="691" y="65"/>
                                      </a:lnTo>
                                      <a:lnTo>
                                        <a:pt x="674" y="104"/>
                                      </a:lnTo>
                                      <a:lnTo>
                                        <a:pt x="630" y="115"/>
                                      </a:lnTo>
                                      <a:lnTo>
                                        <a:pt x="624" y="115"/>
                                      </a:lnTo>
                                      <a:lnTo>
                                        <a:pt x="597" y="127"/>
                                      </a:lnTo>
                                      <a:lnTo>
                                        <a:pt x="574" y="115"/>
                                      </a:lnTo>
                                      <a:lnTo>
                                        <a:pt x="558" y="127"/>
                                      </a:lnTo>
                                      <a:lnTo>
                                        <a:pt x="580" y="138"/>
                                      </a:lnTo>
                                      <a:lnTo>
                                        <a:pt x="574" y="148"/>
                                      </a:lnTo>
                                      <a:lnTo>
                                        <a:pt x="536" y="148"/>
                                      </a:lnTo>
                                      <a:lnTo>
                                        <a:pt x="497" y="138"/>
                                      </a:lnTo>
                                      <a:lnTo>
                                        <a:pt x="503" y="154"/>
                                      </a:lnTo>
                                      <a:lnTo>
                                        <a:pt x="536" y="165"/>
                                      </a:lnTo>
                                      <a:lnTo>
                                        <a:pt x="476" y="198"/>
                                      </a:lnTo>
                                      <a:lnTo>
                                        <a:pt x="448" y="232"/>
                                      </a:lnTo>
                                      <a:lnTo>
                                        <a:pt x="448" y="242"/>
                                      </a:lnTo>
                                      <a:lnTo>
                                        <a:pt x="453" y="248"/>
                                      </a:lnTo>
                                      <a:lnTo>
                                        <a:pt x="442" y="265"/>
                                      </a:lnTo>
                                      <a:lnTo>
                                        <a:pt x="448" y="276"/>
                                      </a:lnTo>
                                      <a:lnTo>
                                        <a:pt x="470" y="276"/>
                                      </a:lnTo>
                                      <a:lnTo>
                                        <a:pt x="497" y="309"/>
                                      </a:lnTo>
                                      <a:lnTo>
                                        <a:pt x="526" y="330"/>
                                      </a:lnTo>
                                      <a:lnTo>
                                        <a:pt x="509" y="369"/>
                                      </a:lnTo>
                                      <a:lnTo>
                                        <a:pt x="520" y="380"/>
                                      </a:lnTo>
                                      <a:lnTo>
                                        <a:pt x="520" y="397"/>
                                      </a:lnTo>
                                      <a:lnTo>
                                        <a:pt x="526" y="403"/>
                                      </a:lnTo>
                                      <a:lnTo>
                                        <a:pt x="536" y="397"/>
                                      </a:lnTo>
                                      <a:lnTo>
                                        <a:pt x="541" y="391"/>
                                      </a:lnTo>
                                      <a:lnTo>
                                        <a:pt x="553" y="363"/>
                                      </a:lnTo>
                                      <a:lnTo>
                                        <a:pt x="553" y="330"/>
                                      </a:lnTo>
                                      <a:lnTo>
                                        <a:pt x="603" y="309"/>
                                      </a:lnTo>
                                      <a:lnTo>
                                        <a:pt x="608" y="259"/>
                                      </a:lnTo>
                                      <a:lnTo>
                                        <a:pt x="630" y="248"/>
                                      </a:lnTo>
                                      <a:lnTo>
                                        <a:pt x="658" y="182"/>
                                      </a:lnTo>
                                      <a:lnTo>
                                        <a:pt x="691" y="198"/>
                                      </a:lnTo>
                                      <a:lnTo>
                                        <a:pt x="724" y="226"/>
                                      </a:lnTo>
                                      <a:lnTo>
                                        <a:pt x="712" y="248"/>
                                      </a:lnTo>
                                      <a:lnTo>
                                        <a:pt x="741" y="269"/>
                                      </a:lnTo>
                                      <a:lnTo>
                                        <a:pt x="774" y="242"/>
                                      </a:lnTo>
                                      <a:lnTo>
                                        <a:pt x="779" y="298"/>
                                      </a:lnTo>
                                      <a:lnTo>
                                        <a:pt x="779" y="319"/>
                                      </a:lnTo>
                                      <a:lnTo>
                                        <a:pt x="789" y="326"/>
                                      </a:lnTo>
                                      <a:lnTo>
                                        <a:pt x="789" y="347"/>
                                      </a:lnTo>
                                      <a:lnTo>
                                        <a:pt x="768" y="376"/>
                                      </a:lnTo>
                                      <a:lnTo>
                                        <a:pt x="774" y="380"/>
                                      </a:lnTo>
                                      <a:lnTo>
                                        <a:pt x="789" y="369"/>
                                      </a:lnTo>
                                      <a:lnTo>
                                        <a:pt x="818" y="376"/>
                                      </a:lnTo>
                                      <a:lnTo>
                                        <a:pt x="812" y="391"/>
                                      </a:lnTo>
                                      <a:lnTo>
                                        <a:pt x="751" y="424"/>
                                      </a:lnTo>
                                      <a:lnTo>
                                        <a:pt x="668" y="424"/>
                                      </a:lnTo>
                                      <a:lnTo>
                                        <a:pt x="580" y="485"/>
                                      </a:lnTo>
                                      <a:lnTo>
                                        <a:pt x="586" y="501"/>
                                      </a:lnTo>
                                      <a:lnTo>
                                        <a:pt x="597" y="497"/>
                                      </a:lnTo>
                                      <a:lnTo>
                                        <a:pt x="668" y="447"/>
                                      </a:lnTo>
                                      <a:lnTo>
                                        <a:pt x="691" y="453"/>
                                      </a:lnTo>
                                      <a:lnTo>
                                        <a:pt x="685" y="463"/>
                                      </a:lnTo>
                                      <a:lnTo>
                                        <a:pt x="668" y="463"/>
                                      </a:lnTo>
                                      <a:lnTo>
                                        <a:pt x="674" y="474"/>
                                      </a:lnTo>
                                      <a:lnTo>
                                        <a:pt x="674" y="497"/>
                                      </a:lnTo>
                                      <a:lnTo>
                                        <a:pt x="701" y="524"/>
                                      </a:lnTo>
                                      <a:lnTo>
                                        <a:pt x="647" y="551"/>
                                      </a:lnTo>
                                      <a:lnTo>
                                        <a:pt x="647" y="535"/>
                                      </a:lnTo>
                                      <a:lnTo>
                                        <a:pt x="651" y="524"/>
                                      </a:lnTo>
                                      <a:lnTo>
                                        <a:pt x="651" y="518"/>
                                      </a:lnTo>
                                      <a:lnTo>
                                        <a:pt x="641" y="518"/>
                                      </a:lnTo>
                                      <a:lnTo>
                                        <a:pt x="641" y="485"/>
                                      </a:lnTo>
                                      <a:lnTo>
                                        <a:pt x="614" y="497"/>
                                      </a:lnTo>
                                      <a:lnTo>
                                        <a:pt x="591" y="524"/>
                                      </a:lnTo>
                                      <a:lnTo>
                                        <a:pt x="541" y="524"/>
                                      </a:lnTo>
                                      <a:lnTo>
                                        <a:pt x="514" y="535"/>
                                      </a:lnTo>
                                      <a:lnTo>
                                        <a:pt x="486" y="530"/>
                                      </a:lnTo>
                                      <a:lnTo>
                                        <a:pt x="476" y="518"/>
                                      </a:lnTo>
                                      <a:lnTo>
                                        <a:pt x="470" y="491"/>
                                      </a:lnTo>
                                      <a:lnTo>
                                        <a:pt x="436" y="485"/>
                                      </a:lnTo>
                                      <a:lnTo>
                                        <a:pt x="426" y="468"/>
                                      </a:lnTo>
                                      <a:lnTo>
                                        <a:pt x="432" y="453"/>
                                      </a:lnTo>
                                      <a:lnTo>
                                        <a:pt x="415" y="436"/>
                                      </a:lnTo>
                                      <a:lnTo>
                                        <a:pt x="398" y="436"/>
                                      </a:lnTo>
                                      <a:lnTo>
                                        <a:pt x="371" y="447"/>
                                      </a:lnTo>
                                      <a:lnTo>
                                        <a:pt x="332" y="424"/>
                                      </a:lnTo>
                                      <a:lnTo>
                                        <a:pt x="23" y="386"/>
                                      </a:lnTo>
                                      <a:lnTo>
                                        <a:pt x="0" y="347"/>
                                      </a:lnTo>
                                      <a:lnTo>
                                        <a:pt x="6" y="309"/>
                                      </a:lnTo>
                                      <a:lnTo>
                                        <a:pt x="12" y="276"/>
                                      </a:lnTo>
                                      <a:lnTo>
                                        <a:pt x="33" y="265"/>
                                      </a:lnTo>
                                      <a:lnTo>
                                        <a:pt x="33" y="232"/>
                                      </a:lnTo>
                                      <a:lnTo>
                                        <a:pt x="44" y="198"/>
                                      </a:lnTo>
                                      <a:lnTo>
                                        <a:pt x="39" y="175"/>
                                      </a:lnTo>
                                      <a:lnTo>
                                        <a:pt x="29" y="182"/>
                                      </a:lnTo>
                                      <a:lnTo>
                                        <a:pt x="17" y="182"/>
                                      </a:lnTo>
                                      <a:lnTo>
                                        <a:pt x="6" y="154"/>
                                      </a:lnTo>
                                      <a:lnTo>
                                        <a:pt x="18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5" name="Freeform 45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32" y="1204"/>
                                  <a:ext cx="194" cy="221"/>
                                </a:xfrm>
                                <a:custGeom>
                                  <a:avLst/>
                                  <a:gdLst>
                                    <a:gd name="T0" fmla="*/ 56 w 194"/>
                                    <a:gd name="T1" fmla="*/ 0 h 221"/>
                                    <a:gd name="T2" fmla="*/ 23 w 194"/>
                                    <a:gd name="T3" fmla="*/ 0 h 221"/>
                                    <a:gd name="T4" fmla="*/ 6 w 194"/>
                                    <a:gd name="T5" fmla="*/ 16 h 221"/>
                                    <a:gd name="T6" fmla="*/ 0 w 194"/>
                                    <a:gd name="T7" fmla="*/ 33 h 221"/>
                                    <a:gd name="T8" fmla="*/ 12 w 194"/>
                                    <a:gd name="T9" fmla="*/ 62 h 221"/>
                                    <a:gd name="T10" fmla="*/ 90 w 194"/>
                                    <a:gd name="T11" fmla="*/ 89 h 221"/>
                                    <a:gd name="T12" fmla="*/ 67 w 194"/>
                                    <a:gd name="T13" fmla="*/ 127 h 221"/>
                                    <a:gd name="T14" fmla="*/ 61 w 194"/>
                                    <a:gd name="T15" fmla="*/ 150 h 221"/>
                                    <a:gd name="T16" fmla="*/ 29 w 194"/>
                                    <a:gd name="T17" fmla="*/ 150 h 221"/>
                                    <a:gd name="T18" fmla="*/ 23 w 194"/>
                                    <a:gd name="T19" fmla="*/ 154 h 221"/>
                                    <a:gd name="T20" fmla="*/ 17 w 194"/>
                                    <a:gd name="T21" fmla="*/ 171 h 221"/>
                                    <a:gd name="T22" fmla="*/ 44 w 194"/>
                                    <a:gd name="T23" fmla="*/ 166 h 221"/>
                                    <a:gd name="T24" fmla="*/ 73 w 194"/>
                                    <a:gd name="T25" fmla="*/ 183 h 221"/>
                                    <a:gd name="T26" fmla="*/ 67 w 194"/>
                                    <a:gd name="T27" fmla="*/ 200 h 221"/>
                                    <a:gd name="T28" fmla="*/ 100 w 194"/>
                                    <a:gd name="T29" fmla="*/ 221 h 221"/>
                                    <a:gd name="T30" fmla="*/ 106 w 194"/>
                                    <a:gd name="T31" fmla="*/ 187 h 221"/>
                                    <a:gd name="T32" fmla="*/ 121 w 194"/>
                                    <a:gd name="T33" fmla="*/ 200 h 221"/>
                                    <a:gd name="T34" fmla="*/ 127 w 194"/>
                                    <a:gd name="T35" fmla="*/ 200 h 221"/>
                                    <a:gd name="T36" fmla="*/ 144 w 194"/>
                                    <a:gd name="T37" fmla="*/ 166 h 221"/>
                                    <a:gd name="T38" fmla="*/ 133 w 194"/>
                                    <a:gd name="T39" fmla="*/ 154 h 221"/>
                                    <a:gd name="T40" fmla="*/ 138 w 194"/>
                                    <a:gd name="T41" fmla="*/ 133 h 221"/>
                                    <a:gd name="T42" fmla="*/ 161 w 194"/>
                                    <a:gd name="T43" fmla="*/ 166 h 221"/>
                                    <a:gd name="T44" fmla="*/ 194 w 194"/>
                                    <a:gd name="T45" fmla="*/ 139 h 221"/>
                                    <a:gd name="T46" fmla="*/ 155 w 194"/>
                                    <a:gd name="T47" fmla="*/ 94 h 221"/>
                                    <a:gd name="T48" fmla="*/ 167 w 194"/>
                                    <a:gd name="T49" fmla="*/ 66 h 221"/>
                                    <a:gd name="T50" fmla="*/ 133 w 194"/>
                                    <a:gd name="T51" fmla="*/ 28 h 221"/>
                                    <a:gd name="T52" fmla="*/ 106 w 194"/>
                                    <a:gd name="T53" fmla="*/ 16 h 221"/>
                                    <a:gd name="T54" fmla="*/ 100 w 194"/>
                                    <a:gd name="T55" fmla="*/ 22 h 221"/>
                                    <a:gd name="T56" fmla="*/ 61 w 194"/>
                                    <a:gd name="T57" fmla="*/ 45 h 221"/>
                                    <a:gd name="T58" fmla="*/ 61 w 194"/>
                                    <a:gd name="T59" fmla="*/ 39 h 221"/>
                                    <a:gd name="T60" fmla="*/ 94 w 194"/>
                                    <a:gd name="T61" fmla="*/ 6 h 221"/>
                                    <a:gd name="T62" fmla="*/ 90 w 194"/>
                                    <a:gd name="T63" fmla="*/ 0 h 221"/>
                                    <a:gd name="T64" fmla="*/ 61 w 194"/>
                                    <a:gd name="T65" fmla="*/ 12 h 221"/>
                                    <a:gd name="T66" fmla="*/ 40 w 194"/>
                                    <a:gd name="T67" fmla="*/ 50 h 221"/>
                                    <a:gd name="T68" fmla="*/ 33 w 194"/>
                                    <a:gd name="T69" fmla="*/ 39 h 221"/>
                                    <a:gd name="T70" fmla="*/ 56 w 194"/>
                                    <a:gd name="T71" fmla="*/ 0 h 221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194"/>
                                    <a:gd name="T109" fmla="*/ 0 h 221"/>
                                    <a:gd name="T110" fmla="*/ 194 w 194"/>
                                    <a:gd name="T111" fmla="*/ 221 h 221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194" h="221">
                                      <a:moveTo>
                                        <a:pt x="56" y="0"/>
                                      </a:moveTo>
                                      <a:lnTo>
                                        <a:pt x="23" y="0"/>
                                      </a:lnTo>
                                      <a:lnTo>
                                        <a:pt x="6" y="16"/>
                                      </a:lnTo>
                                      <a:lnTo>
                                        <a:pt x="0" y="33"/>
                                      </a:lnTo>
                                      <a:lnTo>
                                        <a:pt x="12" y="62"/>
                                      </a:lnTo>
                                      <a:lnTo>
                                        <a:pt x="90" y="89"/>
                                      </a:lnTo>
                                      <a:lnTo>
                                        <a:pt x="67" y="127"/>
                                      </a:lnTo>
                                      <a:lnTo>
                                        <a:pt x="61" y="150"/>
                                      </a:lnTo>
                                      <a:lnTo>
                                        <a:pt x="29" y="150"/>
                                      </a:lnTo>
                                      <a:lnTo>
                                        <a:pt x="23" y="154"/>
                                      </a:lnTo>
                                      <a:lnTo>
                                        <a:pt x="17" y="171"/>
                                      </a:lnTo>
                                      <a:lnTo>
                                        <a:pt x="44" y="166"/>
                                      </a:lnTo>
                                      <a:lnTo>
                                        <a:pt x="73" y="183"/>
                                      </a:lnTo>
                                      <a:lnTo>
                                        <a:pt x="67" y="200"/>
                                      </a:lnTo>
                                      <a:lnTo>
                                        <a:pt x="100" y="221"/>
                                      </a:lnTo>
                                      <a:lnTo>
                                        <a:pt x="106" y="187"/>
                                      </a:lnTo>
                                      <a:lnTo>
                                        <a:pt x="121" y="200"/>
                                      </a:lnTo>
                                      <a:lnTo>
                                        <a:pt x="127" y="200"/>
                                      </a:lnTo>
                                      <a:lnTo>
                                        <a:pt x="144" y="166"/>
                                      </a:lnTo>
                                      <a:lnTo>
                                        <a:pt x="133" y="154"/>
                                      </a:lnTo>
                                      <a:lnTo>
                                        <a:pt x="138" y="133"/>
                                      </a:lnTo>
                                      <a:lnTo>
                                        <a:pt x="161" y="166"/>
                                      </a:lnTo>
                                      <a:lnTo>
                                        <a:pt x="194" y="139"/>
                                      </a:lnTo>
                                      <a:lnTo>
                                        <a:pt x="155" y="94"/>
                                      </a:lnTo>
                                      <a:lnTo>
                                        <a:pt x="167" y="66"/>
                                      </a:lnTo>
                                      <a:lnTo>
                                        <a:pt x="133" y="28"/>
                                      </a:lnTo>
                                      <a:lnTo>
                                        <a:pt x="106" y="16"/>
                                      </a:lnTo>
                                      <a:lnTo>
                                        <a:pt x="100" y="22"/>
                                      </a:lnTo>
                                      <a:lnTo>
                                        <a:pt x="61" y="45"/>
                                      </a:lnTo>
                                      <a:lnTo>
                                        <a:pt x="61" y="39"/>
                                      </a:lnTo>
                                      <a:lnTo>
                                        <a:pt x="94" y="6"/>
                                      </a:lnTo>
                                      <a:lnTo>
                                        <a:pt x="90" y="0"/>
                                      </a:lnTo>
                                      <a:lnTo>
                                        <a:pt x="61" y="12"/>
                                      </a:lnTo>
                                      <a:lnTo>
                                        <a:pt x="40" y="50"/>
                                      </a:lnTo>
                                      <a:lnTo>
                                        <a:pt x="33" y="39"/>
                                      </a:lnTo>
                                      <a:lnTo>
                                        <a:pt x="56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6" name="Freeform 45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15" y="1055"/>
                                  <a:ext cx="276" cy="111"/>
                                </a:xfrm>
                                <a:custGeom>
                                  <a:avLst/>
                                  <a:gdLst>
                                    <a:gd name="T0" fmla="*/ 72 w 276"/>
                                    <a:gd name="T1" fmla="*/ 0 h 111"/>
                                    <a:gd name="T2" fmla="*/ 276 w 276"/>
                                    <a:gd name="T3" fmla="*/ 0 h 111"/>
                                    <a:gd name="T4" fmla="*/ 260 w 276"/>
                                    <a:gd name="T5" fmla="*/ 17 h 111"/>
                                    <a:gd name="T6" fmla="*/ 172 w 276"/>
                                    <a:gd name="T7" fmla="*/ 50 h 111"/>
                                    <a:gd name="T8" fmla="*/ 166 w 276"/>
                                    <a:gd name="T9" fmla="*/ 56 h 111"/>
                                    <a:gd name="T10" fmla="*/ 144 w 276"/>
                                    <a:gd name="T11" fmla="*/ 56 h 111"/>
                                    <a:gd name="T12" fmla="*/ 117 w 276"/>
                                    <a:gd name="T13" fmla="*/ 61 h 111"/>
                                    <a:gd name="T14" fmla="*/ 117 w 276"/>
                                    <a:gd name="T15" fmla="*/ 71 h 111"/>
                                    <a:gd name="T16" fmla="*/ 100 w 276"/>
                                    <a:gd name="T17" fmla="*/ 77 h 111"/>
                                    <a:gd name="T18" fmla="*/ 88 w 276"/>
                                    <a:gd name="T19" fmla="*/ 77 h 111"/>
                                    <a:gd name="T20" fmla="*/ 55 w 276"/>
                                    <a:gd name="T21" fmla="*/ 111 h 111"/>
                                    <a:gd name="T22" fmla="*/ 38 w 276"/>
                                    <a:gd name="T23" fmla="*/ 100 h 111"/>
                                    <a:gd name="T24" fmla="*/ 11 w 276"/>
                                    <a:gd name="T25" fmla="*/ 100 h 111"/>
                                    <a:gd name="T26" fmla="*/ 0 w 276"/>
                                    <a:gd name="T27" fmla="*/ 94 h 111"/>
                                    <a:gd name="T28" fmla="*/ 23 w 276"/>
                                    <a:gd name="T29" fmla="*/ 83 h 111"/>
                                    <a:gd name="T30" fmla="*/ 44 w 276"/>
                                    <a:gd name="T31" fmla="*/ 88 h 111"/>
                                    <a:gd name="T32" fmla="*/ 50 w 276"/>
                                    <a:gd name="T33" fmla="*/ 77 h 111"/>
                                    <a:gd name="T34" fmla="*/ 38 w 276"/>
                                    <a:gd name="T35" fmla="*/ 71 h 111"/>
                                    <a:gd name="T36" fmla="*/ 67 w 276"/>
                                    <a:gd name="T37" fmla="*/ 33 h 111"/>
                                    <a:gd name="T38" fmla="*/ 84 w 276"/>
                                    <a:gd name="T39" fmla="*/ 44 h 111"/>
                                    <a:gd name="T40" fmla="*/ 128 w 276"/>
                                    <a:gd name="T41" fmla="*/ 39 h 111"/>
                                    <a:gd name="T42" fmla="*/ 138 w 276"/>
                                    <a:gd name="T43" fmla="*/ 27 h 111"/>
                                    <a:gd name="T44" fmla="*/ 94 w 276"/>
                                    <a:gd name="T45" fmla="*/ 27 h 111"/>
                                    <a:gd name="T46" fmla="*/ 72 w 276"/>
                                    <a:gd name="T47" fmla="*/ 17 h 111"/>
                                    <a:gd name="T48" fmla="*/ 72 w 276"/>
                                    <a:gd name="T49" fmla="*/ 0 h 111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60000 65536"/>
                                    <a:gd name="T55" fmla="*/ 0 60000 65536"/>
                                    <a:gd name="T56" fmla="*/ 0 60000 65536"/>
                                    <a:gd name="T57" fmla="*/ 0 60000 65536"/>
                                    <a:gd name="T58" fmla="*/ 0 60000 65536"/>
                                    <a:gd name="T59" fmla="*/ 0 60000 65536"/>
                                    <a:gd name="T60" fmla="*/ 0 60000 65536"/>
                                    <a:gd name="T61" fmla="*/ 0 60000 65536"/>
                                    <a:gd name="T62" fmla="*/ 0 60000 65536"/>
                                    <a:gd name="T63" fmla="*/ 0 60000 65536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w 276"/>
                                    <a:gd name="T76" fmla="*/ 0 h 111"/>
                                    <a:gd name="T77" fmla="*/ 276 w 276"/>
                                    <a:gd name="T78" fmla="*/ 111 h 111"/>
                                  </a:gdLst>
                                  <a:ahLst/>
                                  <a:cxnLst>
                                    <a:cxn ang="T50">
                                      <a:pos x="T0" y="T1"/>
                                    </a:cxn>
                                    <a:cxn ang="T51">
                                      <a:pos x="T2" y="T3"/>
                                    </a:cxn>
                                    <a:cxn ang="T52">
                                      <a:pos x="T4" y="T5"/>
                                    </a:cxn>
                                    <a:cxn ang="T53">
                                      <a:pos x="T6" y="T7"/>
                                    </a:cxn>
                                    <a:cxn ang="T54">
                                      <a:pos x="T8" y="T9"/>
                                    </a:cxn>
                                    <a:cxn ang="T55">
                                      <a:pos x="T10" y="T11"/>
                                    </a:cxn>
                                    <a:cxn ang="T56">
                                      <a:pos x="T12" y="T13"/>
                                    </a:cxn>
                                    <a:cxn ang="T57">
                                      <a:pos x="T14" y="T15"/>
                                    </a:cxn>
                                    <a:cxn ang="T58">
                                      <a:pos x="T16" y="T17"/>
                                    </a:cxn>
                                    <a:cxn ang="T59">
                                      <a:pos x="T18" y="T19"/>
                                    </a:cxn>
                                    <a:cxn ang="T60">
                                      <a:pos x="T20" y="T21"/>
                                    </a:cxn>
                                    <a:cxn ang="T61">
                                      <a:pos x="T22" y="T23"/>
                                    </a:cxn>
                                    <a:cxn ang="T62">
                                      <a:pos x="T24" y="T25"/>
                                    </a:cxn>
                                    <a:cxn ang="T63">
                                      <a:pos x="T26" y="T27"/>
                                    </a:cxn>
                                    <a:cxn ang="T64">
                                      <a:pos x="T28" y="T29"/>
                                    </a:cxn>
                                    <a:cxn ang="T65">
                                      <a:pos x="T30" y="T31"/>
                                    </a:cxn>
                                    <a:cxn ang="T66">
                                      <a:pos x="T32" y="T33"/>
                                    </a:cxn>
                                    <a:cxn ang="T67">
                                      <a:pos x="T34" y="T35"/>
                                    </a:cxn>
                                    <a:cxn ang="T68">
                                      <a:pos x="T36" y="T37"/>
                                    </a:cxn>
                                    <a:cxn ang="T69">
                                      <a:pos x="T38" y="T39"/>
                                    </a:cxn>
                                    <a:cxn ang="T70">
                                      <a:pos x="T40" y="T41"/>
                                    </a:cxn>
                                    <a:cxn ang="T71">
                                      <a:pos x="T42" y="T43"/>
                                    </a:cxn>
                                    <a:cxn ang="T72">
                                      <a:pos x="T44" y="T45"/>
                                    </a:cxn>
                                    <a:cxn ang="T73">
                                      <a:pos x="T46" y="T47"/>
                                    </a:cxn>
                                    <a:cxn ang="T74">
                                      <a:pos x="T48" y="T49"/>
                                    </a:cxn>
                                  </a:cxnLst>
                                  <a:rect l="T75" t="T76" r="T77" b="T78"/>
                                  <a:pathLst>
                                    <a:path w="276" h="111">
                                      <a:moveTo>
                                        <a:pt x="72" y="0"/>
                                      </a:moveTo>
                                      <a:lnTo>
                                        <a:pt x="276" y="0"/>
                                      </a:lnTo>
                                      <a:lnTo>
                                        <a:pt x="260" y="17"/>
                                      </a:lnTo>
                                      <a:lnTo>
                                        <a:pt x="172" y="50"/>
                                      </a:lnTo>
                                      <a:lnTo>
                                        <a:pt x="166" y="56"/>
                                      </a:lnTo>
                                      <a:lnTo>
                                        <a:pt x="144" y="56"/>
                                      </a:lnTo>
                                      <a:lnTo>
                                        <a:pt x="117" y="61"/>
                                      </a:lnTo>
                                      <a:lnTo>
                                        <a:pt x="117" y="71"/>
                                      </a:lnTo>
                                      <a:lnTo>
                                        <a:pt x="100" y="77"/>
                                      </a:lnTo>
                                      <a:lnTo>
                                        <a:pt x="88" y="77"/>
                                      </a:lnTo>
                                      <a:lnTo>
                                        <a:pt x="55" y="111"/>
                                      </a:lnTo>
                                      <a:lnTo>
                                        <a:pt x="38" y="100"/>
                                      </a:lnTo>
                                      <a:lnTo>
                                        <a:pt x="11" y="100"/>
                                      </a:lnTo>
                                      <a:lnTo>
                                        <a:pt x="0" y="94"/>
                                      </a:lnTo>
                                      <a:lnTo>
                                        <a:pt x="23" y="83"/>
                                      </a:lnTo>
                                      <a:lnTo>
                                        <a:pt x="44" y="88"/>
                                      </a:lnTo>
                                      <a:lnTo>
                                        <a:pt x="50" y="77"/>
                                      </a:lnTo>
                                      <a:lnTo>
                                        <a:pt x="38" y="71"/>
                                      </a:lnTo>
                                      <a:lnTo>
                                        <a:pt x="67" y="33"/>
                                      </a:lnTo>
                                      <a:lnTo>
                                        <a:pt x="84" y="44"/>
                                      </a:lnTo>
                                      <a:lnTo>
                                        <a:pt x="128" y="39"/>
                                      </a:lnTo>
                                      <a:lnTo>
                                        <a:pt x="138" y="27"/>
                                      </a:lnTo>
                                      <a:lnTo>
                                        <a:pt x="94" y="27"/>
                                      </a:lnTo>
                                      <a:lnTo>
                                        <a:pt x="72" y="17"/>
                                      </a:lnTo>
                                      <a:lnTo>
                                        <a:pt x="72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7" name="Freeform 46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37" y="1492"/>
                                  <a:ext cx="10" cy="16"/>
                                </a:xfrm>
                                <a:custGeom>
                                  <a:avLst/>
                                  <a:gdLst>
                                    <a:gd name="T0" fmla="*/ 0 w 10"/>
                                    <a:gd name="T1" fmla="*/ 10 h 16"/>
                                    <a:gd name="T2" fmla="*/ 10 w 10"/>
                                    <a:gd name="T3" fmla="*/ 0 h 16"/>
                                    <a:gd name="T4" fmla="*/ 10 w 10"/>
                                    <a:gd name="T5" fmla="*/ 16 h 16"/>
                                    <a:gd name="T6" fmla="*/ 0 w 10"/>
                                    <a:gd name="T7" fmla="*/ 10 h 16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10"/>
                                    <a:gd name="T13" fmla="*/ 0 h 16"/>
                                    <a:gd name="T14" fmla="*/ 10 w 10"/>
                                    <a:gd name="T15" fmla="*/ 16 h 16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10" h="16">
                                      <a:moveTo>
                                        <a:pt x="0" y="10"/>
                                      </a:moveTo>
                                      <a:lnTo>
                                        <a:pt x="10" y="0"/>
                                      </a:lnTo>
                                      <a:lnTo>
                                        <a:pt x="10" y="16"/>
                                      </a:lnTo>
                                      <a:lnTo>
                                        <a:pt x="0" y="1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8" name="Freeform 46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31" y="1519"/>
                                  <a:ext cx="12" cy="16"/>
                                </a:xfrm>
                                <a:custGeom>
                                  <a:avLst/>
                                  <a:gdLst>
                                    <a:gd name="T0" fmla="*/ 6 w 12"/>
                                    <a:gd name="T1" fmla="*/ 6 h 16"/>
                                    <a:gd name="T2" fmla="*/ 6 w 12"/>
                                    <a:gd name="T3" fmla="*/ 0 h 16"/>
                                    <a:gd name="T4" fmla="*/ 12 w 12"/>
                                    <a:gd name="T5" fmla="*/ 6 h 16"/>
                                    <a:gd name="T6" fmla="*/ 0 w 12"/>
                                    <a:gd name="T7" fmla="*/ 16 h 16"/>
                                    <a:gd name="T8" fmla="*/ 6 w 12"/>
                                    <a:gd name="T9" fmla="*/ 6 h 16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12"/>
                                    <a:gd name="T16" fmla="*/ 0 h 16"/>
                                    <a:gd name="T17" fmla="*/ 12 w 12"/>
                                    <a:gd name="T18" fmla="*/ 16 h 16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12" h="16">
                                      <a:moveTo>
                                        <a:pt x="6" y="6"/>
                                      </a:moveTo>
                                      <a:lnTo>
                                        <a:pt x="6" y="0"/>
                                      </a:lnTo>
                                      <a:lnTo>
                                        <a:pt x="12" y="6"/>
                                      </a:lnTo>
                                      <a:lnTo>
                                        <a:pt x="0" y="16"/>
                                      </a:lnTo>
                                      <a:lnTo>
                                        <a:pt x="6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89" name="Freeform 46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241" y="2402"/>
                                  <a:ext cx="82" cy="50"/>
                                </a:xfrm>
                                <a:custGeom>
                                  <a:avLst/>
                                  <a:gdLst>
                                    <a:gd name="T0" fmla="*/ 11 w 82"/>
                                    <a:gd name="T1" fmla="*/ 6 h 50"/>
                                    <a:gd name="T2" fmla="*/ 55 w 82"/>
                                    <a:gd name="T3" fmla="*/ 0 h 50"/>
                                    <a:gd name="T4" fmla="*/ 82 w 82"/>
                                    <a:gd name="T5" fmla="*/ 17 h 50"/>
                                    <a:gd name="T6" fmla="*/ 65 w 82"/>
                                    <a:gd name="T7" fmla="*/ 50 h 50"/>
                                    <a:gd name="T8" fmla="*/ 49 w 82"/>
                                    <a:gd name="T9" fmla="*/ 23 h 50"/>
                                    <a:gd name="T10" fmla="*/ 32 w 82"/>
                                    <a:gd name="T11" fmla="*/ 28 h 50"/>
                                    <a:gd name="T12" fmla="*/ 32 w 82"/>
                                    <a:gd name="T13" fmla="*/ 40 h 50"/>
                                    <a:gd name="T14" fmla="*/ 22 w 82"/>
                                    <a:gd name="T15" fmla="*/ 44 h 50"/>
                                    <a:gd name="T16" fmla="*/ 5 w 82"/>
                                    <a:gd name="T17" fmla="*/ 23 h 50"/>
                                    <a:gd name="T18" fmla="*/ 0 w 82"/>
                                    <a:gd name="T19" fmla="*/ 23 h 50"/>
                                    <a:gd name="T20" fmla="*/ 11 w 82"/>
                                    <a:gd name="T21" fmla="*/ 6 h 50"/>
                                    <a:gd name="T22" fmla="*/ 0 60000 65536"/>
                                    <a:gd name="T23" fmla="*/ 0 60000 65536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w 82"/>
                                    <a:gd name="T34" fmla="*/ 0 h 50"/>
                                    <a:gd name="T35" fmla="*/ 82 w 82"/>
                                    <a:gd name="T36" fmla="*/ 50 h 50"/>
                                  </a:gdLst>
                                  <a:ahLst/>
                                  <a:cxnLst>
                                    <a:cxn ang="T22">
                                      <a:pos x="T0" y="T1"/>
                                    </a:cxn>
                                    <a:cxn ang="T23">
                                      <a:pos x="T2" y="T3"/>
                                    </a:cxn>
                                    <a:cxn ang="T24">
                                      <a:pos x="T4" y="T5"/>
                                    </a:cxn>
                                    <a:cxn ang="T25">
                                      <a:pos x="T6" y="T7"/>
                                    </a:cxn>
                                    <a:cxn ang="T26">
                                      <a:pos x="T8" y="T9"/>
                                    </a:cxn>
                                    <a:cxn ang="T27">
                                      <a:pos x="T10" y="T11"/>
                                    </a:cxn>
                                    <a:cxn ang="T28">
                                      <a:pos x="T12" y="T13"/>
                                    </a:cxn>
                                    <a:cxn ang="T29">
                                      <a:pos x="T14" y="T15"/>
                                    </a:cxn>
                                    <a:cxn ang="T30">
                                      <a:pos x="T16" y="T17"/>
                                    </a:cxn>
                                    <a:cxn ang="T31">
                                      <a:pos x="T18" y="T19"/>
                                    </a:cxn>
                                    <a:cxn ang="T32">
                                      <a:pos x="T20" y="T21"/>
                                    </a:cxn>
                                  </a:cxnLst>
                                  <a:rect l="T33" t="T34" r="T35" b="T36"/>
                                  <a:pathLst>
                                    <a:path w="82" h="50">
                                      <a:moveTo>
                                        <a:pt x="11" y="6"/>
                                      </a:moveTo>
                                      <a:lnTo>
                                        <a:pt x="55" y="0"/>
                                      </a:lnTo>
                                      <a:lnTo>
                                        <a:pt x="82" y="17"/>
                                      </a:lnTo>
                                      <a:lnTo>
                                        <a:pt x="65" y="50"/>
                                      </a:lnTo>
                                      <a:lnTo>
                                        <a:pt x="49" y="23"/>
                                      </a:lnTo>
                                      <a:lnTo>
                                        <a:pt x="32" y="28"/>
                                      </a:lnTo>
                                      <a:lnTo>
                                        <a:pt x="32" y="40"/>
                                      </a:lnTo>
                                      <a:lnTo>
                                        <a:pt x="22" y="44"/>
                                      </a:lnTo>
                                      <a:lnTo>
                                        <a:pt x="5" y="23"/>
                                      </a:lnTo>
                                      <a:lnTo>
                                        <a:pt x="0" y="23"/>
                                      </a:lnTo>
                                      <a:lnTo>
                                        <a:pt x="11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0" name="Freeform 46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296" y="2352"/>
                                  <a:ext cx="165" cy="315"/>
                                </a:xfrm>
                                <a:custGeom>
                                  <a:avLst/>
                                  <a:gdLst>
                                    <a:gd name="T0" fmla="*/ 27 w 165"/>
                                    <a:gd name="T1" fmla="*/ 67 h 315"/>
                                    <a:gd name="T2" fmla="*/ 54 w 165"/>
                                    <a:gd name="T3" fmla="*/ 23 h 315"/>
                                    <a:gd name="T4" fmla="*/ 100 w 165"/>
                                    <a:gd name="T5" fmla="*/ 0 h 315"/>
                                    <a:gd name="T6" fmla="*/ 110 w 165"/>
                                    <a:gd name="T7" fmla="*/ 6 h 315"/>
                                    <a:gd name="T8" fmla="*/ 100 w 165"/>
                                    <a:gd name="T9" fmla="*/ 23 h 315"/>
                                    <a:gd name="T10" fmla="*/ 100 w 165"/>
                                    <a:gd name="T11" fmla="*/ 29 h 315"/>
                                    <a:gd name="T12" fmla="*/ 83 w 165"/>
                                    <a:gd name="T13" fmla="*/ 40 h 315"/>
                                    <a:gd name="T14" fmla="*/ 94 w 165"/>
                                    <a:gd name="T15" fmla="*/ 106 h 315"/>
                                    <a:gd name="T16" fmla="*/ 154 w 165"/>
                                    <a:gd name="T17" fmla="*/ 123 h 315"/>
                                    <a:gd name="T18" fmla="*/ 148 w 165"/>
                                    <a:gd name="T19" fmla="*/ 167 h 315"/>
                                    <a:gd name="T20" fmla="*/ 165 w 165"/>
                                    <a:gd name="T21" fmla="*/ 200 h 315"/>
                                    <a:gd name="T22" fmla="*/ 148 w 165"/>
                                    <a:gd name="T23" fmla="*/ 194 h 315"/>
                                    <a:gd name="T24" fmla="*/ 144 w 165"/>
                                    <a:gd name="T25" fmla="*/ 205 h 315"/>
                                    <a:gd name="T26" fmla="*/ 132 w 165"/>
                                    <a:gd name="T27" fmla="*/ 200 h 315"/>
                                    <a:gd name="T28" fmla="*/ 127 w 165"/>
                                    <a:gd name="T29" fmla="*/ 211 h 315"/>
                                    <a:gd name="T30" fmla="*/ 138 w 165"/>
                                    <a:gd name="T31" fmla="*/ 228 h 315"/>
                                    <a:gd name="T32" fmla="*/ 132 w 165"/>
                                    <a:gd name="T33" fmla="*/ 238 h 315"/>
                                    <a:gd name="T34" fmla="*/ 132 w 165"/>
                                    <a:gd name="T35" fmla="*/ 293 h 315"/>
                                    <a:gd name="T36" fmla="*/ 127 w 165"/>
                                    <a:gd name="T37" fmla="*/ 315 h 315"/>
                                    <a:gd name="T38" fmla="*/ 110 w 165"/>
                                    <a:gd name="T39" fmla="*/ 315 h 315"/>
                                    <a:gd name="T40" fmla="*/ 116 w 165"/>
                                    <a:gd name="T41" fmla="*/ 293 h 315"/>
                                    <a:gd name="T42" fmla="*/ 116 w 165"/>
                                    <a:gd name="T43" fmla="*/ 278 h 315"/>
                                    <a:gd name="T44" fmla="*/ 83 w 165"/>
                                    <a:gd name="T45" fmla="*/ 271 h 315"/>
                                    <a:gd name="T46" fmla="*/ 66 w 165"/>
                                    <a:gd name="T47" fmla="*/ 249 h 315"/>
                                    <a:gd name="T48" fmla="*/ 54 w 165"/>
                                    <a:gd name="T49" fmla="*/ 238 h 315"/>
                                    <a:gd name="T50" fmla="*/ 44 w 165"/>
                                    <a:gd name="T51" fmla="*/ 232 h 315"/>
                                    <a:gd name="T52" fmla="*/ 27 w 165"/>
                                    <a:gd name="T53" fmla="*/ 228 h 315"/>
                                    <a:gd name="T54" fmla="*/ 17 w 165"/>
                                    <a:gd name="T55" fmla="*/ 221 h 315"/>
                                    <a:gd name="T56" fmla="*/ 0 w 165"/>
                                    <a:gd name="T57" fmla="*/ 205 h 315"/>
                                    <a:gd name="T58" fmla="*/ 10 w 165"/>
                                    <a:gd name="T59" fmla="*/ 184 h 315"/>
                                    <a:gd name="T60" fmla="*/ 10 w 165"/>
                                    <a:gd name="T61" fmla="*/ 100 h 315"/>
                                    <a:gd name="T62" fmla="*/ 27 w 165"/>
                                    <a:gd name="T63" fmla="*/ 67 h 315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w 165"/>
                                    <a:gd name="T97" fmla="*/ 0 h 315"/>
                                    <a:gd name="T98" fmla="*/ 165 w 165"/>
                                    <a:gd name="T99" fmla="*/ 315 h 315"/>
                                  </a:gdLst>
                                  <a:ahLst/>
                                  <a:cxnLst>
                                    <a:cxn ang="T64">
                                      <a:pos x="T0" y="T1"/>
                                    </a:cxn>
                                    <a:cxn ang="T65">
                                      <a:pos x="T2" y="T3"/>
                                    </a:cxn>
                                    <a:cxn ang="T66">
                                      <a:pos x="T4" y="T5"/>
                                    </a:cxn>
                                    <a:cxn ang="T67">
                                      <a:pos x="T6" y="T7"/>
                                    </a:cxn>
                                    <a:cxn ang="T68">
                                      <a:pos x="T8" y="T9"/>
                                    </a:cxn>
                                    <a:cxn ang="T69">
                                      <a:pos x="T10" y="T11"/>
                                    </a:cxn>
                                    <a:cxn ang="T70">
                                      <a:pos x="T12" y="T13"/>
                                    </a:cxn>
                                    <a:cxn ang="T71">
                                      <a:pos x="T14" y="T15"/>
                                    </a:cxn>
                                    <a:cxn ang="T72">
                                      <a:pos x="T16" y="T17"/>
                                    </a:cxn>
                                    <a:cxn ang="T73">
                                      <a:pos x="T18" y="T19"/>
                                    </a:cxn>
                                    <a:cxn ang="T74">
                                      <a:pos x="T20" y="T21"/>
                                    </a:cxn>
                                    <a:cxn ang="T75">
                                      <a:pos x="T22" y="T23"/>
                                    </a:cxn>
                                    <a:cxn ang="T76">
                                      <a:pos x="T24" y="T25"/>
                                    </a:cxn>
                                    <a:cxn ang="T77">
                                      <a:pos x="T26" y="T27"/>
                                    </a:cxn>
                                    <a:cxn ang="T78">
                                      <a:pos x="T28" y="T29"/>
                                    </a:cxn>
                                    <a:cxn ang="T79">
                                      <a:pos x="T30" y="T31"/>
                                    </a:cxn>
                                    <a:cxn ang="T80">
                                      <a:pos x="T32" y="T33"/>
                                    </a:cxn>
                                    <a:cxn ang="T81">
                                      <a:pos x="T34" y="T35"/>
                                    </a:cxn>
                                    <a:cxn ang="T82">
                                      <a:pos x="T36" y="T37"/>
                                    </a:cxn>
                                    <a:cxn ang="T83">
                                      <a:pos x="T38" y="T39"/>
                                    </a:cxn>
                                    <a:cxn ang="T84">
                                      <a:pos x="T40" y="T41"/>
                                    </a:cxn>
                                    <a:cxn ang="T85">
                                      <a:pos x="T42" y="T43"/>
                                    </a:cxn>
                                    <a:cxn ang="T86">
                                      <a:pos x="T44" y="T45"/>
                                    </a:cxn>
                                    <a:cxn ang="T87">
                                      <a:pos x="T46" y="T47"/>
                                    </a:cxn>
                                    <a:cxn ang="T88">
                                      <a:pos x="T48" y="T49"/>
                                    </a:cxn>
                                    <a:cxn ang="T89">
                                      <a:pos x="T50" y="T51"/>
                                    </a:cxn>
                                    <a:cxn ang="T90">
                                      <a:pos x="T52" y="T53"/>
                                    </a:cxn>
                                    <a:cxn ang="T91">
                                      <a:pos x="T54" y="T55"/>
                                    </a:cxn>
                                    <a:cxn ang="T92">
                                      <a:pos x="T56" y="T57"/>
                                    </a:cxn>
                                    <a:cxn ang="T93">
                                      <a:pos x="T58" y="T59"/>
                                    </a:cxn>
                                    <a:cxn ang="T94">
                                      <a:pos x="T60" y="T61"/>
                                    </a:cxn>
                                    <a:cxn ang="T95">
                                      <a:pos x="T62" y="T63"/>
                                    </a:cxn>
                                  </a:cxnLst>
                                  <a:rect l="T96" t="T97" r="T98" b="T99"/>
                                  <a:pathLst>
                                    <a:path w="165" h="315">
                                      <a:moveTo>
                                        <a:pt x="27" y="67"/>
                                      </a:moveTo>
                                      <a:lnTo>
                                        <a:pt x="54" y="23"/>
                                      </a:lnTo>
                                      <a:lnTo>
                                        <a:pt x="100" y="0"/>
                                      </a:lnTo>
                                      <a:lnTo>
                                        <a:pt x="110" y="6"/>
                                      </a:lnTo>
                                      <a:lnTo>
                                        <a:pt x="100" y="23"/>
                                      </a:lnTo>
                                      <a:lnTo>
                                        <a:pt x="100" y="29"/>
                                      </a:lnTo>
                                      <a:lnTo>
                                        <a:pt x="83" y="40"/>
                                      </a:lnTo>
                                      <a:lnTo>
                                        <a:pt x="94" y="106"/>
                                      </a:lnTo>
                                      <a:lnTo>
                                        <a:pt x="154" y="123"/>
                                      </a:lnTo>
                                      <a:lnTo>
                                        <a:pt x="148" y="167"/>
                                      </a:lnTo>
                                      <a:lnTo>
                                        <a:pt x="165" y="200"/>
                                      </a:lnTo>
                                      <a:lnTo>
                                        <a:pt x="148" y="194"/>
                                      </a:lnTo>
                                      <a:lnTo>
                                        <a:pt x="144" y="205"/>
                                      </a:lnTo>
                                      <a:lnTo>
                                        <a:pt x="132" y="200"/>
                                      </a:lnTo>
                                      <a:lnTo>
                                        <a:pt x="127" y="211"/>
                                      </a:lnTo>
                                      <a:lnTo>
                                        <a:pt x="138" y="228"/>
                                      </a:lnTo>
                                      <a:lnTo>
                                        <a:pt x="132" y="238"/>
                                      </a:lnTo>
                                      <a:lnTo>
                                        <a:pt x="132" y="293"/>
                                      </a:lnTo>
                                      <a:lnTo>
                                        <a:pt x="127" y="315"/>
                                      </a:lnTo>
                                      <a:lnTo>
                                        <a:pt x="110" y="315"/>
                                      </a:lnTo>
                                      <a:lnTo>
                                        <a:pt x="116" y="293"/>
                                      </a:lnTo>
                                      <a:lnTo>
                                        <a:pt x="116" y="278"/>
                                      </a:lnTo>
                                      <a:lnTo>
                                        <a:pt x="83" y="271"/>
                                      </a:lnTo>
                                      <a:lnTo>
                                        <a:pt x="66" y="249"/>
                                      </a:lnTo>
                                      <a:lnTo>
                                        <a:pt x="54" y="238"/>
                                      </a:lnTo>
                                      <a:lnTo>
                                        <a:pt x="44" y="232"/>
                                      </a:lnTo>
                                      <a:lnTo>
                                        <a:pt x="27" y="228"/>
                                      </a:lnTo>
                                      <a:lnTo>
                                        <a:pt x="17" y="221"/>
                                      </a:lnTo>
                                      <a:lnTo>
                                        <a:pt x="0" y="205"/>
                                      </a:lnTo>
                                      <a:lnTo>
                                        <a:pt x="10" y="184"/>
                                      </a:lnTo>
                                      <a:lnTo>
                                        <a:pt x="10" y="100"/>
                                      </a:lnTo>
                                      <a:lnTo>
                                        <a:pt x="27" y="6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1" name="Freeform 46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263" y="2557"/>
                                  <a:ext cx="87" cy="117"/>
                                </a:xfrm>
                                <a:custGeom>
                                  <a:avLst/>
                                  <a:gdLst>
                                    <a:gd name="T0" fmla="*/ 33 w 87"/>
                                    <a:gd name="T1" fmla="*/ 0 h 117"/>
                                    <a:gd name="T2" fmla="*/ 50 w 87"/>
                                    <a:gd name="T3" fmla="*/ 16 h 117"/>
                                    <a:gd name="T4" fmla="*/ 60 w 87"/>
                                    <a:gd name="T5" fmla="*/ 23 h 117"/>
                                    <a:gd name="T6" fmla="*/ 77 w 87"/>
                                    <a:gd name="T7" fmla="*/ 27 h 117"/>
                                    <a:gd name="T8" fmla="*/ 87 w 87"/>
                                    <a:gd name="T9" fmla="*/ 33 h 117"/>
                                    <a:gd name="T10" fmla="*/ 87 w 87"/>
                                    <a:gd name="T11" fmla="*/ 50 h 117"/>
                                    <a:gd name="T12" fmla="*/ 66 w 87"/>
                                    <a:gd name="T13" fmla="*/ 66 h 117"/>
                                    <a:gd name="T14" fmla="*/ 60 w 87"/>
                                    <a:gd name="T15" fmla="*/ 77 h 117"/>
                                    <a:gd name="T16" fmla="*/ 50 w 87"/>
                                    <a:gd name="T17" fmla="*/ 94 h 117"/>
                                    <a:gd name="T18" fmla="*/ 56 w 87"/>
                                    <a:gd name="T19" fmla="*/ 100 h 117"/>
                                    <a:gd name="T20" fmla="*/ 43 w 87"/>
                                    <a:gd name="T21" fmla="*/ 110 h 117"/>
                                    <a:gd name="T22" fmla="*/ 16 w 87"/>
                                    <a:gd name="T23" fmla="*/ 117 h 117"/>
                                    <a:gd name="T24" fmla="*/ 0 w 87"/>
                                    <a:gd name="T25" fmla="*/ 104 h 117"/>
                                    <a:gd name="T26" fmla="*/ 10 w 87"/>
                                    <a:gd name="T27" fmla="*/ 94 h 117"/>
                                    <a:gd name="T28" fmla="*/ 10 w 87"/>
                                    <a:gd name="T29" fmla="*/ 77 h 117"/>
                                    <a:gd name="T30" fmla="*/ 0 w 87"/>
                                    <a:gd name="T31" fmla="*/ 83 h 117"/>
                                    <a:gd name="T32" fmla="*/ 0 w 87"/>
                                    <a:gd name="T33" fmla="*/ 56 h 117"/>
                                    <a:gd name="T34" fmla="*/ 22 w 87"/>
                                    <a:gd name="T35" fmla="*/ 16 h 117"/>
                                    <a:gd name="T36" fmla="*/ 33 w 87"/>
                                    <a:gd name="T37" fmla="*/ 0 h 117"/>
                                    <a:gd name="T38" fmla="*/ 0 60000 65536"/>
                                    <a:gd name="T39" fmla="*/ 0 60000 65536"/>
                                    <a:gd name="T40" fmla="*/ 0 60000 65536"/>
                                    <a:gd name="T41" fmla="*/ 0 60000 65536"/>
                                    <a:gd name="T42" fmla="*/ 0 60000 65536"/>
                                    <a:gd name="T43" fmla="*/ 0 60000 65536"/>
                                    <a:gd name="T44" fmla="*/ 0 60000 65536"/>
                                    <a:gd name="T45" fmla="*/ 0 60000 65536"/>
                                    <a:gd name="T46" fmla="*/ 0 60000 65536"/>
                                    <a:gd name="T47" fmla="*/ 0 60000 65536"/>
                                    <a:gd name="T48" fmla="*/ 0 60000 65536"/>
                                    <a:gd name="T49" fmla="*/ 0 60000 65536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60000 65536"/>
                                    <a:gd name="T55" fmla="*/ 0 60000 65536"/>
                                    <a:gd name="T56" fmla="*/ 0 60000 65536"/>
                                    <a:gd name="T57" fmla="*/ 0 w 87"/>
                                    <a:gd name="T58" fmla="*/ 0 h 117"/>
                                    <a:gd name="T59" fmla="*/ 87 w 87"/>
                                    <a:gd name="T60" fmla="*/ 117 h 117"/>
                                  </a:gdLst>
                                  <a:ahLst/>
                                  <a:cxnLst>
                                    <a:cxn ang="T38">
                                      <a:pos x="T0" y="T1"/>
                                    </a:cxn>
                                    <a:cxn ang="T39">
                                      <a:pos x="T2" y="T3"/>
                                    </a:cxn>
                                    <a:cxn ang="T40">
                                      <a:pos x="T4" y="T5"/>
                                    </a:cxn>
                                    <a:cxn ang="T41">
                                      <a:pos x="T6" y="T7"/>
                                    </a:cxn>
                                    <a:cxn ang="T42">
                                      <a:pos x="T8" y="T9"/>
                                    </a:cxn>
                                    <a:cxn ang="T43">
                                      <a:pos x="T10" y="T11"/>
                                    </a:cxn>
                                    <a:cxn ang="T44">
                                      <a:pos x="T12" y="T13"/>
                                    </a:cxn>
                                    <a:cxn ang="T45">
                                      <a:pos x="T14" y="T15"/>
                                    </a:cxn>
                                    <a:cxn ang="T46">
                                      <a:pos x="T16" y="T17"/>
                                    </a:cxn>
                                    <a:cxn ang="T47">
                                      <a:pos x="T18" y="T19"/>
                                    </a:cxn>
                                    <a:cxn ang="T48">
                                      <a:pos x="T20" y="T21"/>
                                    </a:cxn>
                                    <a:cxn ang="T49">
                                      <a:pos x="T22" y="T23"/>
                                    </a:cxn>
                                    <a:cxn ang="T50">
                                      <a:pos x="T24" y="T25"/>
                                    </a:cxn>
                                    <a:cxn ang="T51">
                                      <a:pos x="T26" y="T27"/>
                                    </a:cxn>
                                    <a:cxn ang="T52">
                                      <a:pos x="T28" y="T29"/>
                                    </a:cxn>
                                    <a:cxn ang="T53">
                                      <a:pos x="T30" y="T31"/>
                                    </a:cxn>
                                    <a:cxn ang="T54">
                                      <a:pos x="T32" y="T33"/>
                                    </a:cxn>
                                    <a:cxn ang="T55">
                                      <a:pos x="T34" y="T35"/>
                                    </a:cxn>
                                    <a:cxn ang="T56">
                                      <a:pos x="T36" y="T37"/>
                                    </a:cxn>
                                  </a:cxnLst>
                                  <a:rect l="T57" t="T58" r="T59" b="T60"/>
                                  <a:pathLst>
                                    <a:path w="87" h="117">
                                      <a:moveTo>
                                        <a:pt x="33" y="0"/>
                                      </a:moveTo>
                                      <a:lnTo>
                                        <a:pt x="50" y="16"/>
                                      </a:lnTo>
                                      <a:lnTo>
                                        <a:pt x="60" y="23"/>
                                      </a:lnTo>
                                      <a:lnTo>
                                        <a:pt x="77" y="27"/>
                                      </a:lnTo>
                                      <a:lnTo>
                                        <a:pt x="87" y="33"/>
                                      </a:lnTo>
                                      <a:lnTo>
                                        <a:pt x="87" y="50"/>
                                      </a:lnTo>
                                      <a:lnTo>
                                        <a:pt x="66" y="66"/>
                                      </a:lnTo>
                                      <a:lnTo>
                                        <a:pt x="60" y="77"/>
                                      </a:lnTo>
                                      <a:lnTo>
                                        <a:pt x="50" y="94"/>
                                      </a:lnTo>
                                      <a:lnTo>
                                        <a:pt x="56" y="100"/>
                                      </a:lnTo>
                                      <a:lnTo>
                                        <a:pt x="43" y="110"/>
                                      </a:lnTo>
                                      <a:lnTo>
                                        <a:pt x="16" y="117"/>
                                      </a:lnTo>
                                      <a:lnTo>
                                        <a:pt x="0" y="104"/>
                                      </a:lnTo>
                                      <a:lnTo>
                                        <a:pt x="10" y="94"/>
                                      </a:lnTo>
                                      <a:lnTo>
                                        <a:pt x="10" y="77"/>
                                      </a:lnTo>
                                      <a:lnTo>
                                        <a:pt x="0" y="83"/>
                                      </a:lnTo>
                                      <a:lnTo>
                                        <a:pt x="0" y="56"/>
                                      </a:lnTo>
                                      <a:lnTo>
                                        <a:pt x="22" y="16"/>
                                      </a:lnTo>
                                      <a:lnTo>
                                        <a:pt x="3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2" name="Freeform 46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263" y="2590"/>
                                  <a:ext cx="187" cy="343"/>
                                </a:xfrm>
                                <a:custGeom>
                                  <a:avLst/>
                                  <a:gdLst>
                                    <a:gd name="T0" fmla="*/ 0 w 187"/>
                                    <a:gd name="T1" fmla="*/ 71 h 343"/>
                                    <a:gd name="T2" fmla="*/ 16 w 187"/>
                                    <a:gd name="T3" fmla="*/ 84 h 343"/>
                                    <a:gd name="T4" fmla="*/ 43 w 187"/>
                                    <a:gd name="T5" fmla="*/ 77 h 343"/>
                                    <a:gd name="T6" fmla="*/ 56 w 187"/>
                                    <a:gd name="T7" fmla="*/ 67 h 343"/>
                                    <a:gd name="T8" fmla="*/ 50 w 187"/>
                                    <a:gd name="T9" fmla="*/ 61 h 343"/>
                                    <a:gd name="T10" fmla="*/ 60 w 187"/>
                                    <a:gd name="T11" fmla="*/ 44 h 343"/>
                                    <a:gd name="T12" fmla="*/ 60 w 187"/>
                                    <a:gd name="T13" fmla="*/ 33 h 343"/>
                                    <a:gd name="T14" fmla="*/ 87 w 187"/>
                                    <a:gd name="T15" fmla="*/ 17 h 343"/>
                                    <a:gd name="T16" fmla="*/ 87 w 187"/>
                                    <a:gd name="T17" fmla="*/ 0 h 343"/>
                                    <a:gd name="T18" fmla="*/ 99 w 187"/>
                                    <a:gd name="T19" fmla="*/ 11 h 343"/>
                                    <a:gd name="T20" fmla="*/ 116 w 187"/>
                                    <a:gd name="T21" fmla="*/ 33 h 343"/>
                                    <a:gd name="T22" fmla="*/ 149 w 187"/>
                                    <a:gd name="T23" fmla="*/ 40 h 343"/>
                                    <a:gd name="T24" fmla="*/ 149 w 187"/>
                                    <a:gd name="T25" fmla="*/ 55 h 343"/>
                                    <a:gd name="T26" fmla="*/ 143 w 187"/>
                                    <a:gd name="T27" fmla="*/ 77 h 343"/>
                                    <a:gd name="T28" fmla="*/ 143 w 187"/>
                                    <a:gd name="T29" fmla="*/ 84 h 343"/>
                                    <a:gd name="T30" fmla="*/ 127 w 187"/>
                                    <a:gd name="T31" fmla="*/ 88 h 343"/>
                                    <a:gd name="T32" fmla="*/ 116 w 187"/>
                                    <a:gd name="T33" fmla="*/ 127 h 343"/>
                                    <a:gd name="T34" fmla="*/ 110 w 187"/>
                                    <a:gd name="T35" fmla="*/ 127 h 343"/>
                                    <a:gd name="T36" fmla="*/ 110 w 187"/>
                                    <a:gd name="T37" fmla="*/ 165 h 343"/>
                                    <a:gd name="T38" fmla="*/ 121 w 187"/>
                                    <a:gd name="T39" fmla="*/ 165 h 343"/>
                                    <a:gd name="T40" fmla="*/ 137 w 187"/>
                                    <a:gd name="T41" fmla="*/ 182 h 343"/>
                                    <a:gd name="T42" fmla="*/ 149 w 187"/>
                                    <a:gd name="T43" fmla="*/ 177 h 343"/>
                                    <a:gd name="T44" fmla="*/ 154 w 187"/>
                                    <a:gd name="T45" fmla="*/ 182 h 343"/>
                                    <a:gd name="T46" fmla="*/ 154 w 187"/>
                                    <a:gd name="T47" fmla="*/ 194 h 343"/>
                                    <a:gd name="T48" fmla="*/ 160 w 187"/>
                                    <a:gd name="T49" fmla="*/ 205 h 343"/>
                                    <a:gd name="T50" fmla="*/ 171 w 187"/>
                                    <a:gd name="T51" fmla="*/ 205 h 343"/>
                                    <a:gd name="T52" fmla="*/ 187 w 187"/>
                                    <a:gd name="T53" fmla="*/ 238 h 343"/>
                                    <a:gd name="T54" fmla="*/ 181 w 187"/>
                                    <a:gd name="T55" fmla="*/ 288 h 343"/>
                                    <a:gd name="T56" fmla="*/ 177 w 187"/>
                                    <a:gd name="T57" fmla="*/ 288 h 343"/>
                                    <a:gd name="T58" fmla="*/ 177 w 187"/>
                                    <a:gd name="T59" fmla="*/ 299 h 343"/>
                                    <a:gd name="T60" fmla="*/ 187 w 187"/>
                                    <a:gd name="T61" fmla="*/ 309 h 343"/>
                                    <a:gd name="T62" fmla="*/ 181 w 187"/>
                                    <a:gd name="T63" fmla="*/ 332 h 343"/>
                                    <a:gd name="T64" fmla="*/ 171 w 187"/>
                                    <a:gd name="T65" fmla="*/ 343 h 343"/>
                                    <a:gd name="T66" fmla="*/ 143 w 187"/>
                                    <a:gd name="T67" fmla="*/ 320 h 343"/>
                                    <a:gd name="T68" fmla="*/ 93 w 187"/>
                                    <a:gd name="T69" fmla="*/ 288 h 343"/>
                                    <a:gd name="T70" fmla="*/ 50 w 187"/>
                                    <a:gd name="T71" fmla="*/ 182 h 343"/>
                                    <a:gd name="T72" fmla="*/ 39 w 187"/>
                                    <a:gd name="T73" fmla="*/ 149 h 343"/>
                                    <a:gd name="T74" fmla="*/ 6 w 187"/>
                                    <a:gd name="T75" fmla="*/ 117 h 343"/>
                                    <a:gd name="T76" fmla="*/ 0 w 187"/>
                                    <a:gd name="T77" fmla="*/ 71 h 343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w 187"/>
                                    <a:gd name="T118" fmla="*/ 0 h 343"/>
                                    <a:gd name="T119" fmla="*/ 187 w 187"/>
                                    <a:gd name="T120" fmla="*/ 343 h 343"/>
                                  </a:gdLst>
                                  <a:ahLst/>
                                  <a:cxnLst>
                                    <a:cxn ang="T78">
                                      <a:pos x="T0" y="T1"/>
                                    </a:cxn>
                                    <a:cxn ang="T79">
                                      <a:pos x="T2" y="T3"/>
                                    </a:cxn>
                                    <a:cxn ang="T80">
                                      <a:pos x="T4" y="T5"/>
                                    </a:cxn>
                                    <a:cxn ang="T81">
                                      <a:pos x="T6" y="T7"/>
                                    </a:cxn>
                                    <a:cxn ang="T82">
                                      <a:pos x="T8" y="T9"/>
                                    </a:cxn>
                                    <a:cxn ang="T83">
                                      <a:pos x="T10" y="T11"/>
                                    </a:cxn>
                                    <a:cxn ang="T84">
                                      <a:pos x="T12" y="T13"/>
                                    </a:cxn>
                                    <a:cxn ang="T85">
                                      <a:pos x="T14" y="T15"/>
                                    </a:cxn>
                                    <a:cxn ang="T86">
                                      <a:pos x="T16" y="T17"/>
                                    </a:cxn>
                                    <a:cxn ang="T87">
                                      <a:pos x="T18" y="T19"/>
                                    </a:cxn>
                                    <a:cxn ang="T88">
                                      <a:pos x="T20" y="T21"/>
                                    </a:cxn>
                                    <a:cxn ang="T89">
                                      <a:pos x="T22" y="T23"/>
                                    </a:cxn>
                                    <a:cxn ang="T90">
                                      <a:pos x="T24" y="T25"/>
                                    </a:cxn>
                                    <a:cxn ang="T91">
                                      <a:pos x="T26" y="T27"/>
                                    </a:cxn>
                                    <a:cxn ang="T92">
                                      <a:pos x="T28" y="T29"/>
                                    </a:cxn>
                                    <a:cxn ang="T93">
                                      <a:pos x="T30" y="T31"/>
                                    </a:cxn>
                                    <a:cxn ang="T94">
                                      <a:pos x="T32" y="T33"/>
                                    </a:cxn>
                                    <a:cxn ang="T95">
                                      <a:pos x="T34" y="T35"/>
                                    </a:cxn>
                                    <a:cxn ang="T96">
                                      <a:pos x="T36" y="T37"/>
                                    </a:cxn>
                                    <a:cxn ang="T97">
                                      <a:pos x="T38" y="T39"/>
                                    </a:cxn>
                                    <a:cxn ang="T98">
                                      <a:pos x="T40" y="T41"/>
                                    </a:cxn>
                                    <a:cxn ang="T99">
                                      <a:pos x="T42" y="T43"/>
                                    </a:cxn>
                                    <a:cxn ang="T100">
                                      <a:pos x="T44" y="T45"/>
                                    </a:cxn>
                                    <a:cxn ang="T101">
                                      <a:pos x="T46" y="T47"/>
                                    </a:cxn>
                                    <a:cxn ang="T102">
                                      <a:pos x="T48" y="T49"/>
                                    </a:cxn>
                                    <a:cxn ang="T103">
                                      <a:pos x="T50" y="T51"/>
                                    </a:cxn>
                                    <a:cxn ang="T104">
                                      <a:pos x="T52" y="T53"/>
                                    </a:cxn>
                                    <a:cxn ang="T105">
                                      <a:pos x="T54" y="T55"/>
                                    </a:cxn>
                                    <a:cxn ang="T106">
                                      <a:pos x="T56" y="T57"/>
                                    </a:cxn>
                                    <a:cxn ang="T107">
                                      <a:pos x="T58" y="T59"/>
                                    </a:cxn>
                                    <a:cxn ang="T108">
                                      <a:pos x="T60" y="T61"/>
                                    </a:cxn>
                                    <a:cxn ang="T109">
                                      <a:pos x="T62" y="T63"/>
                                    </a:cxn>
                                    <a:cxn ang="T110">
                                      <a:pos x="T64" y="T65"/>
                                    </a:cxn>
                                    <a:cxn ang="T111">
                                      <a:pos x="T66" y="T67"/>
                                    </a:cxn>
                                    <a:cxn ang="T112">
                                      <a:pos x="T68" y="T69"/>
                                    </a:cxn>
                                    <a:cxn ang="T113">
                                      <a:pos x="T70" y="T71"/>
                                    </a:cxn>
                                    <a:cxn ang="T114">
                                      <a:pos x="T72" y="T73"/>
                                    </a:cxn>
                                    <a:cxn ang="T115">
                                      <a:pos x="T74" y="T75"/>
                                    </a:cxn>
                                    <a:cxn ang="T116">
                                      <a:pos x="T76" y="T77"/>
                                    </a:cxn>
                                  </a:cxnLst>
                                  <a:rect l="T117" t="T118" r="T119" b="T120"/>
                                  <a:pathLst>
                                    <a:path w="187" h="343">
                                      <a:moveTo>
                                        <a:pt x="0" y="71"/>
                                      </a:moveTo>
                                      <a:lnTo>
                                        <a:pt x="16" y="84"/>
                                      </a:lnTo>
                                      <a:lnTo>
                                        <a:pt x="43" y="77"/>
                                      </a:lnTo>
                                      <a:lnTo>
                                        <a:pt x="56" y="67"/>
                                      </a:lnTo>
                                      <a:lnTo>
                                        <a:pt x="50" y="61"/>
                                      </a:lnTo>
                                      <a:lnTo>
                                        <a:pt x="60" y="44"/>
                                      </a:lnTo>
                                      <a:lnTo>
                                        <a:pt x="60" y="33"/>
                                      </a:lnTo>
                                      <a:lnTo>
                                        <a:pt x="87" y="17"/>
                                      </a:lnTo>
                                      <a:lnTo>
                                        <a:pt x="87" y="0"/>
                                      </a:lnTo>
                                      <a:lnTo>
                                        <a:pt x="99" y="11"/>
                                      </a:lnTo>
                                      <a:lnTo>
                                        <a:pt x="116" y="33"/>
                                      </a:lnTo>
                                      <a:lnTo>
                                        <a:pt x="149" y="40"/>
                                      </a:lnTo>
                                      <a:lnTo>
                                        <a:pt x="149" y="55"/>
                                      </a:lnTo>
                                      <a:lnTo>
                                        <a:pt x="143" y="77"/>
                                      </a:lnTo>
                                      <a:lnTo>
                                        <a:pt x="143" y="84"/>
                                      </a:lnTo>
                                      <a:lnTo>
                                        <a:pt x="127" y="88"/>
                                      </a:lnTo>
                                      <a:lnTo>
                                        <a:pt x="116" y="127"/>
                                      </a:lnTo>
                                      <a:lnTo>
                                        <a:pt x="110" y="127"/>
                                      </a:lnTo>
                                      <a:lnTo>
                                        <a:pt x="110" y="165"/>
                                      </a:lnTo>
                                      <a:lnTo>
                                        <a:pt x="121" y="165"/>
                                      </a:lnTo>
                                      <a:lnTo>
                                        <a:pt x="137" y="182"/>
                                      </a:lnTo>
                                      <a:lnTo>
                                        <a:pt x="149" y="177"/>
                                      </a:lnTo>
                                      <a:lnTo>
                                        <a:pt x="154" y="182"/>
                                      </a:lnTo>
                                      <a:lnTo>
                                        <a:pt x="154" y="194"/>
                                      </a:lnTo>
                                      <a:lnTo>
                                        <a:pt x="160" y="205"/>
                                      </a:lnTo>
                                      <a:lnTo>
                                        <a:pt x="171" y="205"/>
                                      </a:lnTo>
                                      <a:lnTo>
                                        <a:pt x="187" y="238"/>
                                      </a:lnTo>
                                      <a:lnTo>
                                        <a:pt x="181" y="288"/>
                                      </a:lnTo>
                                      <a:lnTo>
                                        <a:pt x="177" y="288"/>
                                      </a:lnTo>
                                      <a:lnTo>
                                        <a:pt x="177" y="299"/>
                                      </a:lnTo>
                                      <a:lnTo>
                                        <a:pt x="187" y="309"/>
                                      </a:lnTo>
                                      <a:lnTo>
                                        <a:pt x="181" y="332"/>
                                      </a:lnTo>
                                      <a:lnTo>
                                        <a:pt x="171" y="343"/>
                                      </a:lnTo>
                                      <a:lnTo>
                                        <a:pt x="143" y="320"/>
                                      </a:lnTo>
                                      <a:lnTo>
                                        <a:pt x="93" y="288"/>
                                      </a:lnTo>
                                      <a:lnTo>
                                        <a:pt x="50" y="182"/>
                                      </a:lnTo>
                                      <a:lnTo>
                                        <a:pt x="39" y="149"/>
                                      </a:lnTo>
                                      <a:lnTo>
                                        <a:pt x="6" y="117"/>
                                      </a:lnTo>
                                      <a:lnTo>
                                        <a:pt x="0" y="7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3" name="Freeform 46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17" y="2210"/>
                                  <a:ext cx="44" cy="27"/>
                                </a:xfrm>
                                <a:custGeom>
                                  <a:avLst/>
                                  <a:gdLst>
                                    <a:gd name="T0" fmla="*/ 0 w 44"/>
                                    <a:gd name="T1" fmla="*/ 0 h 27"/>
                                    <a:gd name="T2" fmla="*/ 17 w 44"/>
                                    <a:gd name="T3" fmla="*/ 4 h 27"/>
                                    <a:gd name="T4" fmla="*/ 39 w 44"/>
                                    <a:gd name="T5" fmla="*/ 16 h 27"/>
                                    <a:gd name="T6" fmla="*/ 44 w 44"/>
                                    <a:gd name="T7" fmla="*/ 27 h 27"/>
                                    <a:gd name="T8" fmla="*/ 0 w 44"/>
                                    <a:gd name="T9" fmla="*/ 27 h 27"/>
                                    <a:gd name="T10" fmla="*/ 0 w 44"/>
                                    <a:gd name="T11" fmla="*/ 0 h 27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44"/>
                                    <a:gd name="T19" fmla="*/ 0 h 27"/>
                                    <a:gd name="T20" fmla="*/ 44 w 44"/>
                                    <a:gd name="T21" fmla="*/ 27 h 27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44" h="27">
                                      <a:moveTo>
                                        <a:pt x="0" y="0"/>
                                      </a:moveTo>
                                      <a:lnTo>
                                        <a:pt x="17" y="4"/>
                                      </a:lnTo>
                                      <a:lnTo>
                                        <a:pt x="39" y="16"/>
                                      </a:lnTo>
                                      <a:lnTo>
                                        <a:pt x="44" y="27"/>
                                      </a:lnTo>
                                      <a:lnTo>
                                        <a:pt x="0" y="27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4" name="Freeform 46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196" y="1364"/>
                                  <a:ext cx="100" cy="61"/>
                                </a:xfrm>
                                <a:custGeom>
                                  <a:avLst/>
                                  <a:gdLst>
                                    <a:gd name="T0" fmla="*/ 0 w 100"/>
                                    <a:gd name="T1" fmla="*/ 6 h 61"/>
                                    <a:gd name="T2" fmla="*/ 22 w 100"/>
                                    <a:gd name="T3" fmla="*/ 0 h 61"/>
                                    <a:gd name="T4" fmla="*/ 33 w 100"/>
                                    <a:gd name="T5" fmla="*/ 11 h 61"/>
                                    <a:gd name="T6" fmla="*/ 83 w 100"/>
                                    <a:gd name="T7" fmla="*/ 0 h 61"/>
                                    <a:gd name="T8" fmla="*/ 100 w 100"/>
                                    <a:gd name="T9" fmla="*/ 23 h 61"/>
                                    <a:gd name="T10" fmla="*/ 100 w 100"/>
                                    <a:gd name="T11" fmla="*/ 34 h 61"/>
                                    <a:gd name="T12" fmla="*/ 44 w 100"/>
                                    <a:gd name="T13" fmla="*/ 61 h 61"/>
                                    <a:gd name="T14" fmla="*/ 6 w 100"/>
                                    <a:gd name="T15" fmla="*/ 44 h 61"/>
                                    <a:gd name="T16" fmla="*/ 16 w 100"/>
                                    <a:gd name="T17" fmla="*/ 23 h 61"/>
                                    <a:gd name="T18" fmla="*/ 0 w 100"/>
                                    <a:gd name="T19" fmla="*/ 6 h 61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w 100"/>
                                    <a:gd name="T31" fmla="*/ 0 h 61"/>
                                    <a:gd name="T32" fmla="*/ 100 w 100"/>
                                    <a:gd name="T33" fmla="*/ 61 h 61"/>
                                  </a:gdLst>
                                  <a:ahLst/>
                                  <a:cxnLst>
                                    <a:cxn ang="T20">
                                      <a:pos x="T0" y="T1"/>
                                    </a:cxn>
                                    <a:cxn ang="T21">
                                      <a:pos x="T2" y="T3"/>
                                    </a:cxn>
                                    <a:cxn ang="T22">
                                      <a:pos x="T4" y="T5"/>
                                    </a:cxn>
                                    <a:cxn ang="T23">
                                      <a:pos x="T6" y="T7"/>
                                    </a:cxn>
                                    <a:cxn ang="T24">
                                      <a:pos x="T8" y="T9"/>
                                    </a:cxn>
                                    <a:cxn ang="T25">
                                      <a:pos x="T10" y="T11"/>
                                    </a:cxn>
                                    <a:cxn ang="T26">
                                      <a:pos x="T12" y="T13"/>
                                    </a:cxn>
                                    <a:cxn ang="T27">
                                      <a:pos x="T14" y="T15"/>
                                    </a:cxn>
                                    <a:cxn ang="T28">
                                      <a:pos x="T16" y="T17"/>
                                    </a:cxn>
                                    <a:cxn ang="T29">
                                      <a:pos x="T18" y="T19"/>
                                    </a:cxn>
                                  </a:cxnLst>
                                  <a:rect l="T30" t="T31" r="T32" b="T33"/>
                                  <a:pathLst>
                                    <a:path w="100" h="61">
                                      <a:moveTo>
                                        <a:pt x="0" y="6"/>
                                      </a:moveTo>
                                      <a:lnTo>
                                        <a:pt x="22" y="0"/>
                                      </a:lnTo>
                                      <a:lnTo>
                                        <a:pt x="33" y="11"/>
                                      </a:lnTo>
                                      <a:lnTo>
                                        <a:pt x="83" y="0"/>
                                      </a:lnTo>
                                      <a:lnTo>
                                        <a:pt x="100" y="23"/>
                                      </a:lnTo>
                                      <a:lnTo>
                                        <a:pt x="100" y="34"/>
                                      </a:lnTo>
                                      <a:lnTo>
                                        <a:pt x="44" y="61"/>
                                      </a:lnTo>
                                      <a:lnTo>
                                        <a:pt x="6" y="44"/>
                                      </a:lnTo>
                                      <a:lnTo>
                                        <a:pt x="16" y="23"/>
                                      </a:lnTo>
                                      <a:lnTo>
                                        <a:pt x="0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5" name="Freeform 46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870" y="1932"/>
                                  <a:ext cx="343" cy="366"/>
                                </a:xfrm>
                                <a:custGeom>
                                  <a:avLst/>
                                  <a:gdLst>
                                    <a:gd name="T0" fmla="*/ 6 w 343"/>
                                    <a:gd name="T1" fmla="*/ 0 h 366"/>
                                    <a:gd name="T2" fmla="*/ 40 w 343"/>
                                    <a:gd name="T3" fmla="*/ 0 h 366"/>
                                    <a:gd name="T4" fmla="*/ 73 w 343"/>
                                    <a:gd name="T5" fmla="*/ 29 h 366"/>
                                    <a:gd name="T6" fmla="*/ 111 w 343"/>
                                    <a:gd name="T7" fmla="*/ 29 h 366"/>
                                    <a:gd name="T8" fmla="*/ 117 w 343"/>
                                    <a:gd name="T9" fmla="*/ 23 h 366"/>
                                    <a:gd name="T10" fmla="*/ 138 w 343"/>
                                    <a:gd name="T11" fmla="*/ 29 h 366"/>
                                    <a:gd name="T12" fmla="*/ 155 w 343"/>
                                    <a:gd name="T13" fmla="*/ 73 h 366"/>
                                    <a:gd name="T14" fmla="*/ 167 w 343"/>
                                    <a:gd name="T15" fmla="*/ 78 h 366"/>
                                    <a:gd name="T16" fmla="*/ 177 w 343"/>
                                    <a:gd name="T17" fmla="*/ 67 h 366"/>
                                    <a:gd name="T18" fmla="*/ 194 w 343"/>
                                    <a:gd name="T19" fmla="*/ 73 h 366"/>
                                    <a:gd name="T20" fmla="*/ 200 w 343"/>
                                    <a:gd name="T21" fmla="*/ 134 h 366"/>
                                    <a:gd name="T22" fmla="*/ 217 w 343"/>
                                    <a:gd name="T23" fmla="*/ 144 h 366"/>
                                    <a:gd name="T24" fmla="*/ 205 w 343"/>
                                    <a:gd name="T25" fmla="*/ 178 h 366"/>
                                    <a:gd name="T26" fmla="*/ 194 w 343"/>
                                    <a:gd name="T27" fmla="*/ 244 h 366"/>
                                    <a:gd name="T28" fmla="*/ 227 w 343"/>
                                    <a:gd name="T29" fmla="*/ 288 h 366"/>
                                    <a:gd name="T30" fmla="*/ 277 w 343"/>
                                    <a:gd name="T31" fmla="*/ 282 h 366"/>
                                    <a:gd name="T32" fmla="*/ 282 w 343"/>
                                    <a:gd name="T33" fmla="*/ 266 h 366"/>
                                    <a:gd name="T34" fmla="*/ 288 w 343"/>
                                    <a:gd name="T35" fmla="*/ 244 h 366"/>
                                    <a:gd name="T36" fmla="*/ 343 w 343"/>
                                    <a:gd name="T37" fmla="*/ 238 h 366"/>
                                    <a:gd name="T38" fmla="*/ 309 w 343"/>
                                    <a:gd name="T39" fmla="*/ 305 h 366"/>
                                    <a:gd name="T40" fmla="*/ 271 w 343"/>
                                    <a:gd name="T41" fmla="*/ 310 h 366"/>
                                    <a:gd name="T42" fmla="*/ 271 w 343"/>
                                    <a:gd name="T43" fmla="*/ 316 h 366"/>
                                    <a:gd name="T44" fmla="*/ 277 w 343"/>
                                    <a:gd name="T45" fmla="*/ 338 h 366"/>
                                    <a:gd name="T46" fmla="*/ 261 w 343"/>
                                    <a:gd name="T47" fmla="*/ 343 h 366"/>
                                    <a:gd name="T48" fmla="*/ 249 w 343"/>
                                    <a:gd name="T49" fmla="*/ 366 h 366"/>
                                    <a:gd name="T50" fmla="*/ 227 w 343"/>
                                    <a:gd name="T51" fmla="*/ 332 h 366"/>
                                    <a:gd name="T52" fmla="*/ 205 w 343"/>
                                    <a:gd name="T53" fmla="*/ 338 h 366"/>
                                    <a:gd name="T54" fmla="*/ 188 w 343"/>
                                    <a:gd name="T55" fmla="*/ 343 h 366"/>
                                    <a:gd name="T56" fmla="*/ 144 w 343"/>
                                    <a:gd name="T57" fmla="*/ 322 h 366"/>
                                    <a:gd name="T58" fmla="*/ 90 w 343"/>
                                    <a:gd name="T59" fmla="*/ 255 h 366"/>
                                    <a:gd name="T60" fmla="*/ 94 w 343"/>
                                    <a:gd name="T61" fmla="*/ 205 h 366"/>
                                    <a:gd name="T62" fmla="*/ 73 w 343"/>
                                    <a:gd name="T63" fmla="*/ 155 h 366"/>
                                    <a:gd name="T64" fmla="*/ 56 w 343"/>
                                    <a:gd name="T65" fmla="*/ 101 h 366"/>
                                    <a:gd name="T66" fmla="*/ 46 w 343"/>
                                    <a:gd name="T67" fmla="*/ 34 h 366"/>
                                    <a:gd name="T68" fmla="*/ 33 w 343"/>
                                    <a:gd name="T69" fmla="*/ 17 h 366"/>
                                    <a:gd name="T70" fmla="*/ 23 w 343"/>
                                    <a:gd name="T71" fmla="*/ 50 h 366"/>
                                    <a:gd name="T72" fmla="*/ 40 w 343"/>
                                    <a:gd name="T73" fmla="*/ 107 h 366"/>
                                    <a:gd name="T74" fmla="*/ 40 w 343"/>
                                    <a:gd name="T75" fmla="*/ 155 h 366"/>
                                    <a:gd name="T76" fmla="*/ 50 w 343"/>
                                    <a:gd name="T77" fmla="*/ 188 h 366"/>
                                    <a:gd name="T78" fmla="*/ 40 w 343"/>
                                    <a:gd name="T79" fmla="*/ 201 h 366"/>
                                    <a:gd name="T80" fmla="*/ 29 w 343"/>
                                    <a:gd name="T81" fmla="*/ 178 h 366"/>
                                    <a:gd name="T82" fmla="*/ 29 w 343"/>
                                    <a:gd name="T83" fmla="*/ 128 h 366"/>
                                    <a:gd name="T84" fmla="*/ 12 w 343"/>
                                    <a:gd name="T85" fmla="*/ 107 h 366"/>
                                    <a:gd name="T86" fmla="*/ 0 w 343"/>
                                    <a:gd name="T87" fmla="*/ 90 h 366"/>
                                    <a:gd name="T88" fmla="*/ 12 w 343"/>
                                    <a:gd name="T89" fmla="*/ 84 h 366"/>
                                    <a:gd name="T90" fmla="*/ 6 w 343"/>
                                    <a:gd name="T91" fmla="*/ 40 h 366"/>
                                    <a:gd name="T92" fmla="*/ 6 w 343"/>
                                    <a:gd name="T93" fmla="*/ 0 h 36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w 343"/>
                                    <a:gd name="T142" fmla="*/ 0 h 366"/>
                                    <a:gd name="T143" fmla="*/ 343 w 343"/>
                                    <a:gd name="T144" fmla="*/ 366 h 366"/>
                                  </a:gdLst>
                                  <a:ahLst/>
                                  <a:cxnLst>
                                    <a:cxn ang="T94">
                                      <a:pos x="T0" y="T1"/>
                                    </a:cxn>
                                    <a:cxn ang="T95">
                                      <a:pos x="T2" y="T3"/>
                                    </a:cxn>
                                    <a:cxn ang="T96">
                                      <a:pos x="T4" y="T5"/>
                                    </a:cxn>
                                    <a:cxn ang="T97">
                                      <a:pos x="T6" y="T7"/>
                                    </a:cxn>
                                    <a:cxn ang="T98">
                                      <a:pos x="T8" y="T9"/>
                                    </a:cxn>
                                    <a:cxn ang="T99">
                                      <a:pos x="T10" y="T11"/>
                                    </a:cxn>
                                    <a:cxn ang="T100">
                                      <a:pos x="T12" y="T13"/>
                                    </a:cxn>
                                    <a:cxn ang="T101">
                                      <a:pos x="T14" y="T15"/>
                                    </a:cxn>
                                    <a:cxn ang="T102">
                                      <a:pos x="T16" y="T17"/>
                                    </a:cxn>
                                    <a:cxn ang="T103">
                                      <a:pos x="T18" y="T19"/>
                                    </a:cxn>
                                    <a:cxn ang="T104">
                                      <a:pos x="T20" y="T21"/>
                                    </a:cxn>
                                    <a:cxn ang="T105">
                                      <a:pos x="T22" y="T23"/>
                                    </a:cxn>
                                    <a:cxn ang="T106">
                                      <a:pos x="T24" y="T25"/>
                                    </a:cxn>
                                    <a:cxn ang="T107">
                                      <a:pos x="T26" y="T27"/>
                                    </a:cxn>
                                    <a:cxn ang="T108">
                                      <a:pos x="T28" y="T29"/>
                                    </a:cxn>
                                    <a:cxn ang="T109">
                                      <a:pos x="T30" y="T31"/>
                                    </a:cxn>
                                    <a:cxn ang="T110">
                                      <a:pos x="T32" y="T33"/>
                                    </a:cxn>
                                    <a:cxn ang="T111">
                                      <a:pos x="T34" y="T35"/>
                                    </a:cxn>
                                    <a:cxn ang="T112">
                                      <a:pos x="T36" y="T37"/>
                                    </a:cxn>
                                    <a:cxn ang="T113">
                                      <a:pos x="T38" y="T39"/>
                                    </a:cxn>
                                    <a:cxn ang="T114">
                                      <a:pos x="T40" y="T41"/>
                                    </a:cxn>
                                    <a:cxn ang="T115">
                                      <a:pos x="T42" y="T43"/>
                                    </a:cxn>
                                    <a:cxn ang="T116">
                                      <a:pos x="T44" y="T45"/>
                                    </a:cxn>
                                    <a:cxn ang="T117">
                                      <a:pos x="T46" y="T47"/>
                                    </a:cxn>
                                    <a:cxn ang="T118">
                                      <a:pos x="T48" y="T49"/>
                                    </a:cxn>
                                    <a:cxn ang="T119">
                                      <a:pos x="T50" y="T51"/>
                                    </a:cxn>
                                    <a:cxn ang="T120">
                                      <a:pos x="T52" y="T53"/>
                                    </a:cxn>
                                    <a:cxn ang="T121">
                                      <a:pos x="T54" y="T55"/>
                                    </a:cxn>
                                    <a:cxn ang="T122">
                                      <a:pos x="T56" y="T57"/>
                                    </a:cxn>
                                    <a:cxn ang="T123">
                                      <a:pos x="T58" y="T59"/>
                                    </a:cxn>
                                    <a:cxn ang="T124">
                                      <a:pos x="T60" y="T61"/>
                                    </a:cxn>
                                    <a:cxn ang="T125">
                                      <a:pos x="T62" y="T63"/>
                                    </a:cxn>
                                    <a:cxn ang="T126">
                                      <a:pos x="T64" y="T65"/>
                                    </a:cxn>
                                    <a:cxn ang="T127">
                                      <a:pos x="T66" y="T67"/>
                                    </a:cxn>
                                    <a:cxn ang="T128">
                                      <a:pos x="T68" y="T69"/>
                                    </a:cxn>
                                    <a:cxn ang="T129">
                                      <a:pos x="T70" y="T71"/>
                                    </a:cxn>
                                    <a:cxn ang="T130">
                                      <a:pos x="T72" y="T73"/>
                                    </a:cxn>
                                    <a:cxn ang="T131">
                                      <a:pos x="T74" y="T75"/>
                                    </a:cxn>
                                    <a:cxn ang="T132">
                                      <a:pos x="T76" y="T77"/>
                                    </a:cxn>
                                    <a:cxn ang="T133">
                                      <a:pos x="T78" y="T79"/>
                                    </a:cxn>
                                    <a:cxn ang="T134">
                                      <a:pos x="T80" y="T81"/>
                                    </a:cxn>
                                    <a:cxn ang="T135">
                                      <a:pos x="T82" y="T83"/>
                                    </a:cxn>
                                    <a:cxn ang="T136">
                                      <a:pos x="T84" y="T85"/>
                                    </a:cxn>
                                    <a:cxn ang="T137">
                                      <a:pos x="T86" y="T87"/>
                                    </a:cxn>
                                    <a:cxn ang="T138">
                                      <a:pos x="T88" y="T89"/>
                                    </a:cxn>
                                    <a:cxn ang="T139">
                                      <a:pos x="T90" y="T91"/>
                                    </a:cxn>
                                    <a:cxn ang="T140">
                                      <a:pos x="T92" y="T93"/>
                                    </a:cxn>
                                  </a:cxnLst>
                                  <a:rect l="T141" t="T142" r="T143" b="T144"/>
                                  <a:pathLst>
                                    <a:path w="343" h="366">
                                      <a:moveTo>
                                        <a:pt x="6" y="0"/>
                                      </a:moveTo>
                                      <a:lnTo>
                                        <a:pt x="40" y="0"/>
                                      </a:lnTo>
                                      <a:lnTo>
                                        <a:pt x="73" y="29"/>
                                      </a:lnTo>
                                      <a:lnTo>
                                        <a:pt x="111" y="29"/>
                                      </a:lnTo>
                                      <a:lnTo>
                                        <a:pt x="117" y="23"/>
                                      </a:lnTo>
                                      <a:lnTo>
                                        <a:pt x="138" y="29"/>
                                      </a:lnTo>
                                      <a:lnTo>
                                        <a:pt x="155" y="73"/>
                                      </a:lnTo>
                                      <a:lnTo>
                                        <a:pt x="167" y="78"/>
                                      </a:lnTo>
                                      <a:lnTo>
                                        <a:pt x="177" y="67"/>
                                      </a:lnTo>
                                      <a:lnTo>
                                        <a:pt x="194" y="73"/>
                                      </a:lnTo>
                                      <a:lnTo>
                                        <a:pt x="200" y="134"/>
                                      </a:lnTo>
                                      <a:lnTo>
                                        <a:pt x="217" y="144"/>
                                      </a:lnTo>
                                      <a:lnTo>
                                        <a:pt x="205" y="178"/>
                                      </a:lnTo>
                                      <a:lnTo>
                                        <a:pt x="194" y="244"/>
                                      </a:lnTo>
                                      <a:lnTo>
                                        <a:pt x="227" y="288"/>
                                      </a:lnTo>
                                      <a:lnTo>
                                        <a:pt x="277" y="282"/>
                                      </a:lnTo>
                                      <a:lnTo>
                                        <a:pt x="282" y="266"/>
                                      </a:lnTo>
                                      <a:lnTo>
                                        <a:pt x="288" y="244"/>
                                      </a:lnTo>
                                      <a:lnTo>
                                        <a:pt x="343" y="238"/>
                                      </a:lnTo>
                                      <a:lnTo>
                                        <a:pt x="309" y="305"/>
                                      </a:lnTo>
                                      <a:lnTo>
                                        <a:pt x="271" y="310"/>
                                      </a:lnTo>
                                      <a:lnTo>
                                        <a:pt x="271" y="316"/>
                                      </a:lnTo>
                                      <a:lnTo>
                                        <a:pt x="277" y="338"/>
                                      </a:lnTo>
                                      <a:lnTo>
                                        <a:pt x="261" y="343"/>
                                      </a:lnTo>
                                      <a:lnTo>
                                        <a:pt x="249" y="366"/>
                                      </a:lnTo>
                                      <a:lnTo>
                                        <a:pt x="227" y="332"/>
                                      </a:lnTo>
                                      <a:lnTo>
                                        <a:pt x="205" y="338"/>
                                      </a:lnTo>
                                      <a:lnTo>
                                        <a:pt x="188" y="343"/>
                                      </a:lnTo>
                                      <a:lnTo>
                                        <a:pt x="144" y="322"/>
                                      </a:lnTo>
                                      <a:lnTo>
                                        <a:pt x="90" y="255"/>
                                      </a:lnTo>
                                      <a:lnTo>
                                        <a:pt x="94" y="205"/>
                                      </a:lnTo>
                                      <a:lnTo>
                                        <a:pt x="73" y="155"/>
                                      </a:lnTo>
                                      <a:lnTo>
                                        <a:pt x="56" y="101"/>
                                      </a:lnTo>
                                      <a:lnTo>
                                        <a:pt x="46" y="34"/>
                                      </a:lnTo>
                                      <a:lnTo>
                                        <a:pt x="33" y="17"/>
                                      </a:lnTo>
                                      <a:lnTo>
                                        <a:pt x="23" y="50"/>
                                      </a:lnTo>
                                      <a:lnTo>
                                        <a:pt x="40" y="107"/>
                                      </a:lnTo>
                                      <a:lnTo>
                                        <a:pt x="40" y="155"/>
                                      </a:lnTo>
                                      <a:lnTo>
                                        <a:pt x="50" y="188"/>
                                      </a:lnTo>
                                      <a:lnTo>
                                        <a:pt x="40" y="201"/>
                                      </a:lnTo>
                                      <a:lnTo>
                                        <a:pt x="29" y="178"/>
                                      </a:lnTo>
                                      <a:lnTo>
                                        <a:pt x="29" y="128"/>
                                      </a:lnTo>
                                      <a:lnTo>
                                        <a:pt x="12" y="107"/>
                                      </a:lnTo>
                                      <a:lnTo>
                                        <a:pt x="0" y="90"/>
                                      </a:lnTo>
                                      <a:lnTo>
                                        <a:pt x="12" y="84"/>
                                      </a:lnTo>
                                      <a:lnTo>
                                        <a:pt x="6" y="40"/>
                                      </a:lnTo>
                                      <a:lnTo>
                                        <a:pt x="6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6" name="Freeform 46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58" y="2237"/>
                                  <a:ext cx="21" cy="33"/>
                                </a:xfrm>
                                <a:custGeom>
                                  <a:avLst/>
                                  <a:gdLst>
                                    <a:gd name="T0" fmla="*/ 21 w 21"/>
                                    <a:gd name="T1" fmla="*/ 0 h 33"/>
                                    <a:gd name="T2" fmla="*/ 0 w 21"/>
                                    <a:gd name="T3" fmla="*/ 3 h 33"/>
                                    <a:gd name="T4" fmla="*/ 6 w 21"/>
                                    <a:gd name="T5" fmla="*/ 27 h 33"/>
                                    <a:gd name="T6" fmla="*/ 17 w 21"/>
                                    <a:gd name="T7" fmla="*/ 33 h 33"/>
                                    <a:gd name="T8" fmla="*/ 21 w 21"/>
                                    <a:gd name="T9" fmla="*/ 21 h 33"/>
                                    <a:gd name="T10" fmla="*/ 21 w 21"/>
                                    <a:gd name="T11" fmla="*/ 0 h 33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21"/>
                                    <a:gd name="T19" fmla="*/ 0 h 33"/>
                                    <a:gd name="T20" fmla="*/ 21 w 21"/>
                                    <a:gd name="T21" fmla="*/ 33 h 33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21" h="33">
                                      <a:moveTo>
                                        <a:pt x="21" y="0"/>
                                      </a:moveTo>
                                      <a:lnTo>
                                        <a:pt x="0" y="3"/>
                                      </a:lnTo>
                                      <a:lnTo>
                                        <a:pt x="6" y="27"/>
                                      </a:lnTo>
                                      <a:lnTo>
                                        <a:pt x="17" y="33"/>
                                      </a:lnTo>
                                      <a:lnTo>
                                        <a:pt x="21" y="21"/>
                                      </a:lnTo>
                                      <a:lnTo>
                                        <a:pt x="2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7" name="Freeform 47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19" y="2240"/>
                                  <a:ext cx="66" cy="80"/>
                                </a:xfrm>
                                <a:custGeom>
                                  <a:avLst/>
                                  <a:gdLst>
                                    <a:gd name="T0" fmla="*/ 39 w 66"/>
                                    <a:gd name="T1" fmla="*/ 0 h 80"/>
                                    <a:gd name="T2" fmla="*/ 45 w 66"/>
                                    <a:gd name="T3" fmla="*/ 24 h 80"/>
                                    <a:gd name="T4" fmla="*/ 66 w 66"/>
                                    <a:gd name="T5" fmla="*/ 30 h 80"/>
                                    <a:gd name="T6" fmla="*/ 39 w 66"/>
                                    <a:gd name="T7" fmla="*/ 58 h 80"/>
                                    <a:gd name="T8" fmla="*/ 28 w 66"/>
                                    <a:gd name="T9" fmla="*/ 80 h 80"/>
                                    <a:gd name="T10" fmla="*/ 12 w 66"/>
                                    <a:gd name="T11" fmla="*/ 68 h 80"/>
                                    <a:gd name="T12" fmla="*/ 0 w 66"/>
                                    <a:gd name="T13" fmla="*/ 58 h 80"/>
                                    <a:gd name="T14" fmla="*/ 12 w 66"/>
                                    <a:gd name="T15" fmla="*/ 35 h 80"/>
                                    <a:gd name="T16" fmla="*/ 28 w 66"/>
                                    <a:gd name="T17" fmla="*/ 30 h 80"/>
                                    <a:gd name="T18" fmla="*/ 22 w 66"/>
                                    <a:gd name="T19" fmla="*/ 8 h 80"/>
                                    <a:gd name="T20" fmla="*/ 22 w 66"/>
                                    <a:gd name="T21" fmla="*/ 2 h 80"/>
                                    <a:gd name="T22" fmla="*/ 39 w 66"/>
                                    <a:gd name="T23" fmla="*/ 0 h 80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66"/>
                                    <a:gd name="T37" fmla="*/ 0 h 80"/>
                                    <a:gd name="T38" fmla="*/ 66 w 66"/>
                                    <a:gd name="T39" fmla="*/ 80 h 80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66" h="80">
                                      <a:moveTo>
                                        <a:pt x="39" y="0"/>
                                      </a:moveTo>
                                      <a:lnTo>
                                        <a:pt x="45" y="24"/>
                                      </a:lnTo>
                                      <a:lnTo>
                                        <a:pt x="66" y="30"/>
                                      </a:lnTo>
                                      <a:lnTo>
                                        <a:pt x="39" y="58"/>
                                      </a:lnTo>
                                      <a:lnTo>
                                        <a:pt x="28" y="80"/>
                                      </a:lnTo>
                                      <a:lnTo>
                                        <a:pt x="12" y="68"/>
                                      </a:lnTo>
                                      <a:lnTo>
                                        <a:pt x="0" y="58"/>
                                      </a:lnTo>
                                      <a:lnTo>
                                        <a:pt x="12" y="35"/>
                                      </a:lnTo>
                                      <a:lnTo>
                                        <a:pt x="28" y="30"/>
                                      </a:lnTo>
                                      <a:lnTo>
                                        <a:pt x="22" y="8"/>
                                      </a:lnTo>
                                      <a:lnTo>
                                        <a:pt x="22" y="2"/>
                                      </a:lnTo>
                                      <a:lnTo>
                                        <a:pt x="39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8" name="Freeform 47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58" y="2270"/>
                                  <a:ext cx="88" cy="61"/>
                                </a:xfrm>
                                <a:custGeom>
                                  <a:avLst/>
                                  <a:gdLst>
                                    <a:gd name="T0" fmla="*/ 27 w 88"/>
                                    <a:gd name="T1" fmla="*/ 0 h 61"/>
                                    <a:gd name="T2" fmla="*/ 67 w 88"/>
                                    <a:gd name="T3" fmla="*/ 5 h 61"/>
                                    <a:gd name="T4" fmla="*/ 88 w 88"/>
                                    <a:gd name="T5" fmla="*/ 28 h 61"/>
                                    <a:gd name="T6" fmla="*/ 33 w 88"/>
                                    <a:gd name="T7" fmla="*/ 61 h 61"/>
                                    <a:gd name="T8" fmla="*/ 27 w 88"/>
                                    <a:gd name="T9" fmla="*/ 61 h 61"/>
                                    <a:gd name="T10" fmla="*/ 27 w 88"/>
                                    <a:gd name="T11" fmla="*/ 55 h 61"/>
                                    <a:gd name="T12" fmla="*/ 0 w 88"/>
                                    <a:gd name="T13" fmla="*/ 28 h 61"/>
                                    <a:gd name="T14" fmla="*/ 27 w 88"/>
                                    <a:gd name="T15" fmla="*/ 0 h 61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88"/>
                                    <a:gd name="T25" fmla="*/ 0 h 61"/>
                                    <a:gd name="T26" fmla="*/ 88 w 88"/>
                                    <a:gd name="T27" fmla="*/ 61 h 61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88" h="61">
                                      <a:moveTo>
                                        <a:pt x="27" y="0"/>
                                      </a:moveTo>
                                      <a:lnTo>
                                        <a:pt x="67" y="5"/>
                                      </a:lnTo>
                                      <a:lnTo>
                                        <a:pt x="88" y="28"/>
                                      </a:lnTo>
                                      <a:lnTo>
                                        <a:pt x="33" y="61"/>
                                      </a:lnTo>
                                      <a:lnTo>
                                        <a:pt x="27" y="61"/>
                                      </a:lnTo>
                                      <a:lnTo>
                                        <a:pt x="27" y="55"/>
                                      </a:lnTo>
                                      <a:lnTo>
                                        <a:pt x="0" y="28"/>
                                      </a:lnTo>
                                      <a:lnTo>
                                        <a:pt x="2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399" name="Freeform 47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340" y="2099"/>
                                  <a:ext cx="16" cy="17"/>
                                </a:xfrm>
                                <a:custGeom>
                                  <a:avLst/>
                                  <a:gdLst>
                                    <a:gd name="T0" fmla="*/ 10 w 16"/>
                                    <a:gd name="T1" fmla="*/ 0 h 17"/>
                                    <a:gd name="T2" fmla="*/ 16 w 16"/>
                                    <a:gd name="T3" fmla="*/ 17 h 17"/>
                                    <a:gd name="T4" fmla="*/ 6 w 16"/>
                                    <a:gd name="T5" fmla="*/ 17 h 17"/>
                                    <a:gd name="T6" fmla="*/ 0 w 16"/>
                                    <a:gd name="T7" fmla="*/ 5 h 17"/>
                                    <a:gd name="T8" fmla="*/ 0 w 16"/>
                                    <a:gd name="T9" fmla="*/ 0 h 17"/>
                                    <a:gd name="T10" fmla="*/ 10 w 16"/>
                                    <a:gd name="T11" fmla="*/ 0 h 17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16"/>
                                    <a:gd name="T19" fmla="*/ 0 h 17"/>
                                    <a:gd name="T20" fmla="*/ 16 w 16"/>
                                    <a:gd name="T21" fmla="*/ 17 h 17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16" h="17">
                                      <a:moveTo>
                                        <a:pt x="10" y="0"/>
                                      </a:moveTo>
                                      <a:lnTo>
                                        <a:pt x="16" y="17"/>
                                      </a:lnTo>
                                      <a:lnTo>
                                        <a:pt x="6" y="17"/>
                                      </a:lnTo>
                                      <a:lnTo>
                                        <a:pt x="0" y="5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1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0" name="Freeform 47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379" y="2210"/>
                                  <a:ext cx="38" cy="27"/>
                                </a:xfrm>
                                <a:custGeom>
                                  <a:avLst/>
                                  <a:gdLst>
                                    <a:gd name="T0" fmla="*/ 17 w 38"/>
                                    <a:gd name="T1" fmla="*/ 4 h 27"/>
                                    <a:gd name="T2" fmla="*/ 27 w 38"/>
                                    <a:gd name="T3" fmla="*/ 0 h 27"/>
                                    <a:gd name="T4" fmla="*/ 38 w 38"/>
                                    <a:gd name="T5" fmla="*/ 0 h 27"/>
                                    <a:gd name="T6" fmla="*/ 38 w 38"/>
                                    <a:gd name="T7" fmla="*/ 27 h 27"/>
                                    <a:gd name="T8" fmla="*/ 0 w 38"/>
                                    <a:gd name="T9" fmla="*/ 21 h 27"/>
                                    <a:gd name="T10" fmla="*/ 17 w 38"/>
                                    <a:gd name="T11" fmla="*/ 16 h 27"/>
                                    <a:gd name="T12" fmla="*/ 5 w 38"/>
                                    <a:gd name="T13" fmla="*/ 10 h 27"/>
                                    <a:gd name="T14" fmla="*/ 17 w 38"/>
                                    <a:gd name="T15" fmla="*/ 4 h 27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38"/>
                                    <a:gd name="T25" fmla="*/ 0 h 27"/>
                                    <a:gd name="T26" fmla="*/ 38 w 38"/>
                                    <a:gd name="T27" fmla="*/ 27 h 27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38" h="27">
                                      <a:moveTo>
                                        <a:pt x="17" y="4"/>
                                      </a:moveTo>
                                      <a:lnTo>
                                        <a:pt x="27" y="0"/>
                                      </a:lnTo>
                                      <a:lnTo>
                                        <a:pt x="38" y="0"/>
                                      </a:lnTo>
                                      <a:lnTo>
                                        <a:pt x="38" y="27"/>
                                      </a:lnTo>
                                      <a:lnTo>
                                        <a:pt x="0" y="21"/>
                                      </a:lnTo>
                                      <a:lnTo>
                                        <a:pt x="17" y="16"/>
                                      </a:lnTo>
                                      <a:lnTo>
                                        <a:pt x="5" y="10"/>
                                      </a:lnTo>
                                      <a:lnTo>
                                        <a:pt x="17" y="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1" name="Freeform 47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316" y="2236"/>
                                  <a:ext cx="37" cy="16"/>
                                </a:xfrm>
                                <a:custGeom>
                                  <a:avLst/>
                                  <a:gdLst>
                                    <a:gd name="T0" fmla="*/ 4 w 37"/>
                                    <a:gd name="T1" fmla="*/ 0 h 16"/>
                                    <a:gd name="T2" fmla="*/ 37 w 37"/>
                                    <a:gd name="T3" fmla="*/ 6 h 16"/>
                                    <a:gd name="T4" fmla="*/ 37 w 37"/>
                                    <a:gd name="T5" fmla="*/ 10 h 16"/>
                                    <a:gd name="T6" fmla="*/ 21 w 37"/>
                                    <a:gd name="T7" fmla="*/ 16 h 16"/>
                                    <a:gd name="T8" fmla="*/ 0 w 37"/>
                                    <a:gd name="T9" fmla="*/ 6 h 16"/>
                                    <a:gd name="T10" fmla="*/ 4 w 37"/>
                                    <a:gd name="T11" fmla="*/ 0 h 1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37"/>
                                    <a:gd name="T19" fmla="*/ 0 h 16"/>
                                    <a:gd name="T20" fmla="*/ 37 w 37"/>
                                    <a:gd name="T21" fmla="*/ 16 h 16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37" h="16">
                                      <a:moveTo>
                                        <a:pt x="4" y="0"/>
                                      </a:moveTo>
                                      <a:lnTo>
                                        <a:pt x="37" y="6"/>
                                      </a:lnTo>
                                      <a:lnTo>
                                        <a:pt x="37" y="10"/>
                                      </a:lnTo>
                                      <a:lnTo>
                                        <a:pt x="21" y="16"/>
                                      </a:lnTo>
                                      <a:lnTo>
                                        <a:pt x="0" y="6"/>
                                      </a:lnTo>
                                      <a:lnTo>
                                        <a:pt x="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2" name="Freeform 47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79" y="2298"/>
                                  <a:ext cx="67" cy="88"/>
                                </a:xfrm>
                                <a:custGeom>
                                  <a:avLst/>
                                  <a:gdLst>
                                    <a:gd name="T0" fmla="*/ 6 w 67"/>
                                    <a:gd name="T1" fmla="*/ 33 h 88"/>
                                    <a:gd name="T2" fmla="*/ 12 w 67"/>
                                    <a:gd name="T3" fmla="*/ 33 h 88"/>
                                    <a:gd name="T4" fmla="*/ 67 w 67"/>
                                    <a:gd name="T5" fmla="*/ 0 h 88"/>
                                    <a:gd name="T6" fmla="*/ 56 w 67"/>
                                    <a:gd name="T7" fmla="*/ 83 h 88"/>
                                    <a:gd name="T8" fmla="*/ 17 w 67"/>
                                    <a:gd name="T9" fmla="*/ 88 h 88"/>
                                    <a:gd name="T10" fmla="*/ 0 w 67"/>
                                    <a:gd name="T11" fmla="*/ 44 h 88"/>
                                    <a:gd name="T12" fmla="*/ 6 w 67"/>
                                    <a:gd name="T13" fmla="*/ 33 h 88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67"/>
                                    <a:gd name="T22" fmla="*/ 0 h 88"/>
                                    <a:gd name="T23" fmla="*/ 67 w 67"/>
                                    <a:gd name="T24" fmla="*/ 88 h 88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67" h="88">
                                      <a:moveTo>
                                        <a:pt x="6" y="33"/>
                                      </a:moveTo>
                                      <a:lnTo>
                                        <a:pt x="12" y="33"/>
                                      </a:lnTo>
                                      <a:lnTo>
                                        <a:pt x="67" y="0"/>
                                      </a:lnTo>
                                      <a:lnTo>
                                        <a:pt x="56" y="83"/>
                                      </a:lnTo>
                                      <a:lnTo>
                                        <a:pt x="17" y="88"/>
                                      </a:lnTo>
                                      <a:lnTo>
                                        <a:pt x="0" y="44"/>
                                      </a:lnTo>
                                      <a:lnTo>
                                        <a:pt x="6" y="3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3" name="Freeform 47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96" y="2381"/>
                                  <a:ext cx="56" cy="44"/>
                                </a:xfrm>
                                <a:custGeom>
                                  <a:avLst/>
                                  <a:gdLst>
                                    <a:gd name="T0" fmla="*/ 0 w 56"/>
                                    <a:gd name="T1" fmla="*/ 5 h 44"/>
                                    <a:gd name="T2" fmla="*/ 39 w 56"/>
                                    <a:gd name="T3" fmla="*/ 0 h 44"/>
                                    <a:gd name="T4" fmla="*/ 56 w 56"/>
                                    <a:gd name="T5" fmla="*/ 27 h 44"/>
                                    <a:gd name="T6" fmla="*/ 45 w 56"/>
                                    <a:gd name="T7" fmla="*/ 44 h 44"/>
                                    <a:gd name="T8" fmla="*/ 23 w 56"/>
                                    <a:gd name="T9" fmla="*/ 21 h 44"/>
                                    <a:gd name="T10" fmla="*/ 12 w 56"/>
                                    <a:gd name="T11" fmla="*/ 27 h 44"/>
                                    <a:gd name="T12" fmla="*/ 6 w 56"/>
                                    <a:gd name="T13" fmla="*/ 21 h 44"/>
                                    <a:gd name="T14" fmla="*/ 0 w 56"/>
                                    <a:gd name="T15" fmla="*/ 5 h 44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56"/>
                                    <a:gd name="T25" fmla="*/ 0 h 44"/>
                                    <a:gd name="T26" fmla="*/ 56 w 56"/>
                                    <a:gd name="T27" fmla="*/ 44 h 44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56" h="44">
                                      <a:moveTo>
                                        <a:pt x="0" y="5"/>
                                      </a:moveTo>
                                      <a:lnTo>
                                        <a:pt x="39" y="0"/>
                                      </a:lnTo>
                                      <a:lnTo>
                                        <a:pt x="56" y="27"/>
                                      </a:lnTo>
                                      <a:lnTo>
                                        <a:pt x="45" y="44"/>
                                      </a:lnTo>
                                      <a:lnTo>
                                        <a:pt x="23" y="21"/>
                                      </a:lnTo>
                                      <a:lnTo>
                                        <a:pt x="12" y="27"/>
                                      </a:lnTo>
                                      <a:lnTo>
                                        <a:pt x="6" y="21"/>
                                      </a:lnTo>
                                      <a:lnTo>
                                        <a:pt x="0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4" name="Freeform 47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99" y="2475"/>
                                  <a:ext cx="56" cy="71"/>
                                </a:xfrm>
                                <a:custGeom>
                                  <a:avLst/>
                                  <a:gdLst>
                                    <a:gd name="T0" fmla="*/ 16 w 56"/>
                                    <a:gd name="T1" fmla="*/ 5 h 71"/>
                                    <a:gd name="T2" fmla="*/ 45 w 56"/>
                                    <a:gd name="T3" fmla="*/ 0 h 71"/>
                                    <a:gd name="T4" fmla="*/ 56 w 56"/>
                                    <a:gd name="T5" fmla="*/ 11 h 71"/>
                                    <a:gd name="T6" fmla="*/ 56 w 56"/>
                                    <a:gd name="T7" fmla="*/ 65 h 71"/>
                                    <a:gd name="T8" fmla="*/ 50 w 56"/>
                                    <a:gd name="T9" fmla="*/ 71 h 71"/>
                                    <a:gd name="T10" fmla="*/ 45 w 56"/>
                                    <a:gd name="T11" fmla="*/ 65 h 71"/>
                                    <a:gd name="T12" fmla="*/ 16 w 56"/>
                                    <a:gd name="T13" fmla="*/ 71 h 71"/>
                                    <a:gd name="T14" fmla="*/ 12 w 56"/>
                                    <a:gd name="T15" fmla="*/ 48 h 71"/>
                                    <a:gd name="T16" fmla="*/ 0 w 56"/>
                                    <a:gd name="T17" fmla="*/ 38 h 71"/>
                                    <a:gd name="T18" fmla="*/ 16 w 56"/>
                                    <a:gd name="T19" fmla="*/ 5 h 71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w 56"/>
                                    <a:gd name="T31" fmla="*/ 0 h 71"/>
                                    <a:gd name="T32" fmla="*/ 56 w 56"/>
                                    <a:gd name="T33" fmla="*/ 71 h 71"/>
                                  </a:gdLst>
                                  <a:ahLst/>
                                  <a:cxnLst>
                                    <a:cxn ang="T20">
                                      <a:pos x="T0" y="T1"/>
                                    </a:cxn>
                                    <a:cxn ang="T21">
                                      <a:pos x="T2" y="T3"/>
                                    </a:cxn>
                                    <a:cxn ang="T22">
                                      <a:pos x="T4" y="T5"/>
                                    </a:cxn>
                                    <a:cxn ang="T23">
                                      <a:pos x="T6" y="T7"/>
                                    </a:cxn>
                                    <a:cxn ang="T24">
                                      <a:pos x="T8" y="T9"/>
                                    </a:cxn>
                                    <a:cxn ang="T25">
                                      <a:pos x="T10" y="T11"/>
                                    </a:cxn>
                                    <a:cxn ang="T26">
                                      <a:pos x="T12" y="T13"/>
                                    </a:cxn>
                                    <a:cxn ang="T27">
                                      <a:pos x="T14" y="T15"/>
                                    </a:cxn>
                                    <a:cxn ang="T28">
                                      <a:pos x="T16" y="T17"/>
                                    </a:cxn>
                                    <a:cxn ang="T29">
                                      <a:pos x="T18" y="T19"/>
                                    </a:cxn>
                                  </a:cxnLst>
                                  <a:rect l="T30" t="T31" r="T32" b="T33"/>
                                  <a:pathLst>
                                    <a:path w="56" h="71">
                                      <a:moveTo>
                                        <a:pt x="16" y="5"/>
                                      </a:moveTo>
                                      <a:lnTo>
                                        <a:pt x="45" y="0"/>
                                      </a:lnTo>
                                      <a:lnTo>
                                        <a:pt x="56" y="11"/>
                                      </a:lnTo>
                                      <a:lnTo>
                                        <a:pt x="56" y="65"/>
                                      </a:lnTo>
                                      <a:lnTo>
                                        <a:pt x="50" y="71"/>
                                      </a:lnTo>
                                      <a:lnTo>
                                        <a:pt x="45" y="65"/>
                                      </a:lnTo>
                                      <a:lnTo>
                                        <a:pt x="16" y="71"/>
                                      </a:lnTo>
                                      <a:lnTo>
                                        <a:pt x="12" y="48"/>
                                      </a:lnTo>
                                      <a:lnTo>
                                        <a:pt x="0" y="38"/>
                                      </a:lnTo>
                                      <a:lnTo>
                                        <a:pt x="16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5" name="Freeform 47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55" y="2486"/>
                                  <a:ext cx="38" cy="60"/>
                                </a:xfrm>
                                <a:custGeom>
                                  <a:avLst/>
                                  <a:gdLst>
                                    <a:gd name="T0" fmla="*/ 0 w 38"/>
                                    <a:gd name="T1" fmla="*/ 0 h 60"/>
                                    <a:gd name="T2" fmla="*/ 38 w 38"/>
                                    <a:gd name="T3" fmla="*/ 21 h 60"/>
                                    <a:gd name="T4" fmla="*/ 18 w 38"/>
                                    <a:gd name="T5" fmla="*/ 45 h 60"/>
                                    <a:gd name="T6" fmla="*/ 6 w 38"/>
                                    <a:gd name="T7" fmla="*/ 60 h 60"/>
                                    <a:gd name="T8" fmla="*/ 0 w 38"/>
                                    <a:gd name="T9" fmla="*/ 54 h 60"/>
                                    <a:gd name="T10" fmla="*/ 0 w 38"/>
                                    <a:gd name="T11" fmla="*/ 0 h 60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38"/>
                                    <a:gd name="T19" fmla="*/ 0 h 60"/>
                                    <a:gd name="T20" fmla="*/ 38 w 38"/>
                                    <a:gd name="T21" fmla="*/ 60 h 60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38" h="60">
                                      <a:moveTo>
                                        <a:pt x="0" y="0"/>
                                      </a:moveTo>
                                      <a:lnTo>
                                        <a:pt x="38" y="21"/>
                                      </a:lnTo>
                                      <a:lnTo>
                                        <a:pt x="18" y="45"/>
                                      </a:lnTo>
                                      <a:lnTo>
                                        <a:pt x="6" y="60"/>
                                      </a:lnTo>
                                      <a:lnTo>
                                        <a:pt x="0" y="54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6" name="Freeform 4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61" y="2966"/>
                                  <a:ext cx="121" cy="138"/>
                                </a:xfrm>
                                <a:custGeom>
                                  <a:avLst/>
                                  <a:gdLst>
                                    <a:gd name="T0" fmla="*/ 61 w 121"/>
                                    <a:gd name="T1" fmla="*/ 0 h 138"/>
                                    <a:gd name="T2" fmla="*/ 67 w 121"/>
                                    <a:gd name="T3" fmla="*/ 33 h 138"/>
                                    <a:gd name="T4" fmla="*/ 104 w 121"/>
                                    <a:gd name="T5" fmla="*/ 38 h 138"/>
                                    <a:gd name="T6" fmla="*/ 121 w 121"/>
                                    <a:gd name="T7" fmla="*/ 98 h 138"/>
                                    <a:gd name="T8" fmla="*/ 121 w 121"/>
                                    <a:gd name="T9" fmla="*/ 105 h 138"/>
                                    <a:gd name="T10" fmla="*/ 104 w 121"/>
                                    <a:gd name="T11" fmla="*/ 132 h 138"/>
                                    <a:gd name="T12" fmla="*/ 88 w 121"/>
                                    <a:gd name="T13" fmla="*/ 138 h 138"/>
                                    <a:gd name="T14" fmla="*/ 83 w 121"/>
                                    <a:gd name="T15" fmla="*/ 132 h 138"/>
                                    <a:gd name="T16" fmla="*/ 83 w 121"/>
                                    <a:gd name="T17" fmla="*/ 98 h 138"/>
                                    <a:gd name="T18" fmla="*/ 44 w 121"/>
                                    <a:gd name="T19" fmla="*/ 77 h 138"/>
                                    <a:gd name="T20" fmla="*/ 33 w 121"/>
                                    <a:gd name="T21" fmla="*/ 55 h 138"/>
                                    <a:gd name="T22" fmla="*/ 11 w 121"/>
                                    <a:gd name="T23" fmla="*/ 44 h 138"/>
                                    <a:gd name="T24" fmla="*/ 0 w 121"/>
                                    <a:gd name="T25" fmla="*/ 44 h 138"/>
                                    <a:gd name="T26" fmla="*/ 0 w 121"/>
                                    <a:gd name="T27" fmla="*/ 38 h 138"/>
                                    <a:gd name="T28" fmla="*/ 33 w 121"/>
                                    <a:gd name="T29" fmla="*/ 5 h 138"/>
                                    <a:gd name="T30" fmla="*/ 61 w 121"/>
                                    <a:gd name="T31" fmla="*/ 0 h 138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60000 65536"/>
                                    <a:gd name="T37" fmla="*/ 0 60000 65536"/>
                                    <a:gd name="T38" fmla="*/ 0 60000 65536"/>
                                    <a:gd name="T39" fmla="*/ 0 60000 65536"/>
                                    <a:gd name="T40" fmla="*/ 0 60000 65536"/>
                                    <a:gd name="T41" fmla="*/ 0 60000 65536"/>
                                    <a:gd name="T42" fmla="*/ 0 60000 65536"/>
                                    <a:gd name="T43" fmla="*/ 0 60000 65536"/>
                                    <a:gd name="T44" fmla="*/ 0 60000 65536"/>
                                    <a:gd name="T45" fmla="*/ 0 60000 65536"/>
                                    <a:gd name="T46" fmla="*/ 0 60000 65536"/>
                                    <a:gd name="T47" fmla="*/ 0 60000 65536"/>
                                    <a:gd name="T48" fmla="*/ 0 w 121"/>
                                    <a:gd name="T49" fmla="*/ 0 h 138"/>
                                    <a:gd name="T50" fmla="*/ 121 w 121"/>
                                    <a:gd name="T51" fmla="*/ 138 h 138"/>
                                  </a:gdLst>
                                  <a:ahLst/>
                                  <a:cxnLst>
                                    <a:cxn ang="T32">
                                      <a:pos x="T0" y="T1"/>
                                    </a:cxn>
                                    <a:cxn ang="T33">
                                      <a:pos x="T2" y="T3"/>
                                    </a:cxn>
                                    <a:cxn ang="T34">
                                      <a:pos x="T4" y="T5"/>
                                    </a:cxn>
                                    <a:cxn ang="T35">
                                      <a:pos x="T6" y="T7"/>
                                    </a:cxn>
                                    <a:cxn ang="T36">
                                      <a:pos x="T8" y="T9"/>
                                    </a:cxn>
                                    <a:cxn ang="T37">
                                      <a:pos x="T10" y="T11"/>
                                    </a:cxn>
                                    <a:cxn ang="T38">
                                      <a:pos x="T12" y="T13"/>
                                    </a:cxn>
                                    <a:cxn ang="T39">
                                      <a:pos x="T14" y="T15"/>
                                    </a:cxn>
                                    <a:cxn ang="T40">
                                      <a:pos x="T16" y="T17"/>
                                    </a:cxn>
                                    <a:cxn ang="T41">
                                      <a:pos x="T18" y="T19"/>
                                    </a:cxn>
                                    <a:cxn ang="T42">
                                      <a:pos x="T20" y="T21"/>
                                    </a:cxn>
                                    <a:cxn ang="T43">
                                      <a:pos x="T22" y="T23"/>
                                    </a:cxn>
                                    <a:cxn ang="T44">
                                      <a:pos x="T24" y="T25"/>
                                    </a:cxn>
                                    <a:cxn ang="T45">
                                      <a:pos x="T26" y="T27"/>
                                    </a:cxn>
                                    <a:cxn ang="T46">
                                      <a:pos x="T28" y="T29"/>
                                    </a:cxn>
                                    <a:cxn ang="T47">
                                      <a:pos x="T30" y="T31"/>
                                    </a:cxn>
                                  </a:cxnLst>
                                  <a:rect l="T48" t="T49" r="T50" b="T51"/>
                                  <a:pathLst>
                                    <a:path w="121" h="138">
                                      <a:moveTo>
                                        <a:pt x="61" y="0"/>
                                      </a:moveTo>
                                      <a:lnTo>
                                        <a:pt x="67" y="33"/>
                                      </a:lnTo>
                                      <a:lnTo>
                                        <a:pt x="104" y="38"/>
                                      </a:lnTo>
                                      <a:lnTo>
                                        <a:pt x="121" y="98"/>
                                      </a:lnTo>
                                      <a:lnTo>
                                        <a:pt x="121" y="105"/>
                                      </a:lnTo>
                                      <a:lnTo>
                                        <a:pt x="104" y="132"/>
                                      </a:lnTo>
                                      <a:lnTo>
                                        <a:pt x="88" y="138"/>
                                      </a:lnTo>
                                      <a:lnTo>
                                        <a:pt x="83" y="132"/>
                                      </a:lnTo>
                                      <a:lnTo>
                                        <a:pt x="83" y="98"/>
                                      </a:lnTo>
                                      <a:lnTo>
                                        <a:pt x="44" y="77"/>
                                      </a:lnTo>
                                      <a:lnTo>
                                        <a:pt x="33" y="55"/>
                                      </a:lnTo>
                                      <a:lnTo>
                                        <a:pt x="11" y="44"/>
                                      </a:lnTo>
                                      <a:lnTo>
                                        <a:pt x="0" y="44"/>
                                      </a:lnTo>
                                      <a:lnTo>
                                        <a:pt x="0" y="38"/>
                                      </a:lnTo>
                                      <a:lnTo>
                                        <a:pt x="33" y="5"/>
                                      </a:lnTo>
                                      <a:lnTo>
                                        <a:pt x="6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7" name="Freeform 4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55" y="3158"/>
                                  <a:ext cx="83" cy="84"/>
                                </a:xfrm>
                                <a:custGeom>
                                  <a:avLst/>
                                  <a:gdLst>
                                    <a:gd name="T0" fmla="*/ 10 w 83"/>
                                    <a:gd name="T1" fmla="*/ 0 h 84"/>
                                    <a:gd name="T2" fmla="*/ 17 w 83"/>
                                    <a:gd name="T3" fmla="*/ 0 h 84"/>
                                    <a:gd name="T4" fmla="*/ 83 w 83"/>
                                    <a:gd name="T5" fmla="*/ 46 h 84"/>
                                    <a:gd name="T6" fmla="*/ 77 w 83"/>
                                    <a:gd name="T7" fmla="*/ 50 h 84"/>
                                    <a:gd name="T8" fmla="*/ 60 w 83"/>
                                    <a:gd name="T9" fmla="*/ 78 h 84"/>
                                    <a:gd name="T10" fmla="*/ 44 w 83"/>
                                    <a:gd name="T11" fmla="*/ 84 h 84"/>
                                    <a:gd name="T12" fmla="*/ 33 w 83"/>
                                    <a:gd name="T13" fmla="*/ 84 h 84"/>
                                    <a:gd name="T14" fmla="*/ 17 w 83"/>
                                    <a:gd name="T15" fmla="*/ 78 h 84"/>
                                    <a:gd name="T16" fmla="*/ 10 w 83"/>
                                    <a:gd name="T17" fmla="*/ 67 h 84"/>
                                    <a:gd name="T18" fmla="*/ 0 w 83"/>
                                    <a:gd name="T19" fmla="*/ 34 h 84"/>
                                    <a:gd name="T20" fmla="*/ 0 w 83"/>
                                    <a:gd name="T21" fmla="*/ 13 h 84"/>
                                    <a:gd name="T22" fmla="*/ 10 w 83"/>
                                    <a:gd name="T23" fmla="*/ 0 h 84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83"/>
                                    <a:gd name="T37" fmla="*/ 0 h 84"/>
                                    <a:gd name="T38" fmla="*/ 83 w 83"/>
                                    <a:gd name="T39" fmla="*/ 84 h 84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83" h="84">
                                      <a:moveTo>
                                        <a:pt x="10" y="0"/>
                                      </a:moveTo>
                                      <a:lnTo>
                                        <a:pt x="17" y="0"/>
                                      </a:lnTo>
                                      <a:lnTo>
                                        <a:pt x="83" y="46"/>
                                      </a:lnTo>
                                      <a:lnTo>
                                        <a:pt x="77" y="50"/>
                                      </a:lnTo>
                                      <a:lnTo>
                                        <a:pt x="60" y="78"/>
                                      </a:lnTo>
                                      <a:lnTo>
                                        <a:pt x="44" y="84"/>
                                      </a:lnTo>
                                      <a:lnTo>
                                        <a:pt x="33" y="84"/>
                                      </a:lnTo>
                                      <a:lnTo>
                                        <a:pt x="17" y="78"/>
                                      </a:lnTo>
                                      <a:lnTo>
                                        <a:pt x="10" y="67"/>
                                      </a:lnTo>
                                      <a:lnTo>
                                        <a:pt x="0" y="34"/>
                                      </a:lnTo>
                                      <a:lnTo>
                                        <a:pt x="0" y="13"/>
                                      </a:lnTo>
                                      <a:lnTo>
                                        <a:pt x="1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8" name="Freeform 4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53" y="3551"/>
                                  <a:ext cx="6" cy="27"/>
                                </a:xfrm>
                                <a:custGeom>
                                  <a:avLst/>
                                  <a:gdLst>
                                    <a:gd name="T0" fmla="*/ 0 w 6"/>
                                    <a:gd name="T1" fmla="*/ 0 h 27"/>
                                    <a:gd name="T2" fmla="*/ 6 w 6"/>
                                    <a:gd name="T3" fmla="*/ 6 h 27"/>
                                    <a:gd name="T4" fmla="*/ 6 w 6"/>
                                    <a:gd name="T5" fmla="*/ 27 h 27"/>
                                    <a:gd name="T6" fmla="*/ 0 w 6"/>
                                    <a:gd name="T7" fmla="*/ 23 h 27"/>
                                    <a:gd name="T8" fmla="*/ 0 w 6"/>
                                    <a:gd name="T9" fmla="*/ 0 h 27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6"/>
                                    <a:gd name="T16" fmla="*/ 0 h 27"/>
                                    <a:gd name="T17" fmla="*/ 6 w 6"/>
                                    <a:gd name="T18" fmla="*/ 27 h 27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6" h="27">
                                      <a:moveTo>
                                        <a:pt x="0" y="0"/>
                                      </a:moveTo>
                                      <a:lnTo>
                                        <a:pt x="6" y="6"/>
                                      </a:lnTo>
                                      <a:lnTo>
                                        <a:pt x="6" y="27"/>
                                      </a:lnTo>
                                      <a:lnTo>
                                        <a:pt x="0" y="23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09" name="Freeform 48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53" y="3551"/>
                                  <a:ext cx="6" cy="27"/>
                                </a:xfrm>
                                <a:custGeom>
                                  <a:avLst/>
                                  <a:gdLst>
                                    <a:gd name="T0" fmla="*/ 0 w 6"/>
                                    <a:gd name="T1" fmla="*/ 0 h 27"/>
                                    <a:gd name="T2" fmla="*/ 6 w 6"/>
                                    <a:gd name="T3" fmla="*/ 6 h 27"/>
                                    <a:gd name="T4" fmla="*/ 6 w 6"/>
                                    <a:gd name="T5" fmla="*/ 27 h 27"/>
                                    <a:gd name="T6" fmla="*/ 0 w 6"/>
                                    <a:gd name="T7" fmla="*/ 23 h 27"/>
                                    <a:gd name="T8" fmla="*/ 0 w 6"/>
                                    <a:gd name="T9" fmla="*/ 0 h 27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6"/>
                                    <a:gd name="T16" fmla="*/ 0 h 27"/>
                                    <a:gd name="T17" fmla="*/ 6 w 6"/>
                                    <a:gd name="T18" fmla="*/ 27 h 27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6" h="27">
                                      <a:moveTo>
                                        <a:pt x="0" y="0"/>
                                      </a:moveTo>
                                      <a:lnTo>
                                        <a:pt x="6" y="6"/>
                                      </a:lnTo>
                                      <a:lnTo>
                                        <a:pt x="6" y="27"/>
                                      </a:lnTo>
                                      <a:lnTo>
                                        <a:pt x="0" y="23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0" name="Freeform 48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38" y="3551"/>
                                  <a:ext cx="5" cy="17"/>
                                </a:xfrm>
                                <a:custGeom>
                                  <a:avLst/>
                                  <a:gdLst>
                                    <a:gd name="T0" fmla="*/ 5 w 5"/>
                                    <a:gd name="T1" fmla="*/ 0 h 17"/>
                                    <a:gd name="T2" fmla="*/ 5 w 5"/>
                                    <a:gd name="T3" fmla="*/ 17 h 17"/>
                                    <a:gd name="T4" fmla="*/ 0 w 5"/>
                                    <a:gd name="T5" fmla="*/ 17 h 17"/>
                                    <a:gd name="T6" fmla="*/ 5 w 5"/>
                                    <a:gd name="T7" fmla="*/ 0 h 17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5"/>
                                    <a:gd name="T13" fmla="*/ 0 h 17"/>
                                    <a:gd name="T14" fmla="*/ 5 w 5"/>
                                    <a:gd name="T15" fmla="*/ 17 h 17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5" h="17">
                                      <a:moveTo>
                                        <a:pt x="5" y="0"/>
                                      </a:moveTo>
                                      <a:lnTo>
                                        <a:pt x="5" y="17"/>
                                      </a:lnTo>
                                      <a:lnTo>
                                        <a:pt x="0" y="17"/>
                                      </a:lnTo>
                                      <a:lnTo>
                                        <a:pt x="5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1" name="Freeform 48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38" y="3551"/>
                                  <a:ext cx="5" cy="17"/>
                                </a:xfrm>
                                <a:custGeom>
                                  <a:avLst/>
                                  <a:gdLst>
                                    <a:gd name="T0" fmla="*/ 5 w 5"/>
                                    <a:gd name="T1" fmla="*/ 0 h 17"/>
                                    <a:gd name="T2" fmla="*/ 5 w 5"/>
                                    <a:gd name="T3" fmla="*/ 17 h 17"/>
                                    <a:gd name="T4" fmla="*/ 0 w 5"/>
                                    <a:gd name="T5" fmla="*/ 17 h 17"/>
                                    <a:gd name="T6" fmla="*/ 5 w 5"/>
                                    <a:gd name="T7" fmla="*/ 0 h 17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5"/>
                                    <a:gd name="T13" fmla="*/ 0 h 17"/>
                                    <a:gd name="T14" fmla="*/ 5 w 5"/>
                                    <a:gd name="T15" fmla="*/ 17 h 17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5" h="17">
                                      <a:moveTo>
                                        <a:pt x="5" y="0"/>
                                      </a:moveTo>
                                      <a:lnTo>
                                        <a:pt x="5" y="17"/>
                                      </a:lnTo>
                                      <a:lnTo>
                                        <a:pt x="0" y="17"/>
                                      </a:lnTo>
                                      <a:lnTo>
                                        <a:pt x="5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2" name="Freeform 48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590"/>
                                  <a:ext cx="23" cy="38"/>
                                </a:xfrm>
                                <a:custGeom>
                                  <a:avLst/>
                                  <a:gdLst>
                                    <a:gd name="T0" fmla="*/ 17 w 23"/>
                                    <a:gd name="T1" fmla="*/ 0 h 38"/>
                                    <a:gd name="T2" fmla="*/ 23 w 23"/>
                                    <a:gd name="T3" fmla="*/ 38 h 38"/>
                                    <a:gd name="T4" fmla="*/ 6 w 23"/>
                                    <a:gd name="T5" fmla="*/ 38 h 38"/>
                                    <a:gd name="T6" fmla="*/ 0 w 23"/>
                                    <a:gd name="T7" fmla="*/ 28 h 38"/>
                                    <a:gd name="T8" fmla="*/ 6 w 23"/>
                                    <a:gd name="T9" fmla="*/ 22 h 38"/>
                                    <a:gd name="T10" fmla="*/ 0 w 23"/>
                                    <a:gd name="T11" fmla="*/ 11 h 38"/>
                                    <a:gd name="T12" fmla="*/ 0 w 23"/>
                                    <a:gd name="T13" fmla="*/ 5 h 38"/>
                                    <a:gd name="T14" fmla="*/ 17 w 23"/>
                                    <a:gd name="T15" fmla="*/ 0 h 38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23"/>
                                    <a:gd name="T25" fmla="*/ 0 h 38"/>
                                    <a:gd name="T26" fmla="*/ 23 w 23"/>
                                    <a:gd name="T27" fmla="*/ 38 h 38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23" h="38">
                                      <a:moveTo>
                                        <a:pt x="17" y="0"/>
                                      </a:moveTo>
                                      <a:lnTo>
                                        <a:pt x="23" y="38"/>
                                      </a:lnTo>
                                      <a:lnTo>
                                        <a:pt x="6" y="38"/>
                                      </a:lnTo>
                                      <a:lnTo>
                                        <a:pt x="0" y="28"/>
                                      </a:lnTo>
                                      <a:lnTo>
                                        <a:pt x="6" y="22"/>
                                      </a:lnTo>
                                      <a:lnTo>
                                        <a:pt x="0" y="11"/>
                                      </a:lnTo>
                                      <a:lnTo>
                                        <a:pt x="0" y="5"/>
                                      </a:lnTo>
                                      <a:lnTo>
                                        <a:pt x="1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3" name="Freeform 48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590"/>
                                  <a:ext cx="23" cy="38"/>
                                </a:xfrm>
                                <a:custGeom>
                                  <a:avLst/>
                                  <a:gdLst>
                                    <a:gd name="T0" fmla="*/ 17 w 23"/>
                                    <a:gd name="T1" fmla="*/ 0 h 38"/>
                                    <a:gd name="T2" fmla="*/ 23 w 23"/>
                                    <a:gd name="T3" fmla="*/ 38 h 38"/>
                                    <a:gd name="T4" fmla="*/ 6 w 23"/>
                                    <a:gd name="T5" fmla="*/ 38 h 38"/>
                                    <a:gd name="T6" fmla="*/ 0 w 23"/>
                                    <a:gd name="T7" fmla="*/ 28 h 38"/>
                                    <a:gd name="T8" fmla="*/ 6 w 23"/>
                                    <a:gd name="T9" fmla="*/ 22 h 38"/>
                                    <a:gd name="T10" fmla="*/ 0 w 23"/>
                                    <a:gd name="T11" fmla="*/ 11 h 38"/>
                                    <a:gd name="T12" fmla="*/ 0 w 23"/>
                                    <a:gd name="T13" fmla="*/ 5 h 38"/>
                                    <a:gd name="T14" fmla="*/ 17 w 23"/>
                                    <a:gd name="T15" fmla="*/ 0 h 38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60000 65536"/>
                                    <a:gd name="T22" fmla="*/ 0 60000 65536"/>
                                    <a:gd name="T23" fmla="*/ 0 60000 65536"/>
                                    <a:gd name="T24" fmla="*/ 0 w 23"/>
                                    <a:gd name="T25" fmla="*/ 0 h 38"/>
                                    <a:gd name="T26" fmla="*/ 23 w 23"/>
                                    <a:gd name="T27" fmla="*/ 38 h 38"/>
                                  </a:gdLst>
                                  <a:ahLst/>
                                  <a:cxnLst>
                                    <a:cxn ang="T16">
                                      <a:pos x="T0" y="T1"/>
                                    </a:cxn>
                                    <a:cxn ang="T17">
                                      <a:pos x="T2" y="T3"/>
                                    </a:cxn>
                                    <a:cxn ang="T18">
                                      <a:pos x="T4" y="T5"/>
                                    </a:cxn>
                                    <a:cxn ang="T19">
                                      <a:pos x="T6" y="T7"/>
                                    </a:cxn>
                                    <a:cxn ang="T20">
                                      <a:pos x="T8" y="T9"/>
                                    </a:cxn>
                                    <a:cxn ang="T21">
                                      <a:pos x="T10" y="T11"/>
                                    </a:cxn>
                                    <a:cxn ang="T22">
                                      <a:pos x="T12" y="T13"/>
                                    </a:cxn>
                                    <a:cxn ang="T23">
                                      <a:pos x="T14" y="T15"/>
                                    </a:cxn>
                                  </a:cxnLst>
                                  <a:rect l="T24" t="T25" r="T26" b="T27"/>
                                  <a:pathLst>
                                    <a:path w="23" h="38">
                                      <a:moveTo>
                                        <a:pt x="17" y="0"/>
                                      </a:moveTo>
                                      <a:lnTo>
                                        <a:pt x="23" y="38"/>
                                      </a:lnTo>
                                      <a:lnTo>
                                        <a:pt x="6" y="38"/>
                                      </a:lnTo>
                                      <a:lnTo>
                                        <a:pt x="0" y="28"/>
                                      </a:lnTo>
                                      <a:lnTo>
                                        <a:pt x="6" y="22"/>
                                      </a:lnTo>
                                      <a:lnTo>
                                        <a:pt x="0" y="11"/>
                                      </a:lnTo>
                                      <a:lnTo>
                                        <a:pt x="0" y="5"/>
                                      </a:lnTo>
                                      <a:lnTo>
                                        <a:pt x="1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4" name="Freeform 48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34" y="2922"/>
                                  <a:ext cx="204" cy="685"/>
                                </a:xfrm>
                                <a:custGeom>
                                  <a:avLst/>
                                  <a:gdLst>
                                    <a:gd name="T0" fmla="*/ 66 w 204"/>
                                    <a:gd name="T1" fmla="*/ 99 h 685"/>
                                    <a:gd name="T2" fmla="*/ 60 w 204"/>
                                    <a:gd name="T3" fmla="*/ 138 h 685"/>
                                    <a:gd name="T4" fmla="*/ 57 w 204"/>
                                    <a:gd name="T5" fmla="*/ 174 h 685"/>
                                    <a:gd name="T6" fmla="*/ 56 w 204"/>
                                    <a:gd name="T7" fmla="*/ 209 h 685"/>
                                    <a:gd name="T8" fmla="*/ 60 w 204"/>
                                    <a:gd name="T9" fmla="*/ 276 h 685"/>
                                    <a:gd name="T10" fmla="*/ 71 w 204"/>
                                    <a:gd name="T11" fmla="*/ 297 h 685"/>
                                    <a:gd name="T12" fmla="*/ 77 w 204"/>
                                    <a:gd name="T13" fmla="*/ 370 h 685"/>
                                    <a:gd name="T14" fmla="*/ 83 w 204"/>
                                    <a:gd name="T15" fmla="*/ 424 h 685"/>
                                    <a:gd name="T16" fmla="*/ 127 w 204"/>
                                    <a:gd name="T17" fmla="*/ 529 h 685"/>
                                    <a:gd name="T18" fmla="*/ 138 w 204"/>
                                    <a:gd name="T19" fmla="*/ 618 h 685"/>
                                    <a:gd name="T20" fmla="*/ 150 w 204"/>
                                    <a:gd name="T21" fmla="*/ 623 h 685"/>
                                    <a:gd name="T22" fmla="*/ 171 w 204"/>
                                    <a:gd name="T23" fmla="*/ 646 h 685"/>
                                    <a:gd name="T24" fmla="*/ 171 w 204"/>
                                    <a:gd name="T25" fmla="*/ 652 h 685"/>
                                    <a:gd name="T26" fmla="*/ 204 w 204"/>
                                    <a:gd name="T27" fmla="*/ 652 h 685"/>
                                    <a:gd name="T28" fmla="*/ 204 w 204"/>
                                    <a:gd name="T29" fmla="*/ 656 h 685"/>
                                    <a:gd name="T30" fmla="*/ 194 w 204"/>
                                    <a:gd name="T31" fmla="*/ 668 h 685"/>
                                    <a:gd name="T32" fmla="*/ 194 w 204"/>
                                    <a:gd name="T33" fmla="*/ 685 h 685"/>
                                    <a:gd name="T34" fmla="*/ 181 w 204"/>
                                    <a:gd name="T35" fmla="*/ 685 h 685"/>
                                    <a:gd name="T36" fmla="*/ 171 w 204"/>
                                    <a:gd name="T37" fmla="*/ 679 h 685"/>
                                    <a:gd name="T38" fmla="*/ 171 w 204"/>
                                    <a:gd name="T39" fmla="*/ 673 h 685"/>
                                    <a:gd name="T40" fmla="*/ 165 w 204"/>
                                    <a:gd name="T41" fmla="*/ 662 h 685"/>
                                    <a:gd name="T42" fmla="*/ 154 w 204"/>
                                    <a:gd name="T43" fmla="*/ 662 h 685"/>
                                    <a:gd name="T44" fmla="*/ 144 w 204"/>
                                    <a:gd name="T45" fmla="*/ 652 h 685"/>
                                    <a:gd name="T46" fmla="*/ 144 w 204"/>
                                    <a:gd name="T47" fmla="*/ 646 h 685"/>
                                    <a:gd name="T48" fmla="*/ 127 w 204"/>
                                    <a:gd name="T49" fmla="*/ 629 h 685"/>
                                    <a:gd name="T50" fmla="*/ 121 w 204"/>
                                    <a:gd name="T51" fmla="*/ 608 h 685"/>
                                    <a:gd name="T52" fmla="*/ 110 w 204"/>
                                    <a:gd name="T53" fmla="*/ 591 h 685"/>
                                    <a:gd name="T54" fmla="*/ 110 w 204"/>
                                    <a:gd name="T55" fmla="*/ 574 h 685"/>
                                    <a:gd name="T56" fmla="*/ 88 w 204"/>
                                    <a:gd name="T57" fmla="*/ 558 h 685"/>
                                    <a:gd name="T58" fmla="*/ 94 w 204"/>
                                    <a:gd name="T59" fmla="*/ 546 h 685"/>
                                    <a:gd name="T60" fmla="*/ 104 w 204"/>
                                    <a:gd name="T61" fmla="*/ 546 h 685"/>
                                    <a:gd name="T62" fmla="*/ 88 w 204"/>
                                    <a:gd name="T63" fmla="*/ 468 h 685"/>
                                    <a:gd name="T64" fmla="*/ 77 w 204"/>
                                    <a:gd name="T65" fmla="*/ 464 h 685"/>
                                    <a:gd name="T66" fmla="*/ 60 w 204"/>
                                    <a:gd name="T67" fmla="*/ 458 h 685"/>
                                    <a:gd name="T68" fmla="*/ 60 w 204"/>
                                    <a:gd name="T69" fmla="*/ 436 h 685"/>
                                    <a:gd name="T70" fmla="*/ 50 w 204"/>
                                    <a:gd name="T71" fmla="*/ 408 h 685"/>
                                    <a:gd name="T72" fmla="*/ 22 w 204"/>
                                    <a:gd name="T73" fmla="*/ 165 h 685"/>
                                    <a:gd name="T74" fmla="*/ 6 w 204"/>
                                    <a:gd name="T75" fmla="*/ 21 h 685"/>
                                    <a:gd name="T76" fmla="*/ 0 w 204"/>
                                    <a:gd name="T77" fmla="*/ 11 h 685"/>
                                    <a:gd name="T78" fmla="*/ 10 w 204"/>
                                    <a:gd name="T79" fmla="*/ 0 h 685"/>
                                    <a:gd name="T80" fmla="*/ 27 w 204"/>
                                    <a:gd name="T81" fmla="*/ 21 h 685"/>
                                    <a:gd name="T82" fmla="*/ 39 w 204"/>
                                    <a:gd name="T83" fmla="*/ 61 h 685"/>
                                    <a:gd name="T84" fmla="*/ 50 w 204"/>
                                    <a:gd name="T85" fmla="*/ 71 h 685"/>
                                    <a:gd name="T86" fmla="*/ 50 w 204"/>
                                    <a:gd name="T87" fmla="*/ 94 h 685"/>
                                    <a:gd name="T88" fmla="*/ 66 w 204"/>
                                    <a:gd name="T89" fmla="*/ 99 h 685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w 204"/>
                                    <a:gd name="T136" fmla="*/ 0 h 685"/>
                                    <a:gd name="T137" fmla="*/ 204 w 204"/>
                                    <a:gd name="T138" fmla="*/ 685 h 685"/>
                                  </a:gdLst>
                                  <a:ahLst/>
                                  <a:cxnLst>
                                    <a:cxn ang="T90">
                                      <a:pos x="T0" y="T1"/>
                                    </a:cxn>
                                    <a:cxn ang="T91">
                                      <a:pos x="T2" y="T3"/>
                                    </a:cxn>
                                    <a:cxn ang="T92">
                                      <a:pos x="T4" y="T5"/>
                                    </a:cxn>
                                    <a:cxn ang="T93">
                                      <a:pos x="T6" y="T7"/>
                                    </a:cxn>
                                    <a:cxn ang="T94">
                                      <a:pos x="T8" y="T9"/>
                                    </a:cxn>
                                    <a:cxn ang="T95">
                                      <a:pos x="T10" y="T11"/>
                                    </a:cxn>
                                    <a:cxn ang="T96">
                                      <a:pos x="T12" y="T13"/>
                                    </a:cxn>
                                    <a:cxn ang="T97">
                                      <a:pos x="T14" y="T15"/>
                                    </a:cxn>
                                    <a:cxn ang="T98">
                                      <a:pos x="T16" y="T17"/>
                                    </a:cxn>
                                    <a:cxn ang="T99">
                                      <a:pos x="T18" y="T19"/>
                                    </a:cxn>
                                    <a:cxn ang="T100">
                                      <a:pos x="T20" y="T21"/>
                                    </a:cxn>
                                    <a:cxn ang="T101">
                                      <a:pos x="T22" y="T23"/>
                                    </a:cxn>
                                    <a:cxn ang="T102">
                                      <a:pos x="T24" y="T25"/>
                                    </a:cxn>
                                    <a:cxn ang="T103">
                                      <a:pos x="T26" y="T27"/>
                                    </a:cxn>
                                    <a:cxn ang="T104">
                                      <a:pos x="T28" y="T29"/>
                                    </a:cxn>
                                    <a:cxn ang="T105">
                                      <a:pos x="T30" y="T31"/>
                                    </a:cxn>
                                    <a:cxn ang="T106">
                                      <a:pos x="T32" y="T33"/>
                                    </a:cxn>
                                    <a:cxn ang="T107">
                                      <a:pos x="T34" y="T35"/>
                                    </a:cxn>
                                    <a:cxn ang="T108">
                                      <a:pos x="T36" y="T37"/>
                                    </a:cxn>
                                    <a:cxn ang="T109">
                                      <a:pos x="T38" y="T39"/>
                                    </a:cxn>
                                    <a:cxn ang="T110">
                                      <a:pos x="T40" y="T41"/>
                                    </a:cxn>
                                    <a:cxn ang="T111">
                                      <a:pos x="T42" y="T43"/>
                                    </a:cxn>
                                    <a:cxn ang="T112">
                                      <a:pos x="T44" y="T45"/>
                                    </a:cxn>
                                    <a:cxn ang="T113">
                                      <a:pos x="T46" y="T47"/>
                                    </a:cxn>
                                    <a:cxn ang="T114">
                                      <a:pos x="T48" y="T49"/>
                                    </a:cxn>
                                    <a:cxn ang="T115">
                                      <a:pos x="T50" y="T51"/>
                                    </a:cxn>
                                    <a:cxn ang="T116">
                                      <a:pos x="T52" y="T53"/>
                                    </a:cxn>
                                    <a:cxn ang="T117">
                                      <a:pos x="T54" y="T55"/>
                                    </a:cxn>
                                    <a:cxn ang="T118">
                                      <a:pos x="T56" y="T57"/>
                                    </a:cxn>
                                    <a:cxn ang="T119">
                                      <a:pos x="T58" y="T59"/>
                                    </a:cxn>
                                    <a:cxn ang="T120">
                                      <a:pos x="T60" y="T61"/>
                                    </a:cxn>
                                    <a:cxn ang="T121">
                                      <a:pos x="T62" y="T63"/>
                                    </a:cxn>
                                    <a:cxn ang="T122">
                                      <a:pos x="T64" y="T65"/>
                                    </a:cxn>
                                    <a:cxn ang="T123">
                                      <a:pos x="T66" y="T67"/>
                                    </a:cxn>
                                    <a:cxn ang="T124">
                                      <a:pos x="T68" y="T69"/>
                                    </a:cxn>
                                    <a:cxn ang="T125">
                                      <a:pos x="T70" y="T71"/>
                                    </a:cxn>
                                    <a:cxn ang="T126">
                                      <a:pos x="T72" y="T73"/>
                                    </a:cxn>
                                    <a:cxn ang="T127">
                                      <a:pos x="T74" y="T75"/>
                                    </a:cxn>
                                    <a:cxn ang="T128">
                                      <a:pos x="T76" y="T77"/>
                                    </a:cxn>
                                    <a:cxn ang="T129">
                                      <a:pos x="T78" y="T79"/>
                                    </a:cxn>
                                    <a:cxn ang="T130">
                                      <a:pos x="T80" y="T81"/>
                                    </a:cxn>
                                    <a:cxn ang="T131">
                                      <a:pos x="T82" y="T83"/>
                                    </a:cxn>
                                    <a:cxn ang="T132">
                                      <a:pos x="T84" y="T85"/>
                                    </a:cxn>
                                    <a:cxn ang="T133">
                                      <a:pos x="T86" y="T87"/>
                                    </a:cxn>
                                    <a:cxn ang="T134">
                                      <a:pos x="T88" y="T89"/>
                                    </a:cxn>
                                  </a:cxnLst>
                                  <a:rect l="T135" t="T136" r="T137" b="T138"/>
                                  <a:pathLst>
                                    <a:path w="204" h="685">
                                      <a:moveTo>
                                        <a:pt x="66" y="99"/>
                                      </a:moveTo>
                                      <a:lnTo>
                                        <a:pt x="60" y="138"/>
                                      </a:lnTo>
                                      <a:lnTo>
                                        <a:pt x="57" y="174"/>
                                      </a:lnTo>
                                      <a:lnTo>
                                        <a:pt x="56" y="209"/>
                                      </a:lnTo>
                                      <a:lnTo>
                                        <a:pt x="60" y="276"/>
                                      </a:lnTo>
                                      <a:lnTo>
                                        <a:pt x="71" y="297"/>
                                      </a:lnTo>
                                      <a:lnTo>
                                        <a:pt x="77" y="370"/>
                                      </a:lnTo>
                                      <a:lnTo>
                                        <a:pt x="83" y="424"/>
                                      </a:lnTo>
                                      <a:lnTo>
                                        <a:pt x="127" y="529"/>
                                      </a:lnTo>
                                      <a:lnTo>
                                        <a:pt x="138" y="618"/>
                                      </a:lnTo>
                                      <a:lnTo>
                                        <a:pt x="150" y="623"/>
                                      </a:lnTo>
                                      <a:lnTo>
                                        <a:pt x="171" y="646"/>
                                      </a:lnTo>
                                      <a:lnTo>
                                        <a:pt x="171" y="652"/>
                                      </a:lnTo>
                                      <a:lnTo>
                                        <a:pt x="204" y="652"/>
                                      </a:lnTo>
                                      <a:lnTo>
                                        <a:pt x="204" y="656"/>
                                      </a:lnTo>
                                      <a:lnTo>
                                        <a:pt x="194" y="668"/>
                                      </a:lnTo>
                                      <a:lnTo>
                                        <a:pt x="194" y="685"/>
                                      </a:lnTo>
                                      <a:lnTo>
                                        <a:pt x="181" y="685"/>
                                      </a:lnTo>
                                      <a:lnTo>
                                        <a:pt x="171" y="679"/>
                                      </a:lnTo>
                                      <a:lnTo>
                                        <a:pt x="171" y="673"/>
                                      </a:lnTo>
                                      <a:lnTo>
                                        <a:pt x="165" y="662"/>
                                      </a:lnTo>
                                      <a:lnTo>
                                        <a:pt x="154" y="662"/>
                                      </a:lnTo>
                                      <a:lnTo>
                                        <a:pt x="144" y="652"/>
                                      </a:lnTo>
                                      <a:lnTo>
                                        <a:pt x="144" y="646"/>
                                      </a:lnTo>
                                      <a:lnTo>
                                        <a:pt x="127" y="629"/>
                                      </a:lnTo>
                                      <a:lnTo>
                                        <a:pt x="121" y="608"/>
                                      </a:lnTo>
                                      <a:lnTo>
                                        <a:pt x="110" y="591"/>
                                      </a:lnTo>
                                      <a:lnTo>
                                        <a:pt x="110" y="574"/>
                                      </a:lnTo>
                                      <a:lnTo>
                                        <a:pt x="88" y="558"/>
                                      </a:lnTo>
                                      <a:lnTo>
                                        <a:pt x="94" y="546"/>
                                      </a:lnTo>
                                      <a:lnTo>
                                        <a:pt x="104" y="546"/>
                                      </a:lnTo>
                                      <a:lnTo>
                                        <a:pt x="88" y="468"/>
                                      </a:lnTo>
                                      <a:lnTo>
                                        <a:pt x="77" y="464"/>
                                      </a:lnTo>
                                      <a:lnTo>
                                        <a:pt x="60" y="458"/>
                                      </a:lnTo>
                                      <a:lnTo>
                                        <a:pt x="60" y="436"/>
                                      </a:lnTo>
                                      <a:lnTo>
                                        <a:pt x="50" y="408"/>
                                      </a:lnTo>
                                      <a:lnTo>
                                        <a:pt x="22" y="165"/>
                                      </a:lnTo>
                                      <a:lnTo>
                                        <a:pt x="6" y="21"/>
                                      </a:lnTo>
                                      <a:lnTo>
                                        <a:pt x="0" y="11"/>
                                      </a:lnTo>
                                      <a:lnTo>
                                        <a:pt x="10" y="0"/>
                                      </a:lnTo>
                                      <a:lnTo>
                                        <a:pt x="27" y="21"/>
                                      </a:lnTo>
                                      <a:lnTo>
                                        <a:pt x="39" y="61"/>
                                      </a:lnTo>
                                      <a:lnTo>
                                        <a:pt x="50" y="71"/>
                                      </a:lnTo>
                                      <a:lnTo>
                                        <a:pt x="50" y="94"/>
                                      </a:lnTo>
                                      <a:lnTo>
                                        <a:pt x="66" y="9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5" name="Freeform 48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34" y="3518"/>
                                  <a:ext cx="10" cy="22"/>
                                </a:xfrm>
                                <a:custGeom>
                                  <a:avLst/>
                                  <a:gdLst>
                                    <a:gd name="T0" fmla="*/ 0 w 10"/>
                                    <a:gd name="T1" fmla="*/ 6 h 22"/>
                                    <a:gd name="T2" fmla="*/ 0 w 10"/>
                                    <a:gd name="T3" fmla="*/ 0 h 22"/>
                                    <a:gd name="T4" fmla="*/ 10 w 10"/>
                                    <a:gd name="T5" fmla="*/ 22 h 22"/>
                                    <a:gd name="T6" fmla="*/ 10 w 10"/>
                                    <a:gd name="T7" fmla="*/ 16 h 22"/>
                                    <a:gd name="T8" fmla="*/ 4 w 10"/>
                                    <a:gd name="T9" fmla="*/ 6 h 22"/>
                                    <a:gd name="T10" fmla="*/ 0 w 10"/>
                                    <a:gd name="T11" fmla="*/ 6 h 22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10"/>
                                    <a:gd name="T19" fmla="*/ 0 h 22"/>
                                    <a:gd name="T20" fmla="*/ 10 w 10"/>
                                    <a:gd name="T21" fmla="*/ 22 h 22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10" h="22">
                                      <a:moveTo>
                                        <a:pt x="0" y="6"/>
                                      </a:moveTo>
                                      <a:lnTo>
                                        <a:pt x="0" y="0"/>
                                      </a:lnTo>
                                      <a:lnTo>
                                        <a:pt x="10" y="22"/>
                                      </a:lnTo>
                                      <a:lnTo>
                                        <a:pt x="10" y="16"/>
                                      </a:lnTo>
                                      <a:lnTo>
                                        <a:pt x="4" y="6"/>
                                      </a:lnTo>
                                      <a:lnTo>
                                        <a:pt x="0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6" name="Freeform 48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34" y="3518"/>
                                  <a:ext cx="10" cy="22"/>
                                </a:xfrm>
                                <a:custGeom>
                                  <a:avLst/>
                                  <a:gdLst>
                                    <a:gd name="T0" fmla="*/ 0 w 10"/>
                                    <a:gd name="T1" fmla="*/ 6 h 22"/>
                                    <a:gd name="T2" fmla="*/ 0 w 10"/>
                                    <a:gd name="T3" fmla="*/ 0 h 22"/>
                                    <a:gd name="T4" fmla="*/ 10 w 10"/>
                                    <a:gd name="T5" fmla="*/ 22 h 22"/>
                                    <a:gd name="T6" fmla="*/ 10 w 10"/>
                                    <a:gd name="T7" fmla="*/ 16 h 22"/>
                                    <a:gd name="T8" fmla="*/ 4 w 10"/>
                                    <a:gd name="T9" fmla="*/ 6 h 22"/>
                                    <a:gd name="T10" fmla="*/ 0 w 10"/>
                                    <a:gd name="T11" fmla="*/ 6 h 22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10"/>
                                    <a:gd name="T19" fmla="*/ 0 h 22"/>
                                    <a:gd name="T20" fmla="*/ 10 w 10"/>
                                    <a:gd name="T21" fmla="*/ 22 h 22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10" h="22">
                                      <a:moveTo>
                                        <a:pt x="0" y="6"/>
                                      </a:moveTo>
                                      <a:lnTo>
                                        <a:pt x="0" y="0"/>
                                      </a:lnTo>
                                      <a:lnTo>
                                        <a:pt x="10" y="22"/>
                                      </a:lnTo>
                                      <a:lnTo>
                                        <a:pt x="10" y="16"/>
                                      </a:lnTo>
                                      <a:lnTo>
                                        <a:pt x="4" y="6"/>
                                      </a:lnTo>
                                      <a:lnTo>
                                        <a:pt x="0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7" name="Freeform 49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05" y="3402"/>
                                  <a:ext cx="12" cy="17"/>
                                </a:xfrm>
                                <a:custGeom>
                                  <a:avLst/>
                                  <a:gdLst>
                                    <a:gd name="T0" fmla="*/ 0 w 12"/>
                                    <a:gd name="T1" fmla="*/ 0 h 17"/>
                                    <a:gd name="T2" fmla="*/ 12 w 12"/>
                                    <a:gd name="T3" fmla="*/ 17 h 17"/>
                                    <a:gd name="T4" fmla="*/ 6 w 12"/>
                                    <a:gd name="T5" fmla="*/ 17 h 17"/>
                                    <a:gd name="T6" fmla="*/ 0 w 12"/>
                                    <a:gd name="T7" fmla="*/ 0 h 17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12"/>
                                    <a:gd name="T13" fmla="*/ 0 h 17"/>
                                    <a:gd name="T14" fmla="*/ 12 w 12"/>
                                    <a:gd name="T15" fmla="*/ 17 h 17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12" h="17">
                                      <a:moveTo>
                                        <a:pt x="0" y="0"/>
                                      </a:moveTo>
                                      <a:lnTo>
                                        <a:pt x="12" y="17"/>
                                      </a:lnTo>
                                      <a:lnTo>
                                        <a:pt x="6" y="17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8" name="Freeform 49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05" y="3402"/>
                                  <a:ext cx="12" cy="17"/>
                                </a:xfrm>
                                <a:custGeom>
                                  <a:avLst/>
                                  <a:gdLst>
                                    <a:gd name="T0" fmla="*/ 0 w 12"/>
                                    <a:gd name="T1" fmla="*/ 0 h 17"/>
                                    <a:gd name="T2" fmla="*/ 12 w 12"/>
                                    <a:gd name="T3" fmla="*/ 17 h 17"/>
                                    <a:gd name="T4" fmla="*/ 6 w 12"/>
                                    <a:gd name="T5" fmla="*/ 17 h 17"/>
                                    <a:gd name="T6" fmla="*/ 0 w 12"/>
                                    <a:gd name="T7" fmla="*/ 0 h 17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12"/>
                                    <a:gd name="T13" fmla="*/ 0 h 17"/>
                                    <a:gd name="T14" fmla="*/ 12 w 12"/>
                                    <a:gd name="T15" fmla="*/ 17 h 17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12" h="17">
                                      <a:moveTo>
                                        <a:pt x="0" y="0"/>
                                      </a:moveTo>
                                      <a:lnTo>
                                        <a:pt x="12" y="17"/>
                                      </a:lnTo>
                                      <a:lnTo>
                                        <a:pt x="6" y="17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19" name="Freeform 49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14" y="3440"/>
                                  <a:ext cx="8" cy="17"/>
                                </a:xfrm>
                                <a:custGeom>
                                  <a:avLst/>
                                  <a:gdLst>
                                    <a:gd name="T0" fmla="*/ 3 w 8"/>
                                    <a:gd name="T1" fmla="*/ 0 h 17"/>
                                    <a:gd name="T2" fmla="*/ 8 w 8"/>
                                    <a:gd name="T3" fmla="*/ 17 h 17"/>
                                    <a:gd name="T4" fmla="*/ 0 w 8"/>
                                    <a:gd name="T5" fmla="*/ 11 h 17"/>
                                    <a:gd name="T6" fmla="*/ 3 w 8"/>
                                    <a:gd name="T7" fmla="*/ 0 h 17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8"/>
                                    <a:gd name="T13" fmla="*/ 0 h 17"/>
                                    <a:gd name="T14" fmla="*/ 8 w 8"/>
                                    <a:gd name="T15" fmla="*/ 17 h 17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8" h="17">
                                      <a:moveTo>
                                        <a:pt x="3" y="0"/>
                                      </a:moveTo>
                                      <a:lnTo>
                                        <a:pt x="8" y="17"/>
                                      </a:lnTo>
                                      <a:lnTo>
                                        <a:pt x="0" y="11"/>
                                      </a:lnTo>
                                      <a:lnTo>
                                        <a:pt x="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0" name="Freeform 49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14" y="3440"/>
                                  <a:ext cx="8" cy="17"/>
                                </a:xfrm>
                                <a:custGeom>
                                  <a:avLst/>
                                  <a:gdLst>
                                    <a:gd name="T0" fmla="*/ 3 w 8"/>
                                    <a:gd name="T1" fmla="*/ 0 h 17"/>
                                    <a:gd name="T2" fmla="*/ 8 w 8"/>
                                    <a:gd name="T3" fmla="*/ 17 h 17"/>
                                    <a:gd name="T4" fmla="*/ 0 w 8"/>
                                    <a:gd name="T5" fmla="*/ 11 h 17"/>
                                    <a:gd name="T6" fmla="*/ 3 w 8"/>
                                    <a:gd name="T7" fmla="*/ 0 h 17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8"/>
                                    <a:gd name="T13" fmla="*/ 0 h 17"/>
                                    <a:gd name="T14" fmla="*/ 8 w 8"/>
                                    <a:gd name="T15" fmla="*/ 17 h 17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8" h="17">
                                      <a:moveTo>
                                        <a:pt x="3" y="0"/>
                                      </a:moveTo>
                                      <a:lnTo>
                                        <a:pt x="8" y="17"/>
                                      </a:lnTo>
                                      <a:lnTo>
                                        <a:pt x="0" y="11"/>
                                      </a:lnTo>
                                      <a:lnTo>
                                        <a:pt x="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1" name="Freeform 49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99" y="3612"/>
                                  <a:ext cx="29" cy="22"/>
                                </a:xfrm>
                                <a:custGeom>
                                  <a:avLst/>
                                  <a:gdLst>
                                    <a:gd name="T0" fmla="*/ 29 w 29"/>
                                    <a:gd name="T1" fmla="*/ 6 h 22"/>
                                    <a:gd name="T2" fmla="*/ 29 w 29"/>
                                    <a:gd name="T3" fmla="*/ 0 h 22"/>
                                    <a:gd name="T4" fmla="*/ 0 w 29"/>
                                    <a:gd name="T5" fmla="*/ 6 h 22"/>
                                    <a:gd name="T6" fmla="*/ 16 w 29"/>
                                    <a:gd name="T7" fmla="*/ 22 h 22"/>
                                    <a:gd name="T8" fmla="*/ 29 w 29"/>
                                    <a:gd name="T9" fmla="*/ 22 h 22"/>
                                    <a:gd name="T10" fmla="*/ 29 w 29"/>
                                    <a:gd name="T11" fmla="*/ 6 h 22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29"/>
                                    <a:gd name="T19" fmla="*/ 0 h 22"/>
                                    <a:gd name="T20" fmla="*/ 29 w 29"/>
                                    <a:gd name="T21" fmla="*/ 22 h 22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29" h="22">
                                      <a:moveTo>
                                        <a:pt x="29" y="6"/>
                                      </a:moveTo>
                                      <a:lnTo>
                                        <a:pt x="29" y="0"/>
                                      </a:lnTo>
                                      <a:lnTo>
                                        <a:pt x="0" y="6"/>
                                      </a:lnTo>
                                      <a:lnTo>
                                        <a:pt x="16" y="22"/>
                                      </a:lnTo>
                                      <a:lnTo>
                                        <a:pt x="29" y="22"/>
                                      </a:lnTo>
                                      <a:lnTo>
                                        <a:pt x="29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2" name="Freeform 49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99" y="3612"/>
                                  <a:ext cx="29" cy="22"/>
                                </a:xfrm>
                                <a:custGeom>
                                  <a:avLst/>
                                  <a:gdLst>
                                    <a:gd name="T0" fmla="*/ 29 w 29"/>
                                    <a:gd name="T1" fmla="*/ 6 h 22"/>
                                    <a:gd name="T2" fmla="*/ 29 w 29"/>
                                    <a:gd name="T3" fmla="*/ 0 h 22"/>
                                    <a:gd name="T4" fmla="*/ 0 w 29"/>
                                    <a:gd name="T5" fmla="*/ 6 h 22"/>
                                    <a:gd name="T6" fmla="*/ 16 w 29"/>
                                    <a:gd name="T7" fmla="*/ 22 h 22"/>
                                    <a:gd name="T8" fmla="*/ 29 w 29"/>
                                    <a:gd name="T9" fmla="*/ 22 h 22"/>
                                    <a:gd name="T10" fmla="*/ 29 w 29"/>
                                    <a:gd name="T11" fmla="*/ 6 h 22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29"/>
                                    <a:gd name="T19" fmla="*/ 0 h 22"/>
                                    <a:gd name="T20" fmla="*/ 29 w 29"/>
                                    <a:gd name="T21" fmla="*/ 22 h 22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29" h="22">
                                      <a:moveTo>
                                        <a:pt x="29" y="6"/>
                                      </a:moveTo>
                                      <a:lnTo>
                                        <a:pt x="29" y="0"/>
                                      </a:lnTo>
                                      <a:lnTo>
                                        <a:pt x="0" y="6"/>
                                      </a:lnTo>
                                      <a:lnTo>
                                        <a:pt x="16" y="22"/>
                                      </a:lnTo>
                                      <a:lnTo>
                                        <a:pt x="29" y="22"/>
                                      </a:lnTo>
                                      <a:lnTo>
                                        <a:pt x="29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3" name="Freeform 49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61" y="3578"/>
                                  <a:ext cx="23" cy="17"/>
                                </a:xfrm>
                                <a:custGeom>
                                  <a:avLst/>
                                  <a:gdLst>
                                    <a:gd name="T0" fmla="*/ 0 w 23"/>
                                    <a:gd name="T1" fmla="*/ 0 h 17"/>
                                    <a:gd name="T2" fmla="*/ 11 w 23"/>
                                    <a:gd name="T3" fmla="*/ 0 h 17"/>
                                    <a:gd name="T4" fmla="*/ 23 w 23"/>
                                    <a:gd name="T5" fmla="*/ 12 h 17"/>
                                    <a:gd name="T6" fmla="*/ 17 w 23"/>
                                    <a:gd name="T7" fmla="*/ 17 h 17"/>
                                    <a:gd name="T8" fmla="*/ 0 w 23"/>
                                    <a:gd name="T9" fmla="*/ 0 h 17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23"/>
                                    <a:gd name="T16" fmla="*/ 0 h 17"/>
                                    <a:gd name="T17" fmla="*/ 23 w 23"/>
                                    <a:gd name="T18" fmla="*/ 17 h 17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23" h="17">
                                      <a:moveTo>
                                        <a:pt x="0" y="0"/>
                                      </a:moveTo>
                                      <a:lnTo>
                                        <a:pt x="11" y="0"/>
                                      </a:lnTo>
                                      <a:lnTo>
                                        <a:pt x="23" y="12"/>
                                      </a:lnTo>
                                      <a:lnTo>
                                        <a:pt x="17" y="17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4" name="Freeform 49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61" y="3578"/>
                                  <a:ext cx="23" cy="17"/>
                                </a:xfrm>
                                <a:custGeom>
                                  <a:avLst/>
                                  <a:gdLst>
                                    <a:gd name="T0" fmla="*/ 0 w 23"/>
                                    <a:gd name="T1" fmla="*/ 0 h 17"/>
                                    <a:gd name="T2" fmla="*/ 11 w 23"/>
                                    <a:gd name="T3" fmla="*/ 0 h 17"/>
                                    <a:gd name="T4" fmla="*/ 23 w 23"/>
                                    <a:gd name="T5" fmla="*/ 12 h 17"/>
                                    <a:gd name="T6" fmla="*/ 17 w 23"/>
                                    <a:gd name="T7" fmla="*/ 17 h 17"/>
                                    <a:gd name="T8" fmla="*/ 0 w 23"/>
                                    <a:gd name="T9" fmla="*/ 0 h 17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23"/>
                                    <a:gd name="T16" fmla="*/ 0 h 17"/>
                                    <a:gd name="T17" fmla="*/ 23 w 23"/>
                                    <a:gd name="T18" fmla="*/ 17 h 17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23" h="17">
                                      <a:moveTo>
                                        <a:pt x="0" y="0"/>
                                      </a:moveTo>
                                      <a:lnTo>
                                        <a:pt x="11" y="0"/>
                                      </a:lnTo>
                                      <a:lnTo>
                                        <a:pt x="23" y="12"/>
                                      </a:lnTo>
                                      <a:lnTo>
                                        <a:pt x="17" y="17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5" name="Freeform 49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634"/>
                                  <a:ext cx="17" cy="5"/>
                                </a:xfrm>
                                <a:custGeom>
                                  <a:avLst/>
                                  <a:gdLst>
                                    <a:gd name="T0" fmla="*/ 0 w 17"/>
                                    <a:gd name="T1" fmla="*/ 0 h 5"/>
                                    <a:gd name="T2" fmla="*/ 12 w 17"/>
                                    <a:gd name="T3" fmla="*/ 0 h 5"/>
                                    <a:gd name="T4" fmla="*/ 17 w 17"/>
                                    <a:gd name="T5" fmla="*/ 5 h 5"/>
                                    <a:gd name="T6" fmla="*/ 0 w 17"/>
                                    <a:gd name="T7" fmla="*/ 5 h 5"/>
                                    <a:gd name="T8" fmla="*/ 0 w 17"/>
                                    <a:gd name="T9" fmla="*/ 0 h 5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17"/>
                                    <a:gd name="T16" fmla="*/ 0 h 5"/>
                                    <a:gd name="T17" fmla="*/ 17 w 17"/>
                                    <a:gd name="T18" fmla="*/ 5 h 5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17" h="5">
                                      <a:moveTo>
                                        <a:pt x="0" y="0"/>
                                      </a:moveTo>
                                      <a:lnTo>
                                        <a:pt x="12" y="0"/>
                                      </a:lnTo>
                                      <a:lnTo>
                                        <a:pt x="17" y="5"/>
                                      </a:lnTo>
                                      <a:lnTo>
                                        <a:pt x="0" y="5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6" name="Freeform 49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634"/>
                                  <a:ext cx="17" cy="5"/>
                                </a:xfrm>
                                <a:custGeom>
                                  <a:avLst/>
                                  <a:gdLst>
                                    <a:gd name="T0" fmla="*/ 0 w 17"/>
                                    <a:gd name="T1" fmla="*/ 0 h 5"/>
                                    <a:gd name="T2" fmla="*/ 12 w 17"/>
                                    <a:gd name="T3" fmla="*/ 0 h 5"/>
                                    <a:gd name="T4" fmla="*/ 17 w 17"/>
                                    <a:gd name="T5" fmla="*/ 5 h 5"/>
                                    <a:gd name="T6" fmla="*/ 0 w 17"/>
                                    <a:gd name="T7" fmla="*/ 5 h 5"/>
                                    <a:gd name="T8" fmla="*/ 0 w 17"/>
                                    <a:gd name="T9" fmla="*/ 0 h 5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17"/>
                                    <a:gd name="T16" fmla="*/ 0 h 5"/>
                                    <a:gd name="T17" fmla="*/ 17 w 17"/>
                                    <a:gd name="T18" fmla="*/ 5 h 5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17" h="5">
                                      <a:moveTo>
                                        <a:pt x="0" y="0"/>
                                      </a:moveTo>
                                      <a:lnTo>
                                        <a:pt x="12" y="0"/>
                                      </a:lnTo>
                                      <a:lnTo>
                                        <a:pt x="17" y="5"/>
                                      </a:lnTo>
                                      <a:lnTo>
                                        <a:pt x="0" y="5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7" name="Freeform 50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90" y="3004"/>
                                  <a:ext cx="209" cy="570"/>
                                </a:xfrm>
                                <a:custGeom>
                                  <a:avLst/>
                                  <a:gdLst>
                                    <a:gd name="T0" fmla="*/ 10 w 209"/>
                                    <a:gd name="T1" fmla="*/ 17 h 570"/>
                                    <a:gd name="T2" fmla="*/ 15 w 209"/>
                                    <a:gd name="T3" fmla="*/ 0 h 570"/>
                                    <a:gd name="T4" fmla="*/ 27 w 209"/>
                                    <a:gd name="T5" fmla="*/ 0 h 570"/>
                                    <a:gd name="T6" fmla="*/ 38 w 209"/>
                                    <a:gd name="T7" fmla="*/ 12 h 570"/>
                                    <a:gd name="T8" fmla="*/ 71 w 209"/>
                                    <a:gd name="T9" fmla="*/ 6 h 570"/>
                                    <a:gd name="T10" fmla="*/ 82 w 209"/>
                                    <a:gd name="T11" fmla="*/ 6 h 570"/>
                                    <a:gd name="T12" fmla="*/ 104 w 209"/>
                                    <a:gd name="T13" fmla="*/ 17 h 570"/>
                                    <a:gd name="T14" fmla="*/ 115 w 209"/>
                                    <a:gd name="T15" fmla="*/ 39 h 570"/>
                                    <a:gd name="T16" fmla="*/ 154 w 209"/>
                                    <a:gd name="T17" fmla="*/ 60 h 570"/>
                                    <a:gd name="T18" fmla="*/ 154 w 209"/>
                                    <a:gd name="T19" fmla="*/ 94 h 570"/>
                                    <a:gd name="T20" fmla="*/ 159 w 209"/>
                                    <a:gd name="T21" fmla="*/ 100 h 570"/>
                                    <a:gd name="T22" fmla="*/ 175 w 209"/>
                                    <a:gd name="T23" fmla="*/ 94 h 570"/>
                                    <a:gd name="T24" fmla="*/ 192 w 209"/>
                                    <a:gd name="T25" fmla="*/ 67 h 570"/>
                                    <a:gd name="T26" fmla="*/ 209 w 209"/>
                                    <a:gd name="T27" fmla="*/ 73 h 570"/>
                                    <a:gd name="T28" fmla="*/ 209 w 209"/>
                                    <a:gd name="T29" fmla="*/ 94 h 570"/>
                                    <a:gd name="T30" fmla="*/ 186 w 209"/>
                                    <a:gd name="T31" fmla="*/ 123 h 570"/>
                                    <a:gd name="T32" fmla="*/ 175 w 209"/>
                                    <a:gd name="T33" fmla="*/ 150 h 570"/>
                                    <a:gd name="T34" fmla="*/ 175 w 209"/>
                                    <a:gd name="T35" fmla="*/ 154 h 570"/>
                                    <a:gd name="T36" fmla="*/ 165 w 209"/>
                                    <a:gd name="T37" fmla="*/ 167 h 570"/>
                                    <a:gd name="T38" fmla="*/ 165 w 209"/>
                                    <a:gd name="T39" fmla="*/ 188 h 570"/>
                                    <a:gd name="T40" fmla="*/ 171 w 209"/>
                                    <a:gd name="T41" fmla="*/ 221 h 570"/>
                                    <a:gd name="T42" fmla="*/ 182 w 209"/>
                                    <a:gd name="T43" fmla="*/ 254 h 570"/>
                                    <a:gd name="T44" fmla="*/ 209 w 209"/>
                                    <a:gd name="T45" fmla="*/ 271 h 570"/>
                                    <a:gd name="T46" fmla="*/ 198 w 209"/>
                                    <a:gd name="T47" fmla="*/ 304 h 570"/>
                                    <a:gd name="T48" fmla="*/ 171 w 209"/>
                                    <a:gd name="T49" fmla="*/ 321 h 570"/>
                                    <a:gd name="T50" fmla="*/ 148 w 209"/>
                                    <a:gd name="T51" fmla="*/ 321 h 570"/>
                                    <a:gd name="T52" fmla="*/ 148 w 209"/>
                                    <a:gd name="T53" fmla="*/ 332 h 570"/>
                                    <a:gd name="T54" fmla="*/ 154 w 209"/>
                                    <a:gd name="T55" fmla="*/ 338 h 570"/>
                                    <a:gd name="T56" fmla="*/ 154 w 209"/>
                                    <a:gd name="T57" fmla="*/ 348 h 570"/>
                                    <a:gd name="T58" fmla="*/ 142 w 209"/>
                                    <a:gd name="T59" fmla="*/ 359 h 570"/>
                                    <a:gd name="T60" fmla="*/ 138 w 209"/>
                                    <a:gd name="T61" fmla="*/ 354 h 570"/>
                                    <a:gd name="T62" fmla="*/ 121 w 209"/>
                                    <a:gd name="T63" fmla="*/ 354 h 570"/>
                                    <a:gd name="T64" fmla="*/ 125 w 209"/>
                                    <a:gd name="T65" fmla="*/ 376 h 570"/>
                                    <a:gd name="T66" fmla="*/ 138 w 209"/>
                                    <a:gd name="T67" fmla="*/ 376 h 570"/>
                                    <a:gd name="T68" fmla="*/ 142 w 209"/>
                                    <a:gd name="T69" fmla="*/ 382 h 570"/>
                                    <a:gd name="T70" fmla="*/ 142 w 209"/>
                                    <a:gd name="T71" fmla="*/ 442 h 570"/>
                                    <a:gd name="T72" fmla="*/ 121 w 209"/>
                                    <a:gd name="T73" fmla="*/ 459 h 570"/>
                                    <a:gd name="T74" fmla="*/ 154 w 209"/>
                                    <a:gd name="T75" fmla="*/ 476 h 570"/>
                                    <a:gd name="T76" fmla="*/ 154 w 209"/>
                                    <a:gd name="T77" fmla="*/ 492 h 570"/>
                                    <a:gd name="T78" fmla="*/ 138 w 209"/>
                                    <a:gd name="T79" fmla="*/ 541 h 570"/>
                                    <a:gd name="T80" fmla="*/ 148 w 209"/>
                                    <a:gd name="T81" fmla="*/ 564 h 570"/>
                                    <a:gd name="T82" fmla="*/ 148 w 209"/>
                                    <a:gd name="T83" fmla="*/ 570 h 570"/>
                                    <a:gd name="T84" fmla="*/ 115 w 209"/>
                                    <a:gd name="T85" fmla="*/ 570 h 570"/>
                                    <a:gd name="T86" fmla="*/ 115 w 209"/>
                                    <a:gd name="T87" fmla="*/ 564 h 570"/>
                                    <a:gd name="T88" fmla="*/ 94 w 209"/>
                                    <a:gd name="T89" fmla="*/ 541 h 570"/>
                                    <a:gd name="T90" fmla="*/ 82 w 209"/>
                                    <a:gd name="T91" fmla="*/ 536 h 570"/>
                                    <a:gd name="T92" fmla="*/ 71 w 209"/>
                                    <a:gd name="T93" fmla="*/ 447 h 570"/>
                                    <a:gd name="T94" fmla="*/ 27 w 209"/>
                                    <a:gd name="T95" fmla="*/ 342 h 570"/>
                                    <a:gd name="T96" fmla="*/ 21 w 209"/>
                                    <a:gd name="T97" fmla="*/ 288 h 570"/>
                                    <a:gd name="T98" fmla="*/ 15 w 209"/>
                                    <a:gd name="T99" fmla="*/ 215 h 570"/>
                                    <a:gd name="T100" fmla="*/ 4 w 209"/>
                                    <a:gd name="T101" fmla="*/ 194 h 570"/>
                                    <a:gd name="T102" fmla="*/ 0 w 209"/>
                                    <a:gd name="T103" fmla="*/ 127 h 570"/>
                                    <a:gd name="T104" fmla="*/ 4 w 209"/>
                                    <a:gd name="T105" fmla="*/ 56 h 570"/>
                                    <a:gd name="T106" fmla="*/ 10 w 209"/>
                                    <a:gd name="T107" fmla="*/ 17 h 570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w 209"/>
                                    <a:gd name="T163" fmla="*/ 0 h 570"/>
                                    <a:gd name="T164" fmla="*/ 209 w 209"/>
                                    <a:gd name="T165" fmla="*/ 570 h 570"/>
                                  </a:gdLst>
                                  <a:ahLst/>
                                  <a:cxnLst>
                                    <a:cxn ang="T108">
                                      <a:pos x="T0" y="T1"/>
                                    </a:cxn>
                                    <a:cxn ang="T109">
                                      <a:pos x="T2" y="T3"/>
                                    </a:cxn>
                                    <a:cxn ang="T110">
                                      <a:pos x="T4" y="T5"/>
                                    </a:cxn>
                                    <a:cxn ang="T111">
                                      <a:pos x="T6" y="T7"/>
                                    </a:cxn>
                                    <a:cxn ang="T112">
                                      <a:pos x="T8" y="T9"/>
                                    </a:cxn>
                                    <a:cxn ang="T113">
                                      <a:pos x="T10" y="T11"/>
                                    </a:cxn>
                                    <a:cxn ang="T114">
                                      <a:pos x="T12" y="T13"/>
                                    </a:cxn>
                                    <a:cxn ang="T115">
                                      <a:pos x="T14" y="T15"/>
                                    </a:cxn>
                                    <a:cxn ang="T116">
                                      <a:pos x="T16" y="T17"/>
                                    </a:cxn>
                                    <a:cxn ang="T117">
                                      <a:pos x="T18" y="T19"/>
                                    </a:cxn>
                                    <a:cxn ang="T118">
                                      <a:pos x="T20" y="T21"/>
                                    </a:cxn>
                                    <a:cxn ang="T119">
                                      <a:pos x="T22" y="T23"/>
                                    </a:cxn>
                                    <a:cxn ang="T120">
                                      <a:pos x="T24" y="T25"/>
                                    </a:cxn>
                                    <a:cxn ang="T121">
                                      <a:pos x="T26" y="T27"/>
                                    </a:cxn>
                                    <a:cxn ang="T122">
                                      <a:pos x="T28" y="T29"/>
                                    </a:cxn>
                                    <a:cxn ang="T123">
                                      <a:pos x="T30" y="T31"/>
                                    </a:cxn>
                                    <a:cxn ang="T124">
                                      <a:pos x="T32" y="T33"/>
                                    </a:cxn>
                                    <a:cxn ang="T125">
                                      <a:pos x="T34" y="T35"/>
                                    </a:cxn>
                                    <a:cxn ang="T126">
                                      <a:pos x="T36" y="T37"/>
                                    </a:cxn>
                                    <a:cxn ang="T127">
                                      <a:pos x="T38" y="T39"/>
                                    </a:cxn>
                                    <a:cxn ang="T128">
                                      <a:pos x="T40" y="T41"/>
                                    </a:cxn>
                                    <a:cxn ang="T129">
                                      <a:pos x="T42" y="T43"/>
                                    </a:cxn>
                                    <a:cxn ang="T130">
                                      <a:pos x="T44" y="T45"/>
                                    </a:cxn>
                                    <a:cxn ang="T131">
                                      <a:pos x="T46" y="T47"/>
                                    </a:cxn>
                                    <a:cxn ang="T132">
                                      <a:pos x="T48" y="T49"/>
                                    </a:cxn>
                                    <a:cxn ang="T133">
                                      <a:pos x="T50" y="T51"/>
                                    </a:cxn>
                                    <a:cxn ang="T134">
                                      <a:pos x="T52" y="T53"/>
                                    </a:cxn>
                                    <a:cxn ang="T135">
                                      <a:pos x="T54" y="T55"/>
                                    </a:cxn>
                                    <a:cxn ang="T136">
                                      <a:pos x="T56" y="T57"/>
                                    </a:cxn>
                                    <a:cxn ang="T137">
                                      <a:pos x="T58" y="T59"/>
                                    </a:cxn>
                                    <a:cxn ang="T138">
                                      <a:pos x="T60" y="T61"/>
                                    </a:cxn>
                                    <a:cxn ang="T139">
                                      <a:pos x="T62" y="T63"/>
                                    </a:cxn>
                                    <a:cxn ang="T140">
                                      <a:pos x="T64" y="T65"/>
                                    </a:cxn>
                                    <a:cxn ang="T141">
                                      <a:pos x="T66" y="T67"/>
                                    </a:cxn>
                                    <a:cxn ang="T142">
                                      <a:pos x="T68" y="T69"/>
                                    </a:cxn>
                                    <a:cxn ang="T143">
                                      <a:pos x="T70" y="T71"/>
                                    </a:cxn>
                                    <a:cxn ang="T144">
                                      <a:pos x="T72" y="T73"/>
                                    </a:cxn>
                                    <a:cxn ang="T145">
                                      <a:pos x="T74" y="T75"/>
                                    </a:cxn>
                                    <a:cxn ang="T146">
                                      <a:pos x="T76" y="T77"/>
                                    </a:cxn>
                                    <a:cxn ang="T147">
                                      <a:pos x="T78" y="T79"/>
                                    </a:cxn>
                                    <a:cxn ang="T148">
                                      <a:pos x="T80" y="T81"/>
                                    </a:cxn>
                                    <a:cxn ang="T149">
                                      <a:pos x="T82" y="T83"/>
                                    </a:cxn>
                                    <a:cxn ang="T150">
                                      <a:pos x="T84" y="T85"/>
                                    </a:cxn>
                                    <a:cxn ang="T151">
                                      <a:pos x="T86" y="T87"/>
                                    </a:cxn>
                                    <a:cxn ang="T152">
                                      <a:pos x="T88" y="T89"/>
                                    </a:cxn>
                                    <a:cxn ang="T153">
                                      <a:pos x="T90" y="T91"/>
                                    </a:cxn>
                                    <a:cxn ang="T154">
                                      <a:pos x="T92" y="T93"/>
                                    </a:cxn>
                                    <a:cxn ang="T155">
                                      <a:pos x="T94" y="T95"/>
                                    </a:cxn>
                                    <a:cxn ang="T156">
                                      <a:pos x="T96" y="T97"/>
                                    </a:cxn>
                                    <a:cxn ang="T157">
                                      <a:pos x="T98" y="T99"/>
                                    </a:cxn>
                                    <a:cxn ang="T158">
                                      <a:pos x="T100" y="T101"/>
                                    </a:cxn>
                                    <a:cxn ang="T159">
                                      <a:pos x="T102" y="T103"/>
                                    </a:cxn>
                                    <a:cxn ang="T160">
                                      <a:pos x="T104" y="T105"/>
                                    </a:cxn>
                                    <a:cxn ang="T161">
                                      <a:pos x="T106" y="T107"/>
                                    </a:cxn>
                                  </a:cxnLst>
                                  <a:rect l="T162" t="T163" r="T164" b="T165"/>
                                  <a:pathLst>
                                    <a:path w="209" h="570">
                                      <a:moveTo>
                                        <a:pt x="10" y="17"/>
                                      </a:moveTo>
                                      <a:lnTo>
                                        <a:pt x="15" y="0"/>
                                      </a:lnTo>
                                      <a:lnTo>
                                        <a:pt x="27" y="0"/>
                                      </a:lnTo>
                                      <a:lnTo>
                                        <a:pt x="38" y="12"/>
                                      </a:lnTo>
                                      <a:lnTo>
                                        <a:pt x="71" y="6"/>
                                      </a:lnTo>
                                      <a:lnTo>
                                        <a:pt x="82" y="6"/>
                                      </a:lnTo>
                                      <a:lnTo>
                                        <a:pt x="104" y="17"/>
                                      </a:lnTo>
                                      <a:lnTo>
                                        <a:pt x="115" y="39"/>
                                      </a:lnTo>
                                      <a:lnTo>
                                        <a:pt x="154" y="60"/>
                                      </a:lnTo>
                                      <a:lnTo>
                                        <a:pt x="154" y="94"/>
                                      </a:lnTo>
                                      <a:lnTo>
                                        <a:pt x="159" y="100"/>
                                      </a:lnTo>
                                      <a:lnTo>
                                        <a:pt x="175" y="94"/>
                                      </a:lnTo>
                                      <a:lnTo>
                                        <a:pt x="192" y="67"/>
                                      </a:lnTo>
                                      <a:lnTo>
                                        <a:pt x="209" y="73"/>
                                      </a:lnTo>
                                      <a:lnTo>
                                        <a:pt x="209" y="94"/>
                                      </a:lnTo>
                                      <a:lnTo>
                                        <a:pt x="186" y="123"/>
                                      </a:lnTo>
                                      <a:lnTo>
                                        <a:pt x="175" y="150"/>
                                      </a:lnTo>
                                      <a:lnTo>
                                        <a:pt x="175" y="154"/>
                                      </a:lnTo>
                                      <a:lnTo>
                                        <a:pt x="165" y="167"/>
                                      </a:lnTo>
                                      <a:lnTo>
                                        <a:pt x="165" y="188"/>
                                      </a:lnTo>
                                      <a:lnTo>
                                        <a:pt x="171" y="221"/>
                                      </a:lnTo>
                                      <a:lnTo>
                                        <a:pt x="182" y="254"/>
                                      </a:lnTo>
                                      <a:lnTo>
                                        <a:pt x="209" y="271"/>
                                      </a:lnTo>
                                      <a:lnTo>
                                        <a:pt x="198" y="304"/>
                                      </a:lnTo>
                                      <a:lnTo>
                                        <a:pt x="171" y="321"/>
                                      </a:lnTo>
                                      <a:lnTo>
                                        <a:pt x="148" y="321"/>
                                      </a:lnTo>
                                      <a:lnTo>
                                        <a:pt x="148" y="332"/>
                                      </a:lnTo>
                                      <a:lnTo>
                                        <a:pt x="154" y="338"/>
                                      </a:lnTo>
                                      <a:lnTo>
                                        <a:pt x="154" y="348"/>
                                      </a:lnTo>
                                      <a:lnTo>
                                        <a:pt x="142" y="359"/>
                                      </a:lnTo>
                                      <a:lnTo>
                                        <a:pt x="138" y="354"/>
                                      </a:lnTo>
                                      <a:lnTo>
                                        <a:pt x="121" y="354"/>
                                      </a:lnTo>
                                      <a:lnTo>
                                        <a:pt x="125" y="376"/>
                                      </a:lnTo>
                                      <a:lnTo>
                                        <a:pt x="138" y="376"/>
                                      </a:lnTo>
                                      <a:lnTo>
                                        <a:pt x="142" y="382"/>
                                      </a:lnTo>
                                      <a:lnTo>
                                        <a:pt x="142" y="442"/>
                                      </a:lnTo>
                                      <a:lnTo>
                                        <a:pt x="121" y="459"/>
                                      </a:lnTo>
                                      <a:lnTo>
                                        <a:pt x="154" y="476"/>
                                      </a:lnTo>
                                      <a:lnTo>
                                        <a:pt x="154" y="492"/>
                                      </a:lnTo>
                                      <a:lnTo>
                                        <a:pt x="138" y="541"/>
                                      </a:lnTo>
                                      <a:lnTo>
                                        <a:pt x="148" y="564"/>
                                      </a:lnTo>
                                      <a:lnTo>
                                        <a:pt x="148" y="570"/>
                                      </a:lnTo>
                                      <a:lnTo>
                                        <a:pt x="115" y="570"/>
                                      </a:lnTo>
                                      <a:lnTo>
                                        <a:pt x="115" y="564"/>
                                      </a:lnTo>
                                      <a:lnTo>
                                        <a:pt x="94" y="541"/>
                                      </a:lnTo>
                                      <a:lnTo>
                                        <a:pt x="82" y="536"/>
                                      </a:lnTo>
                                      <a:lnTo>
                                        <a:pt x="71" y="447"/>
                                      </a:lnTo>
                                      <a:lnTo>
                                        <a:pt x="27" y="342"/>
                                      </a:lnTo>
                                      <a:lnTo>
                                        <a:pt x="21" y="288"/>
                                      </a:lnTo>
                                      <a:lnTo>
                                        <a:pt x="15" y="215"/>
                                      </a:lnTo>
                                      <a:lnTo>
                                        <a:pt x="4" y="194"/>
                                      </a:lnTo>
                                      <a:lnTo>
                                        <a:pt x="0" y="127"/>
                                      </a:lnTo>
                                      <a:lnTo>
                                        <a:pt x="4" y="56"/>
                                      </a:lnTo>
                                      <a:lnTo>
                                        <a:pt x="10" y="1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8" name="Freeform 50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49" y="3590"/>
                                  <a:ext cx="44" cy="38"/>
                                </a:xfrm>
                                <a:custGeom>
                                  <a:avLst/>
                                  <a:gdLst>
                                    <a:gd name="T0" fmla="*/ 0 w 44"/>
                                    <a:gd name="T1" fmla="*/ 0 h 38"/>
                                    <a:gd name="T2" fmla="*/ 6 w 44"/>
                                    <a:gd name="T3" fmla="*/ 38 h 38"/>
                                    <a:gd name="T4" fmla="*/ 44 w 44"/>
                                    <a:gd name="T5" fmla="*/ 32 h 38"/>
                                    <a:gd name="T6" fmla="*/ 44 w 44"/>
                                    <a:gd name="T7" fmla="*/ 28 h 38"/>
                                    <a:gd name="T8" fmla="*/ 0 w 44"/>
                                    <a:gd name="T9" fmla="*/ 0 h 38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44"/>
                                    <a:gd name="T16" fmla="*/ 0 h 38"/>
                                    <a:gd name="T17" fmla="*/ 44 w 44"/>
                                    <a:gd name="T18" fmla="*/ 38 h 38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44" h="38">
                                      <a:moveTo>
                                        <a:pt x="0" y="0"/>
                                      </a:moveTo>
                                      <a:lnTo>
                                        <a:pt x="6" y="38"/>
                                      </a:lnTo>
                                      <a:lnTo>
                                        <a:pt x="44" y="32"/>
                                      </a:lnTo>
                                      <a:lnTo>
                                        <a:pt x="44" y="28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29" name="Freeform 50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649" y="3590"/>
                                  <a:ext cx="44" cy="38"/>
                                </a:xfrm>
                                <a:custGeom>
                                  <a:avLst/>
                                  <a:gdLst>
                                    <a:gd name="T0" fmla="*/ 0 w 44"/>
                                    <a:gd name="T1" fmla="*/ 0 h 38"/>
                                    <a:gd name="T2" fmla="*/ 6 w 44"/>
                                    <a:gd name="T3" fmla="*/ 38 h 38"/>
                                    <a:gd name="T4" fmla="*/ 44 w 44"/>
                                    <a:gd name="T5" fmla="*/ 32 h 38"/>
                                    <a:gd name="T6" fmla="*/ 44 w 44"/>
                                    <a:gd name="T7" fmla="*/ 28 h 38"/>
                                    <a:gd name="T8" fmla="*/ 0 w 44"/>
                                    <a:gd name="T9" fmla="*/ 0 h 38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44"/>
                                    <a:gd name="T16" fmla="*/ 0 h 38"/>
                                    <a:gd name="T17" fmla="*/ 44 w 44"/>
                                    <a:gd name="T18" fmla="*/ 38 h 38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44" h="38">
                                      <a:moveTo>
                                        <a:pt x="0" y="0"/>
                                      </a:moveTo>
                                      <a:lnTo>
                                        <a:pt x="6" y="38"/>
                                      </a:lnTo>
                                      <a:lnTo>
                                        <a:pt x="44" y="32"/>
                                      </a:lnTo>
                                      <a:lnTo>
                                        <a:pt x="44" y="28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30" name="Freeform 50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379" y="2352"/>
                                  <a:ext cx="199" cy="215"/>
                                </a:xfrm>
                                <a:custGeom>
                                  <a:avLst/>
                                  <a:gdLst>
                                    <a:gd name="T0" fmla="*/ 17 w 199"/>
                                    <a:gd name="T1" fmla="*/ 29 h 215"/>
                                    <a:gd name="T2" fmla="*/ 17 w 199"/>
                                    <a:gd name="T3" fmla="*/ 56 h 215"/>
                                    <a:gd name="T4" fmla="*/ 27 w 199"/>
                                    <a:gd name="T5" fmla="*/ 50 h 215"/>
                                    <a:gd name="T6" fmla="*/ 27 w 199"/>
                                    <a:gd name="T7" fmla="*/ 34 h 215"/>
                                    <a:gd name="T8" fmla="*/ 33 w 199"/>
                                    <a:gd name="T9" fmla="*/ 23 h 215"/>
                                    <a:gd name="T10" fmla="*/ 49 w 199"/>
                                    <a:gd name="T11" fmla="*/ 17 h 215"/>
                                    <a:gd name="T12" fmla="*/ 44 w 199"/>
                                    <a:gd name="T13" fmla="*/ 12 h 215"/>
                                    <a:gd name="T14" fmla="*/ 44 w 199"/>
                                    <a:gd name="T15" fmla="*/ 6 h 215"/>
                                    <a:gd name="T16" fmla="*/ 49 w 199"/>
                                    <a:gd name="T17" fmla="*/ 0 h 215"/>
                                    <a:gd name="T18" fmla="*/ 71 w 199"/>
                                    <a:gd name="T19" fmla="*/ 29 h 215"/>
                                    <a:gd name="T20" fmla="*/ 115 w 199"/>
                                    <a:gd name="T21" fmla="*/ 40 h 215"/>
                                    <a:gd name="T22" fmla="*/ 126 w 199"/>
                                    <a:gd name="T23" fmla="*/ 34 h 215"/>
                                    <a:gd name="T24" fmla="*/ 155 w 199"/>
                                    <a:gd name="T25" fmla="*/ 40 h 215"/>
                                    <a:gd name="T26" fmla="*/ 199 w 199"/>
                                    <a:gd name="T27" fmla="*/ 84 h 215"/>
                                    <a:gd name="T28" fmla="*/ 182 w 199"/>
                                    <a:gd name="T29" fmla="*/ 94 h 215"/>
                                    <a:gd name="T30" fmla="*/ 176 w 199"/>
                                    <a:gd name="T31" fmla="*/ 111 h 215"/>
                                    <a:gd name="T32" fmla="*/ 171 w 199"/>
                                    <a:gd name="T33" fmla="*/ 123 h 215"/>
                                    <a:gd name="T34" fmla="*/ 182 w 199"/>
                                    <a:gd name="T35" fmla="*/ 138 h 215"/>
                                    <a:gd name="T36" fmla="*/ 171 w 199"/>
                                    <a:gd name="T37" fmla="*/ 155 h 215"/>
                                    <a:gd name="T38" fmla="*/ 132 w 199"/>
                                    <a:gd name="T39" fmla="*/ 155 h 215"/>
                                    <a:gd name="T40" fmla="*/ 115 w 199"/>
                                    <a:gd name="T41" fmla="*/ 150 h 215"/>
                                    <a:gd name="T42" fmla="*/ 121 w 199"/>
                                    <a:gd name="T43" fmla="*/ 178 h 215"/>
                                    <a:gd name="T44" fmla="*/ 132 w 199"/>
                                    <a:gd name="T45" fmla="*/ 194 h 215"/>
                                    <a:gd name="T46" fmla="*/ 132 w 199"/>
                                    <a:gd name="T47" fmla="*/ 205 h 215"/>
                                    <a:gd name="T48" fmla="*/ 121 w 199"/>
                                    <a:gd name="T49" fmla="*/ 215 h 215"/>
                                    <a:gd name="T50" fmla="*/ 94 w 199"/>
                                    <a:gd name="T51" fmla="*/ 211 h 215"/>
                                    <a:gd name="T52" fmla="*/ 82 w 199"/>
                                    <a:gd name="T53" fmla="*/ 200 h 215"/>
                                    <a:gd name="T54" fmla="*/ 65 w 199"/>
                                    <a:gd name="T55" fmla="*/ 167 h 215"/>
                                    <a:gd name="T56" fmla="*/ 71 w 199"/>
                                    <a:gd name="T57" fmla="*/ 123 h 215"/>
                                    <a:gd name="T58" fmla="*/ 11 w 199"/>
                                    <a:gd name="T59" fmla="*/ 106 h 215"/>
                                    <a:gd name="T60" fmla="*/ 0 w 199"/>
                                    <a:gd name="T61" fmla="*/ 40 h 215"/>
                                    <a:gd name="T62" fmla="*/ 17 w 199"/>
                                    <a:gd name="T63" fmla="*/ 29 h 215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w 199"/>
                                    <a:gd name="T97" fmla="*/ 0 h 215"/>
                                    <a:gd name="T98" fmla="*/ 199 w 199"/>
                                    <a:gd name="T99" fmla="*/ 215 h 215"/>
                                  </a:gdLst>
                                  <a:ahLst/>
                                  <a:cxnLst>
                                    <a:cxn ang="T64">
                                      <a:pos x="T0" y="T1"/>
                                    </a:cxn>
                                    <a:cxn ang="T65">
                                      <a:pos x="T2" y="T3"/>
                                    </a:cxn>
                                    <a:cxn ang="T66">
                                      <a:pos x="T4" y="T5"/>
                                    </a:cxn>
                                    <a:cxn ang="T67">
                                      <a:pos x="T6" y="T7"/>
                                    </a:cxn>
                                    <a:cxn ang="T68">
                                      <a:pos x="T8" y="T9"/>
                                    </a:cxn>
                                    <a:cxn ang="T69">
                                      <a:pos x="T10" y="T11"/>
                                    </a:cxn>
                                    <a:cxn ang="T70">
                                      <a:pos x="T12" y="T13"/>
                                    </a:cxn>
                                    <a:cxn ang="T71">
                                      <a:pos x="T14" y="T15"/>
                                    </a:cxn>
                                    <a:cxn ang="T72">
                                      <a:pos x="T16" y="T17"/>
                                    </a:cxn>
                                    <a:cxn ang="T73">
                                      <a:pos x="T18" y="T19"/>
                                    </a:cxn>
                                    <a:cxn ang="T74">
                                      <a:pos x="T20" y="T21"/>
                                    </a:cxn>
                                    <a:cxn ang="T75">
                                      <a:pos x="T22" y="T23"/>
                                    </a:cxn>
                                    <a:cxn ang="T76">
                                      <a:pos x="T24" y="T25"/>
                                    </a:cxn>
                                    <a:cxn ang="T77">
                                      <a:pos x="T26" y="T27"/>
                                    </a:cxn>
                                    <a:cxn ang="T78">
                                      <a:pos x="T28" y="T29"/>
                                    </a:cxn>
                                    <a:cxn ang="T79">
                                      <a:pos x="T30" y="T31"/>
                                    </a:cxn>
                                    <a:cxn ang="T80">
                                      <a:pos x="T32" y="T33"/>
                                    </a:cxn>
                                    <a:cxn ang="T81">
                                      <a:pos x="T34" y="T35"/>
                                    </a:cxn>
                                    <a:cxn ang="T82">
                                      <a:pos x="T36" y="T37"/>
                                    </a:cxn>
                                    <a:cxn ang="T83">
                                      <a:pos x="T38" y="T39"/>
                                    </a:cxn>
                                    <a:cxn ang="T84">
                                      <a:pos x="T40" y="T41"/>
                                    </a:cxn>
                                    <a:cxn ang="T85">
                                      <a:pos x="T42" y="T43"/>
                                    </a:cxn>
                                    <a:cxn ang="T86">
                                      <a:pos x="T44" y="T45"/>
                                    </a:cxn>
                                    <a:cxn ang="T87">
                                      <a:pos x="T46" y="T47"/>
                                    </a:cxn>
                                    <a:cxn ang="T88">
                                      <a:pos x="T48" y="T49"/>
                                    </a:cxn>
                                    <a:cxn ang="T89">
                                      <a:pos x="T50" y="T51"/>
                                    </a:cxn>
                                    <a:cxn ang="T90">
                                      <a:pos x="T52" y="T53"/>
                                    </a:cxn>
                                    <a:cxn ang="T91">
                                      <a:pos x="T54" y="T55"/>
                                    </a:cxn>
                                    <a:cxn ang="T92">
                                      <a:pos x="T56" y="T57"/>
                                    </a:cxn>
                                    <a:cxn ang="T93">
                                      <a:pos x="T58" y="T59"/>
                                    </a:cxn>
                                    <a:cxn ang="T94">
                                      <a:pos x="T60" y="T61"/>
                                    </a:cxn>
                                    <a:cxn ang="T95">
                                      <a:pos x="T62" y="T63"/>
                                    </a:cxn>
                                  </a:cxnLst>
                                  <a:rect l="T96" t="T97" r="T98" b="T99"/>
                                  <a:pathLst>
                                    <a:path w="199" h="215">
                                      <a:moveTo>
                                        <a:pt x="17" y="29"/>
                                      </a:moveTo>
                                      <a:lnTo>
                                        <a:pt x="17" y="56"/>
                                      </a:lnTo>
                                      <a:lnTo>
                                        <a:pt x="27" y="50"/>
                                      </a:lnTo>
                                      <a:lnTo>
                                        <a:pt x="27" y="34"/>
                                      </a:lnTo>
                                      <a:lnTo>
                                        <a:pt x="33" y="23"/>
                                      </a:lnTo>
                                      <a:lnTo>
                                        <a:pt x="49" y="17"/>
                                      </a:lnTo>
                                      <a:lnTo>
                                        <a:pt x="44" y="12"/>
                                      </a:lnTo>
                                      <a:lnTo>
                                        <a:pt x="44" y="6"/>
                                      </a:lnTo>
                                      <a:lnTo>
                                        <a:pt x="49" y="0"/>
                                      </a:lnTo>
                                      <a:lnTo>
                                        <a:pt x="71" y="29"/>
                                      </a:lnTo>
                                      <a:lnTo>
                                        <a:pt x="115" y="40"/>
                                      </a:lnTo>
                                      <a:lnTo>
                                        <a:pt x="126" y="34"/>
                                      </a:lnTo>
                                      <a:lnTo>
                                        <a:pt x="155" y="40"/>
                                      </a:lnTo>
                                      <a:lnTo>
                                        <a:pt x="199" y="84"/>
                                      </a:lnTo>
                                      <a:lnTo>
                                        <a:pt x="182" y="94"/>
                                      </a:lnTo>
                                      <a:lnTo>
                                        <a:pt x="176" y="111"/>
                                      </a:lnTo>
                                      <a:lnTo>
                                        <a:pt x="171" y="123"/>
                                      </a:lnTo>
                                      <a:lnTo>
                                        <a:pt x="182" y="138"/>
                                      </a:lnTo>
                                      <a:lnTo>
                                        <a:pt x="171" y="155"/>
                                      </a:lnTo>
                                      <a:lnTo>
                                        <a:pt x="132" y="155"/>
                                      </a:lnTo>
                                      <a:lnTo>
                                        <a:pt x="115" y="150"/>
                                      </a:lnTo>
                                      <a:lnTo>
                                        <a:pt x="121" y="178"/>
                                      </a:lnTo>
                                      <a:lnTo>
                                        <a:pt x="132" y="194"/>
                                      </a:lnTo>
                                      <a:lnTo>
                                        <a:pt x="132" y="205"/>
                                      </a:lnTo>
                                      <a:lnTo>
                                        <a:pt x="121" y="215"/>
                                      </a:lnTo>
                                      <a:lnTo>
                                        <a:pt x="94" y="211"/>
                                      </a:lnTo>
                                      <a:lnTo>
                                        <a:pt x="82" y="200"/>
                                      </a:lnTo>
                                      <a:lnTo>
                                        <a:pt x="65" y="167"/>
                                      </a:lnTo>
                                      <a:lnTo>
                                        <a:pt x="71" y="123"/>
                                      </a:lnTo>
                                      <a:lnTo>
                                        <a:pt x="11" y="106"/>
                                      </a:lnTo>
                                      <a:lnTo>
                                        <a:pt x="0" y="40"/>
                                      </a:lnTo>
                                      <a:lnTo>
                                        <a:pt x="17" y="2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31" name="Freeform 50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241" y="2137"/>
                                  <a:ext cx="143" cy="73"/>
                                </a:xfrm>
                                <a:custGeom>
                                  <a:avLst/>
                                  <a:gdLst>
                                    <a:gd name="T0" fmla="*/ 11 w 143"/>
                                    <a:gd name="T1" fmla="*/ 6 h 73"/>
                                    <a:gd name="T2" fmla="*/ 44 w 143"/>
                                    <a:gd name="T3" fmla="*/ 0 h 73"/>
                                    <a:gd name="T4" fmla="*/ 143 w 143"/>
                                    <a:gd name="T5" fmla="*/ 56 h 73"/>
                                    <a:gd name="T6" fmla="*/ 138 w 143"/>
                                    <a:gd name="T7" fmla="*/ 67 h 73"/>
                                    <a:gd name="T8" fmla="*/ 94 w 143"/>
                                    <a:gd name="T9" fmla="*/ 73 h 73"/>
                                    <a:gd name="T10" fmla="*/ 94 w 143"/>
                                    <a:gd name="T11" fmla="*/ 56 h 73"/>
                                    <a:gd name="T12" fmla="*/ 38 w 143"/>
                                    <a:gd name="T13" fmla="*/ 17 h 73"/>
                                    <a:gd name="T14" fmla="*/ 32 w 143"/>
                                    <a:gd name="T15" fmla="*/ 17 h 73"/>
                                    <a:gd name="T16" fmla="*/ 15 w 143"/>
                                    <a:gd name="T17" fmla="*/ 27 h 73"/>
                                    <a:gd name="T18" fmla="*/ 0 w 143"/>
                                    <a:gd name="T19" fmla="*/ 27 h 73"/>
                                    <a:gd name="T20" fmla="*/ 11 w 143"/>
                                    <a:gd name="T21" fmla="*/ 6 h 73"/>
                                    <a:gd name="T22" fmla="*/ 0 60000 65536"/>
                                    <a:gd name="T23" fmla="*/ 0 60000 65536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w 143"/>
                                    <a:gd name="T34" fmla="*/ 0 h 73"/>
                                    <a:gd name="T35" fmla="*/ 143 w 143"/>
                                    <a:gd name="T36" fmla="*/ 73 h 73"/>
                                  </a:gdLst>
                                  <a:ahLst/>
                                  <a:cxnLst>
                                    <a:cxn ang="T22">
                                      <a:pos x="T0" y="T1"/>
                                    </a:cxn>
                                    <a:cxn ang="T23">
                                      <a:pos x="T2" y="T3"/>
                                    </a:cxn>
                                    <a:cxn ang="T24">
                                      <a:pos x="T4" y="T5"/>
                                    </a:cxn>
                                    <a:cxn ang="T25">
                                      <a:pos x="T6" y="T7"/>
                                    </a:cxn>
                                    <a:cxn ang="T26">
                                      <a:pos x="T8" y="T9"/>
                                    </a:cxn>
                                    <a:cxn ang="T27">
                                      <a:pos x="T10" y="T11"/>
                                    </a:cxn>
                                    <a:cxn ang="T28">
                                      <a:pos x="T12" y="T13"/>
                                    </a:cxn>
                                    <a:cxn ang="T29">
                                      <a:pos x="T14" y="T15"/>
                                    </a:cxn>
                                    <a:cxn ang="T30">
                                      <a:pos x="T16" y="T17"/>
                                    </a:cxn>
                                    <a:cxn ang="T31">
                                      <a:pos x="T18" y="T19"/>
                                    </a:cxn>
                                    <a:cxn ang="T32">
                                      <a:pos x="T20" y="T21"/>
                                    </a:cxn>
                                  </a:cxnLst>
                                  <a:rect l="T33" t="T34" r="T35" b="T36"/>
                                  <a:pathLst>
                                    <a:path w="143" h="73">
                                      <a:moveTo>
                                        <a:pt x="11" y="6"/>
                                      </a:moveTo>
                                      <a:lnTo>
                                        <a:pt x="44" y="0"/>
                                      </a:lnTo>
                                      <a:lnTo>
                                        <a:pt x="143" y="56"/>
                                      </a:lnTo>
                                      <a:lnTo>
                                        <a:pt x="138" y="67"/>
                                      </a:lnTo>
                                      <a:lnTo>
                                        <a:pt x="94" y="73"/>
                                      </a:lnTo>
                                      <a:lnTo>
                                        <a:pt x="94" y="56"/>
                                      </a:lnTo>
                                      <a:lnTo>
                                        <a:pt x="38" y="17"/>
                                      </a:lnTo>
                                      <a:lnTo>
                                        <a:pt x="32" y="17"/>
                                      </a:lnTo>
                                      <a:lnTo>
                                        <a:pt x="15" y="27"/>
                                      </a:lnTo>
                                      <a:lnTo>
                                        <a:pt x="0" y="27"/>
                                      </a:lnTo>
                                      <a:lnTo>
                                        <a:pt x="11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32" name="Freeform 50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729" y="1313"/>
                                  <a:ext cx="29" cy="16"/>
                                </a:xfrm>
                                <a:custGeom>
                                  <a:avLst/>
                                  <a:gdLst>
                                    <a:gd name="T0" fmla="*/ 29 w 29"/>
                                    <a:gd name="T1" fmla="*/ 10 h 16"/>
                                    <a:gd name="T2" fmla="*/ 17 w 29"/>
                                    <a:gd name="T3" fmla="*/ 0 h 16"/>
                                    <a:gd name="T4" fmla="*/ 0 w 29"/>
                                    <a:gd name="T5" fmla="*/ 4 h 16"/>
                                    <a:gd name="T6" fmla="*/ 0 w 29"/>
                                    <a:gd name="T7" fmla="*/ 16 h 16"/>
                                    <a:gd name="T8" fmla="*/ 29 w 29"/>
                                    <a:gd name="T9" fmla="*/ 16 h 16"/>
                                    <a:gd name="T10" fmla="*/ 29 w 29"/>
                                    <a:gd name="T11" fmla="*/ 10 h 1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29"/>
                                    <a:gd name="T19" fmla="*/ 0 h 16"/>
                                    <a:gd name="T20" fmla="*/ 29 w 29"/>
                                    <a:gd name="T21" fmla="*/ 16 h 16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29" h="16">
                                      <a:moveTo>
                                        <a:pt x="29" y="10"/>
                                      </a:moveTo>
                                      <a:lnTo>
                                        <a:pt x="17" y="0"/>
                                      </a:lnTo>
                                      <a:lnTo>
                                        <a:pt x="0" y="4"/>
                                      </a:lnTo>
                                      <a:lnTo>
                                        <a:pt x="0" y="16"/>
                                      </a:lnTo>
                                      <a:lnTo>
                                        <a:pt x="29" y="16"/>
                                      </a:lnTo>
                                      <a:lnTo>
                                        <a:pt x="29" y="1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33" name="Freeform 50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15" y="2237"/>
                                  <a:ext cx="29" cy="11"/>
                                </a:xfrm>
                                <a:custGeom>
                                  <a:avLst/>
                                  <a:gdLst>
                                    <a:gd name="T0" fmla="*/ 29 w 29"/>
                                    <a:gd name="T1" fmla="*/ 5 h 11"/>
                                    <a:gd name="T2" fmla="*/ 13 w 29"/>
                                    <a:gd name="T3" fmla="*/ 11 h 11"/>
                                    <a:gd name="T4" fmla="*/ 0 w 29"/>
                                    <a:gd name="T5" fmla="*/ 0 h 11"/>
                                    <a:gd name="T6" fmla="*/ 29 w 29"/>
                                    <a:gd name="T7" fmla="*/ 5 h 1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29"/>
                                    <a:gd name="T13" fmla="*/ 0 h 11"/>
                                    <a:gd name="T14" fmla="*/ 29 w 29"/>
                                    <a:gd name="T15" fmla="*/ 11 h 1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29" h="11">
                                      <a:moveTo>
                                        <a:pt x="29" y="5"/>
                                      </a:moveTo>
                                      <a:lnTo>
                                        <a:pt x="13" y="11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29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  <p:sp>
                              <p:nvSpPr>
                                <p:cNvPr id="1434" name="Freeform 50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78" y="2225"/>
                                  <a:ext cx="21" cy="17"/>
                                </a:xfrm>
                                <a:custGeom>
                                  <a:avLst/>
                                  <a:gdLst>
                                    <a:gd name="T0" fmla="*/ 0 w 21"/>
                                    <a:gd name="T1" fmla="*/ 17 h 17"/>
                                    <a:gd name="T2" fmla="*/ 21 w 21"/>
                                    <a:gd name="T3" fmla="*/ 17 h 17"/>
                                    <a:gd name="T4" fmla="*/ 0 w 21"/>
                                    <a:gd name="T5" fmla="*/ 0 h 17"/>
                                    <a:gd name="T6" fmla="*/ 0 w 21"/>
                                    <a:gd name="T7" fmla="*/ 17 h 17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21"/>
                                    <a:gd name="T13" fmla="*/ 0 h 17"/>
                                    <a:gd name="T14" fmla="*/ 21 w 21"/>
                                    <a:gd name="T15" fmla="*/ 17 h 17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21" h="17">
                                      <a:moveTo>
                                        <a:pt x="0" y="17"/>
                                      </a:moveTo>
                                      <a:lnTo>
                                        <a:pt x="21" y="17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0" y="1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9900"/>
                                </a:solidFill>
                                <a:ln w="6350">
                                  <a:solidFill>
                                    <a:srgbClr val="00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l-GR" dirty="0"/>
                                </a:p>
                              </p:txBody>
                            </p:sp>
                          </p:grpSp>
                        </p:grpSp>
                      </p:grpSp>
                      <p:sp>
                        <p:nvSpPr>
                          <p:cNvPr id="1355" name="Freeform 5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8" y="2225"/>
                            <a:ext cx="21" cy="17"/>
                          </a:xfrm>
                          <a:custGeom>
                            <a:avLst/>
                            <a:gdLst>
                              <a:gd name="T0" fmla="*/ 0 w 21"/>
                              <a:gd name="T1" fmla="*/ 17 h 17"/>
                              <a:gd name="T2" fmla="*/ 21 w 21"/>
                              <a:gd name="T3" fmla="*/ 17 h 17"/>
                              <a:gd name="T4" fmla="*/ 0 w 21"/>
                              <a:gd name="T5" fmla="*/ 0 h 17"/>
                              <a:gd name="T6" fmla="*/ 0 w 21"/>
                              <a:gd name="T7" fmla="*/ 17 h 1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1"/>
                              <a:gd name="T13" fmla="*/ 0 h 17"/>
                              <a:gd name="T14" fmla="*/ 21 w 21"/>
                              <a:gd name="T15" fmla="*/ 17 h 1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1" h="17">
                                <a:moveTo>
                                  <a:pt x="0" y="17"/>
                                </a:moveTo>
                                <a:lnTo>
                                  <a:pt x="21" y="17"/>
                                </a:lnTo>
                                <a:lnTo>
                                  <a:pt x="0" y="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56" name="Freeform 5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94" y="2170"/>
                            <a:ext cx="12" cy="11"/>
                          </a:xfrm>
                          <a:custGeom>
                            <a:avLst/>
                            <a:gdLst>
                              <a:gd name="T0" fmla="*/ 0 w 12"/>
                              <a:gd name="T1" fmla="*/ 11 h 11"/>
                              <a:gd name="T2" fmla="*/ 0 w 12"/>
                              <a:gd name="T3" fmla="*/ 11 h 11"/>
                              <a:gd name="T4" fmla="*/ 6 w 12"/>
                              <a:gd name="T5" fmla="*/ 0 h 11"/>
                              <a:gd name="T6" fmla="*/ 12 w 12"/>
                              <a:gd name="T7" fmla="*/ 11 h 11"/>
                              <a:gd name="T8" fmla="*/ 0 w 12"/>
                              <a:gd name="T9" fmla="*/ 11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"/>
                              <a:gd name="T16" fmla="*/ 0 h 11"/>
                              <a:gd name="T17" fmla="*/ 12 w 12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" h="11">
                                <a:moveTo>
                                  <a:pt x="0" y="11"/>
                                </a:moveTo>
                                <a:lnTo>
                                  <a:pt x="0" y="11"/>
                                </a:lnTo>
                                <a:lnTo>
                                  <a:pt x="6" y="0"/>
                                </a:lnTo>
                                <a:lnTo>
                                  <a:pt x="12" y="11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57" name="Freeform 5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94" y="2170"/>
                            <a:ext cx="12" cy="11"/>
                          </a:xfrm>
                          <a:custGeom>
                            <a:avLst/>
                            <a:gdLst>
                              <a:gd name="T0" fmla="*/ 0 w 12"/>
                              <a:gd name="T1" fmla="*/ 11 h 11"/>
                              <a:gd name="T2" fmla="*/ 0 w 12"/>
                              <a:gd name="T3" fmla="*/ 11 h 11"/>
                              <a:gd name="T4" fmla="*/ 6 w 12"/>
                              <a:gd name="T5" fmla="*/ 0 h 11"/>
                              <a:gd name="T6" fmla="*/ 12 w 12"/>
                              <a:gd name="T7" fmla="*/ 11 h 11"/>
                              <a:gd name="T8" fmla="*/ 0 w 12"/>
                              <a:gd name="T9" fmla="*/ 11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"/>
                              <a:gd name="T16" fmla="*/ 0 h 11"/>
                              <a:gd name="T17" fmla="*/ 12 w 12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" h="11">
                                <a:moveTo>
                                  <a:pt x="0" y="11"/>
                                </a:moveTo>
                                <a:lnTo>
                                  <a:pt x="0" y="11"/>
                                </a:lnTo>
                                <a:lnTo>
                                  <a:pt x="6" y="0"/>
                                </a:lnTo>
                                <a:lnTo>
                                  <a:pt x="12" y="11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</p:grpSp>
                    <p:grpSp>
                      <p:nvGrpSpPr>
                        <p:cNvPr id="1150" name="Group 5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08" y="1078"/>
                          <a:ext cx="1025" cy="1032"/>
                          <a:chOff x="2308" y="1078"/>
                          <a:chExt cx="1025" cy="1032"/>
                        </a:xfrm>
                      </p:grpSpPr>
                      <p:sp>
                        <p:nvSpPr>
                          <p:cNvPr id="1278" name="Freeform 5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5" y="1707"/>
                            <a:ext cx="50" cy="39"/>
                          </a:xfrm>
                          <a:custGeom>
                            <a:avLst/>
                            <a:gdLst>
                              <a:gd name="T0" fmla="*/ 22 w 50"/>
                              <a:gd name="T1" fmla="*/ 0 h 39"/>
                              <a:gd name="T2" fmla="*/ 50 w 50"/>
                              <a:gd name="T3" fmla="*/ 10 h 39"/>
                              <a:gd name="T4" fmla="*/ 50 w 50"/>
                              <a:gd name="T5" fmla="*/ 27 h 39"/>
                              <a:gd name="T6" fmla="*/ 44 w 50"/>
                              <a:gd name="T7" fmla="*/ 39 h 39"/>
                              <a:gd name="T8" fmla="*/ 33 w 50"/>
                              <a:gd name="T9" fmla="*/ 33 h 39"/>
                              <a:gd name="T10" fmla="*/ 27 w 50"/>
                              <a:gd name="T11" fmla="*/ 27 h 39"/>
                              <a:gd name="T12" fmla="*/ 27 w 50"/>
                              <a:gd name="T13" fmla="*/ 33 h 39"/>
                              <a:gd name="T14" fmla="*/ 6 w 50"/>
                              <a:gd name="T15" fmla="*/ 33 h 39"/>
                              <a:gd name="T16" fmla="*/ 0 w 50"/>
                              <a:gd name="T17" fmla="*/ 27 h 39"/>
                              <a:gd name="T18" fmla="*/ 0 w 50"/>
                              <a:gd name="T19" fmla="*/ 22 h 39"/>
                              <a:gd name="T20" fmla="*/ 6 w 50"/>
                              <a:gd name="T21" fmla="*/ 10 h 39"/>
                              <a:gd name="T22" fmla="*/ 16 w 50"/>
                              <a:gd name="T23" fmla="*/ 10 h 39"/>
                              <a:gd name="T24" fmla="*/ 22 w 50"/>
                              <a:gd name="T25" fmla="*/ 0 h 39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50"/>
                              <a:gd name="T40" fmla="*/ 0 h 39"/>
                              <a:gd name="T41" fmla="*/ 50 w 50"/>
                              <a:gd name="T42" fmla="*/ 39 h 39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50" h="39">
                                <a:moveTo>
                                  <a:pt x="22" y="0"/>
                                </a:moveTo>
                                <a:lnTo>
                                  <a:pt x="50" y="10"/>
                                </a:lnTo>
                                <a:lnTo>
                                  <a:pt x="50" y="27"/>
                                </a:lnTo>
                                <a:lnTo>
                                  <a:pt x="44" y="39"/>
                                </a:lnTo>
                                <a:lnTo>
                                  <a:pt x="33" y="33"/>
                                </a:lnTo>
                                <a:lnTo>
                                  <a:pt x="27" y="27"/>
                                </a:lnTo>
                                <a:lnTo>
                                  <a:pt x="27" y="33"/>
                                </a:lnTo>
                                <a:lnTo>
                                  <a:pt x="6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6" y="10"/>
                                </a:lnTo>
                                <a:lnTo>
                                  <a:pt x="16" y="10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9" name="Freeform 5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94" y="1579"/>
                            <a:ext cx="121" cy="138"/>
                          </a:xfrm>
                          <a:custGeom>
                            <a:avLst/>
                            <a:gdLst>
                              <a:gd name="T0" fmla="*/ 21 w 121"/>
                              <a:gd name="T1" fmla="*/ 23 h 138"/>
                              <a:gd name="T2" fmla="*/ 21 w 121"/>
                              <a:gd name="T3" fmla="*/ 44 h 138"/>
                              <a:gd name="T4" fmla="*/ 0 w 121"/>
                              <a:gd name="T5" fmla="*/ 67 h 138"/>
                              <a:gd name="T6" fmla="*/ 5 w 121"/>
                              <a:gd name="T7" fmla="*/ 84 h 138"/>
                              <a:gd name="T8" fmla="*/ 5 w 121"/>
                              <a:gd name="T9" fmla="*/ 94 h 138"/>
                              <a:gd name="T10" fmla="*/ 11 w 121"/>
                              <a:gd name="T11" fmla="*/ 94 h 138"/>
                              <a:gd name="T12" fmla="*/ 33 w 121"/>
                              <a:gd name="T13" fmla="*/ 105 h 138"/>
                              <a:gd name="T14" fmla="*/ 33 w 121"/>
                              <a:gd name="T15" fmla="*/ 128 h 138"/>
                              <a:gd name="T16" fmla="*/ 55 w 121"/>
                              <a:gd name="T17" fmla="*/ 138 h 138"/>
                              <a:gd name="T18" fmla="*/ 88 w 121"/>
                              <a:gd name="T19" fmla="*/ 134 h 138"/>
                              <a:gd name="T20" fmla="*/ 105 w 121"/>
                              <a:gd name="T21" fmla="*/ 111 h 138"/>
                              <a:gd name="T22" fmla="*/ 94 w 121"/>
                              <a:gd name="T23" fmla="*/ 94 h 138"/>
                              <a:gd name="T24" fmla="*/ 88 w 121"/>
                              <a:gd name="T25" fmla="*/ 78 h 138"/>
                              <a:gd name="T26" fmla="*/ 94 w 121"/>
                              <a:gd name="T27" fmla="*/ 84 h 138"/>
                              <a:gd name="T28" fmla="*/ 121 w 121"/>
                              <a:gd name="T29" fmla="*/ 73 h 138"/>
                              <a:gd name="T30" fmla="*/ 115 w 121"/>
                              <a:gd name="T31" fmla="*/ 40 h 138"/>
                              <a:gd name="T32" fmla="*/ 115 w 121"/>
                              <a:gd name="T33" fmla="*/ 13 h 138"/>
                              <a:gd name="T34" fmla="*/ 88 w 121"/>
                              <a:gd name="T35" fmla="*/ 6 h 138"/>
                              <a:gd name="T36" fmla="*/ 71 w 121"/>
                              <a:gd name="T37" fmla="*/ 13 h 138"/>
                              <a:gd name="T38" fmla="*/ 55 w 121"/>
                              <a:gd name="T39" fmla="*/ 0 h 138"/>
                              <a:gd name="T40" fmla="*/ 38 w 121"/>
                              <a:gd name="T41" fmla="*/ 0 h 138"/>
                              <a:gd name="T42" fmla="*/ 38 w 121"/>
                              <a:gd name="T43" fmla="*/ 6 h 138"/>
                              <a:gd name="T44" fmla="*/ 44 w 121"/>
                              <a:gd name="T45" fmla="*/ 13 h 138"/>
                              <a:gd name="T46" fmla="*/ 38 w 121"/>
                              <a:gd name="T47" fmla="*/ 17 h 138"/>
                              <a:gd name="T48" fmla="*/ 21 w 121"/>
                              <a:gd name="T49" fmla="*/ 23 h 13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121"/>
                              <a:gd name="T76" fmla="*/ 0 h 138"/>
                              <a:gd name="T77" fmla="*/ 121 w 121"/>
                              <a:gd name="T78" fmla="*/ 138 h 138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121" h="138">
                                <a:moveTo>
                                  <a:pt x="21" y="23"/>
                                </a:moveTo>
                                <a:lnTo>
                                  <a:pt x="21" y="44"/>
                                </a:lnTo>
                                <a:lnTo>
                                  <a:pt x="0" y="67"/>
                                </a:lnTo>
                                <a:lnTo>
                                  <a:pt x="5" y="84"/>
                                </a:lnTo>
                                <a:lnTo>
                                  <a:pt x="5" y="94"/>
                                </a:lnTo>
                                <a:lnTo>
                                  <a:pt x="11" y="94"/>
                                </a:lnTo>
                                <a:lnTo>
                                  <a:pt x="33" y="105"/>
                                </a:lnTo>
                                <a:lnTo>
                                  <a:pt x="33" y="128"/>
                                </a:lnTo>
                                <a:lnTo>
                                  <a:pt x="55" y="138"/>
                                </a:lnTo>
                                <a:lnTo>
                                  <a:pt x="88" y="134"/>
                                </a:lnTo>
                                <a:lnTo>
                                  <a:pt x="105" y="111"/>
                                </a:lnTo>
                                <a:lnTo>
                                  <a:pt x="94" y="94"/>
                                </a:lnTo>
                                <a:lnTo>
                                  <a:pt x="88" y="78"/>
                                </a:lnTo>
                                <a:lnTo>
                                  <a:pt x="94" y="84"/>
                                </a:lnTo>
                                <a:lnTo>
                                  <a:pt x="121" y="73"/>
                                </a:lnTo>
                                <a:lnTo>
                                  <a:pt x="115" y="40"/>
                                </a:lnTo>
                                <a:lnTo>
                                  <a:pt x="115" y="13"/>
                                </a:lnTo>
                                <a:lnTo>
                                  <a:pt x="88" y="6"/>
                                </a:lnTo>
                                <a:lnTo>
                                  <a:pt x="71" y="13"/>
                                </a:lnTo>
                                <a:lnTo>
                                  <a:pt x="55" y="0"/>
                                </a:lnTo>
                                <a:lnTo>
                                  <a:pt x="38" y="0"/>
                                </a:lnTo>
                                <a:lnTo>
                                  <a:pt x="38" y="6"/>
                                </a:lnTo>
                                <a:lnTo>
                                  <a:pt x="44" y="13"/>
                                </a:lnTo>
                                <a:lnTo>
                                  <a:pt x="38" y="17"/>
                                </a:lnTo>
                                <a:lnTo>
                                  <a:pt x="21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0" name="Freeform 5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71" y="1602"/>
                            <a:ext cx="44" cy="44"/>
                          </a:xfrm>
                          <a:custGeom>
                            <a:avLst/>
                            <a:gdLst>
                              <a:gd name="T0" fmla="*/ 44 w 44"/>
                              <a:gd name="T1" fmla="*/ 0 h 44"/>
                              <a:gd name="T2" fmla="*/ 44 w 44"/>
                              <a:gd name="T3" fmla="*/ 21 h 44"/>
                              <a:gd name="T4" fmla="*/ 23 w 44"/>
                              <a:gd name="T5" fmla="*/ 44 h 44"/>
                              <a:gd name="T6" fmla="*/ 13 w 44"/>
                              <a:gd name="T7" fmla="*/ 38 h 44"/>
                              <a:gd name="T8" fmla="*/ 0 w 44"/>
                              <a:gd name="T9" fmla="*/ 27 h 44"/>
                              <a:gd name="T10" fmla="*/ 6 w 44"/>
                              <a:gd name="T11" fmla="*/ 21 h 44"/>
                              <a:gd name="T12" fmla="*/ 13 w 44"/>
                              <a:gd name="T13" fmla="*/ 21 h 44"/>
                              <a:gd name="T14" fmla="*/ 28 w 44"/>
                              <a:gd name="T15" fmla="*/ 5 h 44"/>
                              <a:gd name="T16" fmla="*/ 44 w 44"/>
                              <a:gd name="T17" fmla="*/ 0 h 44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44"/>
                              <a:gd name="T28" fmla="*/ 0 h 44"/>
                              <a:gd name="T29" fmla="*/ 44 w 44"/>
                              <a:gd name="T30" fmla="*/ 44 h 44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44" h="44">
                                <a:moveTo>
                                  <a:pt x="44" y="0"/>
                                </a:moveTo>
                                <a:lnTo>
                                  <a:pt x="44" y="21"/>
                                </a:lnTo>
                                <a:lnTo>
                                  <a:pt x="23" y="44"/>
                                </a:lnTo>
                                <a:lnTo>
                                  <a:pt x="13" y="38"/>
                                </a:lnTo>
                                <a:lnTo>
                                  <a:pt x="0" y="27"/>
                                </a:lnTo>
                                <a:lnTo>
                                  <a:pt x="6" y="21"/>
                                </a:lnTo>
                                <a:lnTo>
                                  <a:pt x="13" y="21"/>
                                </a:lnTo>
                                <a:lnTo>
                                  <a:pt x="28" y="5"/>
                                </a:lnTo>
                                <a:lnTo>
                                  <a:pt x="4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1" name="Freeform 5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06" y="1845"/>
                            <a:ext cx="288" cy="265"/>
                          </a:xfrm>
                          <a:custGeom>
                            <a:avLst/>
                            <a:gdLst>
                              <a:gd name="T0" fmla="*/ 8 w 288"/>
                              <a:gd name="T1" fmla="*/ 6 h 265"/>
                              <a:gd name="T2" fmla="*/ 18 w 288"/>
                              <a:gd name="T3" fmla="*/ 16 h 265"/>
                              <a:gd name="T4" fmla="*/ 40 w 288"/>
                              <a:gd name="T5" fmla="*/ 10 h 265"/>
                              <a:gd name="T6" fmla="*/ 62 w 288"/>
                              <a:gd name="T7" fmla="*/ 22 h 265"/>
                              <a:gd name="T8" fmla="*/ 79 w 288"/>
                              <a:gd name="T9" fmla="*/ 50 h 265"/>
                              <a:gd name="T10" fmla="*/ 100 w 288"/>
                              <a:gd name="T11" fmla="*/ 50 h 265"/>
                              <a:gd name="T12" fmla="*/ 124 w 288"/>
                              <a:gd name="T13" fmla="*/ 44 h 265"/>
                              <a:gd name="T14" fmla="*/ 133 w 288"/>
                              <a:gd name="T15" fmla="*/ 44 h 265"/>
                              <a:gd name="T16" fmla="*/ 156 w 288"/>
                              <a:gd name="T17" fmla="*/ 27 h 265"/>
                              <a:gd name="T18" fmla="*/ 183 w 288"/>
                              <a:gd name="T19" fmla="*/ 22 h 265"/>
                              <a:gd name="T20" fmla="*/ 194 w 288"/>
                              <a:gd name="T21" fmla="*/ 39 h 265"/>
                              <a:gd name="T22" fmla="*/ 217 w 288"/>
                              <a:gd name="T23" fmla="*/ 56 h 265"/>
                              <a:gd name="T24" fmla="*/ 233 w 288"/>
                              <a:gd name="T25" fmla="*/ 77 h 265"/>
                              <a:gd name="T26" fmla="*/ 227 w 288"/>
                              <a:gd name="T27" fmla="*/ 104 h 265"/>
                              <a:gd name="T28" fmla="*/ 244 w 288"/>
                              <a:gd name="T29" fmla="*/ 116 h 265"/>
                              <a:gd name="T30" fmla="*/ 244 w 288"/>
                              <a:gd name="T31" fmla="*/ 137 h 265"/>
                              <a:gd name="T32" fmla="*/ 239 w 288"/>
                              <a:gd name="T33" fmla="*/ 144 h 265"/>
                              <a:gd name="T34" fmla="*/ 255 w 288"/>
                              <a:gd name="T35" fmla="*/ 160 h 265"/>
                              <a:gd name="T36" fmla="*/ 255 w 288"/>
                              <a:gd name="T37" fmla="*/ 194 h 265"/>
                              <a:gd name="T38" fmla="*/ 277 w 288"/>
                              <a:gd name="T39" fmla="*/ 204 h 265"/>
                              <a:gd name="T40" fmla="*/ 288 w 288"/>
                              <a:gd name="T41" fmla="*/ 231 h 265"/>
                              <a:gd name="T42" fmla="*/ 271 w 288"/>
                              <a:gd name="T43" fmla="*/ 242 h 265"/>
                              <a:gd name="T44" fmla="*/ 271 w 288"/>
                              <a:gd name="T45" fmla="*/ 265 h 265"/>
                              <a:gd name="T46" fmla="*/ 239 w 288"/>
                              <a:gd name="T47" fmla="*/ 259 h 265"/>
                              <a:gd name="T48" fmla="*/ 211 w 288"/>
                              <a:gd name="T49" fmla="*/ 259 h 265"/>
                              <a:gd name="T50" fmla="*/ 200 w 288"/>
                              <a:gd name="T51" fmla="*/ 238 h 265"/>
                              <a:gd name="T52" fmla="*/ 194 w 288"/>
                              <a:gd name="T53" fmla="*/ 231 h 265"/>
                              <a:gd name="T54" fmla="*/ 173 w 288"/>
                              <a:gd name="T55" fmla="*/ 248 h 265"/>
                              <a:gd name="T56" fmla="*/ 146 w 288"/>
                              <a:gd name="T57" fmla="*/ 227 h 265"/>
                              <a:gd name="T58" fmla="*/ 133 w 288"/>
                              <a:gd name="T59" fmla="*/ 227 h 265"/>
                              <a:gd name="T60" fmla="*/ 117 w 288"/>
                              <a:gd name="T61" fmla="*/ 215 h 265"/>
                              <a:gd name="T62" fmla="*/ 96 w 288"/>
                              <a:gd name="T63" fmla="*/ 181 h 265"/>
                              <a:gd name="T64" fmla="*/ 73 w 288"/>
                              <a:gd name="T65" fmla="*/ 181 h 265"/>
                              <a:gd name="T66" fmla="*/ 68 w 288"/>
                              <a:gd name="T67" fmla="*/ 144 h 265"/>
                              <a:gd name="T68" fmla="*/ 52 w 288"/>
                              <a:gd name="T69" fmla="*/ 133 h 265"/>
                              <a:gd name="T70" fmla="*/ 35 w 288"/>
                              <a:gd name="T71" fmla="*/ 110 h 265"/>
                              <a:gd name="T72" fmla="*/ 29 w 288"/>
                              <a:gd name="T73" fmla="*/ 94 h 265"/>
                              <a:gd name="T74" fmla="*/ 40 w 288"/>
                              <a:gd name="T75" fmla="*/ 77 h 265"/>
                              <a:gd name="T76" fmla="*/ 23 w 288"/>
                              <a:gd name="T77" fmla="*/ 66 h 265"/>
                              <a:gd name="T78" fmla="*/ 12 w 288"/>
                              <a:gd name="T79" fmla="*/ 44 h 265"/>
                              <a:gd name="T80" fmla="*/ 12 w 288"/>
                              <a:gd name="T81" fmla="*/ 33 h 265"/>
                              <a:gd name="T82" fmla="*/ 2 w 288"/>
                              <a:gd name="T83" fmla="*/ 10 h 265"/>
                              <a:gd name="T84" fmla="*/ 0 w 288"/>
                              <a:gd name="T85" fmla="*/ 0 h 265"/>
                              <a:gd name="T86" fmla="*/ 6 w 288"/>
                              <a:gd name="T87" fmla="*/ 6 h 265"/>
                              <a:gd name="T88" fmla="*/ 8 w 288"/>
                              <a:gd name="T89" fmla="*/ 6 h 265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w 288"/>
                              <a:gd name="T136" fmla="*/ 0 h 265"/>
                              <a:gd name="T137" fmla="*/ 288 w 288"/>
                              <a:gd name="T138" fmla="*/ 265 h 265"/>
                            </a:gdLst>
                            <a:ahLst/>
                            <a:cxnLst>
                              <a:cxn ang="T90">
                                <a:pos x="T0" y="T1"/>
                              </a:cxn>
                              <a:cxn ang="T91">
                                <a:pos x="T2" y="T3"/>
                              </a:cxn>
                              <a:cxn ang="T92">
                                <a:pos x="T4" y="T5"/>
                              </a:cxn>
                              <a:cxn ang="T93">
                                <a:pos x="T6" y="T7"/>
                              </a:cxn>
                              <a:cxn ang="T94">
                                <a:pos x="T8" y="T9"/>
                              </a:cxn>
                              <a:cxn ang="T95">
                                <a:pos x="T10" y="T11"/>
                              </a:cxn>
                              <a:cxn ang="T96">
                                <a:pos x="T12" y="T13"/>
                              </a:cxn>
                              <a:cxn ang="T97">
                                <a:pos x="T14" y="T15"/>
                              </a:cxn>
                              <a:cxn ang="T98">
                                <a:pos x="T16" y="T17"/>
                              </a:cxn>
                              <a:cxn ang="T99">
                                <a:pos x="T18" y="T19"/>
                              </a:cxn>
                              <a:cxn ang="T100">
                                <a:pos x="T20" y="T21"/>
                              </a:cxn>
                              <a:cxn ang="T101">
                                <a:pos x="T22" y="T23"/>
                              </a:cxn>
                              <a:cxn ang="T102">
                                <a:pos x="T24" y="T25"/>
                              </a:cxn>
                              <a:cxn ang="T103">
                                <a:pos x="T26" y="T27"/>
                              </a:cxn>
                              <a:cxn ang="T104">
                                <a:pos x="T28" y="T29"/>
                              </a:cxn>
                              <a:cxn ang="T105">
                                <a:pos x="T30" y="T31"/>
                              </a:cxn>
                              <a:cxn ang="T106">
                                <a:pos x="T32" y="T33"/>
                              </a:cxn>
                              <a:cxn ang="T107">
                                <a:pos x="T34" y="T35"/>
                              </a:cxn>
                              <a:cxn ang="T108">
                                <a:pos x="T36" y="T37"/>
                              </a:cxn>
                              <a:cxn ang="T109">
                                <a:pos x="T38" y="T39"/>
                              </a:cxn>
                              <a:cxn ang="T110">
                                <a:pos x="T40" y="T41"/>
                              </a:cxn>
                              <a:cxn ang="T111">
                                <a:pos x="T42" y="T43"/>
                              </a:cxn>
                              <a:cxn ang="T112">
                                <a:pos x="T44" y="T45"/>
                              </a:cxn>
                              <a:cxn ang="T113">
                                <a:pos x="T46" y="T47"/>
                              </a:cxn>
                              <a:cxn ang="T114">
                                <a:pos x="T48" y="T49"/>
                              </a:cxn>
                              <a:cxn ang="T115">
                                <a:pos x="T50" y="T51"/>
                              </a:cxn>
                              <a:cxn ang="T116">
                                <a:pos x="T52" y="T53"/>
                              </a:cxn>
                              <a:cxn ang="T117">
                                <a:pos x="T54" y="T55"/>
                              </a:cxn>
                              <a:cxn ang="T118">
                                <a:pos x="T56" y="T57"/>
                              </a:cxn>
                              <a:cxn ang="T119">
                                <a:pos x="T58" y="T59"/>
                              </a:cxn>
                              <a:cxn ang="T120">
                                <a:pos x="T60" y="T61"/>
                              </a:cxn>
                              <a:cxn ang="T121">
                                <a:pos x="T62" y="T63"/>
                              </a:cxn>
                              <a:cxn ang="T122">
                                <a:pos x="T64" y="T65"/>
                              </a:cxn>
                              <a:cxn ang="T123">
                                <a:pos x="T66" y="T67"/>
                              </a:cxn>
                              <a:cxn ang="T124">
                                <a:pos x="T68" y="T69"/>
                              </a:cxn>
                              <a:cxn ang="T125">
                                <a:pos x="T70" y="T71"/>
                              </a:cxn>
                              <a:cxn ang="T126">
                                <a:pos x="T72" y="T73"/>
                              </a:cxn>
                              <a:cxn ang="T127">
                                <a:pos x="T74" y="T75"/>
                              </a:cxn>
                              <a:cxn ang="T128">
                                <a:pos x="T76" y="T77"/>
                              </a:cxn>
                              <a:cxn ang="T129">
                                <a:pos x="T78" y="T79"/>
                              </a:cxn>
                              <a:cxn ang="T130">
                                <a:pos x="T80" y="T81"/>
                              </a:cxn>
                              <a:cxn ang="T131">
                                <a:pos x="T82" y="T83"/>
                              </a:cxn>
                              <a:cxn ang="T132">
                                <a:pos x="T84" y="T85"/>
                              </a:cxn>
                              <a:cxn ang="T133">
                                <a:pos x="T86" y="T87"/>
                              </a:cxn>
                              <a:cxn ang="T134">
                                <a:pos x="T88" y="T89"/>
                              </a:cxn>
                            </a:cxnLst>
                            <a:rect l="T135" t="T136" r="T137" b="T138"/>
                            <a:pathLst>
                              <a:path w="288" h="265">
                                <a:moveTo>
                                  <a:pt x="8" y="6"/>
                                </a:moveTo>
                                <a:lnTo>
                                  <a:pt x="18" y="16"/>
                                </a:lnTo>
                                <a:lnTo>
                                  <a:pt x="40" y="10"/>
                                </a:lnTo>
                                <a:lnTo>
                                  <a:pt x="62" y="22"/>
                                </a:lnTo>
                                <a:lnTo>
                                  <a:pt x="79" y="50"/>
                                </a:lnTo>
                                <a:lnTo>
                                  <a:pt x="100" y="50"/>
                                </a:lnTo>
                                <a:lnTo>
                                  <a:pt x="124" y="44"/>
                                </a:lnTo>
                                <a:lnTo>
                                  <a:pt x="133" y="44"/>
                                </a:lnTo>
                                <a:lnTo>
                                  <a:pt x="156" y="27"/>
                                </a:lnTo>
                                <a:lnTo>
                                  <a:pt x="183" y="22"/>
                                </a:lnTo>
                                <a:lnTo>
                                  <a:pt x="194" y="39"/>
                                </a:lnTo>
                                <a:lnTo>
                                  <a:pt x="217" y="56"/>
                                </a:lnTo>
                                <a:lnTo>
                                  <a:pt x="233" y="77"/>
                                </a:lnTo>
                                <a:lnTo>
                                  <a:pt x="227" y="104"/>
                                </a:lnTo>
                                <a:lnTo>
                                  <a:pt x="244" y="116"/>
                                </a:lnTo>
                                <a:lnTo>
                                  <a:pt x="244" y="137"/>
                                </a:lnTo>
                                <a:lnTo>
                                  <a:pt x="239" y="144"/>
                                </a:lnTo>
                                <a:lnTo>
                                  <a:pt x="255" y="160"/>
                                </a:lnTo>
                                <a:lnTo>
                                  <a:pt x="255" y="194"/>
                                </a:lnTo>
                                <a:lnTo>
                                  <a:pt x="277" y="204"/>
                                </a:lnTo>
                                <a:lnTo>
                                  <a:pt x="288" y="231"/>
                                </a:lnTo>
                                <a:lnTo>
                                  <a:pt x="271" y="242"/>
                                </a:lnTo>
                                <a:lnTo>
                                  <a:pt x="271" y="265"/>
                                </a:lnTo>
                                <a:lnTo>
                                  <a:pt x="239" y="259"/>
                                </a:lnTo>
                                <a:lnTo>
                                  <a:pt x="211" y="259"/>
                                </a:lnTo>
                                <a:lnTo>
                                  <a:pt x="200" y="238"/>
                                </a:lnTo>
                                <a:lnTo>
                                  <a:pt x="194" y="231"/>
                                </a:lnTo>
                                <a:lnTo>
                                  <a:pt x="173" y="248"/>
                                </a:lnTo>
                                <a:lnTo>
                                  <a:pt x="146" y="227"/>
                                </a:lnTo>
                                <a:lnTo>
                                  <a:pt x="133" y="227"/>
                                </a:lnTo>
                                <a:lnTo>
                                  <a:pt x="117" y="215"/>
                                </a:lnTo>
                                <a:lnTo>
                                  <a:pt x="96" y="181"/>
                                </a:lnTo>
                                <a:lnTo>
                                  <a:pt x="73" y="181"/>
                                </a:lnTo>
                                <a:lnTo>
                                  <a:pt x="68" y="144"/>
                                </a:lnTo>
                                <a:lnTo>
                                  <a:pt x="52" y="133"/>
                                </a:lnTo>
                                <a:lnTo>
                                  <a:pt x="35" y="110"/>
                                </a:lnTo>
                                <a:lnTo>
                                  <a:pt x="29" y="94"/>
                                </a:lnTo>
                                <a:lnTo>
                                  <a:pt x="40" y="77"/>
                                </a:lnTo>
                                <a:lnTo>
                                  <a:pt x="23" y="66"/>
                                </a:lnTo>
                                <a:lnTo>
                                  <a:pt x="12" y="44"/>
                                </a:lnTo>
                                <a:lnTo>
                                  <a:pt x="12" y="33"/>
                                </a:lnTo>
                                <a:lnTo>
                                  <a:pt x="2" y="10"/>
                                </a:lnTo>
                                <a:lnTo>
                                  <a:pt x="0" y="0"/>
                                </a:lnTo>
                                <a:lnTo>
                                  <a:pt x="6" y="6"/>
                                </a:lnTo>
                                <a:lnTo>
                                  <a:pt x="8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2" name="Freeform 5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53" y="1684"/>
                            <a:ext cx="94" cy="51"/>
                          </a:xfrm>
                          <a:custGeom>
                            <a:avLst/>
                            <a:gdLst>
                              <a:gd name="T0" fmla="*/ 29 w 94"/>
                              <a:gd name="T1" fmla="*/ 29 h 51"/>
                              <a:gd name="T2" fmla="*/ 46 w 94"/>
                              <a:gd name="T3" fmla="*/ 6 h 51"/>
                              <a:gd name="T4" fmla="*/ 85 w 94"/>
                              <a:gd name="T5" fmla="*/ 0 h 51"/>
                              <a:gd name="T6" fmla="*/ 94 w 94"/>
                              <a:gd name="T7" fmla="*/ 21 h 51"/>
                              <a:gd name="T8" fmla="*/ 79 w 94"/>
                              <a:gd name="T9" fmla="*/ 45 h 51"/>
                              <a:gd name="T10" fmla="*/ 52 w 94"/>
                              <a:gd name="T11" fmla="*/ 51 h 51"/>
                              <a:gd name="T12" fmla="*/ 24 w 94"/>
                              <a:gd name="T13" fmla="*/ 39 h 51"/>
                              <a:gd name="T14" fmla="*/ 2 w 94"/>
                              <a:gd name="T15" fmla="*/ 51 h 51"/>
                              <a:gd name="T16" fmla="*/ 0 w 94"/>
                              <a:gd name="T17" fmla="*/ 33 h 51"/>
                              <a:gd name="T18" fmla="*/ 29 w 94"/>
                              <a:gd name="T19" fmla="*/ 29 h 51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94"/>
                              <a:gd name="T31" fmla="*/ 0 h 51"/>
                              <a:gd name="T32" fmla="*/ 94 w 94"/>
                              <a:gd name="T33" fmla="*/ 51 h 51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94" h="51">
                                <a:moveTo>
                                  <a:pt x="29" y="29"/>
                                </a:moveTo>
                                <a:lnTo>
                                  <a:pt x="46" y="6"/>
                                </a:lnTo>
                                <a:lnTo>
                                  <a:pt x="85" y="0"/>
                                </a:lnTo>
                                <a:lnTo>
                                  <a:pt x="94" y="21"/>
                                </a:lnTo>
                                <a:lnTo>
                                  <a:pt x="79" y="45"/>
                                </a:lnTo>
                                <a:lnTo>
                                  <a:pt x="52" y="51"/>
                                </a:lnTo>
                                <a:lnTo>
                                  <a:pt x="24" y="39"/>
                                </a:lnTo>
                                <a:lnTo>
                                  <a:pt x="2" y="51"/>
                                </a:lnTo>
                                <a:lnTo>
                                  <a:pt x="0" y="33"/>
                                </a:lnTo>
                                <a:lnTo>
                                  <a:pt x="29" y="2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3" name="Freeform 5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70" y="1304"/>
                            <a:ext cx="100" cy="177"/>
                          </a:xfrm>
                          <a:custGeom>
                            <a:avLst/>
                            <a:gdLst>
                              <a:gd name="T0" fmla="*/ 73 w 100"/>
                              <a:gd name="T1" fmla="*/ 10 h 177"/>
                              <a:gd name="T2" fmla="*/ 77 w 100"/>
                              <a:gd name="T3" fmla="*/ 10 h 177"/>
                              <a:gd name="T4" fmla="*/ 83 w 100"/>
                              <a:gd name="T5" fmla="*/ 27 h 177"/>
                              <a:gd name="T6" fmla="*/ 83 w 100"/>
                              <a:gd name="T7" fmla="*/ 77 h 177"/>
                              <a:gd name="T8" fmla="*/ 100 w 100"/>
                              <a:gd name="T9" fmla="*/ 127 h 177"/>
                              <a:gd name="T10" fmla="*/ 89 w 100"/>
                              <a:gd name="T11" fmla="*/ 160 h 177"/>
                              <a:gd name="T12" fmla="*/ 77 w 100"/>
                              <a:gd name="T13" fmla="*/ 160 h 177"/>
                              <a:gd name="T14" fmla="*/ 33 w 100"/>
                              <a:gd name="T15" fmla="*/ 177 h 177"/>
                              <a:gd name="T16" fmla="*/ 12 w 100"/>
                              <a:gd name="T17" fmla="*/ 165 h 177"/>
                              <a:gd name="T18" fmla="*/ 6 w 100"/>
                              <a:gd name="T19" fmla="*/ 127 h 177"/>
                              <a:gd name="T20" fmla="*/ 17 w 100"/>
                              <a:gd name="T21" fmla="*/ 116 h 177"/>
                              <a:gd name="T22" fmla="*/ 23 w 100"/>
                              <a:gd name="T23" fmla="*/ 100 h 177"/>
                              <a:gd name="T24" fmla="*/ 33 w 100"/>
                              <a:gd name="T25" fmla="*/ 77 h 177"/>
                              <a:gd name="T26" fmla="*/ 29 w 100"/>
                              <a:gd name="T27" fmla="*/ 66 h 177"/>
                              <a:gd name="T28" fmla="*/ 29 w 100"/>
                              <a:gd name="T29" fmla="*/ 50 h 177"/>
                              <a:gd name="T30" fmla="*/ 17 w 100"/>
                              <a:gd name="T31" fmla="*/ 44 h 177"/>
                              <a:gd name="T32" fmla="*/ 17 w 100"/>
                              <a:gd name="T33" fmla="*/ 33 h 177"/>
                              <a:gd name="T34" fmla="*/ 0 w 100"/>
                              <a:gd name="T35" fmla="*/ 16 h 177"/>
                              <a:gd name="T36" fmla="*/ 39 w 100"/>
                              <a:gd name="T37" fmla="*/ 16 h 177"/>
                              <a:gd name="T38" fmla="*/ 56 w 100"/>
                              <a:gd name="T39" fmla="*/ 0 h 177"/>
                              <a:gd name="T40" fmla="*/ 73 w 100"/>
                              <a:gd name="T41" fmla="*/ 10 h 177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00"/>
                              <a:gd name="T64" fmla="*/ 0 h 177"/>
                              <a:gd name="T65" fmla="*/ 100 w 100"/>
                              <a:gd name="T66" fmla="*/ 177 h 177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00" h="177">
                                <a:moveTo>
                                  <a:pt x="73" y="10"/>
                                </a:moveTo>
                                <a:lnTo>
                                  <a:pt x="77" y="10"/>
                                </a:lnTo>
                                <a:lnTo>
                                  <a:pt x="83" y="27"/>
                                </a:lnTo>
                                <a:lnTo>
                                  <a:pt x="83" y="77"/>
                                </a:lnTo>
                                <a:lnTo>
                                  <a:pt x="100" y="127"/>
                                </a:lnTo>
                                <a:lnTo>
                                  <a:pt x="89" y="160"/>
                                </a:lnTo>
                                <a:lnTo>
                                  <a:pt x="77" y="160"/>
                                </a:lnTo>
                                <a:lnTo>
                                  <a:pt x="33" y="177"/>
                                </a:lnTo>
                                <a:lnTo>
                                  <a:pt x="12" y="165"/>
                                </a:lnTo>
                                <a:lnTo>
                                  <a:pt x="6" y="127"/>
                                </a:lnTo>
                                <a:lnTo>
                                  <a:pt x="17" y="116"/>
                                </a:lnTo>
                                <a:lnTo>
                                  <a:pt x="23" y="100"/>
                                </a:lnTo>
                                <a:lnTo>
                                  <a:pt x="33" y="77"/>
                                </a:lnTo>
                                <a:lnTo>
                                  <a:pt x="29" y="66"/>
                                </a:lnTo>
                                <a:lnTo>
                                  <a:pt x="29" y="50"/>
                                </a:lnTo>
                                <a:lnTo>
                                  <a:pt x="17" y="44"/>
                                </a:lnTo>
                                <a:lnTo>
                                  <a:pt x="17" y="33"/>
                                </a:lnTo>
                                <a:lnTo>
                                  <a:pt x="0" y="16"/>
                                </a:lnTo>
                                <a:lnTo>
                                  <a:pt x="39" y="16"/>
                                </a:lnTo>
                                <a:lnTo>
                                  <a:pt x="56" y="0"/>
                                </a:lnTo>
                                <a:lnTo>
                                  <a:pt x="73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4" name="Freeform 5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1" y="1320"/>
                            <a:ext cx="138" cy="238"/>
                          </a:xfrm>
                          <a:custGeom>
                            <a:avLst/>
                            <a:gdLst>
                              <a:gd name="T0" fmla="*/ 109 w 138"/>
                              <a:gd name="T1" fmla="*/ 0 h 238"/>
                              <a:gd name="T2" fmla="*/ 126 w 138"/>
                              <a:gd name="T3" fmla="*/ 17 h 238"/>
                              <a:gd name="T4" fmla="*/ 126 w 138"/>
                              <a:gd name="T5" fmla="*/ 28 h 238"/>
                              <a:gd name="T6" fmla="*/ 138 w 138"/>
                              <a:gd name="T7" fmla="*/ 34 h 238"/>
                              <a:gd name="T8" fmla="*/ 138 w 138"/>
                              <a:gd name="T9" fmla="*/ 50 h 238"/>
                              <a:gd name="T10" fmla="*/ 126 w 138"/>
                              <a:gd name="T11" fmla="*/ 50 h 238"/>
                              <a:gd name="T12" fmla="*/ 109 w 138"/>
                              <a:gd name="T13" fmla="*/ 94 h 238"/>
                              <a:gd name="T14" fmla="*/ 82 w 138"/>
                              <a:gd name="T15" fmla="*/ 115 h 238"/>
                              <a:gd name="T16" fmla="*/ 71 w 138"/>
                              <a:gd name="T17" fmla="*/ 149 h 238"/>
                              <a:gd name="T18" fmla="*/ 94 w 138"/>
                              <a:gd name="T19" fmla="*/ 165 h 238"/>
                              <a:gd name="T20" fmla="*/ 71 w 138"/>
                              <a:gd name="T21" fmla="*/ 194 h 238"/>
                              <a:gd name="T22" fmla="*/ 60 w 138"/>
                              <a:gd name="T23" fmla="*/ 205 h 238"/>
                              <a:gd name="T24" fmla="*/ 48 w 138"/>
                              <a:gd name="T25" fmla="*/ 232 h 238"/>
                              <a:gd name="T26" fmla="*/ 27 w 138"/>
                              <a:gd name="T27" fmla="*/ 238 h 238"/>
                              <a:gd name="T28" fmla="*/ 0 w 138"/>
                              <a:gd name="T29" fmla="*/ 178 h 238"/>
                              <a:gd name="T30" fmla="*/ 21 w 138"/>
                              <a:gd name="T31" fmla="*/ 161 h 238"/>
                              <a:gd name="T32" fmla="*/ 16 w 138"/>
                              <a:gd name="T33" fmla="*/ 88 h 238"/>
                              <a:gd name="T34" fmla="*/ 32 w 138"/>
                              <a:gd name="T35" fmla="*/ 84 h 238"/>
                              <a:gd name="T36" fmla="*/ 44 w 138"/>
                              <a:gd name="T37" fmla="*/ 50 h 238"/>
                              <a:gd name="T38" fmla="*/ 82 w 138"/>
                              <a:gd name="T39" fmla="*/ 11 h 238"/>
                              <a:gd name="T40" fmla="*/ 104 w 138"/>
                              <a:gd name="T41" fmla="*/ 0 h 238"/>
                              <a:gd name="T42" fmla="*/ 109 w 138"/>
                              <a:gd name="T43" fmla="*/ 0 h 238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138"/>
                              <a:gd name="T67" fmla="*/ 0 h 238"/>
                              <a:gd name="T68" fmla="*/ 138 w 138"/>
                              <a:gd name="T69" fmla="*/ 238 h 238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138" h="238">
                                <a:moveTo>
                                  <a:pt x="109" y="0"/>
                                </a:moveTo>
                                <a:lnTo>
                                  <a:pt x="126" y="17"/>
                                </a:lnTo>
                                <a:lnTo>
                                  <a:pt x="126" y="28"/>
                                </a:lnTo>
                                <a:lnTo>
                                  <a:pt x="138" y="34"/>
                                </a:lnTo>
                                <a:lnTo>
                                  <a:pt x="138" y="50"/>
                                </a:lnTo>
                                <a:lnTo>
                                  <a:pt x="126" y="50"/>
                                </a:lnTo>
                                <a:lnTo>
                                  <a:pt x="109" y="94"/>
                                </a:lnTo>
                                <a:lnTo>
                                  <a:pt x="82" y="115"/>
                                </a:lnTo>
                                <a:lnTo>
                                  <a:pt x="71" y="149"/>
                                </a:lnTo>
                                <a:lnTo>
                                  <a:pt x="94" y="165"/>
                                </a:lnTo>
                                <a:lnTo>
                                  <a:pt x="71" y="194"/>
                                </a:lnTo>
                                <a:lnTo>
                                  <a:pt x="60" y="205"/>
                                </a:lnTo>
                                <a:lnTo>
                                  <a:pt x="48" y="232"/>
                                </a:lnTo>
                                <a:lnTo>
                                  <a:pt x="27" y="238"/>
                                </a:lnTo>
                                <a:lnTo>
                                  <a:pt x="0" y="178"/>
                                </a:lnTo>
                                <a:lnTo>
                                  <a:pt x="21" y="161"/>
                                </a:lnTo>
                                <a:lnTo>
                                  <a:pt x="16" y="88"/>
                                </a:lnTo>
                                <a:lnTo>
                                  <a:pt x="32" y="84"/>
                                </a:lnTo>
                                <a:lnTo>
                                  <a:pt x="44" y="50"/>
                                </a:lnTo>
                                <a:lnTo>
                                  <a:pt x="82" y="11"/>
                                </a:lnTo>
                                <a:lnTo>
                                  <a:pt x="104" y="0"/>
                                </a:lnTo>
                                <a:lnTo>
                                  <a:pt x="1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5" name="Freeform 5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09" y="1569"/>
                            <a:ext cx="123" cy="104"/>
                          </a:xfrm>
                          <a:custGeom>
                            <a:avLst/>
                            <a:gdLst>
                              <a:gd name="T0" fmla="*/ 70 w 123"/>
                              <a:gd name="T1" fmla="*/ 7 h 104"/>
                              <a:gd name="T2" fmla="*/ 91 w 123"/>
                              <a:gd name="T3" fmla="*/ 1 h 104"/>
                              <a:gd name="T4" fmla="*/ 111 w 123"/>
                              <a:gd name="T5" fmla="*/ 6 h 104"/>
                              <a:gd name="T6" fmla="*/ 123 w 123"/>
                              <a:gd name="T7" fmla="*/ 38 h 104"/>
                              <a:gd name="T8" fmla="*/ 106 w 123"/>
                              <a:gd name="T9" fmla="*/ 50 h 104"/>
                              <a:gd name="T10" fmla="*/ 106 w 123"/>
                              <a:gd name="T11" fmla="*/ 83 h 104"/>
                              <a:gd name="T12" fmla="*/ 90 w 123"/>
                              <a:gd name="T13" fmla="*/ 88 h 104"/>
                              <a:gd name="T14" fmla="*/ 90 w 123"/>
                              <a:gd name="T15" fmla="*/ 104 h 104"/>
                              <a:gd name="T16" fmla="*/ 67 w 123"/>
                              <a:gd name="T17" fmla="*/ 104 h 104"/>
                              <a:gd name="T18" fmla="*/ 46 w 123"/>
                              <a:gd name="T19" fmla="*/ 94 h 104"/>
                              <a:gd name="T20" fmla="*/ 29 w 123"/>
                              <a:gd name="T21" fmla="*/ 94 h 104"/>
                              <a:gd name="T22" fmla="*/ 6 w 123"/>
                              <a:gd name="T23" fmla="*/ 83 h 104"/>
                              <a:gd name="T24" fmla="*/ 0 w 123"/>
                              <a:gd name="T25" fmla="*/ 50 h 104"/>
                              <a:gd name="T26" fmla="*/ 0 w 123"/>
                              <a:gd name="T27" fmla="*/ 16 h 104"/>
                              <a:gd name="T28" fmla="*/ 34 w 123"/>
                              <a:gd name="T29" fmla="*/ 6 h 104"/>
                              <a:gd name="T30" fmla="*/ 67 w 123"/>
                              <a:gd name="T31" fmla="*/ 0 h 104"/>
                              <a:gd name="T32" fmla="*/ 70 w 123"/>
                              <a:gd name="T33" fmla="*/ 7 h 104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23"/>
                              <a:gd name="T52" fmla="*/ 0 h 104"/>
                              <a:gd name="T53" fmla="*/ 123 w 123"/>
                              <a:gd name="T54" fmla="*/ 104 h 104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23" h="104">
                                <a:moveTo>
                                  <a:pt x="70" y="7"/>
                                </a:moveTo>
                                <a:lnTo>
                                  <a:pt x="91" y="1"/>
                                </a:lnTo>
                                <a:lnTo>
                                  <a:pt x="111" y="6"/>
                                </a:lnTo>
                                <a:lnTo>
                                  <a:pt x="123" y="38"/>
                                </a:lnTo>
                                <a:lnTo>
                                  <a:pt x="106" y="50"/>
                                </a:lnTo>
                                <a:lnTo>
                                  <a:pt x="106" y="83"/>
                                </a:lnTo>
                                <a:lnTo>
                                  <a:pt x="90" y="88"/>
                                </a:lnTo>
                                <a:lnTo>
                                  <a:pt x="90" y="104"/>
                                </a:lnTo>
                                <a:lnTo>
                                  <a:pt x="67" y="104"/>
                                </a:lnTo>
                                <a:lnTo>
                                  <a:pt x="46" y="94"/>
                                </a:lnTo>
                                <a:lnTo>
                                  <a:pt x="29" y="94"/>
                                </a:lnTo>
                                <a:lnTo>
                                  <a:pt x="6" y="83"/>
                                </a:lnTo>
                                <a:lnTo>
                                  <a:pt x="0" y="50"/>
                                </a:lnTo>
                                <a:lnTo>
                                  <a:pt x="0" y="16"/>
                                </a:lnTo>
                                <a:lnTo>
                                  <a:pt x="34" y="6"/>
                                </a:lnTo>
                                <a:lnTo>
                                  <a:pt x="67" y="0"/>
                                </a:lnTo>
                                <a:lnTo>
                                  <a:pt x="70" y="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6" name="Freeform 5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12" y="1575"/>
                            <a:ext cx="49" cy="65"/>
                          </a:xfrm>
                          <a:custGeom>
                            <a:avLst/>
                            <a:gdLst>
                              <a:gd name="T0" fmla="*/ 32 w 49"/>
                              <a:gd name="T1" fmla="*/ 0 h 65"/>
                              <a:gd name="T2" fmla="*/ 38 w 49"/>
                              <a:gd name="T3" fmla="*/ 21 h 65"/>
                              <a:gd name="T4" fmla="*/ 49 w 49"/>
                              <a:gd name="T5" fmla="*/ 21 h 65"/>
                              <a:gd name="T6" fmla="*/ 44 w 49"/>
                              <a:gd name="T7" fmla="*/ 48 h 65"/>
                              <a:gd name="T8" fmla="*/ 22 w 49"/>
                              <a:gd name="T9" fmla="*/ 60 h 65"/>
                              <a:gd name="T10" fmla="*/ 0 w 49"/>
                              <a:gd name="T11" fmla="*/ 65 h 65"/>
                              <a:gd name="T12" fmla="*/ 5 w 49"/>
                              <a:gd name="T13" fmla="*/ 48 h 65"/>
                              <a:gd name="T14" fmla="*/ 11 w 49"/>
                              <a:gd name="T15" fmla="*/ 44 h 65"/>
                              <a:gd name="T16" fmla="*/ 11 w 49"/>
                              <a:gd name="T17" fmla="*/ 32 h 65"/>
                              <a:gd name="T18" fmla="*/ 5 w 49"/>
                              <a:gd name="T19" fmla="*/ 27 h 65"/>
                              <a:gd name="T20" fmla="*/ 5 w 49"/>
                              <a:gd name="T21" fmla="*/ 17 h 65"/>
                              <a:gd name="T22" fmla="*/ 11 w 49"/>
                              <a:gd name="T23" fmla="*/ 10 h 65"/>
                              <a:gd name="T24" fmla="*/ 17 w 49"/>
                              <a:gd name="T25" fmla="*/ 10 h 65"/>
                              <a:gd name="T26" fmla="*/ 22 w 49"/>
                              <a:gd name="T27" fmla="*/ 4 h 65"/>
                              <a:gd name="T28" fmla="*/ 32 w 49"/>
                              <a:gd name="T29" fmla="*/ 0 h 65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49"/>
                              <a:gd name="T46" fmla="*/ 0 h 65"/>
                              <a:gd name="T47" fmla="*/ 49 w 49"/>
                              <a:gd name="T48" fmla="*/ 65 h 65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49" h="65">
                                <a:moveTo>
                                  <a:pt x="32" y="0"/>
                                </a:moveTo>
                                <a:lnTo>
                                  <a:pt x="38" y="21"/>
                                </a:lnTo>
                                <a:lnTo>
                                  <a:pt x="49" y="21"/>
                                </a:lnTo>
                                <a:lnTo>
                                  <a:pt x="44" y="48"/>
                                </a:lnTo>
                                <a:lnTo>
                                  <a:pt x="22" y="60"/>
                                </a:lnTo>
                                <a:lnTo>
                                  <a:pt x="0" y="65"/>
                                </a:lnTo>
                                <a:lnTo>
                                  <a:pt x="5" y="48"/>
                                </a:lnTo>
                                <a:lnTo>
                                  <a:pt x="11" y="44"/>
                                </a:lnTo>
                                <a:lnTo>
                                  <a:pt x="11" y="32"/>
                                </a:lnTo>
                                <a:lnTo>
                                  <a:pt x="5" y="27"/>
                                </a:lnTo>
                                <a:lnTo>
                                  <a:pt x="5" y="17"/>
                                </a:lnTo>
                                <a:lnTo>
                                  <a:pt x="11" y="10"/>
                                </a:lnTo>
                                <a:lnTo>
                                  <a:pt x="17" y="10"/>
                                </a:lnTo>
                                <a:lnTo>
                                  <a:pt x="22" y="4"/>
                                </a:lnTo>
                                <a:lnTo>
                                  <a:pt x="3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7" name="Freeform 5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61" y="1629"/>
                            <a:ext cx="38" cy="40"/>
                          </a:xfrm>
                          <a:custGeom>
                            <a:avLst/>
                            <a:gdLst>
                              <a:gd name="T0" fmla="*/ 10 w 38"/>
                              <a:gd name="T1" fmla="*/ 0 h 40"/>
                              <a:gd name="T2" fmla="*/ 23 w 38"/>
                              <a:gd name="T3" fmla="*/ 11 h 40"/>
                              <a:gd name="T4" fmla="*/ 33 w 38"/>
                              <a:gd name="T5" fmla="*/ 17 h 40"/>
                              <a:gd name="T6" fmla="*/ 38 w 38"/>
                              <a:gd name="T7" fmla="*/ 34 h 40"/>
                              <a:gd name="T8" fmla="*/ 27 w 38"/>
                              <a:gd name="T9" fmla="*/ 40 h 40"/>
                              <a:gd name="T10" fmla="*/ 6 w 38"/>
                              <a:gd name="T11" fmla="*/ 28 h 40"/>
                              <a:gd name="T12" fmla="*/ 0 w 38"/>
                              <a:gd name="T13" fmla="*/ 17 h 40"/>
                              <a:gd name="T14" fmla="*/ 10 w 38"/>
                              <a:gd name="T15" fmla="*/ 0 h 40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38"/>
                              <a:gd name="T25" fmla="*/ 0 h 40"/>
                              <a:gd name="T26" fmla="*/ 38 w 38"/>
                              <a:gd name="T27" fmla="*/ 40 h 40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38" h="40">
                                <a:moveTo>
                                  <a:pt x="10" y="0"/>
                                </a:moveTo>
                                <a:lnTo>
                                  <a:pt x="23" y="11"/>
                                </a:lnTo>
                                <a:lnTo>
                                  <a:pt x="33" y="17"/>
                                </a:lnTo>
                                <a:lnTo>
                                  <a:pt x="38" y="34"/>
                                </a:lnTo>
                                <a:lnTo>
                                  <a:pt x="27" y="40"/>
                                </a:lnTo>
                                <a:lnTo>
                                  <a:pt x="6" y="28"/>
                                </a:lnTo>
                                <a:lnTo>
                                  <a:pt x="0" y="17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8" name="Freeform 5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2" y="1652"/>
                            <a:ext cx="85" cy="38"/>
                          </a:xfrm>
                          <a:custGeom>
                            <a:avLst/>
                            <a:gdLst>
                              <a:gd name="T0" fmla="*/ 56 w 85"/>
                              <a:gd name="T1" fmla="*/ 32 h 38"/>
                              <a:gd name="T2" fmla="*/ 17 w 85"/>
                              <a:gd name="T3" fmla="*/ 38 h 38"/>
                              <a:gd name="T4" fmla="*/ 6 w 85"/>
                              <a:gd name="T5" fmla="*/ 27 h 38"/>
                              <a:gd name="T6" fmla="*/ 0 w 85"/>
                              <a:gd name="T7" fmla="*/ 5 h 38"/>
                              <a:gd name="T8" fmla="*/ 6 w 85"/>
                              <a:gd name="T9" fmla="*/ 11 h 38"/>
                              <a:gd name="T10" fmla="*/ 33 w 85"/>
                              <a:gd name="T11" fmla="*/ 0 h 38"/>
                              <a:gd name="T12" fmla="*/ 56 w 85"/>
                              <a:gd name="T13" fmla="*/ 11 h 38"/>
                              <a:gd name="T14" fmla="*/ 73 w 85"/>
                              <a:gd name="T15" fmla="*/ 11 h 38"/>
                              <a:gd name="T16" fmla="*/ 85 w 85"/>
                              <a:gd name="T17" fmla="*/ 17 h 38"/>
                              <a:gd name="T18" fmla="*/ 56 w 85"/>
                              <a:gd name="T19" fmla="*/ 32 h 38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85"/>
                              <a:gd name="T31" fmla="*/ 0 h 38"/>
                              <a:gd name="T32" fmla="*/ 85 w 85"/>
                              <a:gd name="T33" fmla="*/ 38 h 38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85" h="38">
                                <a:moveTo>
                                  <a:pt x="56" y="32"/>
                                </a:moveTo>
                                <a:lnTo>
                                  <a:pt x="17" y="38"/>
                                </a:lnTo>
                                <a:lnTo>
                                  <a:pt x="6" y="27"/>
                                </a:lnTo>
                                <a:lnTo>
                                  <a:pt x="0" y="5"/>
                                </a:lnTo>
                                <a:lnTo>
                                  <a:pt x="6" y="11"/>
                                </a:lnTo>
                                <a:lnTo>
                                  <a:pt x="33" y="0"/>
                                </a:lnTo>
                                <a:lnTo>
                                  <a:pt x="56" y="11"/>
                                </a:lnTo>
                                <a:lnTo>
                                  <a:pt x="73" y="11"/>
                                </a:lnTo>
                                <a:lnTo>
                                  <a:pt x="85" y="17"/>
                                </a:lnTo>
                                <a:lnTo>
                                  <a:pt x="56" y="3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89" name="Freeform 5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32" y="1690"/>
                            <a:ext cx="77" cy="56"/>
                          </a:xfrm>
                          <a:custGeom>
                            <a:avLst/>
                            <a:gdLst>
                              <a:gd name="T0" fmla="*/ 15 w 77"/>
                              <a:gd name="T1" fmla="*/ 14 h 56"/>
                              <a:gd name="T2" fmla="*/ 38 w 77"/>
                              <a:gd name="T3" fmla="*/ 17 h 56"/>
                              <a:gd name="T4" fmla="*/ 67 w 77"/>
                              <a:gd name="T5" fmla="*/ 0 h 56"/>
                              <a:gd name="T6" fmla="*/ 77 w 77"/>
                              <a:gd name="T7" fmla="*/ 9 h 56"/>
                              <a:gd name="T8" fmla="*/ 55 w 77"/>
                              <a:gd name="T9" fmla="*/ 44 h 56"/>
                              <a:gd name="T10" fmla="*/ 61 w 77"/>
                              <a:gd name="T11" fmla="*/ 50 h 56"/>
                              <a:gd name="T12" fmla="*/ 27 w 77"/>
                              <a:gd name="T13" fmla="*/ 56 h 56"/>
                              <a:gd name="T14" fmla="*/ 0 w 77"/>
                              <a:gd name="T15" fmla="*/ 39 h 56"/>
                              <a:gd name="T16" fmla="*/ 15 w 77"/>
                              <a:gd name="T17" fmla="*/ 14 h 5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77"/>
                              <a:gd name="T28" fmla="*/ 0 h 56"/>
                              <a:gd name="T29" fmla="*/ 77 w 77"/>
                              <a:gd name="T30" fmla="*/ 56 h 5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77" h="56">
                                <a:moveTo>
                                  <a:pt x="15" y="14"/>
                                </a:moveTo>
                                <a:lnTo>
                                  <a:pt x="38" y="17"/>
                                </a:lnTo>
                                <a:lnTo>
                                  <a:pt x="67" y="0"/>
                                </a:lnTo>
                                <a:lnTo>
                                  <a:pt x="77" y="9"/>
                                </a:lnTo>
                                <a:lnTo>
                                  <a:pt x="55" y="44"/>
                                </a:lnTo>
                                <a:lnTo>
                                  <a:pt x="61" y="50"/>
                                </a:lnTo>
                                <a:lnTo>
                                  <a:pt x="27" y="56"/>
                                </a:lnTo>
                                <a:lnTo>
                                  <a:pt x="0" y="39"/>
                                </a:lnTo>
                                <a:lnTo>
                                  <a:pt x="15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0" name="Freeform 5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97" y="1732"/>
                            <a:ext cx="96" cy="70"/>
                          </a:xfrm>
                          <a:custGeom>
                            <a:avLst/>
                            <a:gdLst>
                              <a:gd name="T0" fmla="*/ 79 w 96"/>
                              <a:gd name="T1" fmla="*/ 11 h 70"/>
                              <a:gd name="T2" fmla="*/ 83 w 96"/>
                              <a:gd name="T3" fmla="*/ 31 h 70"/>
                              <a:gd name="T4" fmla="*/ 64 w 96"/>
                              <a:gd name="T5" fmla="*/ 25 h 70"/>
                              <a:gd name="T6" fmla="*/ 50 w 96"/>
                              <a:gd name="T7" fmla="*/ 22 h 70"/>
                              <a:gd name="T8" fmla="*/ 40 w 96"/>
                              <a:gd name="T9" fmla="*/ 22 h 70"/>
                              <a:gd name="T10" fmla="*/ 35 w 96"/>
                              <a:gd name="T11" fmla="*/ 32 h 70"/>
                              <a:gd name="T12" fmla="*/ 41 w 96"/>
                              <a:gd name="T13" fmla="*/ 46 h 70"/>
                              <a:gd name="T14" fmla="*/ 56 w 96"/>
                              <a:gd name="T15" fmla="*/ 60 h 70"/>
                              <a:gd name="T16" fmla="*/ 62 w 96"/>
                              <a:gd name="T17" fmla="*/ 70 h 70"/>
                              <a:gd name="T18" fmla="*/ 41 w 96"/>
                              <a:gd name="T19" fmla="*/ 58 h 70"/>
                              <a:gd name="T20" fmla="*/ 30 w 96"/>
                              <a:gd name="T21" fmla="*/ 49 h 70"/>
                              <a:gd name="T22" fmla="*/ 18 w 96"/>
                              <a:gd name="T23" fmla="*/ 37 h 70"/>
                              <a:gd name="T24" fmla="*/ 12 w 96"/>
                              <a:gd name="T25" fmla="*/ 25 h 70"/>
                              <a:gd name="T26" fmla="*/ 8 w 96"/>
                              <a:gd name="T27" fmla="*/ 29 h 70"/>
                              <a:gd name="T28" fmla="*/ 0 w 96"/>
                              <a:gd name="T29" fmla="*/ 22 h 70"/>
                              <a:gd name="T30" fmla="*/ 24 w 96"/>
                              <a:gd name="T31" fmla="*/ 14 h 70"/>
                              <a:gd name="T32" fmla="*/ 40 w 96"/>
                              <a:gd name="T33" fmla="*/ 0 h 70"/>
                              <a:gd name="T34" fmla="*/ 62 w 96"/>
                              <a:gd name="T35" fmla="*/ 14 h 70"/>
                              <a:gd name="T36" fmla="*/ 96 w 96"/>
                              <a:gd name="T37" fmla="*/ 8 h 70"/>
                              <a:gd name="T38" fmla="*/ 79 w 96"/>
                              <a:gd name="T39" fmla="*/ 11 h 70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96"/>
                              <a:gd name="T61" fmla="*/ 0 h 70"/>
                              <a:gd name="T62" fmla="*/ 96 w 96"/>
                              <a:gd name="T63" fmla="*/ 70 h 70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96" h="70">
                                <a:moveTo>
                                  <a:pt x="79" y="11"/>
                                </a:moveTo>
                                <a:lnTo>
                                  <a:pt x="83" y="31"/>
                                </a:lnTo>
                                <a:lnTo>
                                  <a:pt x="64" y="25"/>
                                </a:lnTo>
                                <a:lnTo>
                                  <a:pt x="50" y="22"/>
                                </a:lnTo>
                                <a:lnTo>
                                  <a:pt x="40" y="22"/>
                                </a:lnTo>
                                <a:lnTo>
                                  <a:pt x="35" y="32"/>
                                </a:lnTo>
                                <a:lnTo>
                                  <a:pt x="41" y="46"/>
                                </a:lnTo>
                                <a:lnTo>
                                  <a:pt x="56" y="60"/>
                                </a:lnTo>
                                <a:lnTo>
                                  <a:pt x="62" y="70"/>
                                </a:lnTo>
                                <a:lnTo>
                                  <a:pt x="41" y="58"/>
                                </a:lnTo>
                                <a:lnTo>
                                  <a:pt x="30" y="49"/>
                                </a:lnTo>
                                <a:lnTo>
                                  <a:pt x="18" y="37"/>
                                </a:lnTo>
                                <a:lnTo>
                                  <a:pt x="12" y="25"/>
                                </a:lnTo>
                                <a:lnTo>
                                  <a:pt x="8" y="29"/>
                                </a:lnTo>
                                <a:lnTo>
                                  <a:pt x="0" y="22"/>
                                </a:lnTo>
                                <a:lnTo>
                                  <a:pt x="24" y="14"/>
                                </a:lnTo>
                                <a:lnTo>
                                  <a:pt x="40" y="0"/>
                                </a:lnTo>
                                <a:lnTo>
                                  <a:pt x="62" y="14"/>
                                </a:lnTo>
                                <a:lnTo>
                                  <a:pt x="96" y="8"/>
                                </a:lnTo>
                                <a:lnTo>
                                  <a:pt x="79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1" name="Freeform 5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8" y="1663"/>
                            <a:ext cx="11" cy="10"/>
                          </a:xfrm>
                          <a:custGeom>
                            <a:avLst/>
                            <a:gdLst>
                              <a:gd name="T0" fmla="*/ 0 w 11"/>
                              <a:gd name="T1" fmla="*/ 6 h 10"/>
                              <a:gd name="T2" fmla="*/ 11 w 11"/>
                              <a:gd name="T3" fmla="*/ 0 h 10"/>
                              <a:gd name="T4" fmla="*/ 11 w 11"/>
                              <a:gd name="T5" fmla="*/ 10 h 10"/>
                              <a:gd name="T6" fmla="*/ 6 w 11"/>
                              <a:gd name="T7" fmla="*/ 10 h 10"/>
                              <a:gd name="T8" fmla="*/ 0 w 11"/>
                              <a:gd name="T9" fmla="*/ 6 h 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1"/>
                              <a:gd name="T16" fmla="*/ 0 h 10"/>
                              <a:gd name="T17" fmla="*/ 11 w 11"/>
                              <a:gd name="T18" fmla="*/ 10 h 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1" h="10">
                                <a:moveTo>
                                  <a:pt x="0" y="6"/>
                                </a:moveTo>
                                <a:lnTo>
                                  <a:pt x="11" y="0"/>
                                </a:lnTo>
                                <a:lnTo>
                                  <a:pt x="11" y="10"/>
                                </a:lnTo>
                                <a:lnTo>
                                  <a:pt x="6" y="10"/>
                                </a:lnTo>
                                <a:lnTo>
                                  <a:pt x="0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2" name="Freeform 5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61" y="1508"/>
                            <a:ext cx="83" cy="161"/>
                          </a:xfrm>
                          <a:custGeom>
                            <a:avLst/>
                            <a:gdLst>
                              <a:gd name="T0" fmla="*/ 33 w 83"/>
                              <a:gd name="T1" fmla="*/ 0 h 161"/>
                              <a:gd name="T2" fmla="*/ 33 w 83"/>
                              <a:gd name="T3" fmla="*/ 11 h 161"/>
                              <a:gd name="T4" fmla="*/ 50 w 83"/>
                              <a:gd name="T5" fmla="*/ 21 h 161"/>
                              <a:gd name="T6" fmla="*/ 50 w 83"/>
                              <a:gd name="T7" fmla="*/ 27 h 161"/>
                              <a:gd name="T8" fmla="*/ 45 w 83"/>
                              <a:gd name="T9" fmla="*/ 50 h 161"/>
                              <a:gd name="T10" fmla="*/ 83 w 83"/>
                              <a:gd name="T11" fmla="*/ 111 h 161"/>
                              <a:gd name="T12" fmla="*/ 73 w 83"/>
                              <a:gd name="T13" fmla="*/ 138 h 161"/>
                              <a:gd name="T14" fmla="*/ 66 w 83"/>
                              <a:gd name="T15" fmla="*/ 144 h 161"/>
                              <a:gd name="T16" fmla="*/ 39 w 83"/>
                              <a:gd name="T17" fmla="*/ 144 h 161"/>
                              <a:gd name="T18" fmla="*/ 39 w 83"/>
                              <a:gd name="T19" fmla="*/ 149 h 161"/>
                              <a:gd name="T20" fmla="*/ 29 w 83"/>
                              <a:gd name="T21" fmla="*/ 149 h 161"/>
                              <a:gd name="T22" fmla="*/ 6 w 83"/>
                              <a:gd name="T23" fmla="*/ 161 h 161"/>
                              <a:gd name="T24" fmla="*/ 0 w 83"/>
                              <a:gd name="T25" fmla="*/ 161 h 161"/>
                              <a:gd name="T26" fmla="*/ 6 w 83"/>
                              <a:gd name="T27" fmla="*/ 149 h 161"/>
                              <a:gd name="T28" fmla="*/ 29 w 83"/>
                              <a:gd name="T29" fmla="*/ 132 h 161"/>
                              <a:gd name="T30" fmla="*/ 16 w 83"/>
                              <a:gd name="T31" fmla="*/ 127 h 161"/>
                              <a:gd name="T32" fmla="*/ 16 w 83"/>
                              <a:gd name="T33" fmla="*/ 105 h 161"/>
                              <a:gd name="T34" fmla="*/ 33 w 83"/>
                              <a:gd name="T35" fmla="*/ 105 h 161"/>
                              <a:gd name="T36" fmla="*/ 29 w 83"/>
                              <a:gd name="T37" fmla="*/ 88 h 161"/>
                              <a:gd name="T38" fmla="*/ 29 w 83"/>
                              <a:gd name="T39" fmla="*/ 71 h 161"/>
                              <a:gd name="T40" fmla="*/ 16 w 83"/>
                              <a:gd name="T41" fmla="*/ 71 h 161"/>
                              <a:gd name="T42" fmla="*/ 6 w 83"/>
                              <a:gd name="T43" fmla="*/ 38 h 161"/>
                              <a:gd name="T44" fmla="*/ 23 w 83"/>
                              <a:gd name="T45" fmla="*/ 0 h 161"/>
                              <a:gd name="T46" fmla="*/ 33 w 83"/>
                              <a:gd name="T47" fmla="*/ 0 h 161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83"/>
                              <a:gd name="T73" fmla="*/ 0 h 161"/>
                              <a:gd name="T74" fmla="*/ 83 w 83"/>
                              <a:gd name="T75" fmla="*/ 161 h 161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83" h="161">
                                <a:moveTo>
                                  <a:pt x="33" y="0"/>
                                </a:moveTo>
                                <a:lnTo>
                                  <a:pt x="33" y="11"/>
                                </a:lnTo>
                                <a:lnTo>
                                  <a:pt x="50" y="21"/>
                                </a:lnTo>
                                <a:lnTo>
                                  <a:pt x="50" y="27"/>
                                </a:lnTo>
                                <a:lnTo>
                                  <a:pt x="45" y="50"/>
                                </a:lnTo>
                                <a:lnTo>
                                  <a:pt x="83" y="111"/>
                                </a:lnTo>
                                <a:lnTo>
                                  <a:pt x="73" y="138"/>
                                </a:lnTo>
                                <a:lnTo>
                                  <a:pt x="66" y="144"/>
                                </a:lnTo>
                                <a:lnTo>
                                  <a:pt x="39" y="144"/>
                                </a:lnTo>
                                <a:lnTo>
                                  <a:pt x="39" y="149"/>
                                </a:lnTo>
                                <a:lnTo>
                                  <a:pt x="29" y="149"/>
                                </a:lnTo>
                                <a:lnTo>
                                  <a:pt x="6" y="161"/>
                                </a:lnTo>
                                <a:lnTo>
                                  <a:pt x="0" y="161"/>
                                </a:lnTo>
                                <a:lnTo>
                                  <a:pt x="6" y="149"/>
                                </a:lnTo>
                                <a:lnTo>
                                  <a:pt x="29" y="132"/>
                                </a:lnTo>
                                <a:lnTo>
                                  <a:pt x="16" y="127"/>
                                </a:lnTo>
                                <a:lnTo>
                                  <a:pt x="16" y="105"/>
                                </a:lnTo>
                                <a:lnTo>
                                  <a:pt x="33" y="105"/>
                                </a:lnTo>
                                <a:lnTo>
                                  <a:pt x="29" y="88"/>
                                </a:lnTo>
                                <a:lnTo>
                                  <a:pt x="29" y="71"/>
                                </a:lnTo>
                                <a:lnTo>
                                  <a:pt x="16" y="71"/>
                                </a:lnTo>
                                <a:lnTo>
                                  <a:pt x="6" y="38"/>
                                </a:lnTo>
                                <a:lnTo>
                                  <a:pt x="23" y="0"/>
                                </a:lnTo>
                                <a:lnTo>
                                  <a:pt x="3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3" name="Freeform 5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44" y="1575"/>
                            <a:ext cx="23" cy="21"/>
                          </a:xfrm>
                          <a:custGeom>
                            <a:avLst/>
                            <a:gdLst>
                              <a:gd name="T0" fmla="*/ 0 w 23"/>
                              <a:gd name="T1" fmla="*/ 0 h 21"/>
                              <a:gd name="T2" fmla="*/ 6 w 23"/>
                              <a:gd name="T3" fmla="*/ 21 h 21"/>
                              <a:gd name="T4" fmla="*/ 23 w 23"/>
                              <a:gd name="T5" fmla="*/ 21 h 21"/>
                              <a:gd name="T6" fmla="*/ 23 w 23"/>
                              <a:gd name="T7" fmla="*/ 10 h 21"/>
                              <a:gd name="T8" fmla="*/ 12 w 23"/>
                              <a:gd name="T9" fmla="*/ 0 h 21"/>
                              <a:gd name="T10" fmla="*/ 0 w 23"/>
                              <a:gd name="T11" fmla="*/ 0 h 2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23"/>
                              <a:gd name="T19" fmla="*/ 0 h 21"/>
                              <a:gd name="T20" fmla="*/ 23 w 23"/>
                              <a:gd name="T21" fmla="*/ 21 h 2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3" h="21">
                                <a:moveTo>
                                  <a:pt x="0" y="0"/>
                                </a:moveTo>
                                <a:lnTo>
                                  <a:pt x="6" y="21"/>
                                </a:lnTo>
                                <a:lnTo>
                                  <a:pt x="23" y="21"/>
                                </a:lnTo>
                                <a:lnTo>
                                  <a:pt x="23" y="10"/>
                                </a:lnTo>
                                <a:lnTo>
                                  <a:pt x="1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4" name="Freeform 5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3" y="1646"/>
                            <a:ext cx="154" cy="155"/>
                          </a:xfrm>
                          <a:custGeom>
                            <a:avLst/>
                            <a:gdLst>
                              <a:gd name="T0" fmla="*/ 88 w 154"/>
                              <a:gd name="T1" fmla="*/ 0 h 155"/>
                              <a:gd name="T2" fmla="*/ 94 w 154"/>
                              <a:gd name="T3" fmla="*/ 11 h 155"/>
                              <a:gd name="T4" fmla="*/ 115 w 154"/>
                              <a:gd name="T5" fmla="*/ 23 h 155"/>
                              <a:gd name="T6" fmla="*/ 121 w 154"/>
                              <a:gd name="T7" fmla="*/ 27 h 155"/>
                              <a:gd name="T8" fmla="*/ 132 w 154"/>
                              <a:gd name="T9" fmla="*/ 27 h 155"/>
                              <a:gd name="T10" fmla="*/ 154 w 154"/>
                              <a:gd name="T11" fmla="*/ 38 h 155"/>
                              <a:gd name="T12" fmla="*/ 154 w 154"/>
                              <a:gd name="T13" fmla="*/ 61 h 155"/>
                              <a:gd name="T14" fmla="*/ 148 w 154"/>
                              <a:gd name="T15" fmla="*/ 71 h 155"/>
                              <a:gd name="T16" fmla="*/ 138 w 154"/>
                              <a:gd name="T17" fmla="*/ 71 h 155"/>
                              <a:gd name="T18" fmla="*/ 132 w 154"/>
                              <a:gd name="T19" fmla="*/ 83 h 155"/>
                              <a:gd name="T20" fmla="*/ 132 w 154"/>
                              <a:gd name="T21" fmla="*/ 88 h 155"/>
                              <a:gd name="T22" fmla="*/ 138 w 154"/>
                              <a:gd name="T23" fmla="*/ 94 h 155"/>
                              <a:gd name="T24" fmla="*/ 148 w 154"/>
                              <a:gd name="T25" fmla="*/ 94 h 155"/>
                              <a:gd name="T26" fmla="*/ 148 w 154"/>
                              <a:gd name="T27" fmla="*/ 100 h 155"/>
                              <a:gd name="T28" fmla="*/ 142 w 154"/>
                              <a:gd name="T29" fmla="*/ 115 h 155"/>
                              <a:gd name="T30" fmla="*/ 148 w 154"/>
                              <a:gd name="T31" fmla="*/ 138 h 155"/>
                              <a:gd name="T32" fmla="*/ 132 w 154"/>
                              <a:gd name="T33" fmla="*/ 149 h 155"/>
                              <a:gd name="T34" fmla="*/ 98 w 154"/>
                              <a:gd name="T35" fmla="*/ 144 h 155"/>
                              <a:gd name="T36" fmla="*/ 94 w 154"/>
                              <a:gd name="T37" fmla="*/ 155 h 155"/>
                              <a:gd name="T38" fmla="*/ 48 w 154"/>
                              <a:gd name="T39" fmla="*/ 155 h 155"/>
                              <a:gd name="T40" fmla="*/ 44 w 154"/>
                              <a:gd name="T41" fmla="*/ 144 h 155"/>
                              <a:gd name="T42" fmla="*/ 33 w 154"/>
                              <a:gd name="T43" fmla="*/ 144 h 155"/>
                              <a:gd name="T44" fmla="*/ 33 w 154"/>
                              <a:gd name="T45" fmla="*/ 111 h 155"/>
                              <a:gd name="T46" fmla="*/ 38 w 154"/>
                              <a:gd name="T47" fmla="*/ 94 h 155"/>
                              <a:gd name="T48" fmla="*/ 17 w 154"/>
                              <a:gd name="T49" fmla="*/ 67 h 155"/>
                              <a:gd name="T50" fmla="*/ 0 w 154"/>
                              <a:gd name="T51" fmla="*/ 67 h 155"/>
                              <a:gd name="T52" fmla="*/ 0 w 154"/>
                              <a:gd name="T53" fmla="*/ 55 h 155"/>
                              <a:gd name="T54" fmla="*/ 4 w 154"/>
                              <a:gd name="T55" fmla="*/ 38 h 155"/>
                              <a:gd name="T56" fmla="*/ 11 w 154"/>
                              <a:gd name="T57" fmla="*/ 38 h 155"/>
                              <a:gd name="T58" fmla="*/ 17 w 154"/>
                              <a:gd name="T59" fmla="*/ 44 h 155"/>
                              <a:gd name="T60" fmla="*/ 27 w 154"/>
                              <a:gd name="T61" fmla="*/ 44 h 155"/>
                              <a:gd name="T62" fmla="*/ 33 w 154"/>
                              <a:gd name="T63" fmla="*/ 27 h 155"/>
                              <a:gd name="T64" fmla="*/ 38 w 154"/>
                              <a:gd name="T65" fmla="*/ 27 h 155"/>
                              <a:gd name="T66" fmla="*/ 48 w 154"/>
                              <a:gd name="T67" fmla="*/ 33 h 155"/>
                              <a:gd name="T68" fmla="*/ 65 w 154"/>
                              <a:gd name="T69" fmla="*/ 23 h 155"/>
                              <a:gd name="T70" fmla="*/ 77 w 154"/>
                              <a:gd name="T71" fmla="*/ 6 h 155"/>
                              <a:gd name="T72" fmla="*/ 88 w 154"/>
                              <a:gd name="T73" fmla="*/ 0 h 155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w 154"/>
                              <a:gd name="T112" fmla="*/ 0 h 155"/>
                              <a:gd name="T113" fmla="*/ 154 w 154"/>
                              <a:gd name="T114" fmla="*/ 155 h 155"/>
                            </a:gdLst>
                            <a:ahLst/>
                            <a:cxnLst>
                              <a:cxn ang="T74">
                                <a:pos x="T0" y="T1"/>
                              </a:cxn>
                              <a:cxn ang="T75">
                                <a:pos x="T2" y="T3"/>
                              </a:cxn>
                              <a:cxn ang="T76">
                                <a:pos x="T4" y="T5"/>
                              </a:cxn>
                              <a:cxn ang="T77">
                                <a:pos x="T6" y="T7"/>
                              </a:cxn>
                              <a:cxn ang="T78">
                                <a:pos x="T8" y="T9"/>
                              </a:cxn>
                              <a:cxn ang="T79">
                                <a:pos x="T10" y="T11"/>
                              </a:cxn>
                              <a:cxn ang="T80">
                                <a:pos x="T12" y="T13"/>
                              </a:cxn>
                              <a:cxn ang="T81">
                                <a:pos x="T14" y="T15"/>
                              </a:cxn>
                              <a:cxn ang="T82">
                                <a:pos x="T16" y="T17"/>
                              </a:cxn>
                              <a:cxn ang="T83">
                                <a:pos x="T18" y="T19"/>
                              </a:cxn>
                              <a:cxn ang="T84">
                                <a:pos x="T20" y="T21"/>
                              </a:cxn>
                              <a:cxn ang="T85">
                                <a:pos x="T22" y="T23"/>
                              </a:cxn>
                              <a:cxn ang="T86">
                                <a:pos x="T24" y="T25"/>
                              </a:cxn>
                              <a:cxn ang="T87">
                                <a:pos x="T26" y="T27"/>
                              </a:cxn>
                              <a:cxn ang="T88">
                                <a:pos x="T28" y="T29"/>
                              </a:cxn>
                              <a:cxn ang="T89">
                                <a:pos x="T30" y="T31"/>
                              </a:cxn>
                              <a:cxn ang="T90">
                                <a:pos x="T32" y="T33"/>
                              </a:cxn>
                              <a:cxn ang="T91">
                                <a:pos x="T34" y="T35"/>
                              </a:cxn>
                              <a:cxn ang="T92">
                                <a:pos x="T36" y="T37"/>
                              </a:cxn>
                              <a:cxn ang="T93">
                                <a:pos x="T38" y="T39"/>
                              </a:cxn>
                              <a:cxn ang="T94">
                                <a:pos x="T40" y="T41"/>
                              </a:cxn>
                              <a:cxn ang="T95">
                                <a:pos x="T42" y="T43"/>
                              </a:cxn>
                              <a:cxn ang="T96">
                                <a:pos x="T44" y="T45"/>
                              </a:cxn>
                              <a:cxn ang="T97">
                                <a:pos x="T46" y="T47"/>
                              </a:cxn>
                              <a:cxn ang="T98">
                                <a:pos x="T48" y="T49"/>
                              </a:cxn>
                              <a:cxn ang="T99">
                                <a:pos x="T50" y="T51"/>
                              </a:cxn>
                              <a:cxn ang="T100">
                                <a:pos x="T52" y="T53"/>
                              </a:cxn>
                              <a:cxn ang="T101">
                                <a:pos x="T54" y="T55"/>
                              </a:cxn>
                              <a:cxn ang="T102">
                                <a:pos x="T56" y="T57"/>
                              </a:cxn>
                              <a:cxn ang="T103">
                                <a:pos x="T58" y="T59"/>
                              </a:cxn>
                              <a:cxn ang="T104">
                                <a:pos x="T60" y="T61"/>
                              </a:cxn>
                              <a:cxn ang="T105">
                                <a:pos x="T62" y="T63"/>
                              </a:cxn>
                              <a:cxn ang="T106">
                                <a:pos x="T64" y="T65"/>
                              </a:cxn>
                              <a:cxn ang="T107">
                                <a:pos x="T66" y="T67"/>
                              </a:cxn>
                              <a:cxn ang="T108">
                                <a:pos x="T68" y="T69"/>
                              </a:cxn>
                              <a:cxn ang="T109">
                                <a:pos x="T70" y="T71"/>
                              </a:cxn>
                              <a:cxn ang="T110">
                                <a:pos x="T72" y="T73"/>
                              </a:cxn>
                            </a:cxnLst>
                            <a:rect l="T111" t="T112" r="T113" b="T114"/>
                            <a:pathLst>
                              <a:path w="154" h="155">
                                <a:moveTo>
                                  <a:pt x="88" y="0"/>
                                </a:moveTo>
                                <a:lnTo>
                                  <a:pt x="94" y="11"/>
                                </a:lnTo>
                                <a:lnTo>
                                  <a:pt x="115" y="23"/>
                                </a:lnTo>
                                <a:lnTo>
                                  <a:pt x="121" y="27"/>
                                </a:lnTo>
                                <a:lnTo>
                                  <a:pt x="132" y="27"/>
                                </a:lnTo>
                                <a:lnTo>
                                  <a:pt x="154" y="38"/>
                                </a:lnTo>
                                <a:lnTo>
                                  <a:pt x="154" y="61"/>
                                </a:lnTo>
                                <a:lnTo>
                                  <a:pt x="148" y="71"/>
                                </a:lnTo>
                                <a:lnTo>
                                  <a:pt x="138" y="71"/>
                                </a:lnTo>
                                <a:lnTo>
                                  <a:pt x="132" y="83"/>
                                </a:lnTo>
                                <a:lnTo>
                                  <a:pt x="132" y="88"/>
                                </a:lnTo>
                                <a:lnTo>
                                  <a:pt x="138" y="94"/>
                                </a:lnTo>
                                <a:lnTo>
                                  <a:pt x="148" y="94"/>
                                </a:lnTo>
                                <a:lnTo>
                                  <a:pt x="148" y="100"/>
                                </a:lnTo>
                                <a:lnTo>
                                  <a:pt x="142" y="115"/>
                                </a:lnTo>
                                <a:lnTo>
                                  <a:pt x="148" y="138"/>
                                </a:lnTo>
                                <a:lnTo>
                                  <a:pt x="132" y="149"/>
                                </a:lnTo>
                                <a:lnTo>
                                  <a:pt x="98" y="144"/>
                                </a:lnTo>
                                <a:lnTo>
                                  <a:pt x="94" y="155"/>
                                </a:lnTo>
                                <a:lnTo>
                                  <a:pt x="48" y="155"/>
                                </a:lnTo>
                                <a:lnTo>
                                  <a:pt x="44" y="144"/>
                                </a:lnTo>
                                <a:lnTo>
                                  <a:pt x="33" y="144"/>
                                </a:lnTo>
                                <a:lnTo>
                                  <a:pt x="33" y="111"/>
                                </a:lnTo>
                                <a:lnTo>
                                  <a:pt x="38" y="94"/>
                                </a:lnTo>
                                <a:lnTo>
                                  <a:pt x="17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5"/>
                                </a:lnTo>
                                <a:lnTo>
                                  <a:pt x="4" y="38"/>
                                </a:lnTo>
                                <a:lnTo>
                                  <a:pt x="11" y="38"/>
                                </a:lnTo>
                                <a:lnTo>
                                  <a:pt x="17" y="44"/>
                                </a:lnTo>
                                <a:lnTo>
                                  <a:pt x="27" y="44"/>
                                </a:lnTo>
                                <a:lnTo>
                                  <a:pt x="33" y="27"/>
                                </a:lnTo>
                                <a:lnTo>
                                  <a:pt x="38" y="27"/>
                                </a:lnTo>
                                <a:lnTo>
                                  <a:pt x="48" y="33"/>
                                </a:lnTo>
                                <a:lnTo>
                                  <a:pt x="65" y="23"/>
                                </a:lnTo>
                                <a:lnTo>
                                  <a:pt x="77" y="6"/>
                                </a:lnTo>
                                <a:lnTo>
                                  <a:pt x="8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5" name="Freeform 5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2" y="1801"/>
                            <a:ext cx="12" cy="22"/>
                          </a:xfrm>
                          <a:custGeom>
                            <a:avLst/>
                            <a:gdLst>
                              <a:gd name="T0" fmla="*/ 12 w 12"/>
                              <a:gd name="T1" fmla="*/ 0 h 22"/>
                              <a:gd name="T2" fmla="*/ 0 w 12"/>
                              <a:gd name="T3" fmla="*/ 10 h 22"/>
                              <a:gd name="T4" fmla="*/ 0 w 12"/>
                              <a:gd name="T5" fmla="*/ 22 h 22"/>
                              <a:gd name="T6" fmla="*/ 6 w 12"/>
                              <a:gd name="T7" fmla="*/ 22 h 22"/>
                              <a:gd name="T8" fmla="*/ 12 w 12"/>
                              <a:gd name="T9" fmla="*/ 10 h 22"/>
                              <a:gd name="T10" fmla="*/ 12 w 12"/>
                              <a:gd name="T11" fmla="*/ 0 h 2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2"/>
                              <a:gd name="T19" fmla="*/ 0 h 22"/>
                              <a:gd name="T20" fmla="*/ 12 w 12"/>
                              <a:gd name="T21" fmla="*/ 22 h 2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2" h="22">
                                <a:moveTo>
                                  <a:pt x="12" y="0"/>
                                </a:move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6" y="22"/>
                                </a:lnTo>
                                <a:lnTo>
                                  <a:pt x="12" y="10"/>
                                </a:lnTo>
                                <a:lnTo>
                                  <a:pt x="1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6" name="Freeform 5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26" y="1105"/>
                            <a:ext cx="61" cy="21"/>
                          </a:xfrm>
                          <a:custGeom>
                            <a:avLst/>
                            <a:gdLst>
                              <a:gd name="T0" fmla="*/ 0 w 61"/>
                              <a:gd name="T1" fmla="*/ 11 h 21"/>
                              <a:gd name="T2" fmla="*/ 17 w 61"/>
                              <a:gd name="T3" fmla="*/ 6 h 21"/>
                              <a:gd name="T4" fmla="*/ 50 w 61"/>
                              <a:gd name="T5" fmla="*/ 0 h 21"/>
                              <a:gd name="T6" fmla="*/ 61 w 61"/>
                              <a:gd name="T7" fmla="*/ 6 h 21"/>
                              <a:gd name="T8" fmla="*/ 50 w 61"/>
                              <a:gd name="T9" fmla="*/ 21 h 21"/>
                              <a:gd name="T10" fmla="*/ 17 w 61"/>
                              <a:gd name="T11" fmla="*/ 21 h 21"/>
                              <a:gd name="T12" fmla="*/ 0 w 61"/>
                              <a:gd name="T13" fmla="*/ 11 h 2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1"/>
                              <a:gd name="T22" fmla="*/ 0 h 21"/>
                              <a:gd name="T23" fmla="*/ 61 w 61"/>
                              <a:gd name="T24" fmla="*/ 21 h 2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1" h="21">
                                <a:moveTo>
                                  <a:pt x="0" y="11"/>
                                </a:moveTo>
                                <a:lnTo>
                                  <a:pt x="17" y="6"/>
                                </a:lnTo>
                                <a:lnTo>
                                  <a:pt x="50" y="0"/>
                                </a:lnTo>
                                <a:lnTo>
                                  <a:pt x="61" y="6"/>
                                </a:lnTo>
                                <a:lnTo>
                                  <a:pt x="50" y="21"/>
                                </a:lnTo>
                                <a:lnTo>
                                  <a:pt x="17" y="21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7" name="Freeform 5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1" y="1116"/>
                            <a:ext cx="71" cy="66"/>
                          </a:xfrm>
                          <a:custGeom>
                            <a:avLst/>
                            <a:gdLst>
                              <a:gd name="T0" fmla="*/ 44 w 71"/>
                              <a:gd name="T1" fmla="*/ 0 h 66"/>
                              <a:gd name="T2" fmla="*/ 71 w 71"/>
                              <a:gd name="T3" fmla="*/ 22 h 66"/>
                              <a:gd name="T4" fmla="*/ 54 w 71"/>
                              <a:gd name="T5" fmla="*/ 44 h 66"/>
                              <a:gd name="T6" fmla="*/ 48 w 71"/>
                              <a:gd name="T7" fmla="*/ 66 h 66"/>
                              <a:gd name="T8" fmla="*/ 27 w 71"/>
                              <a:gd name="T9" fmla="*/ 56 h 66"/>
                              <a:gd name="T10" fmla="*/ 32 w 71"/>
                              <a:gd name="T11" fmla="*/ 39 h 66"/>
                              <a:gd name="T12" fmla="*/ 32 w 71"/>
                              <a:gd name="T13" fmla="*/ 27 h 66"/>
                              <a:gd name="T14" fmla="*/ 27 w 71"/>
                              <a:gd name="T15" fmla="*/ 22 h 66"/>
                              <a:gd name="T16" fmla="*/ 16 w 71"/>
                              <a:gd name="T17" fmla="*/ 27 h 66"/>
                              <a:gd name="T18" fmla="*/ 4 w 71"/>
                              <a:gd name="T19" fmla="*/ 16 h 66"/>
                              <a:gd name="T20" fmla="*/ 0 w 71"/>
                              <a:gd name="T21" fmla="*/ 6 h 66"/>
                              <a:gd name="T22" fmla="*/ 32 w 71"/>
                              <a:gd name="T23" fmla="*/ 6 h 66"/>
                              <a:gd name="T24" fmla="*/ 44 w 71"/>
                              <a:gd name="T25" fmla="*/ 0 h 6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71"/>
                              <a:gd name="T40" fmla="*/ 0 h 66"/>
                              <a:gd name="T41" fmla="*/ 71 w 71"/>
                              <a:gd name="T42" fmla="*/ 66 h 66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71" h="66">
                                <a:moveTo>
                                  <a:pt x="44" y="0"/>
                                </a:moveTo>
                                <a:lnTo>
                                  <a:pt x="71" y="22"/>
                                </a:lnTo>
                                <a:lnTo>
                                  <a:pt x="54" y="44"/>
                                </a:lnTo>
                                <a:lnTo>
                                  <a:pt x="48" y="66"/>
                                </a:lnTo>
                                <a:lnTo>
                                  <a:pt x="27" y="56"/>
                                </a:lnTo>
                                <a:lnTo>
                                  <a:pt x="32" y="39"/>
                                </a:lnTo>
                                <a:lnTo>
                                  <a:pt x="32" y="27"/>
                                </a:lnTo>
                                <a:lnTo>
                                  <a:pt x="27" y="22"/>
                                </a:lnTo>
                                <a:lnTo>
                                  <a:pt x="16" y="27"/>
                                </a:lnTo>
                                <a:lnTo>
                                  <a:pt x="4" y="16"/>
                                </a:lnTo>
                                <a:lnTo>
                                  <a:pt x="0" y="6"/>
                                </a:lnTo>
                                <a:lnTo>
                                  <a:pt x="32" y="6"/>
                                </a:lnTo>
                                <a:lnTo>
                                  <a:pt x="4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8" name="Freeform 5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49" y="1144"/>
                            <a:ext cx="16" cy="16"/>
                          </a:xfrm>
                          <a:custGeom>
                            <a:avLst/>
                            <a:gdLst>
                              <a:gd name="T0" fmla="*/ 1 w 16"/>
                              <a:gd name="T1" fmla="*/ 0 h 16"/>
                              <a:gd name="T2" fmla="*/ 16 w 16"/>
                              <a:gd name="T3" fmla="*/ 16 h 16"/>
                              <a:gd name="T4" fmla="*/ 0 w 16"/>
                              <a:gd name="T5" fmla="*/ 16 h 16"/>
                              <a:gd name="T6" fmla="*/ 1 w 16"/>
                              <a:gd name="T7" fmla="*/ 0 h 1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6"/>
                              <a:gd name="T13" fmla="*/ 0 h 16"/>
                              <a:gd name="T14" fmla="*/ 16 w 16"/>
                              <a:gd name="T15" fmla="*/ 16 h 1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6" h="16">
                                <a:moveTo>
                                  <a:pt x="1" y="0"/>
                                </a:moveTo>
                                <a:lnTo>
                                  <a:pt x="16" y="16"/>
                                </a:lnTo>
                                <a:lnTo>
                                  <a:pt x="0" y="16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99" name="Freeform 5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99" y="1281"/>
                            <a:ext cx="254" cy="244"/>
                          </a:xfrm>
                          <a:custGeom>
                            <a:avLst/>
                            <a:gdLst>
                              <a:gd name="T0" fmla="*/ 254 w 254"/>
                              <a:gd name="T1" fmla="*/ 17 h 244"/>
                              <a:gd name="T2" fmla="*/ 244 w 254"/>
                              <a:gd name="T3" fmla="*/ 33 h 244"/>
                              <a:gd name="T4" fmla="*/ 227 w 254"/>
                              <a:gd name="T5" fmla="*/ 23 h 244"/>
                              <a:gd name="T6" fmla="*/ 210 w 254"/>
                              <a:gd name="T7" fmla="*/ 39 h 244"/>
                              <a:gd name="T8" fmla="*/ 166 w 254"/>
                              <a:gd name="T9" fmla="*/ 39 h 244"/>
                              <a:gd name="T10" fmla="*/ 144 w 254"/>
                              <a:gd name="T11" fmla="*/ 50 h 244"/>
                              <a:gd name="T12" fmla="*/ 106 w 254"/>
                              <a:gd name="T13" fmla="*/ 89 h 244"/>
                              <a:gd name="T14" fmla="*/ 94 w 254"/>
                              <a:gd name="T15" fmla="*/ 123 h 244"/>
                              <a:gd name="T16" fmla="*/ 78 w 254"/>
                              <a:gd name="T17" fmla="*/ 127 h 244"/>
                              <a:gd name="T18" fmla="*/ 83 w 254"/>
                              <a:gd name="T19" fmla="*/ 200 h 244"/>
                              <a:gd name="T20" fmla="*/ 62 w 254"/>
                              <a:gd name="T21" fmla="*/ 217 h 244"/>
                              <a:gd name="T22" fmla="*/ 33 w 254"/>
                              <a:gd name="T23" fmla="*/ 244 h 244"/>
                              <a:gd name="T24" fmla="*/ 12 w 254"/>
                              <a:gd name="T25" fmla="*/ 238 h 244"/>
                              <a:gd name="T26" fmla="*/ 12 w 254"/>
                              <a:gd name="T27" fmla="*/ 227 h 244"/>
                              <a:gd name="T28" fmla="*/ 0 w 254"/>
                              <a:gd name="T29" fmla="*/ 171 h 244"/>
                              <a:gd name="T30" fmla="*/ 39 w 254"/>
                              <a:gd name="T31" fmla="*/ 139 h 244"/>
                              <a:gd name="T32" fmla="*/ 56 w 254"/>
                              <a:gd name="T33" fmla="*/ 139 h 244"/>
                              <a:gd name="T34" fmla="*/ 56 w 254"/>
                              <a:gd name="T35" fmla="*/ 123 h 244"/>
                              <a:gd name="T36" fmla="*/ 94 w 254"/>
                              <a:gd name="T37" fmla="*/ 67 h 244"/>
                              <a:gd name="T38" fmla="*/ 100 w 254"/>
                              <a:gd name="T39" fmla="*/ 56 h 244"/>
                              <a:gd name="T40" fmla="*/ 116 w 254"/>
                              <a:gd name="T41" fmla="*/ 45 h 244"/>
                              <a:gd name="T42" fmla="*/ 122 w 254"/>
                              <a:gd name="T43" fmla="*/ 39 h 244"/>
                              <a:gd name="T44" fmla="*/ 139 w 254"/>
                              <a:gd name="T45" fmla="*/ 29 h 244"/>
                              <a:gd name="T46" fmla="*/ 144 w 254"/>
                              <a:gd name="T47" fmla="*/ 23 h 244"/>
                              <a:gd name="T48" fmla="*/ 171 w 254"/>
                              <a:gd name="T49" fmla="*/ 17 h 244"/>
                              <a:gd name="T50" fmla="*/ 194 w 254"/>
                              <a:gd name="T51" fmla="*/ 0 h 244"/>
                              <a:gd name="T52" fmla="*/ 216 w 254"/>
                              <a:gd name="T53" fmla="*/ 0 h 244"/>
                              <a:gd name="T54" fmla="*/ 244 w 254"/>
                              <a:gd name="T55" fmla="*/ 6 h 244"/>
                              <a:gd name="T56" fmla="*/ 254 w 254"/>
                              <a:gd name="T57" fmla="*/ 17 h 244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254"/>
                              <a:gd name="T88" fmla="*/ 0 h 244"/>
                              <a:gd name="T89" fmla="*/ 254 w 254"/>
                              <a:gd name="T90" fmla="*/ 244 h 244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254" h="244">
                                <a:moveTo>
                                  <a:pt x="254" y="17"/>
                                </a:moveTo>
                                <a:lnTo>
                                  <a:pt x="244" y="33"/>
                                </a:lnTo>
                                <a:lnTo>
                                  <a:pt x="227" y="23"/>
                                </a:lnTo>
                                <a:lnTo>
                                  <a:pt x="210" y="39"/>
                                </a:lnTo>
                                <a:lnTo>
                                  <a:pt x="166" y="39"/>
                                </a:lnTo>
                                <a:lnTo>
                                  <a:pt x="144" y="50"/>
                                </a:lnTo>
                                <a:lnTo>
                                  <a:pt x="106" y="89"/>
                                </a:lnTo>
                                <a:lnTo>
                                  <a:pt x="94" y="123"/>
                                </a:lnTo>
                                <a:lnTo>
                                  <a:pt x="78" y="127"/>
                                </a:lnTo>
                                <a:lnTo>
                                  <a:pt x="83" y="200"/>
                                </a:lnTo>
                                <a:lnTo>
                                  <a:pt x="62" y="217"/>
                                </a:lnTo>
                                <a:lnTo>
                                  <a:pt x="33" y="244"/>
                                </a:lnTo>
                                <a:lnTo>
                                  <a:pt x="12" y="238"/>
                                </a:lnTo>
                                <a:lnTo>
                                  <a:pt x="12" y="227"/>
                                </a:lnTo>
                                <a:lnTo>
                                  <a:pt x="0" y="171"/>
                                </a:lnTo>
                                <a:lnTo>
                                  <a:pt x="39" y="139"/>
                                </a:lnTo>
                                <a:lnTo>
                                  <a:pt x="56" y="139"/>
                                </a:lnTo>
                                <a:lnTo>
                                  <a:pt x="56" y="123"/>
                                </a:lnTo>
                                <a:lnTo>
                                  <a:pt x="94" y="67"/>
                                </a:lnTo>
                                <a:lnTo>
                                  <a:pt x="100" y="56"/>
                                </a:lnTo>
                                <a:lnTo>
                                  <a:pt x="116" y="45"/>
                                </a:lnTo>
                                <a:lnTo>
                                  <a:pt x="122" y="39"/>
                                </a:lnTo>
                                <a:lnTo>
                                  <a:pt x="139" y="29"/>
                                </a:lnTo>
                                <a:lnTo>
                                  <a:pt x="144" y="23"/>
                                </a:lnTo>
                                <a:lnTo>
                                  <a:pt x="171" y="17"/>
                                </a:lnTo>
                                <a:lnTo>
                                  <a:pt x="194" y="0"/>
                                </a:lnTo>
                                <a:lnTo>
                                  <a:pt x="216" y="0"/>
                                </a:lnTo>
                                <a:lnTo>
                                  <a:pt x="244" y="6"/>
                                </a:lnTo>
                                <a:lnTo>
                                  <a:pt x="254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0" name="Freeform 5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1" y="1552"/>
                            <a:ext cx="16" cy="23"/>
                          </a:xfrm>
                          <a:custGeom>
                            <a:avLst/>
                            <a:gdLst>
                              <a:gd name="T0" fmla="*/ 4 w 16"/>
                              <a:gd name="T1" fmla="*/ 0 h 23"/>
                              <a:gd name="T2" fmla="*/ 16 w 16"/>
                              <a:gd name="T3" fmla="*/ 11 h 23"/>
                              <a:gd name="T4" fmla="*/ 16 w 16"/>
                              <a:gd name="T5" fmla="*/ 23 h 23"/>
                              <a:gd name="T6" fmla="*/ 0 w 16"/>
                              <a:gd name="T7" fmla="*/ 17 h 23"/>
                              <a:gd name="T8" fmla="*/ 4 w 16"/>
                              <a:gd name="T9" fmla="*/ 0 h 2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6"/>
                              <a:gd name="T16" fmla="*/ 0 h 23"/>
                              <a:gd name="T17" fmla="*/ 16 w 16"/>
                              <a:gd name="T18" fmla="*/ 23 h 23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6" h="23">
                                <a:moveTo>
                                  <a:pt x="4" y="0"/>
                                </a:moveTo>
                                <a:lnTo>
                                  <a:pt x="16" y="11"/>
                                </a:lnTo>
                                <a:lnTo>
                                  <a:pt x="16" y="23"/>
                                </a:lnTo>
                                <a:lnTo>
                                  <a:pt x="0" y="17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1" name="Freeform 5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7" y="1525"/>
                            <a:ext cx="28" cy="54"/>
                          </a:xfrm>
                          <a:custGeom>
                            <a:avLst/>
                            <a:gdLst>
                              <a:gd name="T0" fmla="*/ 28 w 28"/>
                              <a:gd name="T1" fmla="*/ 0 h 54"/>
                              <a:gd name="T2" fmla="*/ 28 w 28"/>
                              <a:gd name="T3" fmla="*/ 21 h 54"/>
                              <a:gd name="T4" fmla="*/ 22 w 28"/>
                              <a:gd name="T5" fmla="*/ 38 h 54"/>
                              <a:gd name="T6" fmla="*/ 22 w 28"/>
                              <a:gd name="T7" fmla="*/ 54 h 54"/>
                              <a:gd name="T8" fmla="*/ 5 w 28"/>
                              <a:gd name="T9" fmla="*/ 54 h 54"/>
                              <a:gd name="T10" fmla="*/ 5 w 28"/>
                              <a:gd name="T11" fmla="*/ 50 h 54"/>
                              <a:gd name="T12" fmla="*/ 0 w 28"/>
                              <a:gd name="T13" fmla="*/ 38 h 54"/>
                              <a:gd name="T14" fmla="*/ 11 w 28"/>
                              <a:gd name="T15" fmla="*/ 17 h 54"/>
                              <a:gd name="T16" fmla="*/ 28 w 28"/>
                              <a:gd name="T17" fmla="*/ 0 h 54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8"/>
                              <a:gd name="T28" fmla="*/ 0 h 54"/>
                              <a:gd name="T29" fmla="*/ 28 w 28"/>
                              <a:gd name="T30" fmla="*/ 54 h 54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8" h="54">
                                <a:moveTo>
                                  <a:pt x="28" y="0"/>
                                </a:moveTo>
                                <a:lnTo>
                                  <a:pt x="28" y="21"/>
                                </a:lnTo>
                                <a:lnTo>
                                  <a:pt x="22" y="38"/>
                                </a:lnTo>
                                <a:lnTo>
                                  <a:pt x="22" y="54"/>
                                </a:lnTo>
                                <a:lnTo>
                                  <a:pt x="5" y="54"/>
                                </a:lnTo>
                                <a:lnTo>
                                  <a:pt x="5" y="50"/>
                                </a:lnTo>
                                <a:lnTo>
                                  <a:pt x="0" y="38"/>
                                </a:lnTo>
                                <a:lnTo>
                                  <a:pt x="11" y="17"/>
                                </a:lnTo>
                                <a:lnTo>
                                  <a:pt x="2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2" name="Freeform 5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15" y="1551"/>
                            <a:ext cx="120" cy="91"/>
                          </a:xfrm>
                          <a:custGeom>
                            <a:avLst/>
                            <a:gdLst>
                              <a:gd name="T0" fmla="*/ 11 w 120"/>
                              <a:gd name="T1" fmla="*/ 41 h 91"/>
                              <a:gd name="T2" fmla="*/ 17 w 120"/>
                              <a:gd name="T3" fmla="*/ 56 h 91"/>
                              <a:gd name="T4" fmla="*/ 0 w 120"/>
                              <a:gd name="T5" fmla="*/ 68 h 91"/>
                              <a:gd name="T6" fmla="*/ 0 w 120"/>
                              <a:gd name="T7" fmla="*/ 77 h 91"/>
                              <a:gd name="T8" fmla="*/ 17 w 120"/>
                              <a:gd name="T9" fmla="*/ 74 h 91"/>
                              <a:gd name="T10" fmla="*/ 32 w 120"/>
                              <a:gd name="T11" fmla="*/ 77 h 91"/>
                              <a:gd name="T12" fmla="*/ 49 w 120"/>
                              <a:gd name="T13" fmla="*/ 89 h 91"/>
                              <a:gd name="T14" fmla="*/ 61 w 120"/>
                              <a:gd name="T15" fmla="*/ 91 h 91"/>
                              <a:gd name="T16" fmla="*/ 73 w 120"/>
                              <a:gd name="T17" fmla="*/ 83 h 91"/>
                              <a:gd name="T18" fmla="*/ 105 w 120"/>
                              <a:gd name="T19" fmla="*/ 72 h 91"/>
                              <a:gd name="T20" fmla="*/ 105 w 120"/>
                              <a:gd name="T21" fmla="*/ 50 h 91"/>
                              <a:gd name="T22" fmla="*/ 117 w 120"/>
                              <a:gd name="T23" fmla="*/ 47 h 91"/>
                              <a:gd name="T24" fmla="*/ 120 w 120"/>
                              <a:gd name="T25" fmla="*/ 36 h 91"/>
                              <a:gd name="T26" fmla="*/ 106 w 120"/>
                              <a:gd name="T27" fmla="*/ 21 h 91"/>
                              <a:gd name="T28" fmla="*/ 87 w 120"/>
                              <a:gd name="T29" fmla="*/ 0 h 91"/>
                              <a:gd name="T30" fmla="*/ 70 w 120"/>
                              <a:gd name="T31" fmla="*/ 0 h 91"/>
                              <a:gd name="T32" fmla="*/ 61 w 120"/>
                              <a:gd name="T33" fmla="*/ 4 h 91"/>
                              <a:gd name="T34" fmla="*/ 40 w 120"/>
                              <a:gd name="T35" fmla="*/ 22 h 91"/>
                              <a:gd name="T36" fmla="*/ 11 w 120"/>
                              <a:gd name="T37" fmla="*/ 41 h 91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120"/>
                              <a:gd name="T58" fmla="*/ 0 h 91"/>
                              <a:gd name="T59" fmla="*/ 120 w 120"/>
                              <a:gd name="T60" fmla="*/ 91 h 91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120" h="91">
                                <a:moveTo>
                                  <a:pt x="11" y="41"/>
                                </a:moveTo>
                                <a:lnTo>
                                  <a:pt x="17" y="56"/>
                                </a:lnTo>
                                <a:lnTo>
                                  <a:pt x="0" y="68"/>
                                </a:lnTo>
                                <a:lnTo>
                                  <a:pt x="0" y="77"/>
                                </a:lnTo>
                                <a:lnTo>
                                  <a:pt x="17" y="74"/>
                                </a:lnTo>
                                <a:lnTo>
                                  <a:pt x="32" y="77"/>
                                </a:lnTo>
                                <a:lnTo>
                                  <a:pt x="49" y="89"/>
                                </a:lnTo>
                                <a:lnTo>
                                  <a:pt x="61" y="91"/>
                                </a:lnTo>
                                <a:lnTo>
                                  <a:pt x="73" y="83"/>
                                </a:lnTo>
                                <a:lnTo>
                                  <a:pt x="105" y="72"/>
                                </a:lnTo>
                                <a:lnTo>
                                  <a:pt x="105" y="50"/>
                                </a:lnTo>
                                <a:lnTo>
                                  <a:pt x="117" y="47"/>
                                </a:lnTo>
                                <a:lnTo>
                                  <a:pt x="120" y="36"/>
                                </a:lnTo>
                                <a:lnTo>
                                  <a:pt x="106" y="21"/>
                                </a:lnTo>
                                <a:lnTo>
                                  <a:pt x="87" y="0"/>
                                </a:lnTo>
                                <a:lnTo>
                                  <a:pt x="70" y="0"/>
                                </a:lnTo>
                                <a:lnTo>
                                  <a:pt x="61" y="4"/>
                                </a:lnTo>
                                <a:lnTo>
                                  <a:pt x="40" y="22"/>
                                </a:lnTo>
                                <a:lnTo>
                                  <a:pt x="11" y="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3" name="Freeform 5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4" y="1693"/>
                            <a:ext cx="42" cy="52"/>
                          </a:xfrm>
                          <a:custGeom>
                            <a:avLst/>
                            <a:gdLst>
                              <a:gd name="T0" fmla="*/ 0 w 42"/>
                              <a:gd name="T1" fmla="*/ 15 h 52"/>
                              <a:gd name="T2" fmla="*/ 7 w 42"/>
                              <a:gd name="T3" fmla="*/ 0 h 52"/>
                              <a:gd name="T4" fmla="*/ 27 w 42"/>
                              <a:gd name="T5" fmla="*/ 0 h 52"/>
                              <a:gd name="T6" fmla="*/ 41 w 42"/>
                              <a:gd name="T7" fmla="*/ 17 h 52"/>
                              <a:gd name="T8" fmla="*/ 42 w 42"/>
                              <a:gd name="T9" fmla="*/ 35 h 52"/>
                              <a:gd name="T10" fmla="*/ 27 w 42"/>
                              <a:gd name="T11" fmla="*/ 52 h 52"/>
                              <a:gd name="T12" fmla="*/ 22 w 42"/>
                              <a:gd name="T13" fmla="*/ 36 h 52"/>
                              <a:gd name="T14" fmla="*/ 0 w 42"/>
                              <a:gd name="T15" fmla="*/ 15 h 5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42"/>
                              <a:gd name="T25" fmla="*/ 0 h 52"/>
                              <a:gd name="T26" fmla="*/ 42 w 42"/>
                              <a:gd name="T27" fmla="*/ 52 h 5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42" h="52">
                                <a:moveTo>
                                  <a:pt x="0" y="15"/>
                                </a:moveTo>
                                <a:lnTo>
                                  <a:pt x="7" y="0"/>
                                </a:lnTo>
                                <a:lnTo>
                                  <a:pt x="27" y="0"/>
                                </a:lnTo>
                                <a:lnTo>
                                  <a:pt x="41" y="17"/>
                                </a:lnTo>
                                <a:lnTo>
                                  <a:pt x="42" y="35"/>
                                </a:lnTo>
                                <a:lnTo>
                                  <a:pt x="27" y="52"/>
                                </a:lnTo>
                                <a:lnTo>
                                  <a:pt x="22" y="36"/>
                                </a:lnTo>
                                <a:lnTo>
                                  <a:pt x="0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4" name="Freeform 5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0" y="1801"/>
                            <a:ext cx="24" cy="30"/>
                          </a:xfrm>
                          <a:custGeom>
                            <a:avLst/>
                            <a:gdLst>
                              <a:gd name="T0" fmla="*/ 0 w 24"/>
                              <a:gd name="T1" fmla="*/ 16 h 30"/>
                              <a:gd name="T2" fmla="*/ 10 w 24"/>
                              <a:gd name="T3" fmla="*/ 0 h 30"/>
                              <a:gd name="T4" fmla="*/ 24 w 24"/>
                              <a:gd name="T5" fmla="*/ 19 h 30"/>
                              <a:gd name="T6" fmla="*/ 9 w 24"/>
                              <a:gd name="T7" fmla="*/ 25 h 30"/>
                              <a:gd name="T8" fmla="*/ 1 w 24"/>
                              <a:gd name="T9" fmla="*/ 30 h 30"/>
                              <a:gd name="T10" fmla="*/ 0 w 24"/>
                              <a:gd name="T11" fmla="*/ 16 h 30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24"/>
                              <a:gd name="T19" fmla="*/ 0 h 30"/>
                              <a:gd name="T20" fmla="*/ 24 w 24"/>
                              <a:gd name="T21" fmla="*/ 30 h 30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4" h="30">
                                <a:moveTo>
                                  <a:pt x="0" y="16"/>
                                </a:moveTo>
                                <a:lnTo>
                                  <a:pt x="10" y="0"/>
                                </a:lnTo>
                                <a:lnTo>
                                  <a:pt x="24" y="19"/>
                                </a:lnTo>
                                <a:lnTo>
                                  <a:pt x="9" y="25"/>
                                </a:lnTo>
                                <a:lnTo>
                                  <a:pt x="1" y="30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5" name="Freeform 5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4" y="1807"/>
                            <a:ext cx="254" cy="115"/>
                          </a:xfrm>
                          <a:custGeom>
                            <a:avLst/>
                            <a:gdLst>
                              <a:gd name="T0" fmla="*/ 22 w 254"/>
                              <a:gd name="T1" fmla="*/ 27 h 115"/>
                              <a:gd name="T2" fmla="*/ 35 w 254"/>
                              <a:gd name="T3" fmla="*/ 15 h 115"/>
                              <a:gd name="T4" fmla="*/ 50 w 254"/>
                              <a:gd name="T5" fmla="*/ 16 h 115"/>
                              <a:gd name="T6" fmla="*/ 116 w 254"/>
                              <a:gd name="T7" fmla="*/ 0 h 115"/>
                              <a:gd name="T8" fmla="*/ 133 w 254"/>
                              <a:gd name="T9" fmla="*/ 10 h 115"/>
                              <a:gd name="T10" fmla="*/ 194 w 254"/>
                              <a:gd name="T11" fmla="*/ 4 h 115"/>
                              <a:gd name="T12" fmla="*/ 216 w 254"/>
                              <a:gd name="T13" fmla="*/ 10 h 115"/>
                              <a:gd name="T14" fmla="*/ 233 w 254"/>
                              <a:gd name="T15" fmla="*/ 21 h 115"/>
                              <a:gd name="T16" fmla="*/ 242 w 254"/>
                              <a:gd name="T17" fmla="*/ 38 h 115"/>
                              <a:gd name="T18" fmla="*/ 244 w 254"/>
                              <a:gd name="T19" fmla="*/ 48 h 115"/>
                              <a:gd name="T20" fmla="*/ 254 w 254"/>
                              <a:gd name="T21" fmla="*/ 71 h 115"/>
                              <a:gd name="T22" fmla="*/ 254 w 254"/>
                              <a:gd name="T23" fmla="*/ 82 h 115"/>
                              <a:gd name="T24" fmla="*/ 221 w 254"/>
                              <a:gd name="T25" fmla="*/ 88 h 115"/>
                              <a:gd name="T26" fmla="*/ 171 w 254"/>
                              <a:gd name="T27" fmla="*/ 94 h 115"/>
                              <a:gd name="T28" fmla="*/ 154 w 254"/>
                              <a:gd name="T29" fmla="*/ 98 h 115"/>
                              <a:gd name="T30" fmla="*/ 150 w 254"/>
                              <a:gd name="T31" fmla="*/ 115 h 115"/>
                              <a:gd name="T32" fmla="*/ 139 w 254"/>
                              <a:gd name="T33" fmla="*/ 115 h 115"/>
                              <a:gd name="T34" fmla="*/ 133 w 254"/>
                              <a:gd name="T35" fmla="*/ 104 h 115"/>
                              <a:gd name="T36" fmla="*/ 100 w 254"/>
                              <a:gd name="T37" fmla="*/ 110 h 115"/>
                              <a:gd name="T38" fmla="*/ 72 w 254"/>
                              <a:gd name="T39" fmla="*/ 98 h 115"/>
                              <a:gd name="T40" fmla="*/ 66 w 254"/>
                              <a:gd name="T41" fmla="*/ 104 h 115"/>
                              <a:gd name="T42" fmla="*/ 45 w 254"/>
                              <a:gd name="T43" fmla="*/ 110 h 115"/>
                              <a:gd name="T44" fmla="*/ 33 w 254"/>
                              <a:gd name="T45" fmla="*/ 98 h 115"/>
                              <a:gd name="T46" fmla="*/ 22 w 254"/>
                              <a:gd name="T47" fmla="*/ 98 h 115"/>
                              <a:gd name="T48" fmla="*/ 16 w 254"/>
                              <a:gd name="T49" fmla="*/ 77 h 115"/>
                              <a:gd name="T50" fmla="*/ 0 w 254"/>
                              <a:gd name="T51" fmla="*/ 48 h 115"/>
                              <a:gd name="T52" fmla="*/ 22 w 254"/>
                              <a:gd name="T53" fmla="*/ 27 h 115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54"/>
                              <a:gd name="T82" fmla="*/ 0 h 115"/>
                              <a:gd name="T83" fmla="*/ 254 w 254"/>
                              <a:gd name="T84" fmla="*/ 115 h 115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54" h="115">
                                <a:moveTo>
                                  <a:pt x="22" y="27"/>
                                </a:moveTo>
                                <a:lnTo>
                                  <a:pt x="35" y="15"/>
                                </a:lnTo>
                                <a:lnTo>
                                  <a:pt x="50" y="16"/>
                                </a:lnTo>
                                <a:lnTo>
                                  <a:pt x="116" y="0"/>
                                </a:lnTo>
                                <a:lnTo>
                                  <a:pt x="133" y="10"/>
                                </a:lnTo>
                                <a:lnTo>
                                  <a:pt x="194" y="4"/>
                                </a:lnTo>
                                <a:lnTo>
                                  <a:pt x="216" y="10"/>
                                </a:lnTo>
                                <a:lnTo>
                                  <a:pt x="233" y="21"/>
                                </a:lnTo>
                                <a:lnTo>
                                  <a:pt x="242" y="38"/>
                                </a:lnTo>
                                <a:lnTo>
                                  <a:pt x="244" y="48"/>
                                </a:lnTo>
                                <a:lnTo>
                                  <a:pt x="254" y="71"/>
                                </a:lnTo>
                                <a:lnTo>
                                  <a:pt x="254" y="82"/>
                                </a:lnTo>
                                <a:lnTo>
                                  <a:pt x="221" y="88"/>
                                </a:lnTo>
                                <a:lnTo>
                                  <a:pt x="171" y="94"/>
                                </a:lnTo>
                                <a:lnTo>
                                  <a:pt x="154" y="98"/>
                                </a:lnTo>
                                <a:lnTo>
                                  <a:pt x="150" y="115"/>
                                </a:lnTo>
                                <a:lnTo>
                                  <a:pt x="139" y="115"/>
                                </a:lnTo>
                                <a:lnTo>
                                  <a:pt x="133" y="104"/>
                                </a:lnTo>
                                <a:lnTo>
                                  <a:pt x="100" y="110"/>
                                </a:lnTo>
                                <a:lnTo>
                                  <a:pt x="72" y="98"/>
                                </a:lnTo>
                                <a:lnTo>
                                  <a:pt x="66" y="104"/>
                                </a:lnTo>
                                <a:lnTo>
                                  <a:pt x="45" y="110"/>
                                </a:lnTo>
                                <a:lnTo>
                                  <a:pt x="33" y="98"/>
                                </a:lnTo>
                                <a:lnTo>
                                  <a:pt x="22" y="98"/>
                                </a:lnTo>
                                <a:lnTo>
                                  <a:pt x="16" y="77"/>
                                </a:lnTo>
                                <a:lnTo>
                                  <a:pt x="0" y="48"/>
                                </a:lnTo>
                                <a:lnTo>
                                  <a:pt x="22" y="2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6" name="Freeform 5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93" y="1729"/>
                            <a:ext cx="44" cy="25"/>
                          </a:xfrm>
                          <a:custGeom>
                            <a:avLst/>
                            <a:gdLst>
                              <a:gd name="T0" fmla="*/ 4 w 44"/>
                              <a:gd name="T1" fmla="*/ 2 h 25"/>
                              <a:gd name="T2" fmla="*/ 0 w 44"/>
                              <a:gd name="T3" fmla="*/ 22 h 25"/>
                              <a:gd name="T4" fmla="*/ 3 w 44"/>
                              <a:gd name="T5" fmla="*/ 25 h 25"/>
                              <a:gd name="T6" fmla="*/ 28 w 44"/>
                              <a:gd name="T7" fmla="*/ 17 h 25"/>
                              <a:gd name="T8" fmla="*/ 44 w 44"/>
                              <a:gd name="T9" fmla="*/ 3 h 25"/>
                              <a:gd name="T10" fmla="*/ 39 w 44"/>
                              <a:gd name="T11" fmla="*/ 0 h 25"/>
                              <a:gd name="T12" fmla="*/ 12 w 44"/>
                              <a:gd name="T13" fmla="*/ 6 h 25"/>
                              <a:gd name="T14" fmla="*/ 4 w 44"/>
                              <a:gd name="T15" fmla="*/ 2 h 2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44"/>
                              <a:gd name="T25" fmla="*/ 0 h 25"/>
                              <a:gd name="T26" fmla="*/ 44 w 44"/>
                              <a:gd name="T27" fmla="*/ 25 h 25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44" h="25">
                                <a:moveTo>
                                  <a:pt x="4" y="2"/>
                                </a:moveTo>
                                <a:lnTo>
                                  <a:pt x="0" y="22"/>
                                </a:lnTo>
                                <a:lnTo>
                                  <a:pt x="3" y="25"/>
                                </a:lnTo>
                                <a:lnTo>
                                  <a:pt x="28" y="17"/>
                                </a:lnTo>
                                <a:lnTo>
                                  <a:pt x="44" y="3"/>
                                </a:lnTo>
                                <a:lnTo>
                                  <a:pt x="39" y="0"/>
                                </a:lnTo>
                                <a:lnTo>
                                  <a:pt x="12" y="6"/>
                                </a:lnTo>
                                <a:lnTo>
                                  <a:pt x="4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7" name="Freeform 5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20" y="1773"/>
                            <a:ext cx="60" cy="44"/>
                          </a:xfrm>
                          <a:custGeom>
                            <a:avLst/>
                            <a:gdLst>
                              <a:gd name="T0" fmla="*/ 12 w 60"/>
                              <a:gd name="T1" fmla="*/ 5 h 44"/>
                              <a:gd name="T2" fmla="*/ 50 w 60"/>
                              <a:gd name="T3" fmla="*/ 5 h 44"/>
                              <a:gd name="T4" fmla="*/ 60 w 60"/>
                              <a:gd name="T5" fmla="*/ 11 h 44"/>
                              <a:gd name="T6" fmla="*/ 60 w 60"/>
                              <a:gd name="T7" fmla="*/ 28 h 44"/>
                              <a:gd name="T8" fmla="*/ 50 w 60"/>
                              <a:gd name="T9" fmla="*/ 44 h 44"/>
                              <a:gd name="T10" fmla="*/ 0 w 60"/>
                              <a:gd name="T11" fmla="*/ 44 h 44"/>
                              <a:gd name="T12" fmla="*/ 0 w 60"/>
                              <a:gd name="T13" fmla="*/ 0 h 44"/>
                              <a:gd name="T14" fmla="*/ 12 w 60"/>
                              <a:gd name="T15" fmla="*/ 5 h 44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60"/>
                              <a:gd name="T25" fmla="*/ 0 h 44"/>
                              <a:gd name="T26" fmla="*/ 60 w 60"/>
                              <a:gd name="T27" fmla="*/ 44 h 44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60" h="44">
                                <a:moveTo>
                                  <a:pt x="12" y="5"/>
                                </a:moveTo>
                                <a:lnTo>
                                  <a:pt x="50" y="5"/>
                                </a:lnTo>
                                <a:lnTo>
                                  <a:pt x="60" y="11"/>
                                </a:lnTo>
                                <a:lnTo>
                                  <a:pt x="60" y="28"/>
                                </a:lnTo>
                                <a:lnTo>
                                  <a:pt x="50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0"/>
                                </a:lnTo>
                                <a:lnTo>
                                  <a:pt x="12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8" name="Freeform 5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5" y="1723"/>
                            <a:ext cx="144" cy="161"/>
                          </a:xfrm>
                          <a:custGeom>
                            <a:avLst/>
                            <a:gdLst>
                              <a:gd name="T0" fmla="*/ 82 w 144"/>
                              <a:gd name="T1" fmla="*/ 9 h 161"/>
                              <a:gd name="T2" fmla="*/ 78 w 144"/>
                              <a:gd name="T3" fmla="*/ 28 h 161"/>
                              <a:gd name="T4" fmla="*/ 73 w 144"/>
                              <a:gd name="T5" fmla="*/ 44 h 161"/>
                              <a:gd name="T6" fmla="*/ 84 w 144"/>
                              <a:gd name="T7" fmla="*/ 78 h 161"/>
                              <a:gd name="T8" fmla="*/ 111 w 144"/>
                              <a:gd name="T9" fmla="*/ 94 h 161"/>
                              <a:gd name="T10" fmla="*/ 117 w 144"/>
                              <a:gd name="T11" fmla="*/ 100 h 161"/>
                              <a:gd name="T12" fmla="*/ 123 w 144"/>
                              <a:gd name="T13" fmla="*/ 100 h 161"/>
                              <a:gd name="T14" fmla="*/ 144 w 144"/>
                              <a:gd name="T15" fmla="*/ 116 h 161"/>
                              <a:gd name="T16" fmla="*/ 144 w 144"/>
                              <a:gd name="T17" fmla="*/ 122 h 161"/>
                              <a:gd name="T18" fmla="*/ 134 w 144"/>
                              <a:gd name="T19" fmla="*/ 122 h 161"/>
                              <a:gd name="T20" fmla="*/ 123 w 144"/>
                              <a:gd name="T21" fmla="*/ 128 h 161"/>
                              <a:gd name="T22" fmla="*/ 128 w 144"/>
                              <a:gd name="T23" fmla="*/ 144 h 161"/>
                              <a:gd name="T24" fmla="*/ 117 w 144"/>
                              <a:gd name="T25" fmla="*/ 161 h 161"/>
                              <a:gd name="T26" fmla="*/ 111 w 144"/>
                              <a:gd name="T27" fmla="*/ 161 h 161"/>
                              <a:gd name="T28" fmla="*/ 106 w 144"/>
                              <a:gd name="T29" fmla="*/ 128 h 161"/>
                              <a:gd name="T30" fmla="*/ 100 w 144"/>
                              <a:gd name="T31" fmla="*/ 122 h 161"/>
                              <a:gd name="T32" fmla="*/ 67 w 144"/>
                              <a:gd name="T33" fmla="*/ 100 h 161"/>
                              <a:gd name="T34" fmla="*/ 40 w 144"/>
                              <a:gd name="T35" fmla="*/ 61 h 161"/>
                              <a:gd name="T36" fmla="*/ 29 w 144"/>
                              <a:gd name="T37" fmla="*/ 55 h 161"/>
                              <a:gd name="T38" fmla="*/ 17 w 144"/>
                              <a:gd name="T39" fmla="*/ 61 h 161"/>
                              <a:gd name="T40" fmla="*/ 6 w 144"/>
                              <a:gd name="T41" fmla="*/ 61 h 161"/>
                              <a:gd name="T42" fmla="*/ 0 w 144"/>
                              <a:gd name="T43" fmla="*/ 38 h 161"/>
                              <a:gd name="T44" fmla="*/ 6 w 144"/>
                              <a:gd name="T45" fmla="*/ 23 h 161"/>
                              <a:gd name="T46" fmla="*/ 6 w 144"/>
                              <a:gd name="T47" fmla="*/ 17 h 161"/>
                              <a:gd name="T48" fmla="*/ 17 w 144"/>
                              <a:gd name="T49" fmla="*/ 17 h 161"/>
                              <a:gd name="T50" fmla="*/ 17 w 144"/>
                              <a:gd name="T51" fmla="*/ 11 h 161"/>
                              <a:gd name="T52" fmla="*/ 23 w 144"/>
                              <a:gd name="T53" fmla="*/ 17 h 161"/>
                              <a:gd name="T54" fmla="*/ 34 w 144"/>
                              <a:gd name="T55" fmla="*/ 23 h 161"/>
                              <a:gd name="T56" fmla="*/ 40 w 144"/>
                              <a:gd name="T57" fmla="*/ 11 h 161"/>
                              <a:gd name="T58" fmla="*/ 62 w 144"/>
                              <a:gd name="T59" fmla="*/ 0 h 161"/>
                              <a:gd name="T60" fmla="*/ 82 w 144"/>
                              <a:gd name="T61" fmla="*/ 9 h 161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w 144"/>
                              <a:gd name="T94" fmla="*/ 0 h 161"/>
                              <a:gd name="T95" fmla="*/ 144 w 144"/>
                              <a:gd name="T96" fmla="*/ 161 h 161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T93" t="T94" r="T95" b="T96"/>
                            <a:pathLst>
                              <a:path w="144" h="161">
                                <a:moveTo>
                                  <a:pt x="82" y="9"/>
                                </a:moveTo>
                                <a:lnTo>
                                  <a:pt x="78" y="28"/>
                                </a:lnTo>
                                <a:lnTo>
                                  <a:pt x="73" y="44"/>
                                </a:lnTo>
                                <a:lnTo>
                                  <a:pt x="84" y="78"/>
                                </a:lnTo>
                                <a:lnTo>
                                  <a:pt x="111" y="94"/>
                                </a:lnTo>
                                <a:lnTo>
                                  <a:pt x="117" y="100"/>
                                </a:lnTo>
                                <a:lnTo>
                                  <a:pt x="123" y="100"/>
                                </a:lnTo>
                                <a:lnTo>
                                  <a:pt x="144" y="116"/>
                                </a:lnTo>
                                <a:lnTo>
                                  <a:pt x="144" y="122"/>
                                </a:lnTo>
                                <a:lnTo>
                                  <a:pt x="134" y="122"/>
                                </a:lnTo>
                                <a:lnTo>
                                  <a:pt x="123" y="128"/>
                                </a:lnTo>
                                <a:lnTo>
                                  <a:pt x="128" y="144"/>
                                </a:lnTo>
                                <a:lnTo>
                                  <a:pt x="117" y="161"/>
                                </a:lnTo>
                                <a:lnTo>
                                  <a:pt x="111" y="161"/>
                                </a:lnTo>
                                <a:lnTo>
                                  <a:pt x="106" y="128"/>
                                </a:lnTo>
                                <a:lnTo>
                                  <a:pt x="100" y="122"/>
                                </a:lnTo>
                                <a:lnTo>
                                  <a:pt x="67" y="100"/>
                                </a:lnTo>
                                <a:lnTo>
                                  <a:pt x="40" y="61"/>
                                </a:lnTo>
                                <a:lnTo>
                                  <a:pt x="29" y="55"/>
                                </a:lnTo>
                                <a:lnTo>
                                  <a:pt x="17" y="61"/>
                                </a:lnTo>
                                <a:lnTo>
                                  <a:pt x="6" y="61"/>
                                </a:lnTo>
                                <a:lnTo>
                                  <a:pt x="0" y="38"/>
                                </a:lnTo>
                                <a:lnTo>
                                  <a:pt x="6" y="23"/>
                                </a:lnTo>
                                <a:lnTo>
                                  <a:pt x="6" y="17"/>
                                </a:lnTo>
                                <a:lnTo>
                                  <a:pt x="17" y="17"/>
                                </a:lnTo>
                                <a:lnTo>
                                  <a:pt x="17" y="11"/>
                                </a:lnTo>
                                <a:lnTo>
                                  <a:pt x="23" y="17"/>
                                </a:lnTo>
                                <a:lnTo>
                                  <a:pt x="34" y="23"/>
                                </a:lnTo>
                                <a:lnTo>
                                  <a:pt x="40" y="11"/>
                                </a:lnTo>
                                <a:lnTo>
                                  <a:pt x="62" y="0"/>
                                </a:lnTo>
                                <a:lnTo>
                                  <a:pt x="82" y="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09" name="Freeform 5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2" y="1878"/>
                            <a:ext cx="39" cy="33"/>
                          </a:xfrm>
                          <a:custGeom>
                            <a:avLst/>
                            <a:gdLst>
                              <a:gd name="T0" fmla="*/ 0 w 39"/>
                              <a:gd name="T1" fmla="*/ 0 h 33"/>
                              <a:gd name="T2" fmla="*/ 39 w 39"/>
                              <a:gd name="T3" fmla="*/ 8 h 33"/>
                              <a:gd name="T4" fmla="*/ 33 w 39"/>
                              <a:gd name="T5" fmla="*/ 33 h 33"/>
                              <a:gd name="T6" fmla="*/ 0 w 39"/>
                              <a:gd name="T7" fmla="*/ 6 h 33"/>
                              <a:gd name="T8" fmla="*/ 0 w 39"/>
                              <a:gd name="T9" fmla="*/ 0 h 3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39"/>
                              <a:gd name="T16" fmla="*/ 0 h 33"/>
                              <a:gd name="T17" fmla="*/ 39 w 39"/>
                              <a:gd name="T18" fmla="*/ 33 h 33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39" h="33">
                                <a:moveTo>
                                  <a:pt x="0" y="0"/>
                                </a:moveTo>
                                <a:lnTo>
                                  <a:pt x="39" y="8"/>
                                </a:lnTo>
                                <a:lnTo>
                                  <a:pt x="33" y="33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0" name="Freeform 5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2" y="1839"/>
                            <a:ext cx="14" cy="22"/>
                          </a:xfrm>
                          <a:custGeom>
                            <a:avLst/>
                            <a:gdLst>
                              <a:gd name="T0" fmla="*/ 0 w 14"/>
                              <a:gd name="T1" fmla="*/ 0 h 22"/>
                              <a:gd name="T2" fmla="*/ 12 w 14"/>
                              <a:gd name="T3" fmla="*/ 0 h 22"/>
                              <a:gd name="T4" fmla="*/ 14 w 14"/>
                              <a:gd name="T5" fmla="*/ 18 h 22"/>
                              <a:gd name="T6" fmla="*/ 0 w 14"/>
                              <a:gd name="T7" fmla="*/ 22 h 22"/>
                              <a:gd name="T8" fmla="*/ 0 w 14"/>
                              <a:gd name="T9" fmla="*/ 0 h 2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4"/>
                              <a:gd name="T16" fmla="*/ 0 h 22"/>
                              <a:gd name="T17" fmla="*/ 14 w 14"/>
                              <a:gd name="T18" fmla="*/ 22 h 2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4" h="22">
                                <a:moveTo>
                                  <a:pt x="0" y="0"/>
                                </a:moveTo>
                                <a:lnTo>
                                  <a:pt x="12" y="0"/>
                                </a:lnTo>
                                <a:lnTo>
                                  <a:pt x="14" y="18"/>
                                </a:lnTo>
                                <a:lnTo>
                                  <a:pt x="0" y="2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1" name="Freeform 5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7" y="1817"/>
                            <a:ext cx="83" cy="88"/>
                          </a:xfrm>
                          <a:custGeom>
                            <a:avLst/>
                            <a:gdLst>
                              <a:gd name="T0" fmla="*/ 0 w 83"/>
                              <a:gd name="T1" fmla="*/ 38 h 88"/>
                              <a:gd name="T2" fmla="*/ 12 w 83"/>
                              <a:gd name="T3" fmla="*/ 17 h 88"/>
                              <a:gd name="T4" fmla="*/ 33 w 83"/>
                              <a:gd name="T5" fmla="*/ 0 h 88"/>
                              <a:gd name="T6" fmla="*/ 83 w 83"/>
                              <a:gd name="T7" fmla="*/ 0 h 88"/>
                              <a:gd name="T8" fmla="*/ 83 w 83"/>
                              <a:gd name="T9" fmla="*/ 17 h 88"/>
                              <a:gd name="T10" fmla="*/ 56 w 83"/>
                              <a:gd name="T11" fmla="*/ 17 h 88"/>
                              <a:gd name="T12" fmla="*/ 39 w 83"/>
                              <a:gd name="T13" fmla="*/ 34 h 88"/>
                              <a:gd name="T14" fmla="*/ 39 w 83"/>
                              <a:gd name="T15" fmla="*/ 50 h 88"/>
                              <a:gd name="T16" fmla="*/ 56 w 83"/>
                              <a:gd name="T17" fmla="*/ 72 h 88"/>
                              <a:gd name="T18" fmla="*/ 56 w 83"/>
                              <a:gd name="T19" fmla="*/ 78 h 88"/>
                              <a:gd name="T20" fmla="*/ 39 w 83"/>
                              <a:gd name="T21" fmla="*/ 88 h 88"/>
                              <a:gd name="T22" fmla="*/ 28 w 83"/>
                              <a:gd name="T23" fmla="*/ 88 h 88"/>
                              <a:gd name="T24" fmla="*/ 22 w 83"/>
                              <a:gd name="T25" fmla="*/ 72 h 88"/>
                              <a:gd name="T26" fmla="*/ 28 w 83"/>
                              <a:gd name="T27" fmla="*/ 72 h 88"/>
                              <a:gd name="T28" fmla="*/ 33 w 83"/>
                              <a:gd name="T29" fmla="*/ 67 h 88"/>
                              <a:gd name="T30" fmla="*/ 28 w 83"/>
                              <a:gd name="T31" fmla="*/ 61 h 88"/>
                              <a:gd name="T32" fmla="*/ 12 w 83"/>
                              <a:gd name="T33" fmla="*/ 61 h 88"/>
                              <a:gd name="T34" fmla="*/ 0 w 83"/>
                              <a:gd name="T35" fmla="*/ 38 h 88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83"/>
                              <a:gd name="T55" fmla="*/ 0 h 88"/>
                              <a:gd name="T56" fmla="*/ 83 w 83"/>
                              <a:gd name="T57" fmla="*/ 88 h 88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83" h="88">
                                <a:moveTo>
                                  <a:pt x="0" y="38"/>
                                </a:moveTo>
                                <a:lnTo>
                                  <a:pt x="12" y="17"/>
                                </a:lnTo>
                                <a:lnTo>
                                  <a:pt x="33" y="0"/>
                                </a:lnTo>
                                <a:lnTo>
                                  <a:pt x="83" y="0"/>
                                </a:lnTo>
                                <a:lnTo>
                                  <a:pt x="83" y="17"/>
                                </a:lnTo>
                                <a:lnTo>
                                  <a:pt x="56" y="17"/>
                                </a:lnTo>
                                <a:lnTo>
                                  <a:pt x="39" y="34"/>
                                </a:lnTo>
                                <a:lnTo>
                                  <a:pt x="39" y="50"/>
                                </a:lnTo>
                                <a:lnTo>
                                  <a:pt x="56" y="72"/>
                                </a:lnTo>
                                <a:lnTo>
                                  <a:pt x="56" y="78"/>
                                </a:lnTo>
                                <a:lnTo>
                                  <a:pt x="39" y="88"/>
                                </a:lnTo>
                                <a:lnTo>
                                  <a:pt x="28" y="88"/>
                                </a:lnTo>
                                <a:lnTo>
                                  <a:pt x="22" y="72"/>
                                </a:lnTo>
                                <a:lnTo>
                                  <a:pt x="28" y="72"/>
                                </a:lnTo>
                                <a:lnTo>
                                  <a:pt x="33" y="67"/>
                                </a:lnTo>
                                <a:lnTo>
                                  <a:pt x="28" y="61"/>
                                </a:lnTo>
                                <a:lnTo>
                                  <a:pt x="12" y="61"/>
                                </a:lnTo>
                                <a:lnTo>
                                  <a:pt x="0" y="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2" name="Freeform 5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38" y="1669"/>
                            <a:ext cx="61" cy="38"/>
                          </a:xfrm>
                          <a:custGeom>
                            <a:avLst/>
                            <a:gdLst>
                              <a:gd name="T0" fmla="*/ 61 w 61"/>
                              <a:gd name="T1" fmla="*/ 4 h 38"/>
                              <a:gd name="T2" fmla="*/ 61 w 61"/>
                              <a:gd name="T3" fmla="*/ 21 h 38"/>
                              <a:gd name="T4" fmla="*/ 32 w 61"/>
                              <a:gd name="T5" fmla="*/ 38 h 38"/>
                              <a:gd name="T6" fmla="*/ 9 w 61"/>
                              <a:gd name="T7" fmla="*/ 35 h 38"/>
                              <a:gd name="T8" fmla="*/ 0 w 61"/>
                              <a:gd name="T9" fmla="*/ 15 h 38"/>
                              <a:gd name="T10" fmla="*/ 29 w 61"/>
                              <a:gd name="T11" fmla="*/ 0 h 38"/>
                              <a:gd name="T12" fmla="*/ 38 w 61"/>
                              <a:gd name="T13" fmla="*/ 4 h 38"/>
                              <a:gd name="T14" fmla="*/ 61 w 61"/>
                              <a:gd name="T15" fmla="*/ 4 h 38"/>
                              <a:gd name="T16" fmla="*/ 61 w 61"/>
                              <a:gd name="T17" fmla="*/ 21 h 38"/>
                              <a:gd name="T18" fmla="*/ 61 w 61"/>
                              <a:gd name="T19" fmla="*/ 4 h 38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61"/>
                              <a:gd name="T31" fmla="*/ 0 h 38"/>
                              <a:gd name="T32" fmla="*/ 61 w 61"/>
                              <a:gd name="T33" fmla="*/ 38 h 38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61" h="38">
                                <a:moveTo>
                                  <a:pt x="61" y="4"/>
                                </a:moveTo>
                                <a:lnTo>
                                  <a:pt x="61" y="21"/>
                                </a:lnTo>
                                <a:lnTo>
                                  <a:pt x="32" y="38"/>
                                </a:lnTo>
                                <a:lnTo>
                                  <a:pt x="9" y="35"/>
                                </a:lnTo>
                                <a:lnTo>
                                  <a:pt x="0" y="15"/>
                                </a:lnTo>
                                <a:lnTo>
                                  <a:pt x="29" y="0"/>
                                </a:lnTo>
                                <a:lnTo>
                                  <a:pt x="38" y="4"/>
                                </a:lnTo>
                                <a:lnTo>
                                  <a:pt x="61" y="4"/>
                                </a:lnTo>
                                <a:lnTo>
                                  <a:pt x="61" y="21"/>
                                </a:lnTo>
                                <a:lnTo>
                                  <a:pt x="61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3" name="Freeform 5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1270"/>
                            <a:ext cx="17" cy="23"/>
                          </a:xfrm>
                          <a:custGeom>
                            <a:avLst/>
                            <a:gdLst>
                              <a:gd name="T0" fmla="*/ 6 w 17"/>
                              <a:gd name="T1" fmla="*/ 0 h 23"/>
                              <a:gd name="T2" fmla="*/ 17 w 17"/>
                              <a:gd name="T3" fmla="*/ 6 h 23"/>
                              <a:gd name="T4" fmla="*/ 17 w 17"/>
                              <a:gd name="T5" fmla="*/ 23 h 23"/>
                              <a:gd name="T6" fmla="*/ 0 w 17"/>
                              <a:gd name="T7" fmla="*/ 6 h 23"/>
                              <a:gd name="T8" fmla="*/ 6 w 17"/>
                              <a:gd name="T9" fmla="*/ 0 h 2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23"/>
                              <a:gd name="T17" fmla="*/ 17 w 17"/>
                              <a:gd name="T18" fmla="*/ 23 h 23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23">
                                <a:moveTo>
                                  <a:pt x="6" y="0"/>
                                </a:moveTo>
                                <a:lnTo>
                                  <a:pt x="17" y="6"/>
                                </a:lnTo>
                                <a:lnTo>
                                  <a:pt x="17" y="23"/>
                                </a:lnTo>
                                <a:lnTo>
                                  <a:pt x="0" y="6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4" name="Freeform 5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52" y="1226"/>
                            <a:ext cx="66" cy="50"/>
                          </a:xfrm>
                          <a:custGeom>
                            <a:avLst/>
                            <a:gdLst>
                              <a:gd name="T0" fmla="*/ 22 w 66"/>
                              <a:gd name="T1" fmla="*/ 0 h 50"/>
                              <a:gd name="T2" fmla="*/ 33 w 66"/>
                              <a:gd name="T3" fmla="*/ 6 h 50"/>
                              <a:gd name="T4" fmla="*/ 39 w 66"/>
                              <a:gd name="T5" fmla="*/ 34 h 50"/>
                              <a:gd name="T6" fmla="*/ 66 w 66"/>
                              <a:gd name="T7" fmla="*/ 44 h 50"/>
                              <a:gd name="T8" fmla="*/ 33 w 66"/>
                              <a:gd name="T9" fmla="*/ 50 h 50"/>
                              <a:gd name="T10" fmla="*/ 0 w 66"/>
                              <a:gd name="T11" fmla="*/ 23 h 50"/>
                              <a:gd name="T12" fmla="*/ 22 w 66"/>
                              <a:gd name="T13" fmla="*/ 0 h 50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6"/>
                              <a:gd name="T22" fmla="*/ 0 h 50"/>
                              <a:gd name="T23" fmla="*/ 66 w 66"/>
                              <a:gd name="T24" fmla="*/ 50 h 50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6" h="50">
                                <a:moveTo>
                                  <a:pt x="22" y="0"/>
                                </a:moveTo>
                                <a:lnTo>
                                  <a:pt x="33" y="6"/>
                                </a:lnTo>
                                <a:lnTo>
                                  <a:pt x="39" y="34"/>
                                </a:lnTo>
                                <a:lnTo>
                                  <a:pt x="66" y="44"/>
                                </a:lnTo>
                                <a:lnTo>
                                  <a:pt x="33" y="50"/>
                                </a:lnTo>
                                <a:lnTo>
                                  <a:pt x="0" y="23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5" name="Freeform 5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0" y="1160"/>
                            <a:ext cx="88" cy="56"/>
                          </a:xfrm>
                          <a:custGeom>
                            <a:avLst/>
                            <a:gdLst>
                              <a:gd name="T0" fmla="*/ 28 w 88"/>
                              <a:gd name="T1" fmla="*/ 6 h 56"/>
                              <a:gd name="T2" fmla="*/ 44 w 88"/>
                              <a:gd name="T3" fmla="*/ 12 h 56"/>
                              <a:gd name="T4" fmla="*/ 72 w 88"/>
                              <a:gd name="T5" fmla="*/ 0 h 56"/>
                              <a:gd name="T6" fmla="*/ 88 w 88"/>
                              <a:gd name="T7" fmla="*/ 12 h 56"/>
                              <a:gd name="T8" fmla="*/ 49 w 88"/>
                              <a:gd name="T9" fmla="*/ 22 h 56"/>
                              <a:gd name="T10" fmla="*/ 17 w 88"/>
                              <a:gd name="T11" fmla="*/ 56 h 56"/>
                              <a:gd name="T12" fmla="*/ 0 w 88"/>
                              <a:gd name="T13" fmla="*/ 50 h 56"/>
                              <a:gd name="T14" fmla="*/ 28 w 88"/>
                              <a:gd name="T15" fmla="*/ 6 h 5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88"/>
                              <a:gd name="T25" fmla="*/ 0 h 56"/>
                              <a:gd name="T26" fmla="*/ 88 w 88"/>
                              <a:gd name="T27" fmla="*/ 56 h 5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88" h="56">
                                <a:moveTo>
                                  <a:pt x="28" y="6"/>
                                </a:moveTo>
                                <a:lnTo>
                                  <a:pt x="44" y="12"/>
                                </a:lnTo>
                                <a:lnTo>
                                  <a:pt x="72" y="0"/>
                                </a:lnTo>
                                <a:lnTo>
                                  <a:pt x="88" y="12"/>
                                </a:lnTo>
                                <a:lnTo>
                                  <a:pt x="49" y="22"/>
                                </a:lnTo>
                                <a:lnTo>
                                  <a:pt x="17" y="56"/>
                                </a:lnTo>
                                <a:lnTo>
                                  <a:pt x="0" y="50"/>
                                </a:lnTo>
                                <a:lnTo>
                                  <a:pt x="28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6" name="Freeform 5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3" y="1078"/>
                            <a:ext cx="50" cy="38"/>
                          </a:xfrm>
                          <a:custGeom>
                            <a:avLst/>
                            <a:gdLst>
                              <a:gd name="T0" fmla="*/ 12 w 50"/>
                              <a:gd name="T1" fmla="*/ 0 h 38"/>
                              <a:gd name="T2" fmla="*/ 28 w 50"/>
                              <a:gd name="T3" fmla="*/ 10 h 38"/>
                              <a:gd name="T4" fmla="*/ 40 w 50"/>
                              <a:gd name="T5" fmla="*/ 4 h 38"/>
                              <a:gd name="T6" fmla="*/ 50 w 50"/>
                              <a:gd name="T7" fmla="*/ 16 h 38"/>
                              <a:gd name="T8" fmla="*/ 40 w 50"/>
                              <a:gd name="T9" fmla="*/ 38 h 38"/>
                              <a:gd name="T10" fmla="*/ 12 w 50"/>
                              <a:gd name="T11" fmla="*/ 33 h 38"/>
                              <a:gd name="T12" fmla="*/ 0 w 50"/>
                              <a:gd name="T13" fmla="*/ 10 h 38"/>
                              <a:gd name="T14" fmla="*/ 12 w 50"/>
                              <a:gd name="T15" fmla="*/ 0 h 38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50"/>
                              <a:gd name="T25" fmla="*/ 0 h 38"/>
                              <a:gd name="T26" fmla="*/ 50 w 50"/>
                              <a:gd name="T27" fmla="*/ 38 h 38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50" h="38">
                                <a:moveTo>
                                  <a:pt x="12" y="0"/>
                                </a:moveTo>
                                <a:lnTo>
                                  <a:pt x="28" y="10"/>
                                </a:lnTo>
                                <a:lnTo>
                                  <a:pt x="40" y="4"/>
                                </a:lnTo>
                                <a:lnTo>
                                  <a:pt x="50" y="16"/>
                                </a:lnTo>
                                <a:lnTo>
                                  <a:pt x="40" y="38"/>
                                </a:lnTo>
                                <a:lnTo>
                                  <a:pt x="12" y="33"/>
                                </a:lnTo>
                                <a:lnTo>
                                  <a:pt x="0" y="10"/>
                                </a:lnTo>
                                <a:lnTo>
                                  <a:pt x="1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7" name="Freeform 5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0" y="1094"/>
                            <a:ext cx="33" cy="28"/>
                          </a:xfrm>
                          <a:custGeom>
                            <a:avLst/>
                            <a:gdLst>
                              <a:gd name="T0" fmla="*/ 6 w 33"/>
                              <a:gd name="T1" fmla="*/ 0 h 28"/>
                              <a:gd name="T2" fmla="*/ 27 w 33"/>
                              <a:gd name="T3" fmla="*/ 0 h 28"/>
                              <a:gd name="T4" fmla="*/ 33 w 33"/>
                              <a:gd name="T5" fmla="*/ 5 h 28"/>
                              <a:gd name="T6" fmla="*/ 11 w 33"/>
                              <a:gd name="T7" fmla="*/ 28 h 28"/>
                              <a:gd name="T8" fmla="*/ 0 w 33"/>
                              <a:gd name="T9" fmla="*/ 17 h 28"/>
                              <a:gd name="T10" fmla="*/ 6 w 33"/>
                              <a:gd name="T11" fmla="*/ 0 h 2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3"/>
                              <a:gd name="T19" fmla="*/ 0 h 28"/>
                              <a:gd name="T20" fmla="*/ 33 w 33"/>
                              <a:gd name="T21" fmla="*/ 28 h 28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3" h="28">
                                <a:moveTo>
                                  <a:pt x="6" y="0"/>
                                </a:moveTo>
                                <a:lnTo>
                                  <a:pt x="27" y="0"/>
                                </a:lnTo>
                                <a:lnTo>
                                  <a:pt x="33" y="5"/>
                                </a:lnTo>
                                <a:lnTo>
                                  <a:pt x="11" y="28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8" name="Freeform 5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18" y="1775"/>
                            <a:ext cx="146" cy="150"/>
                          </a:xfrm>
                          <a:custGeom>
                            <a:avLst/>
                            <a:gdLst>
                              <a:gd name="T0" fmla="*/ 88 w 146"/>
                              <a:gd name="T1" fmla="*/ 14 h 150"/>
                              <a:gd name="T2" fmla="*/ 99 w 146"/>
                              <a:gd name="T3" fmla="*/ 14 h 150"/>
                              <a:gd name="T4" fmla="*/ 105 w 146"/>
                              <a:gd name="T5" fmla="*/ 26 h 150"/>
                              <a:gd name="T6" fmla="*/ 146 w 146"/>
                              <a:gd name="T7" fmla="*/ 26 h 150"/>
                              <a:gd name="T8" fmla="*/ 141 w 146"/>
                              <a:gd name="T9" fmla="*/ 47 h 150"/>
                              <a:gd name="T10" fmla="*/ 131 w 146"/>
                              <a:gd name="T11" fmla="*/ 53 h 150"/>
                              <a:gd name="T12" fmla="*/ 125 w 146"/>
                              <a:gd name="T13" fmla="*/ 53 h 150"/>
                              <a:gd name="T14" fmla="*/ 108 w 146"/>
                              <a:gd name="T15" fmla="*/ 59 h 150"/>
                              <a:gd name="T16" fmla="*/ 102 w 146"/>
                              <a:gd name="T17" fmla="*/ 76 h 150"/>
                              <a:gd name="T18" fmla="*/ 106 w 146"/>
                              <a:gd name="T19" fmla="*/ 100 h 150"/>
                              <a:gd name="T20" fmla="*/ 93 w 146"/>
                              <a:gd name="T21" fmla="*/ 114 h 150"/>
                              <a:gd name="T22" fmla="*/ 76 w 146"/>
                              <a:gd name="T23" fmla="*/ 129 h 150"/>
                              <a:gd name="T24" fmla="*/ 52 w 146"/>
                              <a:gd name="T25" fmla="*/ 133 h 150"/>
                              <a:gd name="T26" fmla="*/ 41 w 146"/>
                              <a:gd name="T27" fmla="*/ 150 h 150"/>
                              <a:gd name="T28" fmla="*/ 31 w 146"/>
                              <a:gd name="T29" fmla="*/ 144 h 150"/>
                              <a:gd name="T30" fmla="*/ 20 w 146"/>
                              <a:gd name="T31" fmla="*/ 129 h 150"/>
                              <a:gd name="T32" fmla="*/ 20 w 146"/>
                              <a:gd name="T33" fmla="*/ 85 h 150"/>
                              <a:gd name="T34" fmla="*/ 26 w 146"/>
                              <a:gd name="T35" fmla="*/ 74 h 150"/>
                              <a:gd name="T36" fmla="*/ 31 w 146"/>
                              <a:gd name="T37" fmla="*/ 41 h 150"/>
                              <a:gd name="T38" fmla="*/ 16 w 146"/>
                              <a:gd name="T39" fmla="*/ 36 h 150"/>
                              <a:gd name="T40" fmla="*/ 0 w 146"/>
                              <a:gd name="T41" fmla="*/ 36 h 150"/>
                              <a:gd name="T42" fmla="*/ 0 w 146"/>
                              <a:gd name="T43" fmla="*/ 12 h 150"/>
                              <a:gd name="T44" fmla="*/ 11 w 146"/>
                              <a:gd name="T45" fmla="*/ 10 h 150"/>
                              <a:gd name="T46" fmla="*/ 16 w 146"/>
                              <a:gd name="T47" fmla="*/ 0 h 150"/>
                              <a:gd name="T48" fmla="*/ 31 w 146"/>
                              <a:gd name="T49" fmla="*/ 3 h 150"/>
                              <a:gd name="T50" fmla="*/ 62 w 146"/>
                              <a:gd name="T51" fmla="*/ 9 h 150"/>
                              <a:gd name="T52" fmla="*/ 88 w 146"/>
                              <a:gd name="T53" fmla="*/ 14 h 150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146"/>
                              <a:gd name="T82" fmla="*/ 0 h 150"/>
                              <a:gd name="T83" fmla="*/ 146 w 146"/>
                              <a:gd name="T84" fmla="*/ 150 h 150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146" h="150">
                                <a:moveTo>
                                  <a:pt x="88" y="14"/>
                                </a:moveTo>
                                <a:lnTo>
                                  <a:pt x="99" y="14"/>
                                </a:lnTo>
                                <a:lnTo>
                                  <a:pt x="105" y="26"/>
                                </a:lnTo>
                                <a:lnTo>
                                  <a:pt x="146" y="26"/>
                                </a:lnTo>
                                <a:lnTo>
                                  <a:pt x="141" y="47"/>
                                </a:lnTo>
                                <a:lnTo>
                                  <a:pt x="131" y="53"/>
                                </a:lnTo>
                                <a:lnTo>
                                  <a:pt x="125" y="53"/>
                                </a:lnTo>
                                <a:lnTo>
                                  <a:pt x="108" y="59"/>
                                </a:lnTo>
                                <a:lnTo>
                                  <a:pt x="102" y="76"/>
                                </a:lnTo>
                                <a:lnTo>
                                  <a:pt x="106" y="100"/>
                                </a:lnTo>
                                <a:lnTo>
                                  <a:pt x="93" y="114"/>
                                </a:lnTo>
                                <a:lnTo>
                                  <a:pt x="76" y="129"/>
                                </a:lnTo>
                                <a:lnTo>
                                  <a:pt x="52" y="133"/>
                                </a:lnTo>
                                <a:lnTo>
                                  <a:pt x="41" y="150"/>
                                </a:lnTo>
                                <a:lnTo>
                                  <a:pt x="31" y="144"/>
                                </a:lnTo>
                                <a:lnTo>
                                  <a:pt x="20" y="129"/>
                                </a:lnTo>
                                <a:lnTo>
                                  <a:pt x="20" y="85"/>
                                </a:lnTo>
                                <a:lnTo>
                                  <a:pt x="26" y="74"/>
                                </a:lnTo>
                                <a:lnTo>
                                  <a:pt x="31" y="41"/>
                                </a:lnTo>
                                <a:lnTo>
                                  <a:pt x="16" y="36"/>
                                </a:lnTo>
                                <a:lnTo>
                                  <a:pt x="0" y="36"/>
                                </a:lnTo>
                                <a:lnTo>
                                  <a:pt x="0" y="12"/>
                                </a:lnTo>
                                <a:lnTo>
                                  <a:pt x="11" y="10"/>
                                </a:lnTo>
                                <a:lnTo>
                                  <a:pt x="16" y="0"/>
                                </a:lnTo>
                                <a:lnTo>
                                  <a:pt x="31" y="3"/>
                                </a:lnTo>
                                <a:lnTo>
                                  <a:pt x="62" y="9"/>
                                </a:lnTo>
                                <a:lnTo>
                                  <a:pt x="88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319" name="Freeform 5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8" y="1811"/>
                            <a:ext cx="41" cy="97"/>
                          </a:xfrm>
                          <a:custGeom>
                            <a:avLst/>
                            <a:gdLst>
                              <a:gd name="T0" fmla="*/ 10 w 41"/>
                              <a:gd name="T1" fmla="*/ 0 h 97"/>
                              <a:gd name="T2" fmla="*/ 26 w 41"/>
                              <a:gd name="T3" fmla="*/ 0 h 97"/>
                              <a:gd name="T4" fmla="*/ 41 w 41"/>
                              <a:gd name="T5" fmla="*/ 5 h 97"/>
                              <a:gd name="T6" fmla="*/ 36 w 41"/>
                              <a:gd name="T7" fmla="*/ 38 h 97"/>
                              <a:gd name="T8" fmla="*/ 30 w 41"/>
                              <a:gd name="T9" fmla="*/ 49 h 97"/>
                              <a:gd name="T10" fmla="*/ 30 w 41"/>
                              <a:gd name="T11" fmla="*/ 93 h 97"/>
                              <a:gd name="T12" fmla="*/ 10 w 41"/>
                              <a:gd name="T13" fmla="*/ 97 h 97"/>
                              <a:gd name="T14" fmla="*/ 4 w 41"/>
                              <a:gd name="T15" fmla="*/ 70 h 97"/>
                              <a:gd name="T16" fmla="*/ 0 w 41"/>
                              <a:gd name="T17" fmla="*/ 65 h 97"/>
                              <a:gd name="T18" fmla="*/ 0 w 41"/>
                              <a:gd name="T19" fmla="*/ 59 h 97"/>
                              <a:gd name="T20" fmla="*/ 10 w 41"/>
                              <a:gd name="T21" fmla="*/ 21 h 97"/>
                              <a:gd name="T22" fmla="*/ 10 w 41"/>
                              <a:gd name="T23" fmla="*/ 0 h 97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41"/>
                              <a:gd name="T37" fmla="*/ 0 h 97"/>
                              <a:gd name="T38" fmla="*/ 41 w 41"/>
                              <a:gd name="T39" fmla="*/ 97 h 97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41" h="97">
                                <a:moveTo>
                                  <a:pt x="10" y="0"/>
                                </a:moveTo>
                                <a:lnTo>
                                  <a:pt x="26" y="0"/>
                                </a:lnTo>
                                <a:lnTo>
                                  <a:pt x="41" y="5"/>
                                </a:lnTo>
                                <a:lnTo>
                                  <a:pt x="36" y="38"/>
                                </a:lnTo>
                                <a:lnTo>
                                  <a:pt x="30" y="49"/>
                                </a:lnTo>
                                <a:lnTo>
                                  <a:pt x="30" y="93"/>
                                </a:lnTo>
                                <a:lnTo>
                                  <a:pt x="10" y="97"/>
                                </a:lnTo>
                                <a:lnTo>
                                  <a:pt x="4" y="70"/>
                                </a:lnTo>
                                <a:lnTo>
                                  <a:pt x="0" y="65"/>
                                </a:lnTo>
                                <a:lnTo>
                                  <a:pt x="0" y="59"/>
                                </a:lnTo>
                                <a:lnTo>
                                  <a:pt x="10" y="21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</p:grpSp>
                    <p:grpSp>
                      <p:nvGrpSpPr>
                        <p:cNvPr id="1151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62" y="2805"/>
                          <a:ext cx="956" cy="769"/>
                          <a:chOff x="3962" y="2805"/>
                          <a:chExt cx="956" cy="769"/>
                        </a:xfrm>
                      </p:grpSpPr>
                      <p:sp>
                        <p:nvSpPr>
                          <p:cNvPr id="1269" name="Freeform 5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7" y="3025"/>
                            <a:ext cx="23" cy="39"/>
                          </a:xfrm>
                          <a:custGeom>
                            <a:avLst/>
                            <a:gdLst>
                              <a:gd name="T0" fmla="*/ 0 w 23"/>
                              <a:gd name="T1" fmla="*/ 2 h 39"/>
                              <a:gd name="T2" fmla="*/ 8 w 23"/>
                              <a:gd name="T3" fmla="*/ 0 h 39"/>
                              <a:gd name="T4" fmla="*/ 23 w 23"/>
                              <a:gd name="T5" fmla="*/ 39 h 39"/>
                              <a:gd name="T6" fmla="*/ 17 w 23"/>
                              <a:gd name="T7" fmla="*/ 39 h 39"/>
                              <a:gd name="T8" fmla="*/ 0 w 23"/>
                              <a:gd name="T9" fmla="*/ 2 h 3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3"/>
                              <a:gd name="T16" fmla="*/ 0 h 39"/>
                              <a:gd name="T17" fmla="*/ 23 w 23"/>
                              <a:gd name="T18" fmla="*/ 39 h 3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3" h="39">
                                <a:moveTo>
                                  <a:pt x="0" y="2"/>
                                </a:moveTo>
                                <a:lnTo>
                                  <a:pt x="8" y="0"/>
                                </a:lnTo>
                                <a:lnTo>
                                  <a:pt x="23" y="39"/>
                                </a:lnTo>
                                <a:lnTo>
                                  <a:pt x="17" y="39"/>
                                </a:lnTo>
                                <a:lnTo>
                                  <a:pt x="0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0" name="Freeform 5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7" y="2893"/>
                            <a:ext cx="17" cy="29"/>
                          </a:xfrm>
                          <a:custGeom>
                            <a:avLst/>
                            <a:gdLst>
                              <a:gd name="T0" fmla="*/ 6 w 17"/>
                              <a:gd name="T1" fmla="*/ 0 h 29"/>
                              <a:gd name="T2" fmla="*/ 17 w 17"/>
                              <a:gd name="T3" fmla="*/ 17 h 29"/>
                              <a:gd name="T4" fmla="*/ 6 w 17"/>
                              <a:gd name="T5" fmla="*/ 29 h 29"/>
                              <a:gd name="T6" fmla="*/ 0 w 17"/>
                              <a:gd name="T7" fmla="*/ 17 h 29"/>
                              <a:gd name="T8" fmla="*/ 6 w 17"/>
                              <a:gd name="T9" fmla="*/ 0 h 2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29"/>
                              <a:gd name="T17" fmla="*/ 17 w 17"/>
                              <a:gd name="T18" fmla="*/ 29 h 2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29">
                                <a:moveTo>
                                  <a:pt x="6" y="0"/>
                                </a:moveTo>
                                <a:lnTo>
                                  <a:pt x="17" y="17"/>
                                </a:lnTo>
                                <a:lnTo>
                                  <a:pt x="6" y="29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1" name="Freeform 5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68" y="2933"/>
                            <a:ext cx="6" cy="6"/>
                          </a:xfrm>
                          <a:custGeom>
                            <a:avLst/>
                            <a:gdLst>
                              <a:gd name="T0" fmla="*/ 0 w 6"/>
                              <a:gd name="T1" fmla="*/ 0 h 6"/>
                              <a:gd name="T2" fmla="*/ 6 w 6"/>
                              <a:gd name="T3" fmla="*/ 6 h 6"/>
                              <a:gd name="T4" fmla="*/ 0 w 6"/>
                              <a:gd name="T5" fmla="*/ 6 h 6"/>
                              <a:gd name="T6" fmla="*/ 0 w 6"/>
                              <a:gd name="T7" fmla="*/ 0 h 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6"/>
                              <a:gd name="T13" fmla="*/ 0 h 6"/>
                              <a:gd name="T14" fmla="*/ 6 w 6"/>
                              <a:gd name="T15" fmla="*/ 6 h 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6" h="6">
                                <a:moveTo>
                                  <a:pt x="0" y="0"/>
                                </a:moveTo>
                                <a:lnTo>
                                  <a:pt x="6" y="6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2" name="Freeform 5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2" y="2805"/>
                            <a:ext cx="564" cy="581"/>
                          </a:xfrm>
                          <a:custGeom>
                            <a:avLst/>
                            <a:gdLst>
                              <a:gd name="T0" fmla="*/ 497 w 564"/>
                              <a:gd name="T1" fmla="*/ 6 h 581"/>
                              <a:gd name="T2" fmla="*/ 503 w 564"/>
                              <a:gd name="T3" fmla="*/ 73 h 581"/>
                              <a:gd name="T4" fmla="*/ 520 w 564"/>
                              <a:gd name="T5" fmla="*/ 78 h 581"/>
                              <a:gd name="T6" fmla="*/ 520 w 564"/>
                              <a:gd name="T7" fmla="*/ 166 h 581"/>
                              <a:gd name="T8" fmla="*/ 547 w 564"/>
                              <a:gd name="T9" fmla="*/ 194 h 581"/>
                              <a:gd name="T10" fmla="*/ 547 w 564"/>
                              <a:gd name="T11" fmla="*/ 243 h 581"/>
                              <a:gd name="T12" fmla="*/ 558 w 564"/>
                              <a:gd name="T13" fmla="*/ 259 h 581"/>
                              <a:gd name="T14" fmla="*/ 558 w 564"/>
                              <a:gd name="T15" fmla="*/ 276 h 581"/>
                              <a:gd name="T16" fmla="*/ 564 w 564"/>
                              <a:gd name="T17" fmla="*/ 326 h 581"/>
                              <a:gd name="T18" fmla="*/ 558 w 564"/>
                              <a:gd name="T19" fmla="*/ 359 h 581"/>
                              <a:gd name="T20" fmla="*/ 553 w 564"/>
                              <a:gd name="T21" fmla="*/ 393 h 581"/>
                              <a:gd name="T22" fmla="*/ 503 w 564"/>
                              <a:gd name="T23" fmla="*/ 464 h 581"/>
                              <a:gd name="T24" fmla="*/ 486 w 564"/>
                              <a:gd name="T25" fmla="*/ 470 h 581"/>
                              <a:gd name="T26" fmla="*/ 415 w 564"/>
                              <a:gd name="T27" fmla="*/ 564 h 581"/>
                              <a:gd name="T28" fmla="*/ 359 w 564"/>
                              <a:gd name="T29" fmla="*/ 581 h 581"/>
                              <a:gd name="T30" fmla="*/ 348 w 564"/>
                              <a:gd name="T31" fmla="*/ 564 h 581"/>
                              <a:gd name="T32" fmla="*/ 338 w 564"/>
                              <a:gd name="T33" fmla="*/ 575 h 581"/>
                              <a:gd name="T34" fmla="*/ 298 w 564"/>
                              <a:gd name="T35" fmla="*/ 537 h 581"/>
                              <a:gd name="T36" fmla="*/ 309 w 564"/>
                              <a:gd name="T37" fmla="*/ 525 h 581"/>
                              <a:gd name="T38" fmla="*/ 315 w 564"/>
                              <a:gd name="T39" fmla="*/ 476 h 581"/>
                              <a:gd name="T40" fmla="*/ 298 w 564"/>
                              <a:gd name="T41" fmla="*/ 497 h 581"/>
                              <a:gd name="T42" fmla="*/ 282 w 564"/>
                              <a:gd name="T43" fmla="*/ 497 h 581"/>
                              <a:gd name="T44" fmla="*/ 309 w 564"/>
                              <a:gd name="T45" fmla="*/ 453 h 581"/>
                              <a:gd name="T46" fmla="*/ 265 w 564"/>
                              <a:gd name="T47" fmla="*/ 481 h 581"/>
                              <a:gd name="T48" fmla="*/ 265 w 564"/>
                              <a:gd name="T49" fmla="*/ 437 h 581"/>
                              <a:gd name="T50" fmla="*/ 227 w 564"/>
                              <a:gd name="T51" fmla="*/ 420 h 581"/>
                              <a:gd name="T52" fmla="*/ 167 w 564"/>
                              <a:gd name="T53" fmla="*/ 426 h 581"/>
                              <a:gd name="T54" fmla="*/ 111 w 564"/>
                              <a:gd name="T55" fmla="*/ 453 h 581"/>
                              <a:gd name="T56" fmla="*/ 61 w 564"/>
                              <a:gd name="T57" fmla="*/ 453 h 581"/>
                              <a:gd name="T58" fmla="*/ 23 w 564"/>
                              <a:gd name="T59" fmla="*/ 464 h 581"/>
                              <a:gd name="T60" fmla="*/ 0 w 564"/>
                              <a:gd name="T61" fmla="*/ 447 h 581"/>
                              <a:gd name="T62" fmla="*/ 23 w 564"/>
                              <a:gd name="T63" fmla="*/ 420 h 581"/>
                              <a:gd name="T64" fmla="*/ 33 w 564"/>
                              <a:gd name="T65" fmla="*/ 359 h 581"/>
                              <a:gd name="T66" fmla="*/ 23 w 564"/>
                              <a:gd name="T67" fmla="*/ 309 h 581"/>
                              <a:gd name="T68" fmla="*/ 29 w 564"/>
                              <a:gd name="T69" fmla="*/ 293 h 581"/>
                              <a:gd name="T70" fmla="*/ 39 w 564"/>
                              <a:gd name="T71" fmla="*/ 293 h 581"/>
                              <a:gd name="T72" fmla="*/ 33 w 564"/>
                              <a:gd name="T73" fmla="*/ 272 h 581"/>
                              <a:gd name="T74" fmla="*/ 56 w 564"/>
                              <a:gd name="T75" fmla="*/ 205 h 581"/>
                              <a:gd name="T76" fmla="*/ 61 w 564"/>
                              <a:gd name="T77" fmla="*/ 205 h 581"/>
                              <a:gd name="T78" fmla="*/ 150 w 564"/>
                              <a:gd name="T79" fmla="*/ 161 h 581"/>
                              <a:gd name="T80" fmla="*/ 167 w 564"/>
                              <a:gd name="T81" fmla="*/ 161 h 581"/>
                              <a:gd name="T82" fmla="*/ 261 w 564"/>
                              <a:gd name="T83" fmla="*/ 56 h 581"/>
                              <a:gd name="T84" fmla="*/ 298 w 564"/>
                              <a:gd name="T85" fmla="*/ 73 h 581"/>
                              <a:gd name="T86" fmla="*/ 332 w 564"/>
                              <a:gd name="T87" fmla="*/ 23 h 581"/>
                              <a:gd name="T88" fmla="*/ 355 w 564"/>
                              <a:gd name="T89" fmla="*/ 17 h 581"/>
                              <a:gd name="T90" fmla="*/ 359 w 564"/>
                              <a:gd name="T91" fmla="*/ 6 h 581"/>
                              <a:gd name="T92" fmla="*/ 415 w 564"/>
                              <a:gd name="T93" fmla="*/ 23 h 581"/>
                              <a:gd name="T94" fmla="*/ 386 w 564"/>
                              <a:gd name="T95" fmla="*/ 78 h 581"/>
                              <a:gd name="T96" fmla="*/ 442 w 564"/>
                              <a:gd name="T97" fmla="*/ 128 h 581"/>
                              <a:gd name="T98" fmla="*/ 453 w 564"/>
                              <a:gd name="T99" fmla="*/ 128 h 581"/>
                              <a:gd name="T100" fmla="*/ 486 w 564"/>
                              <a:gd name="T101" fmla="*/ 0 h 581"/>
                              <a:gd name="T102" fmla="*/ 497 w 564"/>
                              <a:gd name="T103" fmla="*/ 6 h 581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564"/>
                              <a:gd name="T157" fmla="*/ 0 h 581"/>
                              <a:gd name="T158" fmla="*/ 564 w 564"/>
                              <a:gd name="T159" fmla="*/ 581 h 581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564" h="581">
                                <a:moveTo>
                                  <a:pt x="497" y="6"/>
                                </a:moveTo>
                                <a:lnTo>
                                  <a:pt x="503" y="73"/>
                                </a:lnTo>
                                <a:lnTo>
                                  <a:pt x="520" y="78"/>
                                </a:lnTo>
                                <a:lnTo>
                                  <a:pt x="520" y="166"/>
                                </a:lnTo>
                                <a:lnTo>
                                  <a:pt x="547" y="194"/>
                                </a:lnTo>
                                <a:lnTo>
                                  <a:pt x="547" y="243"/>
                                </a:lnTo>
                                <a:lnTo>
                                  <a:pt x="558" y="259"/>
                                </a:lnTo>
                                <a:lnTo>
                                  <a:pt x="558" y="276"/>
                                </a:lnTo>
                                <a:lnTo>
                                  <a:pt x="564" y="326"/>
                                </a:lnTo>
                                <a:lnTo>
                                  <a:pt x="558" y="359"/>
                                </a:lnTo>
                                <a:lnTo>
                                  <a:pt x="553" y="393"/>
                                </a:lnTo>
                                <a:lnTo>
                                  <a:pt x="503" y="464"/>
                                </a:lnTo>
                                <a:lnTo>
                                  <a:pt x="486" y="470"/>
                                </a:lnTo>
                                <a:lnTo>
                                  <a:pt x="415" y="564"/>
                                </a:lnTo>
                                <a:lnTo>
                                  <a:pt x="359" y="581"/>
                                </a:lnTo>
                                <a:lnTo>
                                  <a:pt x="348" y="564"/>
                                </a:lnTo>
                                <a:lnTo>
                                  <a:pt x="338" y="575"/>
                                </a:lnTo>
                                <a:lnTo>
                                  <a:pt x="298" y="537"/>
                                </a:lnTo>
                                <a:lnTo>
                                  <a:pt x="309" y="525"/>
                                </a:lnTo>
                                <a:lnTo>
                                  <a:pt x="315" y="476"/>
                                </a:lnTo>
                                <a:lnTo>
                                  <a:pt x="298" y="497"/>
                                </a:lnTo>
                                <a:lnTo>
                                  <a:pt x="282" y="497"/>
                                </a:lnTo>
                                <a:lnTo>
                                  <a:pt x="309" y="453"/>
                                </a:lnTo>
                                <a:lnTo>
                                  <a:pt x="265" y="481"/>
                                </a:lnTo>
                                <a:lnTo>
                                  <a:pt x="265" y="437"/>
                                </a:lnTo>
                                <a:lnTo>
                                  <a:pt x="227" y="420"/>
                                </a:lnTo>
                                <a:lnTo>
                                  <a:pt x="167" y="426"/>
                                </a:lnTo>
                                <a:lnTo>
                                  <a:pt x="111" y="453"/>
                                </a:lnTo>
                                <a:lnTo>
                                  <a:pt x="61" y="453"/>
                                </a:lnTo>
                                <a:lnTo>
                                  <a:pt x="23" y="464"/>
                                </a:lnTo>
                                <a:lnTo>
                                  <a:pt x="0" y="447"/>
                                </a:lnTo>
                                <a:lnTo>
                                  <a:pt x="23" y="420"/>
                                </a:lnTo>
                                <a:lnTo>
                                  <a:pt x="33" y="359"/>
                                </a:lnTo>
                                <a:lnTo>
                                  <a:pt x="23" y="309"/>
                                </a:lnTo>
                                <a:lnTo>
                                  <a:pt x="29" y="293"/>
                                </a:lnTo>
                                <a:lnTo>
                                  <a:pt x="39" y="293"/>
                                </a:lnTo>
                                <a:lnTo>
                                  <a:pt x="33" y="272"/>
                                </a:lnTo>
                                <a:lnTo>
                                  <a:pt x="56" y="205"/>
                                </a:lnTo>
                                <a:lnTo>
                                  <a:pt x="61" y="205"/>
                                </a:lnTo>
                                <a:lnTo>
                                  <a:pt x="150" y="161"/>
                                </a:lnTo>
                                <a:lnTo>
                                  <a:pt x="167" y="161"/>
                                </a:lnTo>
                                <a:lnTo>
                                  <a:pt x="261" y="56"/>
                                </a:lnTo>
                                <a:lnTo>
                                  <a:pt x="298" y="73"/>
                                </a:lnTo>
                                <a:lnTo>
                                  <a:pt x="332" y="23"/>
                                </a:lnTo>
                                <a:lnTo>
                                  <a:pt x="355" y="17"/>
                                </a:lnTo>
                                <a:lnTo>
                                  <a:pt x="359" y="6"/>
                                </a:lnTo>
                                <a:lnTo>
                                  <a:pt x="415" y="23"/>
                                </a:lnTo>
                                <a:lnTo>
                                  <a:pt x="386" y="78"/>
                                </a:lnTo>
                                <a:lnTo>
                                  <a:pt x="442" y="128"/>
                                </a:lnTo>
                                <a:lnTo>
                                  <a:pt x="453" y="128"/>
                                </a:lnTo>
                                <a:lnTo>
                                  <a:pt x="486" y="0"/>
                                </a:lnTo>
                                <a:lnTo>
                                  <a:pt x="497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3" name="Freeform 5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71" y="3416"/>
                            <a:ext cx="46" cy="58"/>
                          </a:xfrm>
                          <a:custGeom>
                            <a:avLst/>
                            <a:gdLst>
                              <a:gd name="T0" fmla="*/ 23 w 46"/>
                              <a:gd name="T1" fmla="*/ 0 h 58"/>
                              <a:gd name="T2" fmla="*/ 29 w 46"/>
                              <a:gd name="T3" fmla="*/ 14 h 58"/>
                              <a:gd name="T4" fmla="*/ 46 w 46"/>
                              <a:gd name="T5" fmla="*/ 14 h 58"/>
                              <a:gd name="T6" fmla="*/ 46 w 46"/>
                              <a:gd name="T7" fmla="*/ 35 h 58"/>
                              <a:gd name="T8" fmla="*/ 23 w 46"/>
                              <a:gd name="T9" fmla="*/ 52 h 58"/>
                              <a:gd name="T10" fmla="*/ 12 w 46"/>
                              <a:gd name="T11" fmla="*/ 58 h 58"/>
                              <a:gd name="T12" fmla="*/ 0 w 46"/>
                              <a:gd name="T13" fmla="*/ 47 h 58"/>
                              <a:gd name="T14" fmla="*/ 6 w 46"/>
                              <a:gd name="T15" fmla="*/ 30 h 58"/>
                              <a:gd name="T16" fmla="*/ 12 w 46"/>
                              <a:gd name="T17" fmla="*/ 8 h 58"/>
                              <a:gd name="T18" fmla="*/ 23 w 46"/>
                              <a:gd name="T19" fmla="*/ 0 h 58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46"/>
                              <a:gd name="T31" fmla="*/ 0 h 58"/>
                              <a:gd name="T32" fmla="*/ 46 w 46"/>
                              <a:gd name="T33" fmla="*/ 58 h 58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46" h="58">
                                <a:moveTo>
                                  <a:pt x="23" y="0"/>
                                </a:moveTo>
                                <a:lnTo>
                                  <a:pt x="29" y="14"/>
                                </a:lnTo>
                                <a:lnTo>
                                  <a:pt x="46" y="14"/>
                                </a:lnTo>
                                <a:lnTo>
                                  <a:pt x="46" y="35"/>
                                </a:lnTo>
                                <a:lnTo>
                                  <a:pt x="23" y="52"/>
                                </a:lnTo>
                                <a:lnTo>
                                  <a:pt x="12" y="58"/>
                                </a:lnTo>
                                <a:lnTo>
                                  <a:pt x="0" y="47"/>
                                </a:lnTo>
                                <a:lnTo>
                                  <a:pt x="6" y="30"/>
                                </a:lnTo>
                                <a:lnTo>
                                  <a:pt x="12" y="8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4" name="Freeform 5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5" y="3463"/>
                            <a:ext cx="138" cy="111"/>
                          </a:xfrm>
                          <a:custGeom>
                            <a:avLst/>
                            <a:gdLst>
                              <a:gd name="T0" fmla="*/ 127 w 138"/>
                              <a:gd name="T1" fmla="*/ 0 h 111"/>
                              <a:gd name="T2" fmla="*/ 138 w 138"/>
                              <a:gd name="T3" fmla="*/ 21 h 111"/>
                              <a:gd name="T4" fmla="*/ 105 w 138"/>
                              <a:gd name="T5" fmla="*/ 50 h 111"/>
                              <a:gd name="T6" fmla="*/ 100 w 138"/>
                              <a:gd name="T7" fmla="*/ 67 h 111"/>
                              <a:gd name="T8" fmla="*/ 83 w 138"/>
                              <a:gd name="T9" fmla="*/ 71 h 111"/>
                              <a:gd name="T10" fmla="*/ 44 w 138"/>
                              <a:gd name="T11" fmla="*/ 99 h 111"/>
                              <a:gd name="T12" fmla="*/ 33 w 138"/>
                              <a:gd name="T13" fmla="*/ 111 h 111"/>
                              <a:gd name="T14" fmla="*/ 0 w 138"/>
                              <a:gd name="T15" fmla="*/ 111 h 111"/>
                              <a:gd name="T16" fmla="*/ 0 w 138"/>
                              <a:gd name="T17" fmla="*/ 88 h 111"/>
                              <a:gd name="T18" fmla="*/ 50 w 138"/>
                              <a:gd name="T19" fmla="*/ 55 h 111"/>
                              <a:gd name="T20" fmla="*/ 67 w 138"/>
                              <a:gd name="T21" fmla="*/ 55 h 111"/>
                              <a:gd name="T22" fmla="*/ 71 w 138"/>
                              <a:gd name="T23" fmla="*/ 44 h 111"/>
                              <a:gd name="T24" fmla="*/ 127 w 138"/>
                              <a:gd name="T25" fmla="*/ 0 h 111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138"/>
                              <a:gd name="T40" fmla="*/ 0 h 111"/>
                              <a:gd name="T41" fmla="*/ 138 w 138"/>
                              <a:gd name="T42" fmla="*/ 111 h 111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138" h="111">
                                <a:moveTo>
                                  <a:pt x="127" y="0"/>
                                </a:moveTo>
                                <a:lnTo>
                                  <a:pt x="138" y="21"/>
                                </a:lnTo>
                                <a:lnTo>
                                  <a:pt x="105" y="50"/>
                                </a:lnTo>
                                <a:lnTo>
                                  <a:pt x="100" y="67"/>
                                </a:lnTo>
                                <a:lnTo>
                                  <a:pt x="83" y="71"/>
                                </a:lnTo>
                                <a:lnTo>
                                  <a:pt x="44" y="99"/>
                                </a:lnTo>
                                <a:lnTo>
                                  <a:pt x="33" y="111"/>
                                </a:lnTo>
                                <a:lnTo>
                                  <a:pt x="0" y="111"/>
                                </a:lnTo>
                                <a:lnTo>
                                  <a:pt x="0" y="88"/>
                                </a:lnTo>
                                <a:lnTo>
                                  <a:pt x="50" y="55"/>
                                </a:lnTo>
                                <a:lnTo>
                                  <a:pt x="67" y="55"/>
                                </a:lnTo>
                                <a:lnTo>
                                  <a:pt x="71" y="44"/>
                                </a:lnTo>
                                <a:lnTo>
                                  <a:pt x="12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5" name="Freeform 5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9" y="3342"/>
                            <a:ext cx="78" cy="142"/>
                          </a:xfrm>
                          <a:custGeom>
                            <a:avLst/>
                            <a:gdLst>
                              <a:gd name="T0" fmla="*/ 61 w 78"/>
                              <a:gd name="T1" fmla="*/ 0 h 142"/>
                              <a:gd name="T2" fmla="*/ 67 w 78"/>
                              <a:gd name="T3" fmla="*/ 16 h 142"/>
                              <a:gd name="T4" fmla="*/ 61 w 78"/>
                              <a:gd name="T5" fmla="*/ 60 h 142"/>
                              <a:gd name="T6" fmla="*/ 78 w 78"/>
                              <a:gd name="T7" fmla="*/ 77 h 142"/>
                              <a:gd name="T8" fmla="*/ 72 w 78"/>
                              <a:gd name="T9" fmla="*/ 94 h 142"/>
                              <a:gd name="T10" fmla="*/ 55 w 78"/>
                              <a:gd name="T11" fmla="*/ 94 h 142"/>
                              <a:gd name="T12" fmla="*/ 7 w 78"/>
                              <a:gd name="T13" fmla="*/ 142 h 142"/>
                              <a:gd name="T14" fmla="*/ 0 w 78"/>
                              <a:gd name="T15" fmla="*/ 142 h 142"/>
                              <a:gd name="T16" fmla="*/ 11 w 78"/>
                              <a:gd name="T17" fmla="*/ 94 h 142"/>
                              <a:gd name="T18" fmla="*/ 23 w 78"/>
                              <a:gd name="T19" fmla="*/ 94 h 142"/>
                              <a:gd name="T20" fmla="*/ 50 w 78"/>
                              <a:gd name="T21" fmla="*/ 60 h 142"/>
                              <a:gd name="T22" fmla="*/ 55 w 78"/>
                              <a:gd name="T23" fmla="*/ 0 h 142"/>
                              <a:gd name="T24" fmla="*/ 61 w 78"/>
                              <a:gd name="T25" fmla="*/ 0 h 142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78"/>
                              <a:gd name="T40" fmla="*/ 0 h 142"/>
                              <a:gd name="T41" fmla="*/ 78 w 78"/>
                              <a:gd name="T42" fmla="*/ 142 h 142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78" h="142">
                                <a:moveTo>
                                  <a:pt x="61" y="0"/>
                                </a:moveTo>
                                <a:lnTo>
                                  <a:pt x="67" y="16"/>
                                </a:lnTo>
                                <a:lnTo>
                                  <a:pt x="61" y="60"/>
                                </a:lnTo>
                                <a:lnTo>
                                  <a:pt x="78" y="77"/>
                                </a:lnTo>
                                <a:lnTo>
                                  <a:pt x="72" y="94"/>
                                </a:lnTo>
                                <a:lnTo>
                                  <a:pt x="55" y="94"/>
                                </a:lnTo>
                                <a:lnTo>
                                  <a:pt x="7" y="142"/>
                                </a:lnTo>
                                <a:lnTo>
                                  <a:pt x="0" y="142"/>
                                </a:lnTo>
                                <a:lnTo>
                                  <a:pt x="11" y="94"/>
                                </a:lnTo>
                                <a:lnTo>
                                  <a:pt x="23" y="94"/>
                                </a:lnTo>
                                <a:lnTo>
                                  <a:pt x="50" y="60"/>
                                </a:lnTo>
                                <a:lnTo>
                                  <a:pt x="55" y="0"/>
                                </a:lnTo>
                                <a:lnTo>
                                  <a:pt x="6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6" name="Freeform 5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2966"/>
                            <a:ext cx="16" cy="21"/>
                          </a:xfrm>
                          <a:custGeom>
                            <a:avLst/>
                            <a:gdLst>
                              <a:gd name="T0" fmla="*/ 12 w 16"/>
                              <a:gd name="T1" fmla="*/ 5 h 21"/>
                              <a:gd name="T2" fmla="*/ 16 w 16"/>
                              <a:gd name="T3" fmla="*/ 11 h 21"/>
                              <a:gd name="T4" fmla="*/ 12 w 16"/>
                              <a:gd name="T5" fmla="*/ 21 h 21"/>
                              <a:gd name="T6" fmla="*/ 0 w 16"/>
                              <a:gd name="T7" fmla="*/ 17 h 21"/>
                              <a:gd name="T8" fmla="*/ 12 w 16"/>
                              <a:gd name="T9" fmla="*/ 0 h 21"/>
                              <a:gd name="T10" fmla="*/ 12 w 16"/>
                              <a:gd name="T11" fmla="*/ 5 h 2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6"/>
                              <a:gd name="T19" fmla="*/ 0 h 21"/>
                              <a:gd name="T20" fmla="*/ 16 w 16"/>
                              <a:gd name="T21" fmla="*/ 21 h 2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6" h="21">
                                <a:moveTo>
                                  <a:pt x="12" y="5"/>
                                </a:moveTo>
                                <a:lnTo>
                                  <a:pt x="16" y="11"/>
                                </a:lnTo>
                                <a:lnTo>
                                  <a:pt x="12" y="21"/>
                                </a:lnTo>
                                <a:lnTo>
                                  <a:pt x="0" y="17"/>
                                </a:lnTo>
                                <a:lnTo>
                                  <a:pt x="12" y="0"/>
                                </a:lnTo>
                                <a:lnTo>
                                  <a:pt x="12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77" name="Freeform 5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01" y="2943"/>
                            <a:ext cx="17" cy="12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12"/>
                              <a:gd name="T2" fmla="*/ 0 w 17"/>
                              <a:gd name="T3" fmla="*/ 12 h 12"/>
                              <a:gd name="T4" fmla="*/ 17 w 17"/>
                              <a:gd name="T5" fmla="*/ 6 h 12"/>
                              <a:gd name="T6" fmla="*/ 0 w 17"/>
                              <a:gd name="T7" fmla="*/ 0 h 1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7"/>
                              <a:gd name="T13" fmla="*/ 0 h 12"/>
                              <a:gd name="T14" fmla="*/ 17 w 17"/>
                              <a:gd name="T15" fmla="*/ 12 h 1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7" h="12">
                                <a:moveTo>
                                  <a:pt x="0" y="0"/>
                                </a:moveTo>
                                <a:lnTo>
                                  <a:pt x="0" y="12"/>
                                </a:lnTo>
                                <a:lnTo>
                                  <a:pt x="17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</p:grpSp>
                    <p:grpSp>
                      <p:nvGrpSpPr>
                        <p:cNvPr id="1152" name="Group 5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86" y="2446"/>
                          <a:ext cx="823" cy="349"/>
                          <a:chOff x="3786" y="2446"/>
                          <a:chExt cx="823" cy="349"/>
                        </a:xfrm>
                      </p:grpSpPr>
                      <p:sp>
                        <p:nvSpPr>
                          <p:cNvPr id="1213" name="Freeform 5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68" y="2475"/>
                            <a:ext cx="21" cy="21"/>
                          </a:xfrm>
                          <a:custGeom>
                            <a:avLst/>
                            <a:gdLst>
                              <a:gd name="T0" fmla="*/ 11 w 21"/>
                              <a:gd name="T1" fmla="*/ 0 h 21"/>
                              <a:gd name="T2" fmla="*/ 21 w 21"/>
                              <a:gd name="T3" fmla="*/ 5 h 21"/>
                              <a:gd name="T4" fmla="*/ 21 w 21"/>
                              <a:gd name="T5" fmla="*/ 21 h 21"/>
                              <a:gd name="T6" fmla="*/ 0 w 21"/>
                              <a:gd name="T7" fmla="*/ 15 h 21"/>
                              <a:gd name="T8" fmla="*/ 11 w 21"/>
                              <a:gd name="T9" fmla="*/ 11 h 21"/>
                              <a:gd name="T10" fmla="*/ 11 w 21"/>
                              <a:gd name="T11" fmla="*/ 0 h 2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21"/>
                              <a:gd name="T19" fmla="*/ 0 h 21"/>
                              <a:gd name="T20" fmla="*/ 21 w 21"/>
                              <a:gd name="T21" fmla="*/ 21 h 2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1" h="21">
                                <a:moveTo>
                                  <a:pt x="11" y="0"/>
                                </a:moveTo>
                                <a:lnTo>
                                  <a:pt x="21" y="5"/>
                                </a:lnTo>
                                <a:lnTo>
                                  <a:pt x="21" y="21"/>
                                </a:lnTo>
                                <a:lnTo>
                                  <a:pt x="0" y="15"/>
                                </a:lnTo>
                                <a:lnTo>
                                  <a:pt x="11" y="11"/>
                                </a:lnTo>
                                <a:lnTo>
                                  <a:pt x="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4" name="Freeform 5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68" y="2475"/>
                            <a:ext cx="21" cy="21"/>
                          </a:xfrm>
                          <a:custGeom>
                            <a:avLst/>
                            <a:gdLst>
                              <a:gd name="T0" fmla="*/ 11 w 21"/>
                              <a:gd name="T1" fmla="*/ 0 h 21"/>
                              <a:gd name="T2" fmla="*/ 21 w 21"/>
                              <a:gd name="T3" fmla="*/ 5 h 21"/>
                              <a:gd name="T4" fmla="*/ 21 w 21"/>
                              <a:gd name="T5" fmla="*/ 21 h 21"/>
                              <a:gd name="T6" fmla="*/ 0 w 21"/>
                              <a:gd name="T7" fmla="*/ 15 h 21"/>
                              <a:gd name="T8" fmla="*/ 11 w 21"/>
                              <a:gd name="T9" fmla="*/ 11 h 21"/>
                              <a:gd name="T10" fmla="*/ 11 w 21"/>
                              <a:gd name="T11" fmla="*/ 0 h 2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21"/>
                              <a:gd name="T19" fmla="*/ 0 h 21"/>
                              <a:gd name="T20" fmla="*/ 21 w 21"/>
                              <a:gd name="T21" fmla="*/ 21 h 2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1" h="21">
                                <a:moveTo>
                                  <a:pt x="11" y="0"/>
                                </a:moveTo>
                                <a:lnTo>
                                  <a:pt x="21" y="5"/>
                                </a:lnTo>
                                <a:lnTo>
                                  <a:pt x="21" y="21"/>
                                </a:lnTo>
                                <a:lnTo>
                                  <a:pt x="0" y="15"/>
                                </a:lnTo>
                                <a:lnTo>
                                  <a:pt x="11" y="11"/>
                                </a:lnTo>
                                <a:lnTo>
                                  <a:pt x="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5" name="Freeform 5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8" y="2630"/>
                            <a:ext cx="127" cy="165"/>
                          </a:xfrm>
                          <a:custGeom>
                            <a:avLst/>
                            <a:gdLst>
                              <a:gd name="T0" fmla="*/ 10 w 127"/>
                              <a:gd name="T1" fmla="*/ 0 h 165"/>
                              <a:gd name="T2" fmla="*/ 60 w 127"/>
                              <a:gd name="T3" fmla="*/ 27 h 165"/>
                              <a:gd name="T4" fmla="*/ 77 w 127"/>
                              <a:gd name="T5" fmla="*/ 44 h 165"/>
                              <a:gd name="T6" fmla="*/ 77 w 127"/>
                              <a:gd name="T7" fmla="*/ 60 h 165"/>
                              <a:gd name="T8" fmla="*/ 104 w 127"/>
                              <a:gd name="T9" fmla="*/ 81 h 165"/>
                              <a:gd name="T10" fmla="*/ 94 w 127"/>
                              <a:gd name="T11" fmla="*/ 104 h 165"/>
                              <a:gd name="T12" fmla="*/ 127 w 127"/>
                              <a:gd name="T13" fmla="*/ 165 h 165"/>
                              <a:gd name="T14" fmla="*/ 94 w 127"/>
                              <a:gd name="T15" fmla="*/ 159 h 165"/>
                              <a:gd name="T16" fmla="*/ 77 w 127"/>
                              <a:gd name="T17" fmla="*/ 125 h 165"/>
                              <a:gd name="T18" fmla="*/ 54 w 127"/>
                              <a:gd name="T19" fmla="*/ 109 h 165"/>
                              <a:gd name="T20" fmla="*/ 44 w 127"/>
                              <a:gd name="T21" fmla="*/ 115 h 165"/>
                              <a:gd name="T22" fmla="*/ 27 w 127"/>
                              <a:gd name="T23" fmla="*/ 125 h 165"/>
                              <a:gd name="T24" fmla="*/ 27 w 127"/>
                              <a:gd name="T25" fmla="*/ 137 h 165"/>
                              <a:gd name="T26" fmla="*/ 0 w 127"/>
                              <a:gd name="T27" fmla="*/ 121 h 165"/>
                              <a:gd name="T28" fmla="*/ 10 w 127"/>
                              <a:gd name="T29" fmla="*/ 0 h 165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127"/>
                              <a:gd name="T46" fmla="*/ 0 h 165"/>
                              <a:gd name="T47" fmla="*/ 127 w 127"/>
                              <a:gd name="T48" fmla="*/ 165 h 165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127" h="165">
                                <a:moveTo>
                                  <a:pt x="10" y="0"/>
                                </a:moveTo>
                                <a:lnTo>
                                  <a:pt x="60" y="27"/>
                                </a:lnTo>
                                <a:lnTo>
                                  <a:pt x="77" y="44"/>
                                </a:lnTo>
                                <a:lnTo>
                                  <a:pt x="77" y="60"/>
                                </a:lnTo>
                                <a:lnTo>
                                  <a:pt x="104" y="81"/>
                                </a:lnTo>
                                <a:lnTo>
                                  <a:pt x="94" y="104"/>
                                </a:lnTo>
                                <a:lnTo>
                                  <a:pt x="127" y="165"/>
                                </a:lnTo>
                                <a:lnTo>
                                  <a:pt x="94" y="159"/>
                                </a:lnTo>
                                <a:lnTo>
                                  <a:pt x="77" y="125"/>
                                </a:lnTo>
                                <a:lnTo>
                                  <a:pt x="54" y="109"/>
                                </a:lnTo>
                                <a:lnTo>
                                  <a:pt x="44" y="115"/>
                                </a:lnTo>
                                <a:lnTo>
                                  <a:pt x="27" y="125"/>
                                </a:lnTo>
                                <a:lnTo>
                                  <a:pt x="27" y="137"/>
                                </a:lnTo>
                                <a:lnTo>
                                  <a:pt x="0" y="121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6" name="Freeform 5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8" y="2630"/>
                            <a:ext cx="127" cy="165"/>
                          </a:xfrm>
                          <a:custGeom>
                            <a:avLst/>
                            <a:gdLst>
                              <a:gd name="T0" fmla="*/ 10 w 127"/>
                              <a:gd name="T1" fmla="*/ 0 h 165"/>
                              <a:gd name="T2" fmla="*/ 60 w 127"/>
                              <a:gd name="T3" fmla="*/ 27 h 165"/>
                              <a:gd name="T4" fmla="*/ 77 w 127"/>
                              <a:gd name="T5" fmla="*/ 44 h 165"/>
                              <a:gd name="T6" fmla="*/ 77 w 127"/>
                              <a:gd name="T7" fmla="*/ 60 h 165"/>
                              <a:gd name="T8" fmla="*/ 104 w 127"/>
                              <a:gd name="T9" fmla="*/ 81 h 165"/>
                              <a:gd name="T10" fmla="*/ 94 w 127"/>
                              <a:gd name="T11" fmla="*/ 104 h 165"/>
                              <a:gd name="T12" fmla="*/ 127 w 127"/>
                              <a:gd name="T13" fmla="*/ 165 h 165"/>
                              <a:gd name="T14" fmla="*/ 94 w 127"/>
                              <a:gd name="T15" fmla="*/ 159 h 165"/>
                              <a:gd name="T16" fmla="*/ 77 w 127"/>
                              <a:gd name="T17" fmla="*/ 125 h 165"/>
                              <a:gd name="T18" fmla="*/ 54 w 127"/>
                              <a:gd name="T19" fmla="*/ 109 h 165"/>
                              <a:gd name="T20" fmla="*/ 44 w 127"/>
                              <a:gd name="T21" fmla="*/ 115 h 165"/>
                              <a:gd name="T22" fmla="*/ 27 w 127"/>
                              <a:gd name="T23" fmla="*/ 125 h 165"/>
                              <a:gd name="T24" fmla="*/ 27 w 127"/>
                              <a:gd name="T25" fmla="*/ 137 h 165"/>
                              <a:gd name="T26" fmla="*/ 0 w 127"/>
                              <a:gd name="T27" fmla="*/ 121 h 165"/>
                              <a:gd name="T28" fmla="*/ 10 w 127"/>
                              <a:gd name="T29" fmla="*/ 0 h 165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127"/>
                              <a:gd name="T46" fmla="*/ 0 h 165"/>
                              <a:gd name="T47" fmla="*/ 127 w 127"/>
                              <a:gd name="T48" fmla="*/ 165 h 165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127" h="165">
                                <a:moveTo>
                                  <a:pt x="10" y="0"/>
                                </a:moveTo>
                                <a:lnTo>
                                  <a:pt x="60" y="27"/>
                                </a:lnTo>
                                <a:lnTo>
                                  <a:pt x="77" y="44"/>
                                </a:lnTo>
                                <a:lnTo>
                                  <a:pt x="77" y="60"/>
                                </a:lnTo>
                                <a:lnTo>
                                  <a:pt x="104" y="81"/>
                                </a:lnTo>
                                <a:lnTo>
                                  <a:pt x="94" y="104"/>
                                </a:lnTo>
                                <a:lnTo>
                                  <a:pt x="127" y="165"/>
                                </a:lnTo>
                                <a:lnTo>
                                  <a:pt x="94" y="159"/>
                                </a:lnTo>
                                <a:lnTo>
                                  <a:pt x="77" y="125"/>
                                </a:lnTo>
                                <a:lnTo>
                                  <a:pt x="54" y="109"/>
                                </a:lnTo>
                                <a:lnTo>
                                  <a:pt x="44" y="115"/>
                                </a:lnTo>
                                <a:lnTo>
                                  <a:pt x="27" y="125"/>
                                </a:lnTo>
                                <a:lnTo>
                                  <a:pt x="27" y="137"/>
                                </a:lnTo>
                                <a:lnTo>
                                  <a:pt x="0" y="121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7" name="Freeform 5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48" y="2667"/>
                            <a:ext cx="49" cy="40"/>
                          </a:xfrm>
                          <a:custGeom>
                            <a:avLst/>
                            <a:gdLst>
                              <a:gd name="T0" fmla="*/ 38 w 49"/>
                              <a:gd name="T1" fmla="*/ 0 h 40"/>
                              <a:gd name="T2" fmla="*/ 49 w 49"/>
                              <a:gd name="T3" fmla="*/ 0 h 40"/>
                              <a:gd name="T4" fmla="*/ 49 w 49"/>
                              <a:gd name="T5" fmla="*/ 11 h 40"/>
                              <a:gd name="T6" fmla="*/ 28 w 49"/>
                              <a:gd name="T7" fmla="*/ 40 h 40"/>
                              <a:gd name="T8" fmla="*/ 11 w 49"/>
                              <a:gd name="T9" fmla="*/ 34 h 40"/>
                              <a:gd name="T10" fmla="*/ 0 w 49"/>
                              <a:gd name="T11" fmla="*/ 28 h 40"/>
                              <a:gd name="T12" fmla="*/ 17 w 49"/>
                              <a:gd name="T13" fmla="*/ 17 h 40"/>
                              <a:gd name="T14" fmla="*/ 22 w 49"/>
                              <a:gd name="T15" fmla="*/ 23 h 40"/>
                              <a:gd name="T16" fmla="*/ 38 w 49"/>
                              <a:gd name="T17" fmla="*/ 7 h 40"/>
                              <a:gd name="T18" fmla="*/ 38 w 49"/>
                              <a:gd name="T19" fmla="*/ 0 h 40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49"/>
                              <a:gd name="T31" fmla="*/ 0 h 40"/>
                              <a:gd name="T32" fmla="*/ 49 w 49"/>
                              <a:gd name="T33" fmla="*/ 40 h 40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49" h="40">
                                <a:moveTo>
                                  <a:pt x="38" y="0"/>
                                </a:moveTo>
                                <a:lnTo>
                                  <a:pt x="49" y="0"/>
                                </a:lnTo>
                                <a:lnTo>
                                  <a:pt x="49" y="11"/>
                                </a:lnTo>
                                <a:lnTo>
                                  <a:pt x="28" y="40"/>
                                </a:lnTo>
                                <a:lnTo>
                                  <a:pt x="11" y="34"/>
                                </a:lnTo>
                                <a:lnTo>
                                  <a:pt x="0" y="28"/>
                                </a:lnTo>
                                <a:lnTo>
                                  <a:pt x="17" y="17"/>
                                </a:lnTo>
                                <a:lnTo>
                                  <a:pt x="22" y="23"/>
                                </a:lnTo>
                                <a:lnTo>
                                  <a:pt x="38" y="7"/>
                                </a:lnTo>
                                <a:lnTo>
                                  <a:pt x="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8" name="Freeform 5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48" y="2667"/>
                            <a:ext cx="49" cy="40"/>
                          </a:xfrm>
                          <a:custGeom>
                            <a:avLst/>
                            <a:gdLst>
                              <a:gd name="T0" fmla="*/ 38 w 49"/>
                              <a:gd name="T1" fmla="*/ 0 h 40"/>
                              <a:gd name="T2" fmla="*/ 49 w 49"/>
                              <a:gd name="T3" fmla="*/ 0 h 40"/>
                              <a:gd name="T4" fmla="*/ 49 w 49"/>
                              <a:gd name="T5" fmla="*/ 11 h 40"/>
                              <a:gd name="T6" fmla="*/ 28 w 49"/>
                              <a:gd name="T7" fmla="*/ 40 h 40"/>
                              <a:gd name="T8" fmla="*/ 11 w 49"/>
                              <a:gd name="T9" fmla="*/ 34 h 40"/>
                              <a:gd name="T10" fmla="*/ 0 w 49"/>
                              <a:gd name="T11" fmla="*/ 28 h 40"/>
                              <a:gd name="T12" fmla="*/ 17 w 49"/>
                              <a:gd name="T13" fmla="*/ 17 h 40"/>
                              <a:gd name="T14" fmla="*/ 22 w 49"/>
                              <a:gd name="T15" fmla="*/ 23 h 40"/>
                              <a:gd name="T16" fmla="*/ 38 w 49"/>
                              <a:gd name="T17" fmla="*/ 7 h 40"/>
                              <a:gd name="T18" fmla="*/ 38 w 49"/>
                              <a:gd name="T19" fmla="*/ 0 h 40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49"/>
                              <a:gd name="T31" fmla="*/ 0 h 40"/>
                              <a:gd name="T32" fmla="*/ 49 w 49"/>
                              <a:gd name="T33" fmla="*/ 40 h 40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49" h="40">
                                <a:moveTo>
                                  <a:pt x="38" y="0"/>
                                </a:moveTo>
                                <a:lnTo>
                                  <a:pt x="49" y="0"/>
                                </a:lnTo>
                                <a:lnTo>
                                  <a:pt x="49" y="11"/>
                                </a:lnTo>
                                <a:lnTo>
                                  <a:pt x="28" y="40"/>
                                </a:lnTo>
                                <a:lnTo>
                                  <a:pt x="11" y="34"/>
                                </a:lnTo>
                                <a:lnTo>
                                  <a:pt x="0" y="28"/>
                                </a:lnTo>
                                <a:lnTo>
                                  <a:pt x="17" y="17"/>
                                </a:lnTo>
                                <a:lnTo>
                                  <a:pt x="22" y="23"/>
                                </a:lnTo>
                                <a:lnTo>
                                  <a:pt x="38" y="7"/>
                                </a:lnTo>
                                <a:lnTo>
                                  <a:pt x="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9" name="Freeform 5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2" y="2634"/>
                            <a:ext cx="17" cy="27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7"/>
                              <a:gd name="T2" fmla="*/ 17 w 17"/>
                              <a:gd name="T3" fmla="*/ 17 h 27"/>
                              <a:gd name="T4" fmla="*/ 11 w 17"/>
                              <a:gd name="T5" fmla="*/ 27 h 27"/>
                              <a:gd name="T6" fmla="*/ 0 w 17"/>
                              <a:gd name="T7" fmla="*/ 11 h 27"/>
                              <a:gd name="T8" fmla="*/ 0 w 17"/>
                              <a:gd name="T9" fmla="*/ 0 h 2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27"/>
                              <a:gd name="T17" fmla="*/ 17 w 17"/>
                              <a:gd name="T18" fmla="*/ 27 h 2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27">
                                <a:moveTo>
                                  <a:pt x="0" y="0"/>
                                </a:moveTo>
                                <a:lnTo>
                                  <a:pt x="17" y="17"/>
                                </a:lnTo>
                                <a:lnTo>
                                  <a:pt x="11" y="27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0" name="Freeform 5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2" y="2634"/>
                            <a:ext cx="17" cy="27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7"/>
                              <a:gd name="T2" fmla="*/ 17 w 17"/>
                              <a:gd name="T3" fmla="*/ 17 h 27"/>
                              <a:gd name="T4" fmla="*/ 11 w 17"/>
                              <a:gd name="T5" fmla="*/ 27 h 27"/>
                              <a:gd name="T6" fmla="*/ 0 w 17"/>
                              <a:gd name="T7" fmla="*/ 11 h 27"/>
                              <a:gd name="T8" fmla="*/ 0 w 17"/>
                              <a:gd name="T9" fmla="*/ 0 h 2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27"/>
                              <a:gd name="T17" fmla="*/ 17 w 17"/>
                              <a:gd name="T18" fmla="*/ 27 h 2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27">
                                <a:moveTo>
                                  <a:pt x="0" y="0"/>
                                </a:moveTo>
                                <a:lnTo>
                                  <a:pt x="17" y="17"/>
                                </a:lnTo>
                                <a:lnTo>
                                  <a:pt x="11" y="27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1" name="Freeform 5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41" y="2451"/>
                            <a:ext cx="71" cy="95"/>
                          </a:xfrm>
                          <a:custGeom>
                            <a:avLst/>
                            <a:gdLst>
                              <a:gd name="T0" fmla="*/ 4 w 71"/>
                              <a:gd name="T1" fmla="*/ 0 h 95"/>
                              <a:gd name="T2" fmla="*/ 23 w 71"/>
                              <a:gd name="T3" fmla="*/ 12 h 95"/>
                              <a:gd name="T4" fmla="*/ 56 w 71"/>
                              <a:gd name="T5" fmla="*/ 18 h 95"/>
                              <a:gd name="T6" fmla="*/ 60 w 71"/>
                              <a:gd name="T7" fmla="*/ 29 h 95"/>
                              <a:gd name="T8" fmla="*/ 66 w 71"/>
                              <a:gd name="T9" fmla="*/ 62 h 95"/>
                              <a:gd name="T10" fmla="*/ 66 w 71"/>
                              <a:gd name="T11" fmla="*/ 72 h 95"/>
                              <a:gd name="T12" fmla="*/ 71 w 71"/>
                              <a:gd name="T13" fmla="*/ 85 h 95"/>
                              <a:gd name="T14" fmla="*/ 71 w 71"/>
                              <a:gd name="T15" fmla="*/ 95 h 95"/>
                              <a:gd name="T16" fmla="*/ 60 w 71"/>
                              <a:gd name="T17" fmla="*/ 89 h 95"/>
                              <a:gd name="T18" fmla="*/ 44 w 71"/>
                              <a:gd name="T19" fmla="*/ 85 h 95"/>
                              <a:gd name="T20" fmla="*/ 27 w 71"/>
                              <a:gd name="T21" fmla="*/ 56 h 95"/>
                              <a:gd name="T22" fmla="*/ 0 w 71"/>
                              <a:gd name="T23" fmla="*/ 24 h 95"/>
                              <a:gd name="T24" fmla="*/ 6 w 71"/>
                              <a:gd name="T25" fmla="*/ 24 h 95"/>
                              <a:gd name="T26" fmla="*/ 4 w 71"/>
                              <a:gd name="T27" fmla="*/ 0 h 95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71"/>
                              <a:gd name="T43" fmla="*/ 0 h 95"/>
                              <a:gd name="T44" fmla="*/ 71 w 71"/>
                              <a:gd name="T45" fmla="*/ 95 h 95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71" h="95">
                                <a:moveTo>
                                  <a:pt x="4" y="0"/>
                                </a:moveTo>
                                <a:lnTo>
                                  <a:pt x="23" y="12"/>
                                </a:lnTo>
                                <a:lnTo>
                                  <a:pt x="56" y="18"/>
                                </a:lnTo>
                                <a:lnTo>
                                  <a:pt x="60" y="29"/>
                                </a:lnTo>
                                <a:lnTo>
                                  <a:pt x="66" y="62"/>
                                </a:lnTo>
                                <a:lnTo>
                                  <a:pt x="66" y="72"/>
                                </a:lnTo>
                                <a:lnTo>
                                  <a:pt x="71" y="85"/>
                                </a:lnTo>
                                <a:lnTo>
                                  <a:pt x="71" y="95"/>
                                </a:lnTo>
                                <a:lnTo>
                                  <a:pt x="60" y="89"/>
                                </a:lnTo>
                                <a:lnTo>
                                  <a:pt x="44" y="85"/>
                                </a:lnTo>
                                <a:lnTo>
                                  <a:pt x="27" y="56"/>
                                </a:lnTo>
                                <a:lnTo>
                                  <a:pt x="0" y="24"/>
                                </a:lnTo>
                                <a:lnTo>
                                  <a:pt x="6" y="24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2" name="Freeform 5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5" y="2446"/>
                            <a:ext cx="138" cy="106"/>
                          </a:xfrm>
                          <a:custGeom>
                            <a:avLst/>
                            <a:gdLst>
                              <a:gd name="T0" fmla="*/ 0 w 138"/>
                              <a:gd name="T1" fmla="*/ 94 h 106"/>
                              <a:gd name="T2" fmla="*/ 17 w 138"/>
                              <a:gd name="T3" fmla="*/ 94 h 106"/>
                              <a:gd name="T4" fmla="*/ 44 w 138"/>
                              <a:gd name="T5" fmla="*/ 67 h 106"/>
                              <a:gd name="T6" fmla="*/ 73 w 138"/>
                              <a:gd name="T7" fmla="*/ 44 h 106"/>
                              <a:gd name="T8" fmla="*/ 94 w 138"/>
                              <a:gd name="T9" fmla="*/ 50 h 106"/>
                              <a:gd name="T10" fmla="*/ 94 w 138"/>
                              <a:gd name="T11" fmla="*/ 34 h 106"/>
                              <a:gd name="T12" fmla="*/ 84 w 138"/>
                              <a:gd name="T13" fmla="*/ 29 h 106"/>
                              <a:gd name="T14" fmla="*/ 105 w 138"/>
                              <a:gd name="T15" fmla="*/ 0 h 106"/>
                              <a:gd name="T16" fmla="*/ 138 w 138"/>
                              <a:gd name="T17" fmla="*/ 29 h 106"/>
                              <a:gd name="T18" fmla="*/ 134 w 138"/>
                              <a:gd name="T19" fmla="*/ 40 h 106"/>
                              <a:gd name="T20" fmla="*/ 117 w 138"/>
                              <a:gd name="T21" fmla="*/ 56 h 106"/>
                              <a:gd name="T22" fmla="*/ 105 w 138"/>
                              <a:gd name="T23" fmla="*/ 56 h 106"/>
                              <a:gd name="T24" fmla="*/ 73 w 138"/>
                              <a:gd name="T25" fmla="*/ 100 h 106"/>
                              <a:gd name="T26" fmla="*/ 11 w 138"/>
                              <a:gd name="T27" fmla="*/ 106 h 106"/>
                              <a:gd name="T28" fmla="*/ 0 w 138"/>
                              <a:gd name="T29" fmla="*/ 100 h 106"/>
                              <a:gd name="T30" fmla="*/ 0 w 138"/>
                              <a:gd name="T31" fmla="*/ 94 h 10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38"/>
                              <a:gd name="T49" fmla="*/ 0 h 106"/>
                              <a:gd name="T50" fmla="*/ 138 w 138"/>
                              <a:gd name="T51" fmla="*/ 106 h 106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38" h="106">
                                <a:moveTo>
                                  <a:pt x="0" y="94"/>
                                </a:moveTo>
                                <a:lnTo>
                                  <a:pt x="17" y="94"/>
                                </a:lnTo>
                                <a:lnTo>
                                  <a:pt x="44" y="67"/>
                                </a:lnTo>
                                <a:lnTo>
                                  <a:pt x="73" y="44"/>
                                </a:lnTo>
                                <a:lnTo>
                                  <a:pt x="94" y="50"/>
                                </a:lnTo>
                                <a:lnTo>
                                  <a:pt x="94" y="34"/>
                                </a:lnTo>
                                <a:lnTo>
                                  <a:pt x="84" y="29"/>
                                </a:lnTo>
                                <a:lnTo>
                                  <a:pt x="105" y="0"/>
                                </a:lnTo>
                                <a:lnTo>
                                  <a:pt x="138" y="29"/>
                                </a:lnTo>
                                <a:lnTo>
                                  <a:pt x="134" y="40"/>
                                </a:lnTo>
                                <a:lnTo>
                                  <a:pt x="117" y="56"/>
                                </a:lnTo>
                                <a:lnTo>
                                  <a:pt x="105" y="56"/>
                                </a:lnTo>
                                <a:lnTo>
                                  <a:pt x="73" y="100"/>
                                </a:lnTo>
                                <a:lnTo>
                                  <a:pt x="11" y="106"/>
                                </a:lnTo>
                                <a:lnTo>
                                  <a:pt x="0" y="100"/>
                                </a:lnTo>
                                <a:lnTo>
                                  <a:pt x="0" y="9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3" name="Freeform 5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24" y="2739"/>
                            <a:ext cx="38" cy="18"/>
                          </a:xfrm>
                          <a:custGeom>
                            <a:avLst/>
                            <a:gdLst>
                              <a:gd name="T0" fmla="*/ 38 w 38"/>
                              <a:gd name="T1" fmla="*/ 0 h 18"/>
                              <a:gd name="T2" fmla="*/ 33 w 38"/>
                              <a:gd name="T3" fmla="*/ 6 h 18"/>
                              <a:gd name="T4" fmla="*/ 27 w 38"/>
                              <a:gd name="T5" fmla="*/ 6 h 18"/>
                              <a:gd name="T6" fmla="*/ 17 w 38"/>
                              <a:gd name="T7" fmla="*/ 15 h 18"/>
                              <a:gd name="T8" fmla="*/ 6 w 38"/>
                              <a:gd name="T9" fmla="*/ 18 h 18"/>
                              <a:gd name="T10" fmla="*/ 5 w 38"/>
                              <a:gd name="T11" fmla="*/ 15 h 18"/>
                              <a:gd name="T12" fmla="*/ 6 w 38"/>
                              <a:gd name="T13" fmla="*/ 13 h 18"/>
                              <a:gd name="T14" fmla="*/ 6 w 38"/>
                              <a:gd name="T15" fmla="*/ 9 h 18"/>
                              <a:gd name="T16" fmla="*/ 2 w 38"/>
                              <a:gd name="T17" fmla="*/ 10 h 18"/>
                              <a:gd name="T18" fmla="*/ 0 w 38"/>
                              <a:gd name="T19" fmla="*/ 9 h 18"/>
                              <a:gd name="T20" fmla="*/ 5 w 38"/>
                              <a:gd name="T21" fmla="*/ 4 h 18"/>
                              <a:gd name="T22" fmla="*/ 17 w 38"/>
                              <a:gd name="T23" fmla="*/ 1 h 18"/>
                              <a:gd name="T24" fmla="*/ 23 w 38"/>
                              <a:gd name="T25" fmla="*/ 1 h 18"/>
                              <a:gd name="T26" fmla="*/ 27 w 38"/>
                              <a:gd name="T27" fmla="*/ 0 h 18"/>
                              <a:gd name="T28" fmla="*/ 38 w 38"/>
                              <a:gd name="T29" fmla="*/ 0 h 18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38"/>
                              <a:gd name="T46" fmla="*/ 0 h 18"/>
                              <a:gd name="T47" fmla="*/ 38 w 38"/>
                              <a:gd name="T48" fmla="*/ 18 h 18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38" h="18">
                                <a:moveTo>
                                  <a:pt x="38" y="0"/>
                                </a:moveTo>
                                <a:lnTo>
                                  <a:pt x="33" y="6"/>
                                </a:lnTo>
                                <a:lnTo>
                                  <a:pt x="27" y="6"/>
                                </a:lnTo>
                                <a:lnTo>
                                  <a:pt x="17" y="15"/>
                                </a:lnTo>
                                <a:lnTo>
                                  <a:pt x="6" y="18"/>
                                </a:lnTo>
                                <a:lnTo>
                                  <a:pt x="5" y="15"/>
                                </a:lnTo>
                                <a:lnTo>
                                  <a:pt x="6" y="13"/>
                                </a:lnTo>
                                <a:lnTo>
                                  <a:pt x="6" y="9"/>
                                </a:lnTo>
                                <a:lnTo>
                                  <a:pt x="2" y="10"/>
                                </a:lnTo>
                                <a:lnTo>
                                  <a:pt x="0" y="9"/>
                                </a:lnTo>
                                <a:lnTo>
                                  <a:pt x="5" y="4"/>
                                </a:lnTo>
                                <a:lnTo>
                                  <a:pt x="17" y="1"/>
                                </a:lnTo>
                                <a:lnTo>
                                  <a:pt x="23" y="1"/>
                                </a:lnTo>
                                <a:lnTo>
                                  <a:pt x="27" y="0"/>
                                </a:lnTo>
                                <a:lnTo>
                                  <a:pt x="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4" name="Freeform 5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24" y="2739"/>
                            <a:ext cx="38" cy="18"/>
                          </a:xfrm>
                          <a:custGeom>
                            <a:avLst/>
                            <a:gdLst>
                              <a:gd name="T0" fmla="*/ 38 w 38"/>
                              <a:gd name="T1" fmla="*/ 0 h 18"/>
                              <a:gd name="T2" fmla="*/ 33 w 38"/>
                              <a:gd name="T3" fmla="*/ 6 h 18"/>
                              <a:gd name="T4" fmla="*/ 27 w 38"/>
                              <a:gd name="T5" fmla="*/ 6 h 18"/>
                              <a:gd name="T6" fmla="*/ 17 w 38"/>
                              <a:gd name="T7" fmla="*/ 15 h 18"/>
                              <a:gd name="T8" fmla="*/ 6 w 38"/>
                              <a:gd name="T9" fmla="*/ 18 h 18"/>
                              <a:gd name="T10" fmla="*/ 5 w 38"/>
                              <a:gd name="T11" fmla="*/ 15 h 18"/>
                              <a:gd name="T12" fmla="*/ 6 w 38"/>
                              <a:gd name="T13" fmla="*/ 13 h 18"/>
                              <a:gd name="T14" fmla="*/ 6 w 38"/>
                              <a:gd name="T15" fmla="*/ 9 h 18"/>
                              <a:gd name="T16" fmla="*/ 2 w 38"/>
                              <a:gd name="T17" fmla="*/ 10 h 18"/>
                              <a:gd name="T18" fmla="*/ 0 w 38"/>
                              <a:gd name="T19" fmla="*/ 9 h 18"/>
                              <a:gd name="T20" fmla="*/ 5 w 38"/>
                              <a:gd name="T21" fmla="*/ 4 h 18"/>
                              <a:gd name="T22" fmla="*/ 17 w 38"/>
                              <a:gd name="T23" fmla="*/ 1 h 18"/>
                              <a:gd name="T24" fmla="*/ 23 w 38"/>
                              <a:gd name="T25" fmla="*/ 1 h 18"/>
                              <a:gd name="T26" fmla="*/ 27 w 38"/>
                              <a:gd name="T27" fmla="*/ 0 h 18"/>
                              <a:gd name="T28" fmla="*/ 38 w 38"/>
                              <a:gd name="T29" fmla="*/ 0 h 18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38"/>
                              <a:gd name="T46" fmla="*/ 0 h 18"/>
                              <a:gd name="T47" fmla="*/ 38 w 38"/>
                              <a:gd name="T48" fmla="*/ 18 h 18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38" h="18">
                                <a:moveTo>
                                  <a:pt x="38" y="0"/>
                                </a:moveTo>
                                <a:lnTo>
                                  <a:pt x="33" y="6"/>
                                </a:lnTo>
                                <a:lnTo>
                                  <a:pt x="27" y="6"/>
                                </a:lnTo>
                                <a:lnTo>
                                  <a:pt x="17" y="15"/>
                                </a:lnTo>
                                <a:lnTo>
                                  <a:pt x="6" y="18"/>
                                </a:lnTo>
                                <a:lnTo>
                                  <a:pt x="5" y="15"/>
                                </a:lnTo>
                                <a:lnTo>
                                  <a:pt x="6" y="13"/>
                                </a:lnTo>
                                <a:lnTo>
                                  <a:pt x="6" y="9"/>
                                </a:lnTo>
                                <a:lnTo>
                                  <a:pt x="2" y="10"/>
                                </a:lnTo>
                                <a:lnTo>
                                  <a:pt x="0" y="9"/>
                                </a:lnTo>
                                <a:lnTo>
                                  <a:pt x="5" y="4"/>
                                </a:lnTo>
                                <a:lnTo>
                                  <a:pt x="17" y="1"/>
                                </a:lnTo>
                                <a:lnTo>
                                  <a:pt x="23" y="1"/>
                                </a:lnTo>
                                <a:lnTo>
                                  <a:pt x="27" y="0"/>
                                </a:lnTo>
                                <a:lnTo>
                                  <a:pt x="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5" name="Freeform 5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0" y="2751"/>
                            <a:ext cx="10" cy="7"/>
                          </a:xfrm>
                          <a:custGeom>
                            <a:avLst/>
                            <a:gdLst>
                              <a:gd name="T0" fmla="*/ 0 w 10"/>
                              <a:gd name="T1" fmla="*/ 4 h 7"/>
                              <a:gd name="T2" fmla="*/ 7 w 10"/>
                              <a:gd name="T3" fmla="*/ 7 h 7"/>
                              <a:gd name="T4" fmla="*/ 10 w 10"/>
                              <a:gd name="T5" fmla="*/ 0 h 7"/>
                              <a:gd name="T6" fmla="*/ 0 w 10"/>
                              <a:gd name="T7" fmla="*/ 4 h 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0"/>
                              <a:gd name="T13" fmla="*/ 0 h 7"/>
                              <a:gd name="T14" fmla="*/ 10 w 10"/>
                              <a:gd name="T15" fmla="*/ 7 h 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0" h="7">
                                <a:moveTo>
                                  <a:pt x="0" y="4"/>
                                </a:moveTo>
                                <a:lnTo>
                                  <a:pt x="7" y="7"/>
                                </a:lnTo>
                                <a:lnTo>
                                  <a:pt x="10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6" name="Freeform 5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0" y="2751"/>
                            <a:ext cx="10" cy="7"/>
                          </a:xfrm>
                          <a:custGeom>
                            <a:avLst/>
                            <a:gdLst>
                              <a:gd name="T0" fmla="*/ 0 w 10"/>
                              <a:gd name="T1" fmla="*/ 4 h 7"/>
                              <a:gd name="T2" fmla="*/ 7 w 10"/>
                              <a:gd name="T3" fmla="*/ 7 h 7"/>
                              <a:gd name="T4" fmla="*/ 10 w 10"/>
                              <a:gd name="T5" fmla="*/ 0 h 7"/>
                              <a:gd name="T6" fmla="*/ 0 w 10"/>
                              <a:gd name="T7" fmla="*/ 4 h 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0"/>
                              <a:gd name="T13" fmla="*/ 0 h 7"/>
                              <a:gd name="T14" fmla="*/ 10 w 10"/>
                              <a:gd name="T15" fmla="*/ 7 h 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0" h="7">
                                <a:moveTo>
                                  <a:pt x="0" y="4"/>
                                </a:moveTo>
                                <a:lnTo>
                                  <a:pt x="7" y="7"/>
                                </a:lnTo>
                                <a:lnTo>
                                  <a:pt x="10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7" name="Freeform 5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3" y="2731"/>
                            <a:ext cx="5" cy="6"/>
                          </a:xfrm>
                          <a:custGeom>
                            <a:avLst/>
                            <a:gdLst>
                              <a:gd name="T0" fmla="*/ 2 w 5"/>
                              <a:gd name="T1" fmla="*/ 0 h 6"/>
                              <a:gd name="T2" fmla="*/ 0 w 5"/>
                              <a:gd name="T3" fmla="*/ 5 h 6"/>
                              <a:gd name="T4" fmla="*/ 5 w 5"/>
                              <a:gd name="T5" fmla="*/ 6 h 6"/>
                              <a:gd name="T6" fmla="*/ 2 w 5"/>
                              <a:gd name="T7" fmla="*/ 0 h 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"/>
                              <a:gd name="T13" fmla="*/ 0 h 6"/>
                              <a:gd name="T14" fmla="*/ 5 w 5"/>
                              <a:gd name="T15" fmla="*/ 6 h 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" h="6">
                                <a:moveTo>
                                  <a:pt x="2" y="0"/>
                                </a:moveTo>
                                <a:lnTo>
                                  <a:pt x="0" y="5"/>
                                </a:lnTo>
                                <a:lnTo>
                                  <a:pt x="5" y="6"/>
                                </a:lnTo>
                                <a:lnTo>
                                  <a:pt x="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8" name="Freeform 5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3" y="2731"/>
                            <a:ext cx="5" cy="6"/>
                          </a:xfrm>
                          <a:custGeom>
                            <a:avLst/>
                            <a:gdLst>
                              <a:gd name="T0" fmla="*/ 2 w 5"/>
                              <a:gd name="T1" fmla="*/ 0 h 6"/>
                              <a:gd name="T2" fmla="*/ 0 w 5"/>
                              <a:gd name="T3" fmla="*/ 5 h 6"/>
                              <a:gd name="T4" fmla="*/ 5 w 5"/>
                              <a:gd name="T5" fmla="*/ 6 h 6"/>
                              <a:gd name="T6" fmla="*/ 2 w 5"/>
                              <a:gd name="T7" fmla="*/ 0 h 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"/>
                              <a:gd name="T13" fmla="*/ 0 h 6"/>
                              <a:gd name="T14" fmla="*/ 5 w 5"/>
                              <a:gd name="T15" fmla="*/ 6 h 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" h="6">
                                <a:moveTo>
                                  <a:pt x="2" y="0"/>
                                </a:moveTo>
                                <a:lnTo>
                                  <a:pt x="0" y="5"/>
                                </a:lnTo>
                                <a:lnTo>
                                  <a:pt x="5" y="6"/>
                                </a:lnTo>
                                <a:lnTo>
                                  <a:pt x="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29" name="Freeform 5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6" y="2480"/>
                            <a:ext cx="155" cy="210"/>
                          </a:xfrm>
                          <a:custGeom>
                            <a:avLst/>
                            <a:gdLst>
                              <a:gd name="T0" fmla="*/ 0 w 155"/>
                              <a:gd name="T1" fmla="*/ 0 h 210"/>
                              <a:gd name="T2" fmla="*/ 38 w 155"/>
                              <a:gd name="T3" fmla="*/ 6 h 210"/>
                              <a:gd name="T4" fmla="*/ 55 w 155"/>
                              <a:gd name="T5" fmla="*/ 33 h 210"/>
                              <a:gd name="T6" fmla="*/ 65 w 155"/>
                              <a:gd name="T7" fmla="*/ 39 h 210"/>
                              <a:gd name="T8" fmla="*/ 94 w 155"/>
                              <a:gd name="T9" fmla="*/ 72 h 210"/>
                              <a:gd name="T10" fmla="*/ 155 w 155"/>
                              <a:gd name="T11" fmla="*/ 160 h 210"/>
                              <a:gd name="T12" fmla="*/ 155 w 155"/>
                              <a:gd name="T13" fmla="*/ 198 h 210"/>
                              <a:gd name="T14" fmla="*/ 138 w 155"/>
                              <a:gd name="T15" fmla="*/ 210 h 210"/>
                              <a:gd name="T16" fmla="*/ 82 w 155"/>
                              <a:gd name="T17" fmla="*/ 154 h 210"/>
                              <a:gd name="T18" fmla="*/ 82 w 155"/>
                              <a:gd name="T19" fmla="*/ 133 h 210"/>
                              <a:gd name="T20" fmla="*/ 55 w 155"/>
                              <a:gd name="T21" fmla="*/ 87 h 210"/>
                              <a:gd name="T22" fmla="*/ 44 w 155"/>
                              <a:gd name="T23" fmla="*/ 60 h 210"/>
                              <a:gd name="T24" fmla="*/ 34 w 155"/>
                              <a:gd name="T25" fmla="*/ 56 h 210"/>
                              <a:gd name="T26" fmla="*/ 34 w 155"/>
                              <a:gd name="T27" fmla="*/ 39 h 210"/>
                              <a:gd name="T28" fmla="*/ 0 w 155"/>
                              <a:gd name="T29" fmla="*/ 6 h 210"/>
                              <a:gd name="T30" fmla="*/ 0 w 155"/>
                              <a:gd name="T31" fmla="*/ 0 h 210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55"/>
                              <a:gd name="T49" fmla="*/ 0 h 210"/>
                              <a:gd name="T50" fmla="*/ 155 w 155"/>
                              <a:gd name="T51" fmla="*/ 210 h 210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55" h="210">
                                <a:moveTo>
                                  <a:pt x="0" y="0"/>
                                </a:moveTo>
                                <a:lnTo>
                                  <a:pt x="38" y="6"/>
                                </a:lnTo>
                                <a:lnTo>
                                  <a:pt x="55" y="33"/>
                                </a:lnTo>
                                <a:lnTo>
                                  <a:pt x="65" y="39"/>
                                </a:lnTo>
                                <a:lnTo>
                                  <a:pt x="94" y="72"/>
                                </a:lnTo>
                                <a:lnTo>
                                  <a:pt x="155" y="160"/>
                                </a:lnTo>
                                <a:lnTo>
                                  <a:pt x="155" y="198"/>
                                </a:lnTo>
                                <a:lnTo>
                                  <a:pt x="138" y="210"/>
                                </a:lnTo>
                                <a:lnTo>
                                  <a:pt x="82" y="154"/>
                                </a:lnTo>
                                <a:lnTo>
                                  <a:pt x="82" y="133"/>
                                </a:lnTo>
                                <a:lnTo>
                                  <a:pt x="55" y="87"/>
                                </a:lnTo>
                                <a:lnTo>
                                  <a:pt x="44" y="60"/>
                                </a:lnTo>
                                <a:lnTo>
                                  <a:pt x="34" y="56"/>
                                </a:lnTo>
                                <a:lnTo>
                                  <a:pt x="34" y="39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0" name="Freeform 5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29" y="2546"/>
                            <a:ext cx="94" cy="149"/>
                          </a:xfrm>
                          <a:custGeom>
                            <a:avLst/>
                            <a:gdLst>
                              <a:gd name="T0" fmla="*/ 94 w 94"/>
                              <a:gd name="T1" fmla="*/ 0 h 149"/>
                              <a:gd name="T2" fmla="*/ 81 w 94"/>
                              <a:gd name="T3" fmla="*/ 6 h 149"/>
                              <a:gd name="T4" fmla="*/ 38 w 94"/>
                              <a:gd name="T5" fmla="*/ 6 h 149"/>
                              <a:gd name="T6" fmla="*/ 27 w 94"/>
                              <a:gd name="T7" fmla="*/ 11 h 149"/>
                              <a:gd name="T8" fmla="*/ 16 w 94"/>
                              <a:gd name="T9" fmla="*/ 34 h 149"/>
                              <a:gd name="T10" fmla="*/ 16 w 94"/>
                              <a:gd name="T11" fmla="*/ 44 h 149"/>
                              <a:gd name="T12" fmla="*/ 0 w 94"/>
                              <a:gd name="T13" fmla="*/ 99 h 149"/>
                              <a:gd name="T14" fmla="*/ 10 w 94"/>
                              <a:gd name="T15" fmla="*/ 111 h 149"/>
                              <a:gd name="T16" fmla="*/ 16 w 94"/>
                              <a:gd name="T17" fmla="*/ 149 h 149"/>
                              <a:gd name="T18" fmla="*/ 27 w 94"/>
                              <a:gd name="T19" fmla="*/ 144 h 149"/>
                              <a:gd name="T20" fmla="*/ 31 w 94"/>
                              <a:gd name="T21" fmla="*/ 99 h 149"/>
                              <a:gd name="T22" fmla="*/ 31 w 94"/>
                              <a:gd name="T23" fmla="*/ 94 h 149"/>
                              <a:gd name="T24" fmla="*/ 48 w 94"/>
                              <a:gd name="T25" fmla="*/ 121 h 149"/>
                              <a:gd name="T26" fmla="*/ 54 w 94"/>
                              <a:gd name="T27" fmla="*/ 121 h 149"/>
                              <a:gd name="T28" fmla="*/ 60 w 94"/>
                              <a:gd name="T29" fmla="*/ 88 h 149"/>
                              <a:gd name="T30" fmla="*/ 44 w 94"/>
                              <a:gd name="T31" fmla="*/ 71 h 149"/>
                              <a:gd name="T32" fmla="*/ 65 w 94"/>
                              <a:gd name="T33" fmla="*/ 50 h 149"/>
                              <a:gd name="T34" fmla="*/ 31 w 94"/>
                              <a:gd name="T35" fmla="*/ 44 h 149"/>
                              <a:gd name="T36" fmla="*/ 38 w 94"/>
                              <a:gd name="T37" fmla="*/ 27 h 149"/>
                              <a:gd name="T38" fmla="*/ 44 w 94"/>
                              <a:gd name="T39" fmla="*/ 17 h 149"/>
                              <a:gd name="T40" fmla="*/ 77 w 94"/>
                              <a:gd name="T41" fmla="*/ 21 h 149"/>
                              <a:gd name="T42" fmla="*/ 94 w 94"/>
                              <a:gd name="T43" fmla="*/ 11 h 149"/>
                              <a:gd name="T44" fmla="*/ 94 w 94"/>
                              <a:gd name="T45" fmla="*/ 0 h 149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w 94"/>
                              <a:gd name="T70" fmla="*/ 0 h 149"/>
                              <a:gd name="T71" fmla="*/ 94 w 94"/>
                              <a:gd name="T72" fmla="*/ 149 h 149"/>
                            </a:gdLst>
                            <a:ahLst/>
                            <a:cxnLst>
                              <a:cxn ang="T46">
                                <a:pos x="T0" y="T1"/>
                              </a:cxn>
                              <a:cxn ang="T47">
                                <a:pos x="T2" y="T3"/>
                              </a:cxn>
                              <a:cxn ang="T48">
                                <a:pos x="T4" y="T5"/>
                              </a:cxn>
                              <a:cxn ang="T49">
                                <a:pos x="T6" y="T7"/>
                              </a:cxn>
                              <a:cxn ang="T50">
                                <a:pos x="T8" y="T9"/>
                              </a:cxn>
                              <a:cxn ang="T51">
                                <a:pos x="T10" y="T11"/>
                              </a:cxn>
                              <a:cxn ang="T52">
                                <a:pos x="T12" y="T13"/>
                              </a:cxn>
                              <a:cxn ang="T53">
                                <a:pos x="T14" y="T15"/>
                              </a:cxn>
                              <a:cxn ang="T54">
                                <a:pos x="T16" y="T17"/>
                              </a:cxn>
                              <a:cxn ang="T55">
                                <a:pos x="T18" y="T19"/>
                              </a:cxn>
                              <a:cxn ang="T56">
                                <a:pos x="T20" y="T21"/>
                              </a:cxn>
                              <a:cxn ang="T57">
                                <a:pos x="T22" y="T23"/>
                              </a:cxn>
                              <a:cxn ang="T58">
                                <a:pos x="T24" y="T25"/>
                              </a:cxn>
                              <a:cxn ang="T59">
                                <a:pos x="T26" y="T27"/>
                              </a:cxn>
                              <a:cxn ang="T60">
                                <a:pos x="T28" y="T29"/>
                              </a:cxn>
                              <a:cxn ang="T61">
                                <a:pos x="T30" y="T31"/>
                              </a:cxn>
                              <a:cxn ang="T62">
                                <a:pos x="T32" y="T33"/>
                              </a:cxn>
                              <a:cxn ang="T63">
                                <a:pos x="T34" y="T35"/>
                              </a:cxn>
                              <a:cxn ang="T64">
                                <a:pos x="T36" y="T37"/>
                              </a:cxn>
                              <a:cxn ang="T65">
                                <a:pos x="T38" y="T39"/>
                              </a:cxn>
                              <a:cxn ang="T66">
                                <a:pos x="T40" y="T41"/>
                              </a:cxn>
                              <a:cxn ang="T67">
                                <a:pos x="T42" y="T43"/>
                              </a:cxn>
                              <a:cxn ang="T68">
                                <a:pos x="T44" y="T45"/>
                              </a:cxn>
                            </a:cxnLst>
                            <a:rect l="T69" t="T70" r="T71" b="T72"/>
                            <a:pathLst>
                              <a:path w="94" h="149">
                                <a:moveTo>
                                  <a:pt x="94" y="0"/>
                                </a:moveTo>
                                <a:lnTo>
                                  <a:pt x="81" y="6"/>
                                </a:lnTo>
                                <a:lnTo>
                                  <a:pt x="38" y="6"/>
                                </a:lnTo>
                                <a:lnTo>
                                  <a:pt x="27" y="11"/>
                                </a:lnTo>
                                <a:lnTo>
                                  <a:pt x="16" y="34"/>
                                </a:lnTo>
                                <a:lnTo>
                                  <a:pt x="16" y="44"/>
                                </a:lnTo>
                                <a:lnTo>
                                  <a:pt x="0" y="99"/>
                                </a:lnTo>
                                <a:lnTo>
                                  <a:pt x="10" y="111"/>
                                </a:lnTo>
                                <a:lnTo>
                                  <a:pt x="16" y="149"/>
                                </a:lnTo>
                                <a:lnTo>
                                  <a:pt x="27" y="144"/>
                                </a:lnTo>
                                <a:lnTo>
                                  <a:pt x="31" y="99"/>
                                </a:lnTo>
                                <a:lnTo>
                                  <a:pt x="31" y="94"/>
                                </a:lnTo>
                                <a:lnTo>
                                  <a:pt x="48" y="121"/>
                                </a:lnTo>
                                <a:lnTo>
                                  <a:pt x="54" y="121"/>
                                </a:lnTo>
                                <a:lnTo>
                                  <a:pt x="60" y="88"/>
                                </a:lnTo>
                                <a:lnTo>
                                  <a:pt x="44" y="71"/>
                                </a:lnTo>
                                <a:lnTo>
                                  <a:pt x="65" y="50"/>
                                </a:lnTo>
                                <a:lnTo>
                                  <a:pt x="31" y="44"/>
                                </a:lnTo>
                                <a:lnTo>
                                  <a:pt x="38" y="27"/>
                                </a:lnTo>
                                <a:lnTo>
                                  <a:pt x="44" y="17"/>
                                </a:lnTo>
                                <a:lnTo>
                                  <a:pt x="77" y="21"/>
                                </a:lnTo>
                                <a:lnTo>
                                  <a:pt x="94" y="11"/>
                                </a:lnTo>
                                <a:lnTo>
                                  <a:pt x="9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1" name="Freeform 5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29" y="2546"/>
                            <a:ext cx="94" cy="149"/>
                          </a:xfrm>
                          <a:custGeom>
                            <a:avLst/>
                            <a:gdLst>
                              <a:gd name="T0" fmla="*/ 94 w 94"/>
                              <a:gd name="T1" fmla="*/ 0 h 149"/>
                              <a:gd name="T2" fmla="*/ 81 w 94"/>
                              <a:gd name="T3" fmla="*/ 6 h 149"/>
                              <a:gd name="T4" fmla="*/ 38 w 94"/>
                              <a:gd name="T5" fmla="*/ 6 h 149"/>
                              <a:gd name="T6" fmla="*/ 27 w 94"/>
                              <a:gd name="T7" fmla="*/ 11 h 149"/>
                              <a:gd name="T8" fmla="*/ 16 w 94"/>
                              <a:gd name="T9" fmla="*/ 34 h 149"/>
                              <a:gd name="T10" fmla="*/ 16 w 94"/>
                              <a:gd name="T11" fmla="*/ 44 h 149"/>
                              <a:gd name="T12" fmla="*/ 0 w 94"/>
                              <a:gd name="T13" fmla="*/ 99 h 149"/>
                              <a:gd name="T14" fmla="*/ 10 w 94"/>
                              <a:gd name="T15" fmla="*/ 111 h 149"/>
                              <a:gd name="T16" fmla="*/ 16 w 94"/>
                              <a:gd name="T17" fmla="*/ 149 h 149"/>
                              <a:gd name="T18" fmla="*/ 27 w 94"/>
                              <a:gd name="T19" fmla="*/ 144 h 149"/>
                              <a:gd name="T20" fmla="*/ 31 w 94"/>
                              <a:gd name="T21" fmla="*/ 99 h 149"/>
                              <a:gd name="T22" fmla="*/ 31 w 94"/>
                              <a:gd name="T23" fmla="*/ 94 h 149"/>
                              <a:gd name="T24" fmla="*/ 48 w 94"/>
                              <a:gd name="T25" fmla="*/ 121 h 149"/>
                              <a:gd name="T26" fmla="*/ 54 w 94"/>
                              <a:gd name="T27" fmla="*/ 121 h 149"/>
                              <a:gd name="T28" fmla="*/ 60 w 94"/>
                              <a:gd name="T29" fmla="*/ 88 h 149"/>
                              <a:gd name="T30" fmla="*/ 44 w 94"/>
                              <a:gd name="T31" fmla="*/ 71 h 149"/>
                              <a:gd name="T32" fmla="*/ 65 w 94"/>
                              <a:gd name="T33" fmla="*/ 50 h 149"/>
                              <a:gd name="T34" fmla="*/ 31 w 94"/>
                              <a:gd name="T35" fmla="*/ 44 h 149"/>
                              <a:gd name="T36" fmla="*/ 38 w 94"/>
                              <a:gd name="T37" fmla="*/ 27 h 149"/>
                              <a:gd name="T38" fmla="*/ 44 w 94"/>
                              <a:gd name="T39" fmla="*/ 17 h 149"/>
                              <a:gd name="T40" fmla="*/ 77 w 94"/>
                              <a:gd name="T41" fmla="*/ 21 h 149"/>
                              <a:gd name="T42" fmla="*/ 94 w 94"/>
                              <a:gd name="T43" fmla="*/ 11 h 149"/>
                              <a:gd name="T44" fmla="*/ 94 w 94"/>
                              <a:gd name="T45" fmla="*/ 0 h 149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w 94"/>
                              <a:gd name="T70" fmla="*/ 0 h 149"/>
                              <a:gd name="T71" fmla="*/ 94 w 94"/>
                              <a:gd name="T72" fmla="*/ 149 h 149"/>
                            </a:gdLst>
                            <a:ahLst/>
                            <a:cxnLst>
                              <a:cxn ang="T46">
                                <a:pos x="T0" y="T1"/>
                              </a:cxn>
                              <a:cxn ang="T47">
                                <a:pos x="T2" y="T3"/>
                              </a:cxn>
                              <a:cxn ang="T48">
                                <a:pos x="T4" y="T5"/>
                              </a:cxn>
                              <a:cxn ang="T49">
                                <a:pos x="T6" y="T7"/>
                              </a:cxn>
                              <a:cxn ang="T50">
                                <a:pos x="T8" y="T9"/>
                              </a:cxn>
                              <a:cxn ang="T51">
                                <a:pos x="T10" y="T11"/>
                              </a:cxn>
                              <a:cxn ang="T52">
                                <a:pos x="T12" y="T13"/>
                              </a:cxn>
                              <a:cxn ang="T53">
                                <a:pos x="T14" y="T15"/>
                              </a:cxn>
                              <a:cxn ang="T54">
                                <a:pos x="T16" y="T17"/>
                              </a:cxn>
                              <a:cxn ang="T55">
                                <a:pos x="T18" y="T19"/>
                              </a:cxn>
                              <a:cxn ang="T56">
                                <a:pos x="T20" y="T21"/>
                              </a:cxn>
                              <a:cxn ang="T57">
                                <a:pos x="T22" y="T23"/>
                              </a:cxn>
                              <a:cxn ang="T58">
                                <a:pos x="T24" y="T25"/>
                              </a:cxn>
                              <a:cxn ang="T59">
                                <a:pos x="T26" y="T27"/>
                              </a:cxn>
                              <a:cxn ang="T60">
                                <a:pos x="T28" y="T29"/>
                              </a:cxn>
                              <a:cxn ang="T61">
                                <a:pos x="T30" y="T31"/>
                              </a:cxn>
                              <a:cxn ang="T62">
                                <a:pos x="T32" y="T33"/>
                              </a:cxn>
                              <a:cxn ang="T63">
                                <a:pos x="T34" y="T35"/>
                              </a:cxn>
                              <a:cxn ang="T64">
                                <a:pos x="T36" y="T37"/>
                              </a:cxn>
                              <a:cxn ang="T65">
                                <a:pos x="T38" y="T39"/>
                              </a:cxn>
                              <a:cxn ang="T66">
                                <a:pos x="T40" y="T41"/>
                              </a:cxn>
                              <a:cxn ang="T67">
                                <a:pos x="T42" y="T43"/>
                              </a:cxn>
                              <a:cxn ang="T68">
                                <a:pos x="T44" y="T45"/>
                              </a:cxn>
                            </a:cxnLst>
                            <a:rect l="T69" t="T70" r="T71" b="T72"/>
                            <a:pathLst>
                              <a:path w="94" h="149">
                                <a:moveTo>
                                  <a:pt x="94" y="0"/>
                                </a:moveTo>
                                <a:lnTo>
                                  <a:pt x="81" y="6"/>
                                </a:lnTo>
                                <a:lnTo>
                                  <a:pt x="38" y="6"/>
                                </a:lnTo>
                                <a:lnTo>
                                  <a:pt x="27" y="11"/>
                                </a:lnTo>
                                <a:lnTo>
                                  <a:pt x="16" y="34"/>
                                </a:lnTo>
                                <a:lnTo>
                                  <a:pt x="16" y="44"/>
                                </a:lnTo>
                                <a:lnTo>
                                  <a:pt x="0" y="99"/>
                                </a:lnTo>
                                <a:lnTo>
                                  <a:pt x="10" y="111"/>
                                </a:lnTo>
                                <a:lnTo>
                                  <a:pt x="16" y="149"/>
                                </a:lnTo>
                                <a:lnTo>
                                  <a:pt x="27" y="144"/>
                                </a:lnTo>
                                <a:lnTo>
                                  <a:pt x="31" y="99"/>
                                </a:lnTo>
                                <a:lnTo>
                                  <a:pt x="31" y="94"/>
                                </a:lnTo>
                                <a:lnTo>
                                  <a:pt x="48" y="121"/>
                                </a:lnTo>
                                <a:lnTo>
                                  <a:pt x="54" y="121"/>
                                </a:lnTo>
                                <a:lnTo>
                                  <a:pt x="60" y="88"/>
                                </a:lnTo>
                                <a:lnTo>
                                  <a:pt x="44" y="71"/>
                                </a:lnTo>
                                <a:lnTo>
                                  <a:pt x="65" y="50"/>
                                </a:lnTo>
                                <a:lnTo>
                                  <a:pt x="31" y="44"/>
                                </a:lnTo>
                                <a:lnTo>
                                  <a:pt x="38" y="27"/>
                                </a:lnTo>
                                <a:lnTo>
                                  <a:pt x="44" y="17"/>
                                </a:lnTo>
                                <a:lnTo>
                                  <a:pt x="77" y="21"/>
                                </a:lnTo>
                                <a:lnTo>
                                  <a:pt x="94" y="11"/>
                                </a:lnTo>
                                <a:lnTo>
                                  <a:pt x="9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2" name="Freeform 5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0" y="2536"/>
                            <a:ext cx="17" cy="65"/>
                          </a:xfrm>
                          <a:custGeom>
                            <a:avLst/>
                            <a:gdLst>
                              <a:gd name="T0" fmla="*/ 7 w 17"/>
                              <a:gd name="T1" fmla="*/ 0 h 65"/>
                              <a:gd name="T2" fmla="*/ 17 w 17"/>
                              <a:gd name="T3" fmla="*/ 27 h 65"/>
                              <a:gd name="T4" fmla="*/ 17 w 17"/>
                              <a:gd name="T5" fmla="*/ 48 h 65"/>
                              <a:gd name="T6" fmla="*/ 10 w 17"/>
                              <a:gd name="T7" fmla="*/ 65 h 65"/>
                              <a:gd name="T8" fmla="*/ 7 w 17"/>
                              <a:gd name="T9" fmla="*/ 48 h 65"/>
                              <a:gd name="T10" fmla="*/ 0 w 17"/>
                              <a:gd name="T11" fmla="*/ 4 h 65"/>
                              <a:gd name="T12" fmla="*/ 7 w 17"/>
                              <a:gd name="T13" fmla="*/ 0 h 6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7"/>
                              <a:gd name="T22" fmla="*/ 0 h 65"/>
                              <a:gd name="T23" fmla="*/ 17 w 17"/>
                              <a:gd name="T24" fmla="*/ 65 h 6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7" h="65">
                                <a:moveTo>
                                  <a:pt x="7" y="0"/>
                                </a:moveTo>
                                <a:lnTo>
                                  <a:pt x="17" y="27"/>
                                </a:lnTo>
                                <a:lnTo>
                                  <a:pt x="17" y="48"/>
                                </a:lnTo>
                                <a:lnTo>
                                  <a:pt x="10" y="65"/>
                                </a:lnTo>
                                <a:lnTo>
                                  <a:pt x="7" y="48"/>
                                </a:lnTo>
                                <a:lnTo>
                                  <a:pt x="0" y="4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3" name="Freeform 5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0" y="2536"/>
                            <a:ext cx="17" cy="65"/>
                          </a:xfrm>
                          <a:custGeom>
                            <a:avLst/>
                            <a:gdLst>
                              <a:gd name="T0" fmla="*/ 7 w 17"/>
                              <a:gd name="T1" fmla="*/ 0 h 65"/>
                              <a:gd name="T2" fmla="*/ 17 w 17"/>
                              <a:gd name="T3" fmla="*/ 27 h 65"/>
                              <a:gd name="T4" fmla="*/ 17 w 17"/>
                              <a:gd name="T5" fmla="*/ 48 h 65"/>
                              <a:gd name="T6" fmla="*/ 10 w 17"/>
                              <a:gd name="T7" fmla="*/ 65 h 65"/>
                              <a:gd name="T8" fmla="*/ 7 w 17"/>
                              <a:gd name="T9" fmla="*/ 48 h 65"/>
                              <a:gd name="T10" fmla="*/ 0 w 17"/>
                              <a:gd name="T11" fmla="*/ 4 h 65"/>
                              <a:gd name="T12" fmla="*/ 7 w 17"/>
                              <a:gd name="T13" fmla="*/ 0 h 6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7"/>
                              <a:gd name="T22" fmla="*/ 0 h 65"/>
                              <a:gd name="T23" fmla="*/ 17 w 17"/>
                              <a:gd name="T24" fmla="*/ 65 h 6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7" h="65">
                                <a:moveTo>
                                  <a:pt x="7" y="0"/>
                                </a:moveTo>
                                <a:lnTo>
                                  <a:pt x="17" y="27"/>
                                </a:lnTo>
                                <a:lnTo>
                                  <a:pt x="17" y="48"/>
                                </a:lnTo>
                                <a:lnTo>
                                  <a:pt x="10" y="65"/>
                                </a:lnTo>
                                <a:lnTo>
                                  <a:pt x="7" y="48"/>
                                </a:lnTo>
                                <a:lnTo>
                                  <a:pt x="0" y="4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4" name="Freeform 5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7" y="2640"/>
                            <a:ext cx="43" cy="17"/>
                          </a:xfrm>
                          <a:custGeom>
                            <a:avLst/>
                            <a:gdLst>
                              <a:gd name="T0" fmla="*/ 0 w 43"/>
                              <a:gd name="T1" fmla="*/ 5 h 17"/>
                              <a:gd name="T2" fmla="*/ 16 w 43"/>
                              <a:gd name="T3" fmla="*/ 0 h 17"/>
                              <a:gd name="T4" fmla="*/ 43 w 43"/>
                              <a:gd name="T5" fmla="*/ 11 h 17"/>
                              <a:gd name="T6" fmla="*/ 37 w 43"/>
                              <a:gd name="T7" fmla="*/ 17 h 17"/>
                              <a:gd name="T8" fmla="*/ 19 w 43"/>
                              <a:gd name="T9" fmla="*/ 11 h 17"/>
                              <a:gd name="T10" fmla="*/ 4 w 43"/>
                              <a:gd name="T11" fmla="*/ 11 h 17"/>
                              <a:gd name="T12" fmla="*/ 0 w 43"/>
                              <a:gd name="T13" fmla="*/ 5 h 1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3"/>
                              <a:gd name="T22" fmla="*/ 0 h 17"/>
                              <a:gd name="T23" fmla="*/ 43 w 43"/>
                              <a:gd name="T24" fmla="*/ 17 h 1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3" h="17">
                                <a:moveTo>
                                  <a:pt x="0" y="5"/>
                                </a:moveTo>
                                <a:lnTo>
                                  <a:pt x="16" y="0"/>
                                </a:lnTo>
                                <a:lnTo>
                                  <a:pt x="43" y="11"/>
                                </a:lnTo>
                                <a:lnTo>
                                  <a:pt x="37" y="17"/>
                                </a:lnTo>
                                <a:lnTo>
                                  <a:pt x="19" y="11"/>
                                </a:lnTo>
                                <a:lnTo>
                                  <a:pt x="4" y="11"/>
                                </a:lnTo>
                                <a:lnTo>
                                  <a:pt x="0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5" name="Freeform 5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7" y="2640"/>
                            <a:ext cx="43" cy="17"/>
                          </a:xfrm>
                          <a:custGeom>
                            <a:avLst/>
                            <a:gdLst>
                              <a:gd name="T0" fmla="*/ 0 w 43"/>
                              <a:gd name="T1" fmla="*/ 5 h 17"/>
                              <a:gd name="T2" fmla="*/ 16 w 43"/>
                              <a:gd name="T3" fmla="*/ 0 h 17"/>
                              <a:gd name="T4" fmla="*/ 43 w 43"/>
                              <a:gd name="T5" fmla="*/ 11 h 17"/>
                              <a:gd name="T6" fmla="*/ 37 w 43"/>
                              <a:gd name="T7" fmla="*/ 17 h 17"/>
                              <a:gd name="T8" fmla="*/ 19 w 43"/>
                              <a:gd name="T9" fmla="*/ 11 h 17"/>
                              <a:gd name="T10" fmla="*/ 4 w 43"/>
                              <a:gd name="T11" fmla="*/ 11 h 17"/>
                              <a:gd name="T12" fmla="*/ 0 w 43"/>
                              <a:gd name="T13" fmla="*/ 5 h 1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3"/>
                              <a:gd name="T22" fmla="*/ 0 h 17"/>
                              <a:gd name="T23" fmla="*/ 43 w 43"/>
                              <a:gd name="T24" fmla="*/ 17 h 1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3" h="17">
                                <a:moveTo>
                                  <a:pt x="0" y="5"/>
                                </a:moveTo>
                                <a:lnTo>
                                  <a:pt x="16" y="0"/>
                                </a:lnTo>
                                <a:lnTo>
                                  <a:pt x="43" y="11"/>
                                </a:lnTo>
                                <a:lnTo>
                                  <a:pt x="37" y="17"/>
                                </a:lnTo>
                                <a:lnTo>
                                  <a:pt x="19" y="11"/>
                                </a:lnTo>
                                <a:lnTo>
                                  <a:pt x="4" y="11"/>
                                </a:lnTo>
                                <a:lnTo>
                                  <a:pt x="0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6" name="Freeform 5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4" y="2695"/>
                            <a:ext cx="138" cy="50"/>
                          </a:xfrm>
                          <a:custGeom>
                            <a:avLst/>
                            <a:gdLst>
                              <a:gd name="T0" fmla="*/ 21 w 138"/>
                              <a:gd name="T1" fmla="*/ 0 h 50"/>
                              <a:gd name="T2" fmla="*/ 77 w 138"/>
                              <a:gd name="T3" fmla="*/ 12 h 50"/>
                              <a:gd name="T4" fmla="*/ 88 w 138"/>
                              <a:gd name="T5" fmla="*/ 6 h 50"/>
                              <a:gd name="T6" fmla="*/ 111 w 138"/>
                              <a:gd name="T7" fmla="*/ 16 h 50"/>
                              <a:gd name="T8" fmla="*/ 115 w 138"/>
                              <a:gd name="T9" fmla="*/ 29 h 50"/>
                              <a:gd name="T10" fmla="*/ 138 w 138"/>
                              <a:gd name="T11" fmla="*/ 33 h 50"/>
                              <a:gd name="T12" fmla="*/ 138 w 138"/>
                              <a:gd name="T13" fmla="*/ 39 h 50"/>
                              <a:gd name="T14" fmla="*/ 132 w 138"/>
                              <a:gd name="T15" fmla="*/ 44 h 50"/>
                              <a:gd name="T16" fmla="*/ 105 w 138"/>
                              <a:gd name="T17" fmla="*/ 50 h 50"/>
                              <a:gd name="T18" fmla="*/ 71 w 138"/>
                              <a:gd name="T19" fmla="*/ 33 h 50"/>
                              <a:gd name="T20" fmla="*/ 27 w 138"/>
                              <a:gd name="T21" fmla="*/ 33 h 50"/>
                              <a:gd name="T22" fmla="*/ 21 w 138"/>
                              <a:gd name="T23" fmla="*/ 22 h 50"/>
                              <a:gd name="T24" fmla="*/ 0 w 138"/>
                              <a:gd name="T25" fmla="*/ 16 h 50"/>
                              <a:gd name="T26" fmla="*/ 17 w 138"/>
                              <a:gd name="T27" fmla="*/ 0 h 50"/>
                              <a:gd name="T28" fmla="*/ 21 w 138"/>
                              <a:gd name="T29" fmla="*/ 0 h 50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138"/>
                              <a:gd name="T46" fmla="*/ 0 h 50"/>
                              <a:gd name="T47" fmla="*/ 138 w 138"/>
                              <a:gd name="T48" fmla="*/ 50 h 50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138" h="50">
                                <a:moveTo>
                                  <a:pt x="21" y="0"/>
                                </a:moveTo>
                                <a:lnTo>
                                  <a:pt x="77" y="12"/>
                                </a:lnTo>
                                <a:lnTo>
                                  <a:pt x="88" y="6"/>
                                </a:lnTo>
                                <a:lnTo>
                                  <a:pt x="111" y="16"/>
                                </a:lnTo>
                                <a:lnTo>
                                  <a:pt x="115" y="29"/>
                                </a:lnTo>
                                <a:lnTo>
                                  <a:pt x="138" y="33"/>
                                </a:lnTo>
                                <a:lnTo>
                                  <a:pt x="138" y="39"/>
                                </a:lnTo>
                                <a:lnTo>
                                  <a:pt x="132" y="44"/>
                                </a:lnTo>
                                <a:lnTo>
                                  <a:pt x="105" y="50"/>
                                </a:lnTo>
                                <a:lnTo>
                                  <a:pt x="71" y="33"/>
                                </a:lnTo>
                                <a:lnTo>
                                  <a:pt x="27" y="33"/>
                                </a:lnTo>
                                <a:lnTo>
                                  <a:pt x="21" y="22"/>
                                </a:lnTo>
                                <a:lnTo>
                                  <a:pt x="0" y="16"/>
                                </a:lnTo>
                                <a:lnTo>
                                  <a:pt x="17" y="0"/>
                                </a:lnTo>
                                <a:lnTo>
                                  <a:pt x="2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7" name="Freeform 5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21" y="2584"/>
                            <a:ext cx="127" cy="167"/>
                          </a:xfrm>
                          <a:custGeom>
                            <a:avLst/>
                            <a:gdLst>
                              <a:gd name="T0" fmla="*/ 11 w 127"/>
                              <a:gd name="T1" fmla="*/ 0 h 167"/>
                              <a:gd name="T2" fmla="*/ 33 w 127"/>
                              <a:gd name="T3" fmla="*/ 17 h 167"/>
                              <a:gd name="T4" fmla="*/ 33 w 127"/>
                              <a:gd name="T5" fmla="*/ 46 h 167"/>
                              <a:gd name="T6" fmla="*/ 61 w 127"/>
                              <a:gd name="T7" fmla="*/ 56 h 167"/>
                              <a:gd name="T8" fmla="*/ 83 w 127"/>
                              <a:gd name="T9" fmla="*/ 29 h 167"/>
                              <a:gd name="T10" fmla="*/ 88 w 127"/>
                              <a:gd name="T11" fmla="*/ 29 h 167"/>
                              <a:gd name="T12" fmla="*/ 100 w 127"/>
                              <a:gd name="T13" fmla="*/ 39 h 167"/>
                              <a:gd name="T14" fmla="*/ 111 w 127"/>
                              <a:gd name="T15" fmla="*/ 46 h 167"/>
                              <a:gd name="T16" fmla="*/ 127 w 127"/>
                              <a:gd name="T17" fmla="*/ 46 h 167"/>
                              <a:gd name="T18" fmla="*/ 117 w 127"/>
                              <a:gd name="T19" fmla="*/ 167 h 167"/>
                              <a:gd name="T20" fmla="*/ 95 w 127"/>
                              <a:gd name="T21" fmla="*/ 158 h 167"/>
                              <a:gd name="T22" fmla="*/ 88 w 127"/>
                              <a:gd name="T23" fmla="*/ 106 h 167"/>
                              <a:gd name="T24" fmla="*/ 27 w 127"/>
                              <a:gd name="T25" fmla="*/ 67 h 167"/>
                              <a:gd name="T26" fmla="*/ 17 w 127"/>
                              <a:gd name="T27" fmla="*/ 77 h 167"/>
                              <a:gd name="T28" fmla="*/ 11 w 127"/>
                              <a:gd name="T29" fmla="*/ 73 h 167"/>
                              <a:gd name="T30" fmla="*/ 17 w 127"/>
                              <a:gd name="T31" fmla="*/ 61 h 167"/>
                              <a:gd name="T32" fmla="*/ 6 w 127"/>
                              <a:gd name="T33" fmla="*/ 50 h 167"/>
                              <a:gd name="T34" fmla="*/ 17 w 127"/>
                              <a:gd name="T35" fmla="*/ 46 h 167"/>
                              <a:gd name="T36" fmla="*/ 17 w 127"/>
                              <a:gd name="T37" fmla="*/ 39 h 167"/>
                              <a:gd name="T38" fmla="*/ 11 w 127"/>
                              <a:gd name="T39" fmla="*/ 39 h 167"/>
                              <a:gd name="T40" fmla="*/ 0 w 127"/>
                              <a:gd name="T41" fmla="*/ 29 h 167"/>
                              <a:gd name="T42" fmla="*/ 0 w 127"/>
                              <a:gd name="T43" fmla="*/ 17 h 167"/>
                              <a:gd name="T44" fmla="*/ 11 w 127"/>
                              <a:gd name="T45" fmla="*/ 0 h 167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w 127"/>
                              <a:gd name="T70" fmla="*/ 0 h 167"/>
                              <a:gd name="T71" fmla="*/ 127 w 127"/>
                              <a:gd name="T72" fmla="*/ 167 h 167"/>
                            </a:gdLst>
                            <a:ahLst/>
                            <a:cxnLst>
                              <a:cxn ang="T46">
                                <a:pos x="T0" y="T1"/>
                              </a:cxn>
                              <a:cxn ang="T47">
                                <a:pos x="T2" y="T3"/>
                              </a:cxn>
                              <a:cxn ang="T48">
                                <a:pos x="T4" y="T5"/>
                              </a:cxn>
                              <a:cxn ang="T49">
                                <a:pos x="T6" y="T7"/>
                              </a:cxn>
                              <a:cxn ang="T50">
                                <a:pos x="T8" y="T9"/>
                              </a:cxn>
                              <a:cxn ang="T51">
                                <a:pos x="T10" y="T11"/>
                              </a:cxn>
                              <a:cxn ang="T52">
                                <a:pos x="T12" y="T13"/>
                              </a:cxn>
                              <a:cxn ang="T53">
                                <a:pos x="T14" y="T15"/>
                              </a:cxn>
                              <a:cxn ang="T54">
                                <a:pos x="T16" y="T17"/>
                              </a:cxn>
                              <a:cxn ang="T55">
                                <a:pos x="T18" y="T19"/>
                              </a:cxn>
                              <a:cxn ang="T56">
                                <a:pos x="T20" y="T21"/>
                              </a:cxn>
                              <a:cxn ang="T57">
                                <a:pos x="T22" y="T23"/>
                              </a:cxn>
                              <a:cxn ang="T58">
                                <a:pos x="T24" y="T25"/>
                              </a:cxn>
                              <a:cxn ang="T59">
                                <a:pos x="T26" y="T27"/>
                              </a:cxn>
                              <a:cxn ang="T60">
                                <a:pos x="T28" y="T29"/>
                              </a:cxn>
                              <a:cxn ang="T61">
                                <a:pos x="T30" y="T31"/>
                              </a:cxn>
                              <a:cxn ang="T62">
                                <a:pos x="T32" y="T33"/>
                              </a:cxn>
                              <a:cxn ang="T63">
                                <a:pos x="T34" y="T35"/>
                              </a:cxn>
                              <a:cxn ang="T64">
                                <a:pos x="T36" y="T37"/>
                              </a:cxn>
                              <a:cxn ang="T65">
                                <a:pos x="T38" y="T39"/>
                              </a:cxn>
                              <a:cxn ang="T66">
                                <a:pos x="T40" y="T41"/>
                              </a:cxn>
                              <a:cxn ang="T67">
                                <a:pos x="T42" y="T43"/>
                              </a:cxn>
                              <a:cxn ang="T68">
                                <a:pos x="T44" y="T45"/>
                              </a:cxn>
                            </a:cxnLst>
                            <a:rect l="T69" t="T70" r="T71" b="T72"/>
                            <a:pathLst>
                              <a:path w="127" h="167">
                                <a:moveTo>
                                  <a:pt x="11" y="0"/>
                                </a:moveTo>
                                <a:lnTo>
                                  <a:pt x="33" y="17"/>
                                </a:lnTo>
                                <a:lnTo>
                                  <a:pt x="33" y="46"/>
                                </a:lnTo>
                                <a:lnTo>
                                  <a:pt x="61" y="56"/>
                                </a:lnTo>
                                <a:lnTo>
                                  <a:pt x="83" y="29"/>
                                </a:lnTo>
                                <a:lnTo>
                                  <a:pt x="88" y="29"/>
                                </a:lnTo>
                                <a:lnTo>
                                  <a:pt x="100" y="39"/>
                                </a:lnTo>
                                <a:lnTo>
                                  <a:pt x="111" y="46"/>
                                </a:lnTo>
                                <a:lnTo>
                                  <a:pt x="127" y="46"/>
                                </a:lnTo>
                                <a:lnTo>
                                  <a:pt x="117" y="167"/>
                                </a:lnTo>
                                <a:lnTo>
                                  <a:pt x="95" y="158"/>
                                </a:lnTo>
                                <a:lnTo>
                                  <a:pt x="88" y="106"/>
                                </a:lnTo>
                                <a:lnTo>
                                  <a:pt x="27" y="67"/>
                                </a:lnTo>
                                <a:lnTo>
                                  <a:pt x="17" y="77"/>
                                </a:lnTo>
                                <a:lnTo>
                                  <a:pt x="11" y="73"/>
                                </a:lnTo>
                                <a:lnTo>
                                  <a:pt x="17" y="61"/>
                                </a:lnTo>
                                <a:lnTo>
                                  <a:pt x="6" y="50"/>
                                </a:lnTo>
                                <a:lnTo>
                                  <a:pt x="17" y="46"/>
                                </a:lnTo>
                                <a:lnTo>
                                  <a:pt x="17" y="39"/>
                                </a:lnTo>
                                <a:lnTo>
                                  <a:pt x="11" y="39"/>
                                </a:lnTo>
                                <a:lnTo>
                                  <a:pt x="0" y="29"/>
                                </a:lnTo>
                                <a:lnTo>
                                  <a:pt x="0" y="17"/>
                                </a:lnTo>
                                <a:lnTo>
                                  <a:pt x="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8" name="Freeform 5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21" y="2584"/>
                            <a:ext cx="127" cy="167"/>
                          </a:xfrm>
                          <a:custGeom>
                            <a:avLst/>
                            <a:gdLst>
                              <a:gd name="T0" fmla="*/ 11 w 127"/>
                              <a:gd name="T1" fmla="*/ 0 h 167"/>
                              <a:gd name="T2" fmla="*/ 33 w 127"/>
                              <a:gd name="T3" fmla="*/ 17 h 167"/>
                              <a:gd name="T4" fmla="*/ 33 w 127"/>
                              <a:gd name="T5" fmla="*/ 46 h 167"/>
                              <a:gd name="T6" fmla="*/ 61 w 127"/>
                              <a:gd name="T7" fmla="*/ 56 h 167"/>
                              <a:gd name="T8" fmla="*/ 83 w 127"/>
                              <a:gd name="T9" fmla="*/ 29 h 167"/>
                              <a:gd name="T10" fmla="*/ 88 w 127"/>
                              <a:gd name="T11" fmla="*/ 29 h 167"/>
                              <a:gd name="T12" fmla="*/ 100 w 127"/>
                              <a:gd name="T13" fmla="*/ 39 h 167"/>
                              <a:gd name="T14" fmla="*/ 111 w 127"/>
                              <a:gd name="T15" fmla="*/ 46 h 167"/>
                              <a:gd name="T16" fmla="*/ 127 w 127"/>
                              <a:gd name="T17" fmla="*/ 46 h 167"/>
                              <a:gd name="T18" fmla="*/ 117 w 127"/>
                              <a:gd name="T19" fmla="*/ 167 h 167"/>
                              <a:gd name="T20" fmla="*/ 95 w 127"/>
                              <a:gd name="T21" fmla="*/ 158 h 167"/>
                              <a:gd name="T22" fmla="*/ 88 w 127"/>
                              <a:gd name="T23" fmla="*/ 106 h 167"/>
                              <a:gd name="T24" fmla="*/ 27 w 127"/>
                              <a:gd name="T25" fmla="*/ 67 h 167"/>
                              <a:gd name="T26" fmla="*/ 17 w 127"/>
                              <a:gd name="T27" fmla="*/ 77 h 167"/>
                              <a:gd name="T28" fmla="*/ 11 w 127"/>
                              <a:gd name="T29" fmla="*/ 73 h 167"/>
                              <a:gd name="T30" fmla="*/ 17 w 127"/>
                              <a:gd name="T31" fmla="*/ 61 h 167"/>
                              <a:gd name="T32" fmla="*/ 6 w 127"/>
                              <a:gd name="T33" fmla="*/ 50 h 167"/>
                              <a:gd name="T34" fmla="*/ 17 w 127"/>
                              <a:gd name="T35" fmla="*/ 46 h 167"/>
                              <a:gd name="T36" fmla="*/ 17 w 127"/>
                              <a:gd name="T37" fmla="*/ 39 h 167"/>
                              <a:gd name="T38" fmla="*/ 11 w 127"/>
                              <a:gd name="T39" fmla="*/ 39 h 167"/>
                              <a:gd name="T40" fmla="*/ 0 w 127"/>
                              <a:gd name="T41" fmla="*/ 29 h 167"/>
                              <a:gd name="T42" fmla="*/ 0 w 127"/>
                              <a:gd name="T43" fmla="*/ 17 h 167"/>
                              <a:gd name="T44" fmla="*/ 11 w 127"/>
                              <a:gd name="T45" fmla="*/ 0 h 167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w 127"/>
                              <a:gd name="T70" fmla="*/ 0 h 167"/>
                              <a:gd name="T71" fmla="*/ 127 w 127"/>
                              <a:gd name="T72" fmla="*/ 167 h 167"/>
                            </a:gdLst>
                            <a:ahLst/>
                            <a:cxnLst>
                              <a:cxn ang="T46">
                                <a:pos x="T0" y="T1"/>
                              </a:cxn>
                              <a:cxn ang="T47">
                                <a:pos x="T2" y="T3"/>
                              </a:cxn>
                              <a:cxn ang="T48">
                                <a:pos x="T4" y="T5"/>
                              </a:cxn>
                              <a:cxn ang="T49">
                                <a:pos x="T6" y="T7"/>
                              </a:cxn>
                              <a:cxn ang="T50">
                                <a:pos x="T8" y="T9"/>
                              </a:cxn>
                              <a:cxn ang="T51">
                                <a:pos x="T10" y="T11"/>
                              </a:cxn>
                              <a:cxn ang="T52">
                                <a:pos x="T12" y="T13"/>
                              </a:cxn>
                              <a:cxn ang="T53">
                                <a:pos x="T14" y="T15"/>
                              </a:cxn>
                              <a:cxn ang="T54">
                                <a:pos x="T16" y="T17"/>
                              </a:cxn>
                              <a:cxn ang="T55">
                                <a:pos x="T18" y="T19"/>
                              </a:cxn>
                              <a:cxn ang="T56">
                                <a:pos x="T20" y="T21"/>
                              </a:cxn>
                              <a:cxn ang="T57">
                                <a:pos x="T22" y="T23"/>
                              </a:cxn>
                              <a:cxn ang="T58">
                                <a:pos x="T24" y="T25"/>
                              </a:cxn>
                              <a:cxn ang="T59">
                                <a:pos x="T26" y="T27"/>
                              </a:cxn>
                              <a:cxn ang="T60">
                                <a:pos x="T28" y="T29"/>
                              </a:cxn>
                              <a:cxn ang="T61">
                                <a:pos x="T30" y="T31"/>
                              </a:cxn>
                              <a:cxn ang="T62">
                                <a:pos x="T32" y="T33"/>
                              </a:cxn>
                              <a:cxn ang="T63">
                                <a:pos x="T34" y="T35"/>
                              </a:cxn>
                              <a:cxn ang="T64">
                                <a:pos x="T36" y="T37"/>
                              </a:cxn>
                              <a:cxn ang="T65">
                                <a:pos x="T38" y="T39"/>
                              </a:cxn>
                              <a:cxn ang="T66">
                                <a:pos x="T40" y="T41"/>
                              </a:cxn>
                              <a:cxn ang="T67">
                                <a:pos x="T42" y="T43"/>
                              </a:cxn>
                              <a:cxn ang="T68">
                                <a:pos x="T44" y="T45"/>
                              </a:cxn>
                            </a:cxnLst>
                            <a:rect l="T69" t="T70" r="T71" b="T72"/>
                            <a:pathLst>
                              <a:path w="127" h="167">
                                <a:moveTo>
                                  <a:pt x="11" y="0"/>
                                </a:moveTo>
                                <a:lnTo>
                                  <a:pt x="33" y="17"/>
                                </a:lnTo>
                                <a:lnTo>
                                  <a:pt x="33" y="46"/>
                                </a:lnTo>
                                <a:lnTo>
                                  <a:pt x="61" y="56"/>
                                </a:lnTo>
                                <a:lnTo>
                                  <a:pt x="83" y="29"/>
                                </a:lnTo>
                                <a:lnTo>
                                  <a:pt x="88" y="29"/>
                                </a:lnTo>
                                <a:lnTo>
                                  <a:pt x="100" y="39"/>
                                </a:lnTo>
                                <a:lnTo>
                                  <a:pt x="111" y="46"/>
                                </a:lnTo>
                                <a:lnTo>
                                  <a:pt x="127" y="46"/>
                                </a:lnTo>
                                <a:lnTo>
                                  <a:pt x="117" y="167"/>
                                </a:lnTo>
                                <a:lnTo>
                                  <a:pt x="95" y="158"/>
                                </a:lnTo>
                                <a:lnTo>
                                  <a:pt x="88" y="106"/>
                                </a:lnTo>
                                <a:lnTo>
                                  <a:pt x="27" y="67"/>
                                </a:lnTo>
                                <a:lnTo>
                                  <a:pt x="17" y="77"/>
                                </a:lnTo>
                                <a:lnTo>
                                  <a:pt x="11" y="73"/>
                                </a:lnTo>
                                <a:lnTo>
                                  <a:pt x="17" y="61"/>
                                </a:lnTo>
                                <a:lnTo>
                                  <a:pt x="6" y="50"/>
                                </a:lnTo>
                                <a:lnTo>
                                  <a:pt x="17" y="46"/>
                                </a:lnTo>
                                <a:lnTo>
                                  <a:pt x="17" y="39"/>
                                </a:lnTo>
                                <a:lnTo>
                                  <a:pt x="11" y="39"/>
                                </a:lnTo>
                                <a:lnTo>
                                  <a:pt x="0" y="29"/>
                                </a:lnTo>
                                <a:lnTo>
                                  <a:pt x="0" y="17"/>
                                </a:lnTo>
                                <a:lnTo>
                                  <a:pt x="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39" name="Freeform 5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9" y="2645"/>
                            <a:ext cx="17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10"/>
                              <a:gd name="T2" fmla="*/ 12 w 17"/>
                              <a:gd name="T3" fmla="*/ 0 h 10"/>
                              <a:gd name="T4" fmla="*/ 17 w 17"/>
                              <a:gd name="T5" fmla="*/ 4 h 10"/>
                              <a:gd name="T6" fmla="*/ 12 w 17"/>
                              <a:gd name="T7" fmla="*/ 10 h 10"/>
                              <a:gd name="T8" fmla="*/ 0 w 17"/>
                              <a:gd name="T9" fmla="*/ 0 h 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10"/>
                              <a:gd name="T17" fmla="*/ 17 w 17"/>
                              <a:gd name="T18" fmla="*/ 10 h 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10">
                                <a:moveTo>
                                  <a:pt x="0" y="0"/>
                                </a:moveTo>
                                <a:lnTo>
                                  <a:pt x="12" y="0"/>
                                </a:lnTo>
                                <a:lnTo>
                                  <a:pt x="17" y="4"/>
                                </a:lnTo>
                                <a:lnTo>
                                  <a:pt x="12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0" name="Freeform 5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9" y="2645"/>
                            <a:ext cx="17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10"/>
                              <a:gd name="T2" fmla="*/ 12 w 17"/>
                              <a:gd name="T3" fmla="*/ 0 h 10"/>
                              <a:gd name="T4" fmla="*/ 17 w 17"/>
                              <a:gd name="T5" fmla="*/ 4 h 10"/>
                              <a:gd name="T6" fmla="*/ 12 w 17"/>
                              <a:gd name="T7" fmla="*/ 10 h 10"/>
                              <a:gd name="T8" fmla="*/ 0 w 17"/>
                              <a:gd name="T9" fmla="*/ 0 h 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10"/>
                              <a:gd name="T17" fmla="*/ 17 w 17"/>
                              <a:gd name="T18" fmla="*/ 10 h 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10">
                                <a:moveTo>
                                  <a:pt x="0" y="0"/>
                                </a:moveTo>
                                <a:lnTo>
                                  <a:pt x="12" y="0"/>
                                </a:lnTo>
                                <a:lnTo>
                                  <a:pt x="17" y="4"/>
                                </a:lnTo>
                                <a:lnTo>
                                  <a:pt x="12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1" name="Freeform 5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5" y="2502"/>
                            <a:ext cx="138" cy="149"/>
                          </a:xfrm>
                          <a:custGeom>
                            <a:avLst/>
                            <a:gdLst>
                              <a:gd name="T0" fmla="*/ 10 w 138"/>
                              <a:gd name="T1" fmla="*/ 44 h 149"/>
                              <a:gd name="T2" fmla="*/ 21 w 138"/>
                              <a:gd name="T3" fmla="*/ 50 h 149"/>
                              <a:gd name="T4" fmla="*/ 83 w 138"/>
                              <a:gd name="T5" fmla="*/ 44 h 149"/>
                              <a:gd name="T6" fmla="*/ 115 w 138"/>
                              <a:gd name="T7" fmla="*/ 0 h 149"/>
                              <a:gd name="T8" fmla="*/ 127 w 138"/>
                              <a:gd name="T9" fmla="*/ 0 h 149"/>
                              <a:gd name="T10" fmla="*/ 138 w 138"/>
                              <a:gd name="T11" fmla="*/ 55 h 149"/>
                              <a:gd name="T12" fmla="*/ 127 w 138"/>
                              <a:gd name="T13" fmla="*/ 99 h 149"/>
                              <a:gd name="T14" fmla="*/ 121 w 138"/>
                              <a:gd name="T15" fmla="*/ 111 h 149"/>
                              <a:gd name="T16" fmla="*/ 121 w 138"/>
                              <a:gd name="T17" fmla="*/ 128 h 149"/>
                              <a:gd name="T18" fmla="*/ 98 w 138"/>
                              <a:gd name="T19" fmla="*/ 149 h 149"/>
                              <a:gd name="T20" fmla="*/ 88 w 138"/>
                              <a:gd name="T21" fmla="*/ 149 h 149"/>
                              <a:gd name="T22" fmla="*/ 83 w 138"/>
                              <a:gd name="T23" fmla="*/ 143 h 149"/>
                              <a:gd name="T24" fmla="*/ 44 w 138"/>
                              <a:gd name="T25" fmla="*/ 143 h 149"/>
                              <a:gd name="T26" fmla="*/ 38 w 138"/>
                              <a:gd name="T27" fmla="*/ 132 h 149"/>
                              <a:gd name="T28" fmla="*/ 21 w 138"/>
                              <a:gd name="T29" fmla="*/ 128 h 149"/>
                              <a:gd name="T30" fmla="*/ 6 w 138"/>
                              <a:gd name="T31" fmla="*/ 78 h 149"/>
                              <a:gd name="T32" fmla="*/ 0 w 138"/>
                              <a:gd name="T33" fmla="*/ 55 h 149"/>
                              <a:gd name="T34" fmla="*/ 10 w 138"/>
                              <a:gd name="T35" fmla="*/ 44 h 14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38"/>
                              <a:gd name="T55" fmla="*/ 0 h 149"/>
                              <a:gd name="T56" fmla="*/ 138 w 138"/>
                              <a:gd name="T57" fmla="*/ 149 h 149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38" h="149">
                                <a:moveTo>
                                  <a:pt x="10" y="44"/>
                                </a:moveTo>
                                <a:lnTo>
                                  <a:pt x="21" y="50"/>
                                </a:lnTo>
                                <a:lnTo>
                                  <a:pt x="83" y="44"/>
                                </a:lnTo>
                                <a:lnTo>
                                  <a:pt x="115" y="0"/>
                                </a:lnTo>
                                <a:lnTo>
                                  <a:pt x="127" y="0"/>
                                </a:lnTo>
                                <a:lnTo>
                                  <a:pt x="138" y="55"/>
                                </a:lnTo>
                                <a:lnTo>
                                  <a:pt x="127" y="99"/>
                                </a:lnTo>
                                <a:lnTo>
                                  <a:pt x="121" y="111"/>
                                </a:lnTo>
                                <a:lnTo>
                                  <a:pt x="121" y="128"/>
                                </a:lnTo>
                                <a:lnTo>
                                  <a:pt x="98" y="149"/>
                                </a:lnTo>
                                <a:lnTo>
                                  <a:pt x="88" y="149"/>
                                </a:lnTo>
                                <a:lnTo>
                                  <a:pt x="83" y="143"/>
                                </a:lnTo>
                                <a:lnTo>
                                  <a:pt x="44" y="143"/>
                                </a:lnTo>
                                <a:lnTo>
                                  <a:pt x="38" y="132"/>
                                </a:lnTo>
                                <a:lnTo>
                                  <a:pt x="21" y="128"/>
                                </a:lnTo>
                                <a:lnTo>
                                  <a:pt x="6" y="78"/>
                                </a:lnTo>
                                <a:lnTo>
                                  <a:pt x="0" y="55"/>
                                </a:lnTo>
                                <a:lnTo>
                                  <a:pt x="1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2" name="Freeform 5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70" y="2733"/>
                            <a:ext cx="13" cy="12"/>
                          </a:xfrm>
                          <a:custGeom>
                            <a:avLst/>
                            <a:gdLst>
                              <a:gd name="T0" fmla="*/ 0 w 13"/>
                              <a:gd name="T1" fmla="*/ 1 h 12"/>
                              <a:gd name="T2" fmla="*/ 6 w 13"/>
                              <a:gd name="T3" fmla="*/ 0 h 12"/>
                              <a:gd name="T4" fmla="*/ 13 w 13"/>
                              <a:gd name="T5" fmla="*/ 6 h 12"/>
                              <a:gd name="T6" fmla="*/ 7 w 13"/>
                              <a:gd name="T7" fmla="*/ 12 h 12"/>
                              <a:gd name="T8" fmla="*/ 0 w 13"/>
                              <a:gd name="T9" fmla="*/ 6 h 12"/>
                              <a:gd name="T10" fmla="*/ 0 w 13"/>
                              <a:gd name="T11" fmla="*/ 1 h 1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3"/>
                              <a:gd name="T19" fmla="*/ 0 h 12"/>
                              <a:gd name="T20" fmla="*/ 13 w 13"/>
                              <a:gd name="T21" fmla="*/ 12 h 1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3" h="12">
                                <a:moveTo>
                                  <a:pt x="0" y="1"/>
                                </a:moveTo>
                                <a:lnTo>
                                  <a:pt x="6" y="0"/>
                                </a:lnTo>
                                <a:lnTo>
                                  <a:pt x="13" y="6"/>
                                </a:lnTo>
                                <a:lnTo>
                                  <a:pt x="7" y="12"/>
                                </a:lnTo>
                                <a:lnTo>
                                  <a:pt x="0" y="6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3" name="Freeform 5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70" y="2733"/>
                            <a:ext cx="13" cy="12"/>
                          </a:xfrm>
                          <a:custGeom>
                            <a:avLst/>
                            <a:gdLst>
                              <a:gd name="T0" fmla="*/ 0 w 13"/>
                              <a:gd name="T1" fmla="*/ 1 h 12"/>
                              <a:gd name="T2" fmla="*/ 6 w 13"/>
                              <a:gd name="T3" fmla="*/ 0 h 12"/>
                              <a:gd name="T4" fmla="*/ 13 w 13"/>
                              <a:gd name="T5" fmla="*/ 6 h 12"/>
                              <a:gd name="T6" fmla="*/ 7 w 13"/>
                              <a:gd name="T7" fmla="*/ 12 h 12"/>
                              <a:gd name="T8" fmla="*/ 0 w 13"/>
                              <a:gd name="T9" fmla="*/ 6 h 12"/>
                              <a:gd name="T10" fmla="*/ 0 w 13"/>
                              <a:gd name="T11" fmla="*/ 1 h 1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3"/>
                              <a:gd name="T19" fmla="*/ 0 h 12"/>
                              <a:gd name="T20" fmla="*/ 13 w 13"/>
                              <a:gd name="T21" fmla="*/ 12 h 1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3" h="12">
                                <a:moveTo>
                                  <a:pt x="0" y="1"/>
                                </a:moveTo>
                                <a:lnTo>
                                  <a:pt x="6" y="0"/>
                                </a:lnTo>
                                <a:lnTo>
                                  <a:pt x="13" y="6"/>
                                </a:lnTo>
                                <a:lnTo>
                                  <a:pt x="7" y="12"/>
                                </a:lnTo>
                                <a:lnTo>
                                  <a:pt x="0" y="6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4" name="Freeform 5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0" y="2734"/>
                            <a:ext cx="36" cy="15"/>
                          </a:xfrm>
                          <a:custGeom>
                            <a:avLst/>
                            <a:gdLst>
                              <a:gd name="T0" fmla="*/ 7 w 36"/>
                              <a:gd name="T1" fmla="*/ 3 h 15"/>
                              <a:gd name="T2" fmla="*/ 1 w 36"/>
                              <a:gd name="T3" fmla="*/ 9 h 15"/>
                              <a:gd name="T4" fmla="*/ 0 w 36"/>
                              <a:gd name="T5" fmla="*/ 14 h 15"/>
                              <a:gd name="T6" fmla="*/ 10 w 36"/>
                              <a:gd name="T7" fmla="*/ 15 h 15"/>
                              <a:gd name="T8" fmla="*/ 15 w 36"/>
                              <a:gd name="T9" fmla="*/ 12 h 15"/>
                              <a:gd name="T10" fmla="*/ 27 w 36"/>
                              <a:gd name="T11" fmla="*/ 11 h 15"/>
                              <a:gd name="T12" fmla="*/ 30 w 36"/>
                              <a:gd name="T13" fmla="*/ 12 h 15"/>
                              <a:gd name="T14" fmla="*/ 36 w 36"/>
                              <a:gd name="T15" fmla="*/ 9 h 15"/>
                              <a:gd name="T16" fmla="*/ 33 w 36"/>
                              <a:gd name="T17" fmla="*/ 5 h 15"/>
                              <a:gd name="T18" fmla="*/ 27 w 36"/>
                              <a:gd name="T19" fmla="*/ 5 h 15"/>
                              <a:gd name="T20" fmla="*/ 23 w 36"/>
                              <a:gd name="T21" fmla="*/ 0 h 15"/>
                              <a:gd name="T22" fmla="*/ 18 w 36"/>
                              <a:gd name="T23" fmla="*/ 0 h 15"/>
                              <a:gd name="T24" fmla="*/ 18 w 36"/>
                              <a:gd name="T25" fmla="*/ 5 h 15"/>
                              <a:gd name="T26" fmla="*/ 23 w 36"/>
                              <a:gd name="T27" fmla="*/ 6 h 15"/>
                              <a:gd name="T28" fmla="*/ 17 w 36"/>
                              <a:gd name="T29" fmla="*/ 8 h 15"/>
                              <a:gd name="T30" fmla="*/ 7 w 36"/>
                              <a:gd name="T31" fmla="*/ 3 h 15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36"/>
                              <a:gd name="T49" fmla="*/ 0 h 15"/>
                              <a:gd name="T50" fmla="*/ 36 w 36"/>
                              <a:gd name="T51" fmla="*/ 15 h 15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36" h="15">
                                <a:moveTo>
                                  <a:pt x="7" y="3"/>
                                </a:moveTo>
                                <a:lnTo>
                                  <a:pt x="1" y="9"/>
                                </a:lnTo>
                                <a:lnTo>
                                  <a:pt x="0" y="14"/>
                                </a:lnTo>
                                <a:lnTo>
                                  <a:pt x="10" y="15"/>
                                </a:lnTo>
                                <a:lnTo>
                                  <a:pt x="15" y="12"/>
                                </a:lnTo>
                                <a:lnTo>
                                  <a:pt x="27" y="11"/>
                                </a:lnTo>
                                <a:lnTo>
                                  <a:pt x="30" y="12"/>
                                </a:lnTo>
                                <a:lnTo>
                                  <a:pt x="36" y="9"/>
                                </a:lnTo>
                                <a:lnTo>
                                  <a:pt x="33" y="5"/>
                                </a:lnTo>
                                <a:lnTo>
                                  <a:pt x="27" y="5"/>
                                </a:lnTo>
                                <a:lnTo>
                                  <a:pt x="23" y="0"/>
                                </a:lnTo>
                                <a:lnTo>
                                  <a:pt x="18" y="0"/>
                                </a:lnTo>
                                <a:lnTo>
                                  <a:pt x="18" y="5"/>
                                </a:lnTo>
                                <a:lnTo>
                                  <a:pt x="23" y="6"/>
                                </a:lnTo>
                                <a:lnTo>
                                  <a:pt x="17" y="8"/>
                                </a:lnTo>
                                <a:lnTo>
                                  <a:pt x="7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5" name="Freeform 5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0" y="2734"/>
                            <a:ext cx="36" cy="15"/>
                          </a:xfrm>
                          <a:custGeom>
                            <a:avLst/>
                            <a:gdLst>
                              <a:gd name="T0" fmla="*/ 7 w 36"/>
                              <a:gd name="T1" fmla="*/ 3 h 15"/>
                              <a:gd name="T2" fmla="*/ 1 w 36"/>
                              <a:gd name="T3" fmla="*/ 9 h 15"/>
                              <a:gd name="T4" fmla="*/ 0 w 36"/>
                              <a:gd name="T5" fmla="*/ 14 h 15"/>
                              <a:gd name="T6" fmla="*/ 10 w 36"/>
                              <a:gd name="T7" fmla="*/ 15 h 15"/>
                              <a:gd name="T8" fmla="*/ 15 w 36"/>
                              <a:gd name="T9" fmla="*/ 12 h 15"/>
                              <a:gd name="T10" fmla="*/ 27 w 36"/>
                              <a:gd name="T11" fmla="*/ 11 h 15"/>
                              <a:gd name="T12" fmla="*/ 30 w 36"/>
                              <a:gd name="T13" fmla="*/ 12 h 15"/>
                              <a:gd name="T14" fmla="*/ 36 w 36"/>
                              <a:gd name="T15" fmla="*/ 9 h 15"/>
                              <a:gd name="T16" fmla="*/ 33 w 36"/>
                              <a:gd name="T17" fmla="*/ 5 h 15"/>
                              <a:gd name="T18" fmla="*/ 27 w 36"/>
                              <a:gd name="T19" fmla="*/ 5 h 15"/>
                              <a:gd name="T20" fmla="*/ 23 w 36"/>
                              <a:gd name="T21" fmla="*/ 0 h 15"/>
                              <a:gd name="T22" fmla="*/ 18 w 36"/>
                              <a:gd name="T23" fmla="*/ 0 h 15"/>
                              <a:gd name="T24" fmla="*/ 18 w 36"/>
                              <a:gd name="T25" fmla="*/ 5 h 15"/>
                              <a:gd name="T26" fmla="*/ 23 w 36"/>
                              <a:gd name="T27" fmla="*/ 6 h 15"/>
                              <a:gd name="T28" fmla="*/ 17 w 36"/>
                              <a:gd name="T29" fmla="*/ 8 h 15"/>
                              <a:gd name="T30" fmla="*/ 7 w 36"/>
                              <a:gd name="T31" fmla="*/ 3 h 15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36"/>
                              <a:gd name="T49" fmla="*/ 0 h 15"/>
                              <a:gd name="T50" fmla="*/ 36 w 36"/>
                              <a:gd name="T51" fmla="*/ 15 h 15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36" h="15">
                                <a:moveTo>
                                  <a:pt x="7" y="3"/>
                                </a:moveTo>
                                <a:lnTo>
                                  <a:pt x="1" y="9"/>
                                </a:lnTo>
                                <a:lnTo>
                                  <a:pt x="0" y="14"/>
                                </a:lnTo>
                                <a:lnTo>
                                  <a:pt x="10" y="15"/>
                                </a:lnTo>
                                <a:lnTo>
                                  <a:pt x="15" y="12"/>
                                </a:lnTo>
                                <a:lnTo>
                                  <a:pt x="27" y="11"/>
                                </a:lnTo>
                                <a:lnTo>
                                  <a:pt x="30" y="12"/>
                                </a:lnTo>
                                <a:lnTo>
                                  <a:pt x="36" y="9"/>
                                </a:lnTo>
                                <a:lnTo>
                                  <a:pt x="33" y="5"/>
                                </a:lnTo>
                                <a:lnTo>
                                  <a:pt x="27" y="5"/>
                                </a:lnTo>
                                <a:lnTo>
                                  <a:pt x="23" y="0"/>
                                </a:lnTo>
                                <a:lnTo>
                                  <a:pt x="18" y="0"/>
                                </a:lnTo>
                                <a:lnTo>
                                  <a:pt x="18" y="5"/>
                                </a:lnTo>
                                <a:lnTo>
                                  <a:pt x="23" y="6"/>
                                </a:lnTo>
                                <a:lnTo>
                                  <a:pt x="17" y="8"/>
                                </a:lnTo>
                                <a:lnTo>
                                  <a:pt x="7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6" name="Freeform 5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5" y="2755"/>
                            <a:ext cx="29" cy="17"/>
                          </a:xfrm>
                          <a:custGeom>
                            <a:avLst/>
                            <a:gdLst>
                              <a:gd name="T0" fmla="*/ 3 w 29"/>
                              <a:gd name="T1" fmla="*/ 0 h 17"/>
                              <a:gd name="T2" fmla="*/ 0 w 29"/>
                              <a:gd name="T3" fmla="*/ 5 h 17"/>
                              <a:gd name="T4" fmla="*/ 3 w 29"/>
                              <a:gd name="T5" fmla="*/ 8 h 17"/>
                              <a:gd name="T6" fmla="*/ 10 w 29"/>
                              <a:gd name="T7" fmla="*/ 9 h 17"/>
                              <a:gd name="T8" fmla="*/ 19 w 29"/>
                              <a:gd name="T9" fmla="*/ 17 h 17"/>
                              <a:gd name="T10" fmla="*/ 25 w 29"/>
                              <a:gd name="T11" fmla="*/ 15 h 17"/>
                              <a:gd name="T12" fmla="*/ 29 w 29"/>
                              <a:gd name="T13" fmla="*/ 12 h 17"/>
                              <a:gd name="T14" fmla="*/ 24 w 29"/>
                              <a:gd name="T15" fmla="*/ 5 h 17"/>
                              <a:gd name="T16" fmla="*/ 19 w 29"/>
                              <a:gd name="T17" fmla="*/ 3 h 17"/>
                              <a:gd name="T18" fmla="*/ 15 w 29"/>
                              <a:gd name="T19" fmla="*/ 0 h 17"/>
                              <a:gd name="T20" fmla="*/ 9 w 29"/>
                              <a:gd name="T21" fmla="*/ 2 h 17"/>
                              <a:gd name="T22" fmla="*/ 3 w 29"/>
                              <a:gd name="T23" fmla="*/ 0 h 17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9"/>
                              <a:gd name="T37" fmla="*/ 0 h 17"/>
                              <a:gd name="T38" fmla="*/ 29 w 29"/>
                              <a:gd name="T39" fmla="*/ 17 h 17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9" h="17">
                                <a:moveTo>
                                  <a:pt x="3" y="0"/>
                                </a:moveTo>
                                <a:lnTo>
                                  <a:pt x="0" y="5"/>
                                </a:lnTo>
                                <a:lnTo>
                                  <a:pt x="3" y="8"/>
                                </a:lnTo>
                                <a:lnTo>
                                  <a:pt x="10" y="9"/>
                                </a:lnTo>
                                <a:lnTo>
                                  <a:pt x="19" y="17"/>
                                </a:lnTo>
                                <a:lnTo>
                                  <a:pt x="25" y="15"/>
                                </a:lnTo>
                                <a:lnTo>
                                  <a:pt x="29" y="12"/>
                                </a:lnTo>
                                <a:lnTo>
                                  <a:pt x="24" y="5"/>
                                </a:lnTo>
                                <a:lnTo>
                                  <a:pt x="19" y="3"/>
                                </a:lnTo>
                                <a:lnTo>
                                  <a:pt x="15" y="0"/>
                                </a:lnTo>
                                <a:lnTo>
                                  <a:pt x="9" y="2"/>
                                </a:lnTo>
                                <a:lnTo>
                                  <a:pt x="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7" name="Freeform 5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5" y="2755"/>
                            <a:ext cx="29" cy="17"/>
                          </a:xfrm>
                          <a:custGeom>
                            <a:avLst/>
                            <a:gdLst>
                              <a:gd name="T0" fmla="*/ 3 w 29"/>
                              <a:gd name="T1" fmla="*/ 0 h 17"/>
                              <a:gd name="T2" fmla="*/ 0 w 29"/>
                              <a:gd name="T3" fmla="*/ 5 h 17"/>
                              <a:gd name="T4" fmla="*/ 3 w 29"/>
                              <a:gd name="T5" fmla="*/ 8 h 17"/>
                              <a:gd name="T6" fmla="*/ 10 w 29"/>
                              <a:gd name="T7" fmla="*/ 9 h 17"/>
                              <a:gd name="T8" fmla="*/ 19 w 29"/>
                              <a:gd name="T9" fmla="*/ 17 h 17"/>
                              <a:gd name="T10" fmla="*/ 25 w 29"/>
                              <a:gd name="T11" fmla="*/ 15 h 17"/>
                              <a:gd name="T12" fmla="*/ 29 w 29"/>
                              <a:gd name="T13" fmla="*/ 12 h 17"/>
                              <a:gd name="T14" fmla="*/ 24 w 29"/>
                              <a:gd name="T15" fmla="*/ 5 h 17"/>
                              <a:gd name="T16" fmla="*/ 19 w 29"/>
                              <a:gd name="T17" fmla="*/ 3 h 17"/>
                              <a:gd name="T18" fmla="*/ 15 w 29"/>
                              <a:gd name="T19" fmla="*/ 0 h 17"/>
                              <a:gd name="T20" fmla="*/ 9 w 29"/>
                              <a:gd name="T21" fmla="*/ 2 h 17"/>
                              <a:gd name="T22" fmla="*/ 3 w 29"/>
                              <a:gd name="T23" fmla="*/ 0 h 17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9"/>
                              <a:gd name="T37" fmla="*/ 0 h 17"/>
                              <a:gd name="T38" fmla="*/ 29 w 29"/>
                              <a:gd name="T39" fmla="*/ 17 h 17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9" h="17">
                                <a:moveTo>
                                  <a:pt x="3" y="0"/>
                                </a:moveTo>
                                <a:lnTo>
                                  <a:pt x="0" y="5"/>
                                </a:lnTo>
                                <a:lnTo>
                                  <a:pt x="3" y="8"/>
                                </a:lnTo>
                                <a:lnTo>
                                  <a:pt x="10" y="9"/>
                                </a:lnTo>
                                <a:lnTo>
                                  <a:pt x="19" y="17"/>
                                </a:lnTo>
                                <a:lnTo>
                                  <a:pt x="25" y="15"/>
                                </a:lnTo>
                                <a:lnTo>
                                  <a:pt x="29" y="12"/>
                                </a:lnTo>
                                <a:lnTo>
                                  <a:pt x="24" y="5"/>
                                </a:lnTo>
                                <a:lnTo>
                                  <a:pt x="19" y="3"/>
                                </a:lnTo>
                                <a:lnTo>
                                  <a:pt x="15" y="0"/>
                                </a:lnTo>
                                <a:lnTo>
                                  <a:pt x="9" y="2"/>
                                </a:lnTo>
                                <a:lnTo>
                                  <a:pt x="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8" name="Freeform 6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4" y="2734"/>
                            <a:ext cx="56" cy="14"/>
                          </a:xfrm>
                          <a:custGeom>
                            <a:avLst/>
                            <a:gdLst>
                              <a:gd name="T0" fmla="*/ 0 w 56"/>
                              <a:gd name="T1" fmla="*/ 11 h 14"/>
                              <a:gd name="T2" fmla="*/ 7 w 56"/>
                              <a:gd name="T3" fmla="*/ 5 h 14"/>
                              <a:gd name="T4" fmla="*/ 13 w 56"/>
                              <a:gd name="T5" fmla="*/ 3 h 14"/>
                              <a:gd name="T6" fmla="*/ 26 w 56"/>
                              <a:gd name="T7" fmla="*/ 8 h 14"/>
                              <a:gd name="T8" fmla="*/ 36 w 56"/>
                              <a:gd name="T9" fmla="*/ 6 h 14"/>
                              <a:gd name="T10" fmla="*/ 42 w 56"/>
                              <a:gd name="T11" fmla="*/ 6 h 14"/>
                              <a:gd name="T12" fmla="*/ 50 w 56"/>
                              <a:gd name="T13" fmla="*/ 0 h 14"/>
                              <a:gd name="T14" fmla="*/ 53 w 56"/>
                              <a:gd name="T15" fmla="*/ 5 h 14"/>
                              <a:gd name="T16" fmla="*/ 56 w 56"/>
                              <a:gd name="T17" fmla="*/ 5 h 14"/>
                              <a:gd name="T18" fmla="*/ 53 w 56"/>
                              <a:gd name="T19" fmla="*/ 8 h 14"/>
                              <a:gd name="T20" fmla="*/ 50 w 56"/>
                              <a:gd name="T21" fmla="*/ 9 h 14"/>
                              <a:gd name="T22" fmla="*/ 38 w 56"/>
                              <a:gd name="T23" fmla="*/ 12 h 14"/>
                              <a:gd name="T24" fmla="*/ 27 w 56"/>
                              <a:gd name="T25" fmla="*/ 14 h 14"/>
                              <a:gd name="T26" fmla="*/ 12 w 56"/>
                              <a:gd name="T27" fmla="*/ 14 h 14"/>
                              <a:gd name="T28" fmla="*/ 1 w 56"/>
                              <a:gd name="T29" fmla="*/ 12 h 14"/>
                              <a:gd name="T30" fmla="*/ 0 w 56"/>
                              <a:gd name="T31" fmla="*/ 11 h 14"/>
                              <a:gd name="T32" fmla="*/ 0 w 56"/>
                              <a:gd name="T33" fmla="*/ 11 h 14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56"/>
                              <a:gd name="T52" fmla="*/ 0 h 14"/>
                              <a:gd name="T53" fmla="*/ 56 w 56"/>
                              <a:gd name="T54" fmla="*/ 14 h 14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56" h="14">
                                <a:moveTo>
                                  <a:pt x="0" y="11"/>
                                </a:moveTo>
                                <a:lnTo>
                                  <a:pt x="7" y="5"/>
                                </a:lnTo>
                                <a:lnTo>
                                  <a:pt x="13" y="3"/>
                                </a:lnTo>
                                <a:lnTo>
                                  <a:pt x="26" y="8"/>
                                </a:lnTo>
                                <a:lnTo>
                                  <a:pt x="36" y="6"/>
                                </a:lnTo>
                                <a:lnTo>
                                  <a:pt x="42" y="6"/>
                                </a:lnTo>
                                <a:lnTo>
                                  <a:pt x="50" y="0"/>
                                </a:lnTo>
                                <a:lnTo>
                                  <a:pt x="53" y="5"/>
                                </a:lnTo>
                                <a:lnTo>
                                  <a:pt x="56" y="5"/>
                                </a:lnTo>
                                <a:lnTo>
                                  <a:pt x="53" y="8"/>
                                </a:lnTo>
                                <a:lnTo>
                                  <a:pt x="50" y="9"/>
                                </a:lnTo>
                                <a:lnTo>
                                  <a:pt x="38" y="12"/>
                                </a:lnTo>
                                <a:lnTo>
                                  <a:pt x="27" y="14"/>
                                </a:lnTo>
                                <a:lnTo>
                                  <a:pt x="12" y="14"/>
                                </a:lnTo>
                                <a:lnTo>
                                  <a:pt x="1" y="12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49" name="Freeform 6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4" y="2734"/>
                            <a:ext cx="56" cy="14"/>
                          </a:xfrm>
                          <a:custGeom>
                            <a:avLst/>
                            <a:gdLst>
                              <a:gd name="T0" fmla="*/ 0 w 56"/>
                              <a:gd name="T1" fmla="*/ 11 h 14"/>
                              <a:gd name="T2" fmla="*/ 7 w 56"/>
                              <a:gd name="T3" fmla="*/ 5 h 14"/>
                              <a:gd name="T4" fmla="*/ 13 w 56"/>
                              <a:gd name="T5" fmla="*/ 3 h 14"/>
                              <a:gd name="T6" fmla="*/ 26 w 56"/>
                              <a:gd name="T7" fmla="*/ 8 h 14"/>
                              <a:gd name="T8" fmla="*/ 36 w 56"/>
                              <a:gd name="T9" fmla="*/ 6 h 14"/>
                              <a:gd name="T10" fmla="*/ 42 w 56"/>
                              <a:gd name="T11" fmla="*/ 6 h 14"/>
                              <a:gd name="T12" fmla="*/ 50 w 56"/>
                              <a:gd name="T13" fmla="*/ 0 h 14"/>
                              <a:gd name="T14" fmla="*/ 53 w 56"/>
                              <a:gd name="T15" fmla="*/ 5 h 14"/>
                              <a:gd name="T16" fmla="*/ 56 w 56"/>
                              <a:gd name="T17" fmla="*/ 5 h 14"/>
                              <a:gd name="T18" fmla="*/ 53 w 56"/>
                              <a:gd name="T19" fmla="*/ 8 h 14"/>
                              <a:gd name="T20" fmla="*/ 50 w 56"/>
                              <a:gd name="T21" fmla="*/ 9 h 14"/>
                              <a:gd name="T22" fmla="*/ 38 w 56"/>
                              <a:gd name="T23" fmla="*/ 12 h 14"/>
                              <a:gd name="T24" fmla="*/ 27 w 56"/>
                              <a:gd name="T25" fmla="*/ 14 h 14"/>
                              <a:gd name="T26" fmla="*/ 12 w 56"/>
                              <a:gd name="T27" fmla="*/ 14 h 14"/>
                              <a:gd name="T28" fmla="*/ 1 w 56"/>
                              <a:gd name="T29" fmla="*/ 12 h 14"/>
                              <a:gd name="T30" fmla="*/ 0 w 56"/>
                              <a:gd name="T31" fmla="*/ 11 h 14"/>
                              <a:gd name="T32" fmla="*/ 0 w 56"/>
                              <a:gd name="T33" fmla="*/ 11 h 14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56"/>
                              <a:gd name="T52" fmla="*/ 0 h 14"/>
                              <a:gd name="T53" fmla="*/ 56 w 56"/>
                              <a:gd name="T54" fmla="*/ 14 h 14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56" h="14">
                                <a:moveTo>
                                  <a:pt x="0" y="11"/>
                                </a:moveTo>
                                <a:lnTo>
                                  <a:pt x="7" y="5"/>
                                </a:lnTo>
                                <a:lnTo>
                                  <a:pt x="13" y="3"/>
                                </a:lnTo>
                                <a:lnTo>
                                  <a:pt x="26" y="8"/>
                                </a:lnTo>
                                <a:lnTo>
                                  <a:pt x="36" y="6"/>
                                </a:lnTo>
                                <a:lnTo>
                                  <a:pt x="42" y="6"/>
                                </a:lnTo>
                                <a:lnTo>
                                  <a:pt x="50" y="0"/>
                                </a:lnTo>
                                <a:lnTo>
                                  <a:pt x="53" y="5"/>
                                </a:lnTo>
                                <a:lnTo>
                                  <a:pt x="56" y="5"/>
                                </a:lnTo>
                                <a:lnTo>
                                  <a:pt x="53" y="8"/>
                                </a:lnTo>
                                <a:lnTo>
                                  <a:pt x="50" y="9"/>
                                </a:lnTo>
                                <a:lnTo>
                                  <a:pt x="38" y="12"/>
                                </a:lnTo>
                                <a:lnTo>
                                  <a:pt x="27" y="14"/>
                                </a:lnTo>
                                <a:lnTo>
                                  <a:pt x="12" y="14"/>
                                </a:lnTo>
                                <a:lnTo>
                                  <a:pt x="1" y="12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0" name="Freeform 6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7" y="2734"/>
                            <a:ext cx="12" cy="6"/>
                          </a:xfrm>
                          <a:custGeom>
                            <a:avLst/>
                            <a:gdLst>
                              <a:gd name="T0" fmla="*/ 9 w 12"/>
                              <a:gd name="T1" fmla="*/ 0 h 6"/>
                              <a:gd name="T2" fmla="*/ 12 w 12"/>
                              <a:gd name="T3" fmla="*/ 5 h 6"/>
                              <a:gd name="T4" fmla="*/ 0 w 12"/>
                              <a:gd name="T5" fmla="*/ 6 h 6"/>
                              <a:gd name="T6" fmla="*/ 0 w 12"/>
                              <a:gd name="T7" fmla="*/ 2 h 6"/>
                              <a:gd name="T8" fmla="*/ 9 w 12"/>
                              <a:gd name="T9" fmla="*/ 0 h 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"/>
                              <a:gd name="T16" fmla="*/ 0 h 6"/>
                              <a:gd name="T17" fmla="*/ 12 w 12"/>
                              <a:gd name="T18" fmla="*/ 6 h 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" h="6">
                                <a:moveTo>
                                  <a:pt x="9" y="0"/>
                                </a:moveTo>
                                <a:lnTo>
                                  <a:pt x="12" y="5"/>
                                </a:lnTo>
                                <a:lnTo>
                                  <a:pt x="0" y="6"/>
                                </a:lnTo>
                                <a:lnTo>
                                  <a:pt x="0" y="2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1" name="Freeform 6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7" y="2734"/>
                            <a:ext cx="12" cy="6"/>
                          </a:xfrm>
                          <a:custGeom>
                            <a:avLst/>
                            <a:gdLst>
                              <a:gd name="T0" fmla="*/ 9 w 12"/>
                              <a:gd name="T1" fmla="*/ 0 h 6"/>
                              <a:gd name="T2" fmla="*/ 12 w 12"/>
                              <a:gd name="T3" fmla="*/ 5 h 6"/>
                              <a:gd name="T4" fmla="*/ 0 w 12"/>
                              <a:gd name="T5" fmla="*/ 6 h 6"/>
                              <a:gd name="T6" fmla="*/ 0 w 12"/>
                              <a:gd name="T7" fmla="*/ 2 h 6"/>
                              <a:gd name="T8" fmla="*/ 9 w 12"/>
                              <a:gd name="T9" fmla="*/ 0 h 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"/>
                              <a:gd name="T16" fmla="*/ 0 h 6"/>
                              <a:gd name="T17" fmla="*/ 12 w 12"/>
                              <a:gd name="T18" fmla="*/ 6 h 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" h="6">
                                <a:moveTo>
                                  <a:pt x="9" y="0"/>
                                </a:moveTo>
                                <a:lnTo>
                                  <a:pt x="12" y="5"/>
                                </a:lnTo>
                                <a:lnTo>
                                  <a:pt x="0" y="6"/>
                                </a:lnTo>
                                <a:lnTo>
                                  <a:pt x="0" y="2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2" name="Freeform 6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00" y="2736"/>
                            <a:ext cx="9" cy="10"/>
                          </a:xfrm>
                          <a:custGeom>
                            <a:avLst/>
                            <a:gdLst>
                              <a:gd name="T0" fmla="*/ 9 w 9"/>
                              <a:gd name="T1" fmla="*/ 0 h 10"/>
                              <a:gd name="T2" fmla="*/ 0 w 9"/>
                              <a:gd name="T3" fmla="*/ 7 h 10"/>
                              <a:gd name="T4" fmla="*/ 7 w 9"/>
                              <a:gd name="T5" fmla="*/ 10 h 10"/>
                              <a:gd name="T6" fmla="*/ 9 w 9"/>
                              <a:gd name="T7" fmla="*/ 0 h 10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9"/>
                              <a:gd name="T13" fmla="*/ 0 h 10"/>
                              <a:gd name="T14" fmla="*/ 9 w 9"/>
                              <a:gd name="T15" fmla="*/ 10 h 10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9" h="10">
                                <a:moveTo>
                                  <a:pt x="9" y="0"/>
                                </a:moveTo>
                                <a:lnTo>
                                  <a:pt x="0" y="7"/>
                                </a:lnTo>
                                <a:lnTo>
                                  <a:pt x="7" y="10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3" name="Freeform 6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00" y="2736"/>
                            <a:ext cx="9" cy="10"/>
                          </a:xfrm>
                          <a:custGeom>
                            <a:avLst/>
                            <a:gdLst>
                              <a:gd name="T0" fmla="*/ 9 w 9"/>
                              <a:gd name="T1" fmla="*/ 0 h 10"/>
                              <a:gd name="T2" fmla="*/ 0 w 9"/>
                              <a:gd name="T3" fmla="*/ 7 h 10"/>
                              <a:gd name="T4" fmla="*/ 7 w 9"/>
                              <a:gd name="T5" fmla="*/ 10 h 10"/>
                              <a:gd name="T6" fmla="*/ 9 w 9"/>
                              <a:gd name="T7" fmla="*/ 0 h 10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9"/>
                              <a:gd name="T13" fmla="*/ 0 h 10"/>
                              <a:gd name="T14" fmla="*/ 9 w 9"/>
                              <a:gd name="T15" fmla="*/ 10 h 10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9" h="10">
                                <a:moveTo>
                                  <a:pt x="9" y="0"/>
                                </a:moveTo>
                                <a:lnTo>
                                  <a:pt x="0" y="7"/>
                                </a:lnTo>
                                <a:lnTo>
                                  <a:pt x="7" y="10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4" name="Freeform 6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42" y="2725"/>
                            <a:ext cx="17" cy="8"/>
                          </a:xfrm>
                          <a:custGeom>
                            <a:avLst/>
                            <a:gdLst>
                              <a:gd name="T0" fmla="*/ 5 w 17"/>
                              <a:gd name="T1" fmla="*/ 2 h 8"/>
                              <a:gd name="T2" fmla="*/ 0 w 17"/>
                              <a:gd name="T3" fmla="*/ 5 h 8"/>
                              <a:gd name="T4" fmla="*/ 2 w 17"/>
                              <a:gd name="T5" fmla="*/ 8 h 8"/>
                              <a:gd name="T6" fmla="*/ 9 w 17"/>
                              <a:gd name="T7" fmla="*/ 8 h 8"/>
                              <a:gd name="T8" fmla="*/ 17 w 17"/>
                              <a:gd name="T9" fmla="*/ 3 h 8"/>
                              <a:gd name="T10" fmla="*/ 12 w 17"/>
                              <a:gd name="T11" fmla="*/ 0 h 8"/>
                              <a:gd name="T12" fmla="*/ 5 w 17"/>
                              <a:gd name="T13" fmla="*/ 2 h 8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7"/>
                              <a:gd name="T22" fmla="*/ 0 h 8"/>
                              <a:gd name="T23" fmla="*/ 17 w 17"/>
                              <a:gd name="T24" fmla="*/ 8 h 8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7" h="8">
                                <a:moveTo>
                                  <a:pt x="5" y="2"/>
                                </a:moveTo>
                                <a:lnTo>
                                  <a:pt x="0" y="5"/>
                                </a:lnTo>
                                <a:lnTo>
                                  <a:pt x="2" y="8"/>
                                </a:lnTo>
                                <a:lnTo>
                                  <a:pt x="9" y="8"/>
                                </a:lnTo>
                                <a:lnTo>
                                  <a:pt x="17" y="3"/>
                                </a:lnTo>
                                <a:lnTo>
                                  <a:pt x="12" y="0"/>
                                </a:lnTo>
                                <a:lnTo>
                                  <a:pt x="5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5" name="Freeform 6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42" y="2725"/>
                            <a:ext cx="17" cy="8"/>
                          </a:xfrm>
                          <a:custGeom>
                            <a:avLst/>
                            <a:gdLst>
                              <a:gd name="T0" fmla="*/ 5 w 17"/>
                              <a:gd name="T1" fmla="*/ 2 h 8"/>
                              <a:gd name="T2" fmla="*/ 0 w 17"/>
                              <a:gd name="T3" fmla="*/ 5 h 8"/>
                              <a:gd name="T4" fmla="*/ 2 w 17"/>
                              <a:gd name="T5" fmla="*/ 8 h 8"/>
                              <a:gd name="T6" fmla="*/ 9 w 17"/>
                              <a:gd name="T7" fmla="*/ 8 h 8"/>
                              <a:gd name="T8" fmla="*/ 17 w 17"/>
                              <a:gd name="T9" fmla="*/ 3 h 8"/>
                              <a:gd name="T10" fmla="*/ 12 w 17"/>
                              <a:gd name="T11" fmla="*/ 0 h 8"/>
                              <a:gd name="T12" fmla="*/ 5 w 17"/>
                              <a:gd name="T13" fmla="*/ 2 h 8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7"/>
                              <a:gd name="T22" fmla="*/ 0 h 8"/>
                              <a:gd name="T23" fmla="*/ 17 w 17"/>
                              <a:gd name="T24" fmla="*/ 8 h 8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7" h="8">
                                <a:moveTo>
                                  <a:pt x="5" y="2"/>
                                </a:moveTo>
                                <a:lnTo>
                                  <a:pt x="0" y="5"/>
                                </a:lnTo>
                                <a:lnTo>
                                  <a:pt x="2" y="8"/>
                                </a:lnTo>
                                <a:lnTo>
                                  <a:pt x="9" y="8"/>
                                </a:lnTo>
                                <a:lnTo>
                                  <a:pt x="17" y="3"/>
                                </a:lnTo>
                                <a:lnTo>
                                  <a:pt x="12" y="0"/>
                                </a:lnTo>
                                <a:lnTo>
                                  <a:pt x="5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6" name="Freeform 6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00" y="2748"/>
                            <a:ext cx="30" cy="22"/>
                          </a:xfrm>
                          <a:custGeom>
                            <a:avLst/>
                            <a:gdLst>
                              <a:gd name="T0" fmla="*/ 30 w 30"/>
                              <a:gd name="T1" fmla="*/ 10 h 22"/>
                              <a:gd name="T2" fmla="*/ 29 w 30"/>
                              <a:gd name="T3" fmla="*/ 6 h 22"/>
                              <a:gd name="T4" fmla="*/ 30 w 30"/>
                              <a:gd name="T5" fmla="*/ 4 h 22"/>
                              <a:gd name="T6" fmla="*/ 30 w 30"/>
                              <a:gd name="T7" fmla="*/ 1 h 22"/>
                              <a:gd name="T8" fmla="*/ 26 w 30"/>
                              <a:gd name="T9" fmla="*/ 1 h 22"/>
                              <a:gd name="T10" fmla="*/ 26 w 30"/>
                              <a:gd name="T11" fmla="*/ 0 h 22"/>
                              <a:gd name="T12" fmla="*/ 20 w 30"/>
                              <a:gd name="T13" fmla="*/ 4 h 22"/>
                              <a:gd name="T14" fmla="*/ 17 w 30"/>
                              <a:gd name="T15" fmla="*/ 10 h 22"/>
                              <a:gd name="T16" fmla="*/ 10 w 30"/>
                              <a:gd name="T17" fmla="*/ 7 h 22"/>
                              <a:gd name="T18" fmla="*/ 6 w 30"/>
                              <a:gd name="T19" fmla="*/ 10 h 22"/>
                              <a:gd name="T20" fmla="*/ 4 w 30"/>
                              <a:gd name="T21" fmla="*/ 19 h 22"/>
                              <a:gd name="T22" fmla="*/ 0 w 30"/>
                              <a:gd name="T23" fmla="*/ 22 h 22"/>
                              <a:gd name="T24" fmla="*/ 18 w 30"/>
                              <a:gd name="T25" fmla="*/ 22 h 22"/>
                              <a:gd name="T26" fmla="*/ 30 w 30"/>
                              <a:gd name="T27" fmla="*/ 10 h 22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30"/>
                              <a:gd name="T43" fmla="*/ 0 h 22"/>
                              <a:gd name="T44" fmla="*/ 30 w 30"/>
                              <a:gd name="T45" fmla="*/ 22 h 22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30" h="22">
                                <a:moveTo>
                                  <a:pt x="30" y="10"/>
                                </a:moveTo>
                                <a:lnTo>
                                  <a:pt x="29" y="6"/>
                                </a:lnTo>
                                <a:lnTo>
                                  <a:pt x="30" y="4"/>
                                </a:lnTo>
                                <a:lnTo>
                                  <a:pt x="30" y="1"/>
                                </a:lnTo>
                                <a:lnTo>
                                  <a:pt x="26" y="1"/>
                                </a:lnTo>
                                <a:lnTo>
                                  <a:pt x="26" y="0"/>
                                </a:lnTo>
                                <a:lnTo>
                                  <a:pt x="20" y="4"/>
                                </a:lnTo>
                                <a:lnTo>
                                  <a:pt x="17" y="10"/>
                                </a:lnTo>
                                <a:lnTo>
                                  <a:pt x="10" y="7"/>
                                </a:lnTo>
                                <a:lnTo>
                                  <a:pt x="6" y="10"/>
                                </a:lnTo>
                                <a:lnTo>
                                  <a:pt x="4" y="19"/>
                                </a:lnTo>
                                <a:lnTo>
                                  <a:pt x="0" y="22"/>
                                </a:lnTo>
                                <a:lnTo>
                                  <a:pt x="18" y="22"/>
                                </a:lnTo>
                                <a:lnTo>
                                  <a:pt x="3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7" name="Freeform 6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00" y="2748"/>
                            <a:ext cx="30" cy="22"/>
                          </a:xfrm>
                          <a:custGeom>
                            <a:avLst/>
                            <a:gdLst>
                              <a:gd name="T0" fmla="*/ 30 w 30"/>
                              <a:gd name="T1" fmla="*/ 10 h 22"/>
                              <a:gd name="T2" fmla="*/ 29 w 30"/>
                              <a:gd name="T3" fmla="*/ 6 h 22"/>
                              <a:gd name="T4" fmla="*/ 30 w 30"/>
                              <a:gd name="T5" fmla="*/ 4 h 22"/>
                              <a:gd name="T6" fmla="*/ 30 w 30"/>
                              <a:gd name="T7" fmla="*/ 1 h 22"/>
                              <a:gd name="T8" fmla="*/ 26 w 30"/>
                              <a:gd name="T9" fmla="*/ 1 h 22"/>
                              <a:gd name="T10" fmla="*/ 26 w 30"/>
                              <a:gd name="T11" fmla="*/ 0 h 22"/>
                              <a:gd name="T12" fmla="*/ 20 w 30"/>
                              <a:gd name="T13" fmla="*/ 4 h 22"/>
                              <a:gd name="T14" fmla="*/ 17 w 30"/>
                              <a:gd name="T15" fmla="*/ 10 h 22"/>
                              <a:gd name="T16" fmla="*/ 10 w 30"/>
                              <a:gd name="T17" fmla="*/ 7 h 22"/>
                              <a:gd name="T18" fmla="*/ 6 w 30"/>
                              <a:gd name="T19" fmla="*/ 10 h 22"/>
                              <a:gd name="T20" fmla="*/ 4 w 30"/>
                              <a:gd name="T21" fmla="*/ 19 h 22"/>
                              <a:gd name="T22" fmla="*/ 0 w 30"/>
                              <a:gd name="T23" fmla="*/ 22 h 22"/>
                              <a:gd name="T24" fmla="*/ 18 w 30"/>
                              <a:gd name="T25" fmla="*/ 22 h 22"/>
                              <a:gd name="T26" fmla="*/ 30 w 30"/>
                              <a:gd name="T27" fmla="*/ 10 h 22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30"/>
                              <a:gd name="T43" fmla="*/ 0 h 22"/>
                              <a:gd name="T44" fmla="*/ 30 w 30"/>
                              <a:gd name="T45" fmla="*/ 22 h 22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30" h="22">
                                <a:moveTo>
                                  <a:pt x="30" y="10"/>
                                </a:moveTo>
                                <a:lnTo>
                                  <a:pt x="29" y="6"/>
                                </a:lnTo>
                                <a:lnTo>
                                  <a:pt x="30" y="4"/>
                                </a:lnTo>
                                <a:lnTo>
                                  <a:pt x="30" y="1"/>
                                </a:lnTo>
                                <a:lnTo>
                                  <a:pt x="26" y="1"/>
                                </a:lnTo>
                                <a:lnTo>
                                  <a:pt x="26" y="0"/>
                                </a:lnTo>
                                <a:lnTo>
                                  <a:pt x="20" y="4"/>
                                </a:lnTo>
                                <a:lnTo>
                                  <a:pt x="17" y="10"/>
                                </a:lnTo>
                                <a:lnTo>
                                  <a:pt x="10" y="7"/>
                                </a:lnTo>
                                <a:lnTo>
                                  <a:pt x="6" y="10"/>
                                </a:lnTo>
                                <a:lnTo>
                                  <a:pt x="4" y="19"/>
                                </a:lnTo>
                                <a:lnTo>
                                  <a:pt x="0" y="22"/>
                                </a:lnTo>
                                <a:lnTo>
                                  <a:pt x="18" y="22"/>
                                </a:lnTo>
                                <a:lnTo>
                                  <a:pt x="3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8" name="Freeform 6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94" y="2775"/>
                            <a:ext cx="7" cy="8"/>
                          </a:xfrm>
                          <a:custGeom>
                            <a:avLst/>
                            <a:gdLst>
                              <a:gd name="T0" fmla="*/ 7 w 7"/>
                              <a:gd name="T1" fmla="*/ 0 h 8"/>
                              <a:gd name="T2" fmla="*/ 7 w 7"/>
                              <a:gd name="T3" fmla="*/ 6 h 8"/>
                              <a:gd name="T4" fmla="*/ 0 w 7"/>
                              <a:gd name="T5" fmla="*/ 8 h 8"/>
                              <a:gd name="T6" fmla="*/ 1 w 7"/>
                              <a:gd name="T7" fmla="*/ 3 h 8"/>
                              <a:gd name="T8" fmla="*/ 7 w 7"/>
                              <a:gd name="T9" fmla="*/ 0 h 8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7"/>
                              <a:gd name="T16" fmla="*/ 0 h 8"/>
                              <a:gd name="T17" fmla="*/ 7 w 7"/>
                              <a:gd name="T18" fmla="*/ 8 h 8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7" h="8">
                                <a:moveTo>
                                  <a:pt x="7" y="0"/>
                                </a:moveTo>
                                <a:lnTo>
                                  <a:pt x="7" y="6"/>
                                </a:lnTo>
                                <a:lnTo>
                                  <a:pt x="0" y="8"/>
                                </a:lnTo>
                                <a:lnTo>
                                  <a:pt x="1" y="3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59" name="Freeform 6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94" y="2775"/>
                            <a:ext cx="7" cy="8"/>
                          </a:xfrm>
                          <a:custGeom>
                            <a:avLst/>
                            <a:gdLst>
                              <a:gd name="T0" fmla="*/ 7 w 7"/>
                              <a:gd name="T1" fmla="*/ 0 h 8"/>
                              <a:gd name="T2" fmla="*/ 7 w 7"/>
                              <a:gd name="T3" fmla="*/ 6 h 8"/>
                              <a:gd name="T4" fmla="*/ 0 w 7"/>
                              <a:gd name="T5" fmla="*/ 8 h 8"/>
                              <a:gd name="T6" fmla="*/ 1 w 7"/>
                              <a:gd name="T7" fmla="*/ 3 h 8"/>
                              <a:gd name="T8" fmla="*/ 7 w 7"/>
                              <a:gd name="T9" fmla="*/ 0 h 8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7"/>
                              <a:gd name="T16" fmla="*/ 0 h 8"/>
                              <a:gd name="T17" fmla="*/ 7 w 7"/>
                              <a:gd name="T18" fmla="*/ 8 h 8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7" h="8">
                                <a:moveTo>
                                  <a:pt x="7" y="0"/>
                                </a:moveTo>
                                <a:lnTo>
                                  <a:pt x="7" y="6"/>
                                </a:lnTo>
                                <a:lnTo>
                                  <a:pt x="0" y="8"/>
                                </a:lnTo>
                                <a:lnTo>
                                  <a:pt x="1" y="3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0" name="Freeform 6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38" y="2607"/>
                            <a:ext cx="13" cy="16"/>
                          </a:xfrm>
                          <a:custGeom>
                            <a:avLst/>
                            <a:gdLst>
                              <a:gd name="T0" fmla="*/ 3 w 13"/>
                              <a:gd name="T1" fmla="*/ 0 h 16"/>
                              <a:gd name="T2" fmla="*/ 0 w 13"/>
                              <a:gd name="T3" fmla="*/ 9 h 16"/>
                              <a:gd name="T4" fmla="*/ 13 w 13"/>
                              <a:gd name="T5" fmla="*/ 16 h 16"/>
                              <a:gd name="T6" fmla="*/ 3 w 13"/>
                              <a:gd name="T7" fmla="*/ 0 h 1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3"/>
                              <a:gd name="T13" fmla="*/ 0 h 16"/>
                              <a:gd name="T14" fmla="*/ 13 w 13"/>
                              <a:gd name="T15" fmla="*/ 16 h 1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3" h="16">
                                <a:moveTo>
                                  <a:pt x="3" y="0"/>
                                </a:moveTo>
                                <a:lnTo>
                                  <a:pt x="0" y="9"/>
                                </a:lnTo>
                                <a:lnTo>
                                  <a:pt x="13" y="16"/>
                                </a:lnTo>
                                <a:lnTo>
                                  <a:pt x="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1" name="Freeform 6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5" y="2601"/>
                            <a:ext cx="17" cy="22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2"/>
                              <a:gd name="T2" fmla="*/ 6 w 17"/>
                              <a:gd name="T3" fmla="*/ 0 h 22"/>
                              <a:gd name="T4" fmla="*/ 17 w 17"/>
                              <a:gd name="T5" fmla="*/ 22 h 22"/>
                              <a:gd name="T6" fmla="*/ 12 w 17"/>
                              <a:gd name="T7" fmla="*/ 22 h 22"/>
                              <a:gd name="T8" fmla="*/ 0 w 17"/>
                              <a:gd name="T9" fmla="*/ 0 h 2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22"/>
                              <a:gd name="T17" fmla="*/ 17 w 17"/>
                              <a:gd name="T18" fmla="*/ 22 h 2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22">
                                <a:moveTo>
                                  <a:pt x="0" y="0"/>
                                </a:moveTo>
                                <a:lnTo>
                                  <a:pt x="6" y="0"/>
                                </a:lnTo>
                                <a:lnTo>
                                  <a:pt x="17" y="22"/>
                                </a:lnTo>
                                <a:lnTo>
                                  <a:pt x="12" y="2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2" name="Freeform 6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8" y="2734"/>
                            <a:ext cx="10" cy="12"/>
                          </a:xfrm>
                          <a:custGeom>
                            <a:avLst/>
                            <a:gdLst>
                              <a:gd name="T0" fmla="*/ 0 w 10"/>
                              <a:gd name="T1" fmla="*/ 11 h 12"/>
                              <a:gd name="T2" fmla="*/ 9 w 10"/>
                              <a:gd name="T3" fmla="*/ 12 h 12"/>
                              <a:gd name="T4" fmla="*/ 10 w 10"/>
                              <a:gd name="T5" fmla="*/ 3 h 12"/>
                              <a:gd name="T6" fmla="*/ 4 w 10"/>
                              <a:gd name="T7" fmla="*/ 0 h 12"/>
                              <a:gd name="T8" fmla="*/ 1 w 10"/>
                              <a:gd name="T9" fmla="*/ 3 h 12"/>
                              <a:gd name="T10" fmla="*/ 3 w 10"/>
                              <a:gd name="T11" fmla="*/ 8 h 12"/>
                              <a:gd name="T12" fmla="*/ 0 w 10"/>
                              <a:gd name="T13" fmla="*/ 11 h 12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0"/>
                              <a:gd name="T22" fmla="*/ 0 h 12"/>
                              <a:gd name="T23" fmla="*/ 10 w 10"/>
                              <a:gd name="T24" fmla="*/ 12 h 12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0" h="12">
                                <a:moveTo>
                                  <a:pt x="0" y="11"/>
                                </a:moveTo>
                                <a:lnTo>
                                  <a:pt x="9" y="12"/>
                                </a:lnTo>
                                <a:lnTo>
                                  <a:pt x="10" y="3"/>
                                </a:lnTo>
                                <a:lnTo>
                                  <a:pt x="4" y="0"/>
                                </a:lnTo>
                                <a:lnTo>
                                  <a:pt x="1" y="3"/>
                                </a:lnTo>
                                <a:lnTo>
                                  <a:pt x="3" y="8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3" name="Freeform 6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8" y="2734"/>
                            <a:ext cx="10" cy="12"/>
                          </a:xfrm>
                          <a:custGeom>
                            <a:avLst/>
                            <a:gdLst>
                              <a:gd name="T0" fmla="*/ 0 w 10"/>
                              <a:gd name="T1" fmla="*/ 11 h 12"/>
                              <a:gd name="T2" fmla="*/ 9 w 10"/>
                              <a:gd name="T3" fmla="*/ 12 h 12"/>
                              <a:gd name="T4" fmla="*/ 10 w 10"/>
                              <a:gd name="T5" fmla="*/ 3 h 12"/>
                              <a:gd name="T6" fmla="*/ 4 w 10"/>
                              <a:gd name="T7" fmla="*/ 0 h 12"/>
                              <a:gd name="T8" fmla="*/ 1 w 10"/>
                              <a:gd name="T9" fmla="*/ 3 h 12"/>
                              <a:gd name="T10" fmla="*/ 3 w 10"/>
                              <a:gd name="T11" fmla="*/ 8 h 12"/>
                              <a:gd name="T12" fmla="*/ 0 w 10"/>
                              <a:gd name="T13" fmla="*/ 11 h 12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0"/>
                              <a:gd name="T22" fmla="*/ 0 h 12"/>
                              <a:gd name="T23" fmla="*/ 10 w 10"/>
                              <a:gd name="T24" fmla="*/ 12 h 12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0" h="12">
                                <a:moveTo>
                                  <a:pt x="0" y="11"/>
                                </a:moveTo>
                                <a:lnTo>
                                  <a:pt x="9" y="12"/>
                                </a:lnTo>
                                <a:lnTo>
                                  <a:pt x="10" y="3"/>
                                </a:lnTo>
                                <a:lnTo>
                                  <a:pt x="4" y="0"/>
                                </a:lnTo>
                                <a:lnTo>
                                  <a:pt x="1" y="3"/>
                                </a:lnTo>
                                <a:lnTo>
                                  <a:pt x="3" y="8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4" name="Freeform 6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5" y="2727"/>
                            <a:ext cx="6" cy="7"/>
                          </a:xfrm>
                          <a:custGeom>
                            <a:avLst/>
                            <a:gdLst>
                              <a:gd name="T0" fmla="*/ 0 w 6"/>
                              <a:gd name="T1" fmla="*/ 0 h 7"/>
                              <a:gd name="T2" fmla="*/ 2 w 6"/>
                              <a:gd name="T3" fmla="*/ 7 h 7"/>
                              <a:gd name="T4" fmla="*/ 6 w 6"/>
                              <a:gd name="T5" fmla="*/ 3 h 7"/>
                              <a:gd name="T6" fmla="*/ 5 w 6"/>
                              <a:gd name="T7" fmla="*/ 1 h 7"/>
                              <a:gd name="T8" fmla="*/ 0 w 6"/>
                              <a:gd name="T9" fmla="*/ 0 h 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6"/>
                              <a:gd name="T16" fmla="*/ 0 h 7"/>
                              <a:gd name="T17" fmla="*/ 6 w 6"/>
                              <a:gd name="T18" fmla="*/ 7 h 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6" h="7">
                                <a:moveTo>
                                  <a:pt x="0" y="0"/>
                                </a:moveTo>
                                <a:lnTo>
                                  <a:pt x="2" y="7"/>
                                </a:lnTo>
                                <a:lnTo>
                                  <a:pt x="6" y="3"/>
                                </a:lnTo>
                                <a:lnTo>
                                  <a:pt x="5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5" name="Freeform 6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5" y="2727"/>
                            <a:ext cx="6" cy="7"/>
                          </a:xfrm>
                          <a:custGeom>
                            <a:avLst/>
                            <a:gdLst>
                              <a:gd name="T0" fmla="*/ 0 w 6"/>
                              <a:gd name="T1" fmla="*/ 0 h 7"/>
                              <a:gd name="T2" fmla="*/ 2 w 6"/>
                              <a:gd name="T3" fmla="*/ 7 h 7"/>
                              <a:gd name="T4" fmla="*/ 6 w 6"/>
                              <a:gd name="T5" fmla="*/ 3 h 7"/>
                              <a:gd name="T6" fmla="*/ 5 w 6"/>
                              <a:gd name="T7" fmla="*/ 1 h 7"/>
                              <a:gd name="T8" fmla="*/ 0 w 6"/>
                              <a:gd name="T9" fmla="*/ 0 h 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6"/>
                              <a:gd name="T16" fmla="*/ 0 h 7"/>
                              <a:gd name="T17" fmla="*/ 6 w 6"/>
                              <a:gd name="T18" fmla="*/ 7 h 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6" h="7">
                                <a:moveTo>
                                  <a:pt x="0" y="0"/>
                                </a:moveTo>
                                <a:lnTo>
                                  <a:pt x="2" y="7"/>
                                </a:lnTo>
                                <a:lnTo>
                                  <a:pt x="6" y="3"/>
                                </a:lnTo>
                                <a:lnTo>
                                  <a:pt x="5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6" name="Freeform 6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20" y="2716"/>
                            <a:ext cx="7" cy="15"/>
                          </a:xfrm>
                          <a:custGeom>
                            <a:avLst/>
                            <a:gdLst>
                              <a:gd name="T0" fmla="*/ 6 w 7"/>
                              <a:gd name="T1" fmla="*/ 0 h 15"/>
                              <a:gd name="T2" fmla="*/ 0 w 7"/>
                              <a:gd name="T3" fmla="*/ 8 h 15"/>
                              <a:gd name="T4" fmla="*/ 0 w 7"/>
                              <a:gd name="T5" fmla="*/ 15 h 15"/>
                              <a:gd name="T6" fmla="*/ 7 w 7"/>
                              <a:gd name="T7" fmla="*/ 6 h 15"/>
                              <a:gd name="T8" fmla="*/ 6 w 7"/>
                              <a:gd name="T9" fmla="*/ 0 h 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7"/>
                              <a:gd name="T16" fmla="*/ 0 h 15"/>
                              <a:gd name="T17" fmla="*/ 7 w 7"/>
                              <a:gd name="T18" fmla="*/ 15 h 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7" h="15">
                                <a:moveTo>
                                  <a:pt x="6" y="0"/>
                                </a:moveTo>
                                <a:lnTo>
                                  <a:pt x="0" y="8"/>
                                </a:lnTo>
                                <a:lnTo>
                                  <a:pt x="0" y="15"/>
                                </a:lnTo>
                                <a:lnTo>
                                  <a:pt x="7" y="6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7" name="Freeform 6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20" y="2716"/>
                            <a:ext cx="7" cy="15"/>
                          </a:xfrm>
                          <a:custGeom>
                            <a:avLst/>
                            <a:gdLst>
                              <a:gd name="T0" fmla="*/ 6 w 7"/>
                              <a:gd name="T1" fmla="*/ 0 h 15"/>
                              <a:gd name="T2" fmla="*/ 0 w 7"/>
                              <a:gd name="T3" fmla="*/ 8 h 15"/>
                              <a:gd name="T4" fmla="*/ 0 w 7"/>
                              <a:gd name="T5" fmla="*/ 15 h 15"/>
                              <a:gd name="T6" fmla="*/ 7 w 7"/>
                              <a:gd name="T7" fmla="*/ 6 h 15"/>
                              <a:gd name="T8" fmla="*/ 6 w 7"/>
                              <a:gd name="T9" fmla="*/ 0 h 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7"/>
                              <a:gd name="T16" fmla="*/ 0 h 15"/>
                              <a:gd name="T17" fmla="*/ 7 w 7"/>
                              <a:gd name="T18" fmla="*/ 15 h 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7" h="15">
                                <a:moveTo>
                                  <a:pt x="6" y="0"/>
                                </a:moveTo>
                                <a:lnTo>
                                  <a:pt x="0" y="8"/>
                                </a:lnTo>
                                <a:lnTo>
                                  <a:pt x="0" y="15"/>
                                </a:lnTo>
                                <a:lnTo>
                                  <a:pt x="7" y="6"/>
                                </a:ln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68" name="Freeform 6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20" y="2716"/>
                            <a:ext cx="7" cy="15"/>
                          </a:xfrm>
                          <a:custGeom>
                            <a:avLst/>
                            <a:gdLst>
                              <a:gd name="T0" fmla="*/ 6 w 7"/>
                              <a:gd name="T1" fmla="*/ 0 h 15"/>
                              <a:gd name="T2" fmla="*/ 0 w 7"/>
                              <a:gd name="T3" fmla="*/ 8 h 15"/>
                              <a:gd name="T4" fmla="*/ 0 w 7"/>
                              <a:gd name="T5" fmla="*/ 15 h 15"/>
                              <a:gd name="T6" fmla="*/ 7 w 7"/>
                              <a:gd name="T7" fmla="*/ 6 h 15"/>
                              <a:gd name="T8" fmla="*/ 6 w 7"/>
                              <a:gd name="T9" fmla="*/ 0 h 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7"/>
                              <a:gd name="T16" fmla="*/ 0 h 15"/>
                              <a:gd name="T17" fmla="*/ 7 w 7"/>
                              <a:gd name="T18" fmla="*/ 15 h 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7" h="15">
                                <a:moveTo>
                                  <a:pt x="6" y="0"/>
                                </a:moveTo>
                                <a:lnTo>
                                  <a:pt x="0" y="8"/>
                                </a:lnTo>
                                <a:lnTo>
                                  <a:pt x="0" y="15"/>
                                </a:lnTo>
                                <a:lnTo>
                                  <a:pt x="7" y="6"/>
                                </a:ln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</p:grpSp>
                    <p:grpSp>
                      <p:nvGrpSpPr>
                        <p:cNvPr id="1153" name="Group 6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61" y="1884"/>
                          <a:ext cx="862" cy="861"/>
                          <a:chOff x="3261" y="1884"/>
                          <a:chExt cx="862" cy="861"/>
                        </a:xfrm>
                      </p:grpSpPr>
                      <p:sp>
                        <p:nvSpPr>
                          <p:cNvPr id="1173" name="Freeform 6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7" y="1907"/>
                            <a:ext cx="389" cy="512"/>
                          </a:xfrm>
                          <a:custGeom>
                            <a:avLst/>
                            <a:gdLst>
                              <a:gd name="T0" fmla="*/ 50 w 389"/>
                              <a:gd name="T1" fmla="*/ 10 h 512"/>
                              <a:gd name="T2" fmla="*/ 80 w 389"/>
                              <a:gd name="T3" fmla="*/ 9 h 512"/>
                              <a:gd name="T4" fmla="*/ 100 w 389"/>
                              <a:gd name="T5" fmla="*/ 13 h 512"/>
                              <a:gd name="T6" fmla="*/ 107 w 389"/>
                              <a:gd name="T7" fmla="*/ 27 h 512"/>
                              <a:gd name="T8" fmla="*/ 109 w 389"/>
                              <a:gd name="T9" fmla="*/ 45 h 512"/>
                              <a:gd name="T10" fmla="*/ 121 w 389"/>
                              <a:gd name="T11" fmla="*/ 82 h 512"/>
                              <a:gd name="T12" fmla="*/ 163 w 389"/>
                              <a:gd name="T13" fmla="*/ 101 h 512"/>
                              <a:gd name="T14" fmla="*/ 165 w 389"/>
                              <a:gd name="T15" fmla="*/ 132 h 512"/>
                              <a:gd name="T16" fmla="*/ 209 w 389"/>
                              <a:gd name="T17" fmla="*/ 148 h 512"/>
                              <a:gd name="T18" fmla="*/ 259 w 389"/>
                              <a:gd name="T19" fmla="*/ 159 h 512"/>
                              <a:gd name="T20" fmla="*/ 259 w 389"/>
                              <a:gd name="T21" fmla="*/ 132 h 512"/>
                              <a:gd name="T22" fmla="*/ 275 w 389"/>
                              <a:gd name="T23" fmla="*/ 136 h 512"/>
                              <a:gd name="T24" fmla="*/ 281 w 389"/>
                              <a:gd name="T25" fmla="*/ 153 h 512"/>
                              <a:gd name="T26" fmla="*/ 309 w 389"/>
                              <a:gd name="T27" fmla="*/ 148 h 512"/>
                              <a:gd name="T28" fmla="*/ 309 w 389"/>
                              <a:gd name="T29" fmla="*/ 127 h 512"/>
                              <a:gd name="T30" fmla="*/ 338 w 389"/>
                              <a:gd name="T31" fmla="*/ 115 h 512"/>
                              <a:gd name="T32" fmla="*/ 368 w 389"/>
                              <a:gd name="T33" fmla="*/ 115 h 512"/>
                              <a:gd name="T34" fmla="*/ 389 w 389"/>
                              <a:gd name="T35" fmla="*/ 121 h 512"/>
                              <a:gd name="T36" fmla="*/ 375 w 389"/>
                              <a:gd name="T37" fmla="*/ 169 h 512"/>
                              <a:gd name="T38" fmla="*/ 363 w 389"/>
                              <a:gd name="T39" fmla="*/ 230 h 512"/>
                              <a:gd name="T40" fmla="*/ 359 w 389"/>
                              <a:gd name="T41" fmla="*/ 253 h 512"/>
                              <a:gd name="T42" fmla="*/ 342 w 389"/>
                              <a:gd name="T43" fmla="*/ 242 h 512"/>
                              <a:gd name="T44" fmla="*/ 347 w 389"/>
                              <a:gd name="T45" fmla="*/ 213 h 512"/>
                              <a:gd name="T46" fmla="*/ 342 w 389"/>
                              <a:gd name="T47" fmla="*/ 203 h 512"/>
                              <a:gd name="T48" fmla="*/ 342 w 389"/>
                              <a:gd name="T49" fmla="*/ 186 h 512"/>
                              <a:gd name="T50" fmla="*/ 325 w 389"/>
                              <a:gd name="T51" fmla="*/ 180 h 512"/>
                              <a:gd name="T52" fmla="*/ 309 w 389"/>
                              <a:gd name="T53" fmla="*/ 176 h 512"/>
                              <a:gd name="T54" fmla="*/ 281 w 389"/>
                              <a:gd name="T55" fmla="*/ 169 h 512"/>
                              <a:gd name="T56" fmla="*/ 286 w 389"/>
                              <a:gd name="T57" fmla="*/ 197 h 512"/>
                              <a:gd name="T58" fmla="*/ 286 w 389"/>
                              <a:gd name="T59" fmla="*/ 226 h 512"/>
                              <a:gd name="T60" fmla="*/ 292 w 389"/>
                              <a:gd name="T61" fmla="*/ 253 h 512"/>
                              <a:gd name="T62" fmla="*/ 275 w 389"/>
                              <a:gd name="T63" fmla="*/ 263 h 512"/>
                              <a:gd name="T64" fmla="*/ 259 w 389"/>
                              <a:gd name="T65" fmla="*/ 291 h 512"/>
                              <a:gd name="T66" fmla="*/ 242 w 389"/>
                              <a:gd name="T67" fmla="*/ 297 h 512"/>
                              <a:gd name="T68" fmla="*/ 215 w 389"/>
                              <a:gd name="T69" fmla="*/ 347 h 512"/>
                              <a:gd name="T70" fmla="*/ 198 w 389"/>
                              <a:gd name="T71" fmla="*/ 368 h 512"/>
                              <a:gd name="T72" fmla="*/ 192 w 389"/>
                              <a:gd name="T73" fmla="*/ 418 h 512"/>
                              <a:gd name="T74" fmla="*/ 188 w 389"/>
                              <a:gd name="T75" fmla="*/ 479 h 512"/>
                              <a:gd name="T76" fmla="*/ 165 w 389"/>
                              <a:gd name="T77" fmla="*/ 512 h 512"/>
                              <a:gd name="T78" fmla="*/ 148 w 389"/>
                              <a:gd name="T79" fmla="*/ 506 h 512"/>
                              <a:gd name="T80" fmla="*/ 121 w 389"/>
                              <a:gd name="T81" fmla="*/ 451 h 512"/>
                              <a:gd name="T82" fmla="*/ 110 w 389"/>
                              <a:gd name="T83" fmla="*/ 401 h 512"/>
                              <a:gd name="T84" fmla="*/ 71 w 389"/>
                              <a:gd name="T85" fmla="*/ 253 h 512"/>
                              <a:gd name="T86" fmla="*/ 54 w 389"/>
                              <a:gd name="T87" fmla="*/ 269 h 512"/>
                              <a:gd name="T88" fmla="*/ 38 w 389"/>
                              <a:gd name="T89" fmla="*/ 274 h 512"/>
                              <a:gd name="T90" fmla="*/ 21 w 389"/>
                              <a:gd name="T91" fmla="*/ 236 h 512"/>
                              <a:gd name="T92" fmla="*/ 0 w 389"/>
                              <a:gd name="T93" fmla="*/ 230 h 512"/>
                              <a:gd name="T94" fmla="*/ 16 w 389"/>
                              <a:gd name="T95" fmla="*/ 165 h 512"/>
                              <a:gd name="T96" fmla="*/ 38 w 389"/>
                              <a:gd name="T97" fmla="*/ 119 h 512"/>
                              <a:gd name="T98" fmla="*/ 48 w 389"/>
                              <a:gd name="T99" fmla="*/ 82 h 512"/>
                              <a:gd name="T100" fmla="*/ 44 w 389"/>
                              <a:gd name="T101" fmla="*/ 65 h 512"/>
                              <a:gd name="T102" fmla="*/ 48 w 389"/>
                              <a:gd name="T103" fmla="*/ 15 h 512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389"/>
                              <a:gd name="T157" fmla="*/ 0 h 512"/>
                              <a:gd name="T158" fmla="*/ 389 w 389"/>
                              <a:gd name="T159" fmla="*/ 512 h 512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389" h="512">
                                <a:moveTo>
                                  <a:pt x="48" y="15"/>
                                </a:moveTo>
                                <a:lnTo>
                                  <a:pt x="50" y="10"/>
                                </a:lnTo>
                                <a:lnTo>
                                  <a:pt x="66" y="13"/>
                                </a:lnTo>
                                <a:lnTo>
                                  <a:pt x="80" y="9"/>
                                </a:lnTo>
                                <a:lnTo>
                                  <a:pt x="89" y="0"/>
                                </a:lnTo>
                                <a:lnTo>
                                  <a:pt x="100" y="13"/>
                                </a:lnTo>
                                <a:lnTo>
                                  <a:pt x="107" y="18"/>
                                </a:lnTo>
                                <a:lnTo>
                                  <a:pt x="107" y="27"/>
                                </a:lnTo>
                                <a:lnTo>
                                  <a:pt x="118" y="42"/>
                                </a:lnTo>
                                <a:lnTo>
                                  <a:pt x="109" y="45"/>
                                </a:lnTo>
                                <a:lnTo>
                                  <a:pt x="115" y="59"/>
                                </a:lnTo>
                                <a:lnTo>
                                  <a:pt x="121" y="82"/>
                                </a:lnTo>
                                <a:lnTo>
                                  <a:pt x="138" y="92"/>
                                </a:lnTo>
                                <a:lnTo>
                                  <a:pt x="163" y="101"/>
                                </a:lnTo>
                                <a:lnTo>
                                  <a:pt x="159" y="115"/>
                                </a:lnTo>
                                <a:lnTo>
                                  <a:pt x="165" y="132"/>
                                </a:lnTo>
                                <a:lnTo>
                                  <a:pt x="181" y="136"/>
                                </a:lnTo>
                                <a:lnTo>
                                  <a:pt x="209" y="148"/>
                                </a:lnTo>
                                <a:lnTo>
                                  <a:pt x="231" y="159"/>
                                </a:lnTo>
                                <a:lnTo>
                                  <a:pt x="259" y="159"/>
                                </a:lnTo>
                                <a:lnTo>
                                  <a:pt x="265" y="148"/>
                                </a:lnTo>
                                <a:lnTo>
                                  <a:pt x="259" y="132"/>
                                </a:lnTo>
                                <a:lnTo>
                                  <a:pt x="269" y="136"/>
                                </a:lnTo>
                                <a:lnTo>
                                  <a:pt x="275" y="136"/>
                                </a:lnTo>
                                <a:lnTo>
                                  <a:pt x="275" y="142"/>
                                </a:lnTo>
                                <a:lnTo>
                                  <a:pt x="281" y="153"/>
                                </a:lnTo>
                                <a:lnTo>
                                  <a:pt x="297" y="153"/>
                                </a:lnTo>
                                <a:lnTo>
                                  <a:pt x="309" y="148"/>
                                </a:lnTo>
                                <a:lnTo>
                                  <a:pt x="313" y="132"/>
                                </a:lnTo>
                                <a:lnTo>
                                  <a:pt x="309" y="127"/>
                                </a:lnTo>
                                <a:lnTo>
                                  <a:pt x="328" y="121"/>
                                </a:lnTo>
                                <a:lnTo>
                                  <a:pt x="338" y="115"/>
                                </a:lnTo>
                                <a:lnTo>
                                  <a:pt x="354" y="110"/>
                                </a:lnTo>
                                <a:lnTo>
                                  <a:pt x="368" y="115"/>
                                </a:lnTo>
                                <a:lnTo>
                                  <a:pt x="378" y="116"/>
                                </a:lnTo>
                                <a:lnTo>
                                  <a:pt x="389" y="121"/>
                                </a:lnTo>
                                <a:lnTo>
                                  <a:pt x="386" y="126"/>
                                </a:lnTo>
                                <a:lnTo>
                                  <a:pt x="375" y="169"/>
                                </a:lnTo>
                                <a:lnTo>
                                  <a:pt x="359" y="186"/>
                                </a:lnTo>
                                <a:lnTo>
                                  <a:pt x="363" y="230"/>
                                </a:lnTo>
                                <a:lnTo>
                                  <a:pt x="359" y="242"/>
                                </a:lnTo>
                                <a:lnTo>
                                  <a:pt x="359" y="253"/>
                                </a:lnTo>
                                <a:lnTo>
                                  <a:pt x="351" y="259"/>
                                </a:lnTo>
                                <a:lnTo>
                                  <a:pt x="342" y="242"/>
                                </a:lnTo>
                                <a:lnTo>
                                  <a:pt x="347" y="226"/>
                                </a:lnTo>
                                <a:lnTo>
                                  <a:pt x="347" y="213"/>
                                </a:lnTo>
                                <a:lnTo>
                                  <a:pt x="342" y="213"/>
                                </a:lnTo>
                                <a:lnTo>
                                  <a:pt x="342" y="203"/>
                                </a:lnTo>
                                <a:lnTo>
                                  <a:pt x="336" y="203"/>
                                </a:lnTo>
                                <a:lnTo>
                                  <a:pt x="342" y="186"/>
                                </a:lnTo>
                                <a:lnTo>
                                  <a:pt x="336" y="180"/>
                                </a:lnTo>
                                <a:lnTo>
                                  <a:pt x="325" y="180"/>
                                </a:lnTo>
                                <a:lnTo>
                                  <a:pt x="319" y="176"/>
                                </a:lnTo>
                                <a:lnTo>
                                  <a:pt x="309" y="176"/>
                                </a:lnTo>
                                <a:lnTo>
                                  <a:pt x="303" y="169"/>
                                </a:lnTo>
                                <a:lnTo>
                                  <a:pt x="281" y="169"/>
                                </a:lnTo>
                                <a:lnTo>
                                  <a:pt x="281" y="197"/>
                                </a:lnTo>
                                <a:lnTo>
                                  <a:pt x="286" y="197"/>
                                </a:lnTo>
                                <a:lnTo>
                                  <a:pt x="297" y="209"/>
                                </a:lnTo>
                                <a:lnTo>
                                  <a:pt x="286" y="226"/>
                                </a:lnTo>
                                <a:lnTo>
                                  <a:pt x="292" y="242"/>
                                </a:lnTo>
                                <a:lnTo>
                                  <a:pt x="292" y="253"/>
                                </a:lnTo>
                                <a:lnTo>
                                  <a:pt x="275" y="253"/>
                                </a:lnTo>
                                <a:lnTo>
                                  <a:pt x="275" y="263"/>
                                </a:lnTo>
                                <a:lnTo>
                                  <a:pt x="269" y="269"/>
                                </a:lnTo>
                                <a:lnTo>
                                  <a:pt x="259" y="291"/>
                                </a:lnTo>
                                <a:lnTo>
                                  <a:pt x="253" y="286"/>
                                </a:lnTo>
                                <a:lnTo>
                                  <a:pt x="242" y="297"/>
                                </a:lnTo>
                                <a:lnTo>
                                  <a:pt x="219" y="341"/>
                                </a:lnTo>
                                <a:lnTo>
                                  <a:pt x="215" y="347"/>
                                </a:lnTo>
                                <a:lnTo>
                                  <a:pt x="204" y="363"/>
                                </a:lnTo>
                                <a:lnTo>
                                  <a:pt x="198" y="368"/>
                                </a:lnTo>
                                <a:lnTo>
                                  <a:pt x="188" y="374"/>
                                </a:lnTo>
                                <a:lnTo>
                                  <a:pt x="192" y="418"/>
                                </a:lnTo>
                                <a:lnTo>
                                  <a:pt x="192" y="424"/>
                                </a:lnTo>
                                <a:lnTo>
                                  <a:pt x="188" y="479"/>
                                </a:lnTo>
                                <a:lnTo>
                                  <a:pt x="181" y="485"/>
                                </a:lnTo>
                                <a:lnTo>
                                  <a:pt x="165" y="512"/>
                                </a:lnTo>
                                <a:lnTo>
                                  <a:pt x="154" y="512"/>
                                </a:lnTo>
                                <a:lnTo>
                                  <a:pt x="148" y="506"/>
                                </a:lnTo>
                                <a:lnTo>
                                  <a:pt x="138" y="462"/>
                                </a:lnTo>
                                <a:lnTo>
                                  <a:pt x="121" y="451"/>
                                </a:lnTo>
                                <a:lnTo>
                                  <a:pt x="121" y="435"/>
                                </a:lnTo>
                                <a:lnTo>
                                  <a:pt x="110" y="401"/>
                                </a:lnTo>
                                <a:lnTo>
                                  <a:pt x="77" y="313"/>
                                </a:lnTo>
                                <a:lnTo>
                                  <a:pt x="71" y="253"/>
                                </a:lnTo>
                                <a:lnTo>
                                  <a:pt x="60" y="253"/>
                                </a:lnTo>
                                <a:lnTo>
                                  <a:pt x="54" y="269"/>
                                </a:lnTo>
                                <a:lnTo>
                                  <a:pt x="48" y="274"/>
                                </a:lnTo>
                                <a:lnTo>
                                  <a:pt x="38" y="274"/>
                                </a:lnTo>
                                <a:lnTo>
                                  <a:pt x="10" y="247"/>
                                </a:lnTo>
                                <a:lnTo>
                                  <a:pt x="21" y="236"/>
                                </a:lnTo>
                                <a:lnTo>
                                  <a:pt x="16" y="230"/>
                                </a:lnTo>
                                <a:lnTo>
                                  <a:pt x="0" y="230"/>
                                </a:lnTo>
                                <a:lnTo>
                                  <a:pt x="21" y="203"/>
                                </a:lnTo>
                                <a:lnTo>
                                  <a:pt x="16" y="165"/>
                                </a:lnTo>
                                <a:lnTo>
                                  <a:pt x="38" y="153"/>
                                </a:lnTo>
                                <a:lnTo>
                                  <a:pt x="38" y="119"/>
                                </a:lnTo>
                                <a:lnTo>
                                  <a:pt x="44" y="109"/>
                                </a:lnTo>
                                <a:lnTo>
                                  <a:pt x="48" y="82"/>
                                </a:lnTo>
                                <a:lnTo>
                                  <a:pt x="44" y="75"/>
                                </a:lnTo>
                                <a:lnTo>
                                  <a:pt x="44" y="65"/>
                                </a:lnTo>
                                <a:lnTo>
                                  <a:pt x="56" y="44"/>
                                </a:lnTo>
                                <a:lnTo>
                                  <a:pt x="48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4" name="Freeform 6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48" y="2076"/>
                            <a:ext cx="70" cy="105"/>
                          </a:xfrm>
                          <a:custGeom>
                            <a:avLst/>
                            <a:gdLst>
                              <a:gd name="T0" fmla="*/ 55 w 70"/>
                              <a:gd name="T1" fmla="*/ 105 h 105"/>
                              <a:gd name="T2" fmla="*/ 70 w 70"/>
                              <a:gd name="T3" fmla="*/ 90 h 105"/>
                              <a:gd name="T4" fmla="*/ 61 w 70"/>
                              <a:gd name="T5" fmla="*/ 73 h 105"/>
                              <a:gd name="T6" fmla="*/ 66 w 70"/>
                              <a:gd name="T7" fmla="*/ 57 h 105"/>
                              <a:gd name="T8" fmla="*/ 66 w 70"/>
                              <a:gd name="T9" fmla="*/ 44 h 105"/>
                              <a:gd name="T10" fmla="*/ 61 w 70"/>
                              <a:gd name="T11" fmla="*/ 44 h 105"/>
                              <a:gd name="T12" fmla="*/ 61 w 70"/>
                              <a:gd name="T13" fmla="*/ 34 h 105"/>
                              <a:gd name="T14" fmla="*/ 55 w 70"/>
                              <a:gd name="T15" fmla="*/ 34 h 105"/>
                              <a:gd name="T16" fmla="*/ 61 w 70"/>
                              <a:gd name="T17" fmla="*/ 17 h 105"/>
                              <a:gd name="T18" fmla="*/ 55 w 70"/>
                              <a:gd name="T19" fmla="*/ 11 h 105"/>
                              <a:gd name="T20" fmla="*/ 44 w 70"/>
                              <a:gd name="T21" fmla="*/ 11 h 105"/>
                              <a:gd name="T22" fmla="*/ 38 w 70"/>
                              <a:gd name="T23" fmla="*/ 7 h 105"/>
                              <a:gd name="T24" fmla="*/ 28 w 70"/>
                              <a:gd name="T25" fmla="*/ 7 h 105"/>
                              <a:gd name="T26" fmla="*/ 22 w 70"/>
                              <a:gd name="T27" fmla="*/ 0 h 105"/>
                              <a:gd name="T28" fmla="*/ 0 w 70"/>
                              <a:gd name="T29" fmla="*/ 0 h 105"/>
                              <a:gd name="T30" fmla="*/ 0 w 70"/>
                              <a:gd name="T31" fmla="*/ 28 h 105"/>
                              <a:gd name="T32" fmla="*/ 5 w 70"/>
                              <a:gd name="T33" fmla="*/ 28 h 105"/>
                              <a:gd name="T34" fmla="*/ 16 w 70"/>
                              <a:gd name="T35" fmla="*/ 40 h 105"/>
                              <a:gd name="T36" fmla="*/ 5 w 70"/>
                              <a:gd name="T37" fmla="*/ 57 h 105"/>
                              <a:gd name="T38" fmla="*/ 11 w 70"/>
                              <a:gd name="T39" fmla="*/ 73 h 105"/>
                              <a:gd name="T40" fmla="*/ 11 w 70"/>
                              <a:gd name="T41" fmla="*/ 84 h 105"/>
                              <a:gd name="T42" fmla="*/ 28 w 70"/>
                              <a:gd name="T43" fmla="*/ 84 h 105"/>
                              <a:gd name="T44" fmla="*/ 28 w 70"/>
                              <a:gd name="T45" fmla="*/ 67 h 105"/>
                              <a:gd name="T46" fmla="*/ 38 w 70"/>
                              <a:gd name="T47" fmla="*/ 67 h 105"/>
                              <a:gd name="T48" fmla="*/ 49 w 70"/>
                              <a:gd name="T49" fmla="*/ 73 h 105"/>
                              <a:gd name="T50" fmla="*/ 49 w 70"/>
                              <a:gd name="T51" fmla="*/ 94 h 105"/>
                              <a:gd name="T52" fmla="*/ 55 w 70"/>
                              <a:gd name="T53" fmla="*/ 105 h 105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70"/>
                              <a:gd name="T82" fmla="*/ 0 h 105"/>
                              <a:gd name="T83" fmla="*/ 70 w 70"/>
                              <a:gd name="T84" fmla="*/ 105 h 105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70" h="105">
                                <a:moveTo>
                                  <a:pt x="55" y="105"/>
                                </a:moveTo>
                                <a:lnTo>
                                  <a:pt x="70" y="90"/>
                                </a:lnTo>
                                <a:lnTo>
                                  <a:pt x="61" y="73"/>
                                </a:lnTo>
                                <a:lnTo>
                                  <a:pt x="66" y="57"/>
                                </a:lnTo>
                                <a:lnTo>
                                  <a:pt x="66" y="44"/>
                                </a:lnTo>
                                <a:lnTo>
                                  <a:pt x="61" y="44"/>
                                </a:lnTo>
                                <a:lnTo>
                                  <a:pt x="61" y="34"/>
                                </a:lnTo>
                                <a:lnTo>
                                  <a:pt x="55" y="34"/>
                                </a:lnTo>
                                <a:lnTo>
                                  <a:pt x="61" y="17"/>
                                </a:lnTo>
                                <a:lnTo>
                                  <a:pt x="55" y="11"/>
                                </a:lnTo>
                                <a:lnTo>
                                  <a:pt x="44" y="11"/>
                                </a:lnTo>
                                <a:lnTo>
                                  <a:pt x="38" y="7"/>
                                </a:lnTo>
                                <a:lnTo>
                                  <a:pt x="28" y="7"/>
                                </a:lnTo>
                                <a:lnTo>
                                  <a:pt x="2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28"/>
                                </a:lnTo>
                                <a:lnTo>
                                  <a:pt x="5" y="28"/>
                                </a:lnTo>
                                <a:lnTo>
                                  <a:pt x="16" y="40"/>
                                </a:lnTo>
                                <a:lnTo>
                                  <a:pt x="5" y="57"/>
                                </a:lnTo>
                                <a:lnTo>
                                  <a:pt x="11" y="73"/>
                                </a:lnTo>
                                <a:lnTo>
                                  <a:pt x="11" y="84"/>
                                </a:lnTo>
                                <a:lnTo>
                                  <a:pt x="28" y="84"/>
                                </a:lnTo>
                                <a:lnTo>
                                  <a:pt x="28" y="67"/>
                                </a:lnTo>
                                <a:lnTo>
                                  <a:pt x="38" y="67"/>
                                </a:lnTo>
                                <a:lnTo>
                                  <a:pt x="49" y="73"/>
                                </a:lnTo>
                                <a:lnTo>
                                  <a:pt x="49" y="94"/>
                                </a:lnTo>
                                <a:lnTo>
                                  <a:pt x="55" y="1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5" name="Freeform 6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1" y="1884"/>
                            <a:ext cx="197" cy="253"/>
                          </a:xfrm>
                          <a:custGeom>
                            <a:avLst/>
                            <a:gdLst>
                              <a:gd name="T0" fmla="*/ 160 w 197"/>
                              <a:gd name="T1" fmla="*/ 0 h 253"/>
                              <a:gd name="T2" fmla="*/ 174 w 197"/>
                              <a:gd name="T3" fmla="*/ 8 h 253"/>
                              <a:gd name="T4" fmla="*/ 175 w 197"/>
                              <a:gd name="T5" fmla="*/ 17 h 253"/>
                              <a:gd name="T6" fmla="*/ 197 w 197"/>
                              <a:gd name="T7" fmla="*/ 23 h 253"/>
                              <a:gd name="T8" fmla="*/ 187 w 197"/>
                              <a:gd name="T9" fmla="*/ 32 h 253"/>
                              <a:gd name="T10" fmla="*/ 174 w 197"/>
                              <a:gd name="T11" fmla="*/ 36 h 253"/>
                              <a:gd name="T12" fmla="*/ 157 w 197"/>
                              <a:gd name="T13" fmla="*/ 33 h 253"/>
                              <a:gd name="T14" fmla="*/ 159 w 197"/>
                              <a:gd name="T15" fmla="*/ 56 h 253"/>
                              <a:gd name="T16" fmla="*/ 162 w 197"/>
                              <a:gd name="T17" fmla="*/ 67 h 253"/>
                              <a:gd name="T18" fmla="*/ 150 w 197"/>
                              <a:gd name="T19" fmla="*/ 88 h 253"/>
                              <a:gd name="T20" fmla="*/ 150 w 197"/>
                              <a:gd name="T21" fmla="*/ 98 h 253"/>
                              <a:gd name="T22" fmla="*/ 154 w 197"/>
                              <a:gd name="T23" fmla="*/ 105 h 253"/>
                              <a:gd name="T24" fmla="*/ 150 w 197"/>
                              <a:gd name="T25" fmla="*/ 132 h 253"/>
                              <a:gd name="T26" fmla="*/ 144 w 197"/>
                              <a:gd name="T27" fmla="*/ 142 h 253"/>
                              <a:gd name="T28" fmla="*/ 144 w 197"/>
                              <a:gd name="T29" fmla="*/ 176 h 253"/>
                              <a:gd name="T30" fmla="*/ 122 w 197"/>
                              <a:gd name="T31" fmla="*/ 188 h 253"/>
                              <a:gd name="T32" fmla="*/ 127 w 197"/>
                              <a:gd name="T33" fmla="*/ 226 h 253"/>
                              <a:gd name="T34" fmla="*/ 106 w 197"/>
                              <a:gd name="T35" fmla="*/ 253 h 253"/>
                              <a:gd name="T36" fmla="*/ 77 w 197"/>
                              <a:gd name="T37" fmla="*/ 226 h 253"/>
                              <a:gd name="T38" fmla="*/ 16 w 197"/>
                              <a:gd name="T39" fmla="*/ 226 h 253"/>
                              <a:gd name="T40" fmla="*/ 16 w 197"/>
                              <a:gd name="T41" fmla="*/ 203 h 253"/>
                              <a:gd name="T42" fmla="*/ 33 w 197"/>
                              <a:gd name="T43" fmla="*/ 192 h 253"/>
                              <a:gd name="T44" fmla="*/ 22 w 197"/>
                              <a:gd name="T45" fmla="*/ 165 h 253"/>
                              <a:gd name="T46" fmla="*/ 0 w 197"/>
                              <a:gd name="T47" fmla="*/ 155 h 253"/>
                              <a:gd name="T48" fmla="*/ 0 w 197"/>
                              <a:gd name="T49" fmla="*/ 138 h 253"/>
                              <a:gd name="T50" fmla="*/ 33 w 197"/>
                              <a:gd name="T51" fmla="*/ 142 h 253"/>
                              <a:gd name="T52" fmla="*/ 39 w 197"/>
                              <a:gd name="T53" fmla="*/ 138 h 253"/>
                              <a:gd name="T54" fmla="*/ 62 w 197"/>
                              <a:gd name="T55" fmla="*/ 126 h 253"/>
                              <a:gd name="T56" fmla="*/ 66 w 197"/>
                              <a:gd name="T57" fmla="*/ 111 h 253"/>
                              <a:gd name="T58" fmla="*/ 77 w 197"/>
                              <a:gd name="T59" fmla="*/ 105 h 253"/>
                              <a:gd name="T60" fmla="*/ 94 w 197"/>
                              <a:gd name="T61" fmla="*/ 94 h 253"/>
                              <a:gd name="T62" fmla="*/ 100 w 197"/>
                              <a:gd name="T63" fmla="*/ 55 h 253"/>
                              <a:gd name="T64" fmla="*/ 110 w 197"/>
                              <a:gd name="T65" fmla="*/ 44 h 253"/>
                              <a:gd name="T66" fmla="*/ 116 w 197"/>
                              <a:gd name="T67" fmla="*/ 27 h 253"/>
                              <a:gd name="T68" fmla="*/ 116 w 197"/>
                              <a:gd name="T69" fmla="*/ 11 h 253"/>
                              <a:gd name="T70" fmla="*/ 160 w 197"/>
                              <a:gd name="T71" fmla="*/ 0 h 253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w 197"/>
                              <a:gd name="T109" fmla="*/ 0 h 253"/>
                              <a:gd name="T110" fmla="*/ 197 w 197"/>
                              <a:gd name="T111" fmla="*/ 253 h 253"/>
                            </a:gdLst>
                            <a:ahLst/>
                            <a:cxnLst>
                              <a:cxn ang="T72">
                                <a:pos x="T0" y="T1"/>
                              </a:cxn>
                              <a:cxn ang="T73">
                                <a:pos x="T2" y="T3"/>
                              </a:cxn>
                              <a:cxn ang="T74">
                                <a:pos x="T4" y="T5"/>
                              </a:cxn>
                              <a:cxn ang="T75">
                                <a:pos x="T6" y="T7"/>
                              </a:cxn>
                              <a:cxn ang="T76">
                                <a:pos x="T8" y="T9"/>
                              </a:cxn>
                              <a:cxn ang="T77">
                                <a:pos x="T10" y="T11"/>
                              </a:cxn>
                              <a:cxn ang="T78">
                                <a:pos x="T12" y="T13"/>
                              </a:cxn>
                              <a:cxn ang="T79">
                                <a:pos x="T14" y="T15"/>
                              </a:cxn>
                              <a:cxn ang="T80">
                                <a:pos x="T16" y="T17"/>
                              </a:cxn>
                              <a:cxn ang="T81">
                                <a:pos x="T18" y="T19"/>
                              </a:cxn>
                              <a:cxn ang="T82">
                                <a:pos x="T20" y="T21"/>
                              </a:cxn>
                              <a:cxn ang="T83">
                                <a:pos x="T22" y="T23"/>
                              </a:cxn>
                              <a:cxn ang="T84">
                                <a:pos x="T24" y="T25"/>
                              </a:cxn>
                              <a:cxn ang="T85">
                                <a:pos x="T26" y="T27"/>
                              </a:cxn>
                              <a:cxn ang="T86">
                                <a:pos x="T28" y="T29"/>
                              </a:cxn>
                              <a:cxn ang="T87">
                                <a:pos x="T30" y="T31"/>
                              </a:cxn>
                              <a:cxn ang="T88">
                                <a:pos x="T32" y="T33"/>
                              </a:cxn>
                              <a:cxn ang="T89">
                                <a:pos x="T34" y="T35"/>
                              </a:cxn>
                              <a:cxn ang="T90">
                                <a:pos x="T36" y="T37"/>
                              </a:cxn>
                              <a:cxn ang="T91">
                                <a:pos x="T38" y="T39"/>
                              </a:cxn>
                              <a:cxn ang="T92">
                                <a:pos x="T40" y="T41"/>
                              </a:cxn>
                              <a:cxn ang="T93">
                                <a:pos x="T42" y="T43"/>
                              </a:cxn>
                              <a:cxn ang="T94">
                                <a:pos x="T44" y="T45"/>
                              </a:cxn>
                              <a:cxn ang="T95">
                                <a:pos x="T46" y="T47"/>
                              </a:cxn>
                              <a:cxn ang="T96">
                                <a:pos x="T48" y="T49"/>
                              </a:cxn>
                              <a:cxn ang="T97">
                                <a:pos x="T50" y="T51"/>
                              </a:cxn>
                              <a:cxn ang="T98">
                                <a:pos x="T52" y="T53"/>
                              </a:cxn>
                              <a:cxn ang="T99">
                                <a:pos x="T54" y="T55"/>
                              </a:cxn>
                              <a:cxn ang="T100">
                                <a:pos x="T56" y="T57"/>
                              </a:cxn>
                              <a:cxn ang="T101">
                                <a:pos x="T58" y="T59"/>
                              </a:cxn>
                              <a:cxn ang="T102">
                                <a:pos x="T60" y="T61"/>
                              </a:cxn>
                              <a:cxn ang="T103">
                                <a:pos x="T62" y="T63"/>
                              </a:cxn>
                              <a:cxn ang="T104">
                                <a:pos x="T64" y="T65"/>
                              </a:cxn>
                              <a:cxn ang="T105">
                                <a:pos x="T66" y="T67"/>
                              </a:cxn>
                              <a:cxn ang="T106">
                                <a:pos x="T68" y="T69"/>
                              </a:cxn>
                              <a:cxn ang="T107">
                                <a:pos x="T70" y="T71"/>
                              </a:cxn>
                            </a:cxnLst>
                            <a:rect l="T108" t="T109" r="T110" b="T111"/>
                            <a:pathLst>
                              <a:path w="197" h="253">
                                <a:moveTo>
                                  <a:pt x="160" y="0"/>
                                </a:moveTo>
                                <a:lnTo>
                                  <a:pt x="174" y="8"/>
                                </a:lnTo>
                                <a:lnTo>
                                  <a:pt x="175" y="17"/>
                                </a:lnTo>
                                <a:lnTo>
                                  <a:pt x="197" y="23"/>
                                </a:lnTo>
                                <a:lnTo>
                                  <a:pt x="187" y="32"/>
                                </a:lnTo>
                                <a:lnTo>
                                  <a:pt x="174" y="36"/>
                                </a:lnTo>
                                <a:lnTo>
                                  <a:pt x="157" y="33"/>
                                </a:lnTo>
                                <a:lnTo>
                                  <a:pt x="159" y="56"/>
                                </a:lnTo>
                                <a:lnTo>
                                  <a:pt x="162" y="67"/>
                                </a:lnTo>
                                <a:lnTo>
                                  <a:pt x="150" y="88"/>
                                </a:lnTo>
                                <a:lnTo>
                                  <a:pt x="150" y="98"/>
                                </a:lnTo>
                                <a:lnTo>
                                  <a:pt x="154" y="105"/>
                                </a:lnTo>
                                <a:lnTo>
                                  <a:pt x="150" y="132"/>
                                </a:lnTo>
                                <a:lnTo>
                                  <a:pt x="144" y="142"/>
                                </a:lnTo>
                                <a:lnTo>
                                  <a:pt x="144" y="176"/>
                                </a:lnTo>
                                <a:lnTo>
                                  <a:pt x="122" y="188"/>
                                </a:lnTo>
                                <a:lnTo>
                                  <a:pt x="127" y="226"/>
                                </a:lnTo>
                                <a:lnTo>
                                  <a:pt x="106" y="253"/>
                                </a:lnTo>
                                <a:lnTo>
                                  <a:pt x="77" y="226"/>
                                </a:lnTo>
                                <a:lnTo>
                                  <a:pt x="16" y="226"/>
                                </a:lnTo>
                                <a:lnTo>
                                  <a:pt x="16" y="203"/>
                                </a:lnTo>
                                <a:lnTo>
                                  <a:pt x="33" y="192"/>
                                </a:lnTo>
                                <a:lnTo>
                                  <a:pt x="22" y="165"/>
                                </a:lnTo>
                                <a:lnTo>
                                  <a:pt x="0" y="155"/>
                                </a:lnTo>
                                <a:lnTo>
                                  <a:pt x="0" y="138"/>
                                </a:lnTo>
                                <a:lnTo>
                                  <a:pt x="33" y="142"/>
                                </a:lnTo>
                                <a:lnTo>
                                  <a:pt x="39" y="138"/>
                                </a:lnTo>
                                <a:lnTo>
                                  <a:pt x="62" y="126"/>
                                </a:lnTo>
                                <a:lnTo>
                                  <a:pt x="66" y="111"/>
                                </a:lnTo>
                                <a:lnTo>
                                  <a:pt x="77" y="105"/>
                                </a:lnTo>
                                <a:lnTo>
                                  <a:pt x="94" y="94"/>
                                </a:lnTo>
                                <a:lnTo>
                                  <a:pt x="100" y="55"/>
                                </a:lnTo>
                                <a:lnTo>
                                  <a:pt x="110" y="44"/>
                                </a:lnTo>
                                <a:lnTo>
                                  <a:pt x="116" y="27"/>
                                </a:lnTo>
                                <a:lnTo>
                                  <a:pt x="116" y="11"/>
                                </a:lnTo>
                                <a:lnTo>
                                  <a:pt x="16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6" name="Freeform 6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6" y="2480"/>
                            <a:ext cx="155" cy="210"/>
                          </a:xfrm>
                          <a:custGeom>
                            <a:avLst/>
                            <a:gdLst>
                              <a:gd name="T0" fmla="*/ 0 w 155"/>
                              <a:gd name="T1" fmla="*/ 0 h 210"/>
                              <a:gd name="T2" fmla="*/ 38 w 155"/>
                              <a:gd name="T3" fmla="*/ 6 h 210"/>
                              <a:gd name="T4" fmla="*/ 55 w 155"/>
                              <a:gd name="T5" fmla="*/ 33 h 210"/>
                              <a:gd name="T6" fmla="*/ 65 w 155"/>
                              <a:gd name="T7" fmla="*/ 39 h 210"/>
                              <a:gd name="T8" fmla="*/ 94 w 155"/>
                              <a:gd name="T9" fmla="*/ 72 h 210"/>
                              <a:gd name="T10" fmla="*/ 155 w 155"/>
                              <a:gd name="T11" fmla="*/ 160 h 210"/>
                              <a:gd name="T12" fmla="*/ 155 w 155"/>
                              <a:gd name="T13" fmla="*/ 198 h 210"/>
                              <a:gd name="T14" fmla="*/ 138 w 155"/>
                              <a:gd name="T15" fmla="*/ 210 h 210"/>
                              <a:gd name="T16" fmla="*/ 82 w 155"/>
                              <a:gd name="T17" fmla="*/ 154 h 210"/>
                              <a:gd name="T18" fmla="*/ 82 w 155"/>
                              <a:gd name="T19" fmla="*/ 133 h 210"/>
                              <a:gd name="T20" fmla="*/ 55 w 155"/>
                              <a:gd name="T21" fmla="*/ 87 h 210"/>
                              <a:gd name="T22" fmla="*/ 44 w 155"/>
                              <a:gd name="T23" fmla="*/ 60 h 210"/>
                              <a:gd name="T24" fmla="*/ 34 w 155"/>
                              <a:gd name="T25" fmla="*/ 56 h 210"/>
                              <a:gd name="T26" fmla="*/ 34 w 155"/>
                              <a:gd name="T27" fmla="*/ 39 h 210"/>
                              <a:gd name="T28" fmla="*/ 0 w 155"/>
                              <a:gd name="T29" fmla="*/ 6 h 210"/>
                              <a:gd name="T30" fmla="*/ 0 w 155"/>
                              <a:gd name="T31" fmla="*/ 0 h 210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55"/>
                              <a:gd name="T49" fmla="*/ 0 h 210"/>
                              <a:gd name="T50" fmla="*/ 155 w 155"/>
                              <a:gd name="T51" fmla="*/ 210 h 210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55" h="210">
                                <a:moveTo>
                                  <a:pt x="0" y="0"/>
                                </a:moveTo>
                                <a:lnTo>
                                  <a:pt x="38" y="6"/>
                                </a:lnTo>
                                <a:lnTo>
                                  <a:pt x="55" y="33"/>
                                </a:lnTo>
                                <a:lnTo>
                                  <a:pt x="65" y="39"/>
                                </a:lnTo>
                                <a:lnTo>
                                  <a:pt x="94" y="72"/>
                                </a:lnTo>
                                <a:lnTo>
                                  <a:pt x="155" y="160"/>
                                </a:lnTo>
                                <a:lnTo>
                                  <a:pt x="155" y="198"/>
                                </a:lnTo>
                                <a:lnTo>
                                  <a:pt x="138" y="210"/>
                                </a:lnTo>
                                <a:lnTo>
                                  <a:pt x="82" y="154"/>
                                </a:lnTo>
                                <a:lnTo>
                                  <a:pt x="82" y="133"/>
                                </a:lnTo>
                                <a:lnTo>
                                  <a:pt x="55" y="87"/>
                                </a:lnTo>
                                <a:lnTo>
                                  <a:pt x="44" y="60"/>
                                </a:lnTo>
                                <a:lnTo>
                                  <a:pt x="34" y="56"/>
                                </a:lnTo>
                                <a:lnTo>
                                  <a:pt x="34" y="39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7" name="Freeform 6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4" y="2695"/>
                            <a:ext cx="138" cy="50"/>
                          </a:xfrm>
                          <a:custGeom>
                            <a:avLst/>
                            <a:gdLst>
                              <a:gd name="T0" fmla="*/ 21 w 138"/>
                              <a:gd name="T1" fmla="*/ 0 h 50"/>
                              <a:gd name="T2" fmla="*/ 77 w 138"/>
                              <a:gd name="T3" fmla="*/ 12 h 50"/>
                              <a:gd name="T4" fmla="*/ 88 w 138"/>
                              <a:gd name="T5" fmla="*/ 6 h 50"/>
                              <a:gd name="T6" fmla="*/ 111 w 138"/>
                              <a:gd name="T7" fmla="*/ 16 h 50"/>
                              <a:gd name="T8" fmla="*/ 115 w 138"/>
                              <a:gd name="T9" fmla="*/ 29 h 50"/>
                              <a:gd name="T10" fmla="*/ 138 w 138"/>
                              <a:gd name="T11" fmla="*/ 33 h 50"/>
                              <a:gd name="T12" fmla="*/ 138 w 138"/>
                              <a:gd name="T13" fmla="*/ 39 h 50"/>
                              <a:gd name="T14" fmla="*/ 132 w 138"/>
                              <a:gd name="T15" fmla="*/ 44 h 50"/>
                              <a:gd name="T16" fmla="*/ 105 w 138"/>
                              <a:gd name="T17" fmla="*/ 50 h 50"/>
                              <a:gd name="T18" fmla="*/ 71 w 138"/>
                              <a:gd name="T19" fmla="*/ 33 h 50"/>
                              <a:gd name="T20" fmla="*/ 27 w 138"/>
                              <a:gd name="T21" fmla="*/ 33 h 50"/>
                              <a:gd name="T22" fmla="*/ 21 w 138"/>
                              <a:gd name="T23" fmla="*/ 22 h 50"/>
                              <a:gd name="T24" fmla="*/ 0 w 138"/>
                              <a:gd name="T25" fmla="*/ 16 h 50"/>
                              <a:gd name="T26" fmla="*/ 17 w 138"/>
                              <a:gd name="T27" fmla="*/ 0 h 50"/>
                              <a:gd name="T28" fmla="*/ 21 w 138"/>
                              <a:gd name="T29" fmla="*/ 0 h 50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138"/>
                              <a:gd name="T46" fmla="*/ 0 h 50"/>
                              <a:gd name="T47" fmla="*/ 138 w 138"/>
                              <a:gd name="T48" fmla="*/ 50 h 50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138" h="50">
                                <a:moveTo>
                                  <a:pt x="21" y="0"/>
                                </a:moveTo>
                                <a:lnTo>
                                  <a:pt x="77" y="12"/>
                                </a:lnTo>
                                <a:lnTo>
                                  <a:pt x="88" y="6"/>
                                </a:lnTo>
                                <a:lnTo>
                                  <a:pt x="111" y="16"/>
                                </a:lnTo>
                                <a:lnTo>
                                  <a:pt x="115" y="29"/>
                                </a:lnTo>
                                <a:lnTo>
                                  <a:pt x="138" y="33"/>
                                </a:lnTo>
                                <a:lnTo>
                                  <a:pt x="138" y="39"/>
                                </a:lnTo>
                                <a:lnTo>
                                  <a:pt x="132" y="44"/>
                                </a:lnTo>
                                <a:lnTo>
                                  <a:pt x="105" y="50"/>
                                </a:lnTo>
                                <a:lnTo>
                                  <a:pt x="71" y="33"/>
                                </a:lnTo>
                                <a:lnTo>
                                  <a:pt x="27" y="33"/>
                                </a:lnTo>
                                <a:lnTo>
                                  <a:pt x="21" y="22"/>
                                </a:lnTo>
                                <a:lnTo>
                                  <a:pt x="0" y="16"/>
                                </a:lnTo>
                                <a:lnTo>
                                  <a:pt x="17" y="0"/>
                                </a:lnTo>
                                <a:lnTo>
                                  <a:pt x="2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8" name="Freeform 6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5" y="2502"/>
                            <a:ext cx="138" cy="149"/>
                          </a:xfrm>
                          <a:custGeom>
                            <a:avLst/>
                            <a:gdLst>
                              <a:gd name="T0" fmla="*/ 10 w 138"/>
                              <a:gd name="T1" fmla="*/ 44 h 149"/>
                              <a:gd name="T2" fmla="*/ 21 w 138"/>
                              <a:gd name="T3" fmla="*/ 50 h 149"/>
                              <a:gd name="T4" fmla="*/ 83 w 138"/>
                              <a:gd name="T5" fmla="*/ 44 h 149"/>
                              <a:gd name="T6" fmla="*/ 115 w 138"/>
                              <a:gd name="T7" fmla="*/ 0 h 149"/>
                              <a:gd name="T8" fmla="*/ 127 w 138"/>
                              <a:gd name="T9" fmla="*/ 0 h 149"/>
                              <a:gd name="T10" fmla="*/ 138 w 138"/>
                              <a:gd name="T11" fmla="*/ 55 h 149"/>
                              <a:gd name="T12" fmla="*/ 127 w 138"/>
                              <a:gd name="T13" fmla="*/ 99 h 149"/>
                              <a:gd name="T14" fmla="*/ 121 w 138"/>
                              <a:gd name="T15" fmla="*/ 111 h 149"/>
                              <a:gd name="T16" fmla="*/ 121 w 138"/>
                              <a:gd name="T17" fmla="*/ 128 h 149"/>
                              <a:gd name="T18" fmla="*/ 98 w 138"/>
                              <a:gd name="T19" fmla="*/ 149 h 149"/>
                              <a:gd name="T20" fmla="*/ 88 w 138"/>
                              <a:gd name="T21" fmla="*/ 149 h 149"/>
                              <a:gd name="T22" fmla="*/ 83 w 138"/>
                              <a:gd name="T23" fmla="*/ 143 h 149"/>
                              <a:gd name="T24" fmla="*/ 44 w 138"/>
                              <a:gd name="T25" fmla="*/ 143 h 149"/>
                              <a:gd name="T26" fmla="*/ 38 w 138"/>
                              <a:gd name="T27" fmla="*/ 132 h 149"/>
                              <a:gd name="T28" fmla="*/ 21 w 138"/>
                              <a:gd name="T29" fmla="*/ 128 h 149"/>
                              <a:gd name="T30" fmla="*/ 6 w 138"/>
                              <a:gd name="T31" fmla="*/ 78 h 149"/>
                              <a:gd name="T32" fmla="*/ 0 w 138"/>
                              <a:gd name="T33" fmla="*/ 55 h 149"/>
                              <a:gd name="T34" fmla="*/ 10 w 138"/>
                              <a:gd name="T35" fmla="*/ 44 h 14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38"/>
                              <a:gd name="T55" fmla="*/ 0 h 149"/>
                              <a:gd name="T56" fmla="*/ 138 w 138"/>
                              <a:gd name="T57" fmla="*/ 149 h 149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38" h="149">
                                <a:moveTo>
                                  <a:pt x="10" y="44"/>
                                </a:moveTo>
                                <a:lnTo>
                                  <a:pt x="21" y="50"/>
                                </a:lnTo>
                                <a:lnTo>
                                  <a:pt x="83" y="44"/>
                                </a:lnTo>
                                <a:lnTo>
                                  <a:pt x="115" y="0"/>
                                </a:lnTo>
                                <a:lnTo>
                                  <a:pt x="127" y="0"/>
                                </a:lnTo>
                                <a:lnTo>
                                  <a:pt x="138" y="55"/>
                                </a:lnTo>
                                <a:lnTo>
                                  <a:pt x="127" y="99"/>
                                </a:lnTo>
                                <a:lnTo>
                                  <a:pt x="121" y="111"/>
                                </a:lnTo>
                                <a:lnTo>
                                  <a:pt x="121" y="128"/>
                                </a:lnTo>
                                <a:lnTo>
                                  <a:pt x="98" y="149"/>
                                </a:lnTo>
                                <a:lnTo>
                                  <a:pt x="88" y="149"/>
                                </a:lnTo>
                                <a:lnTo>
                                  <a:pt x="83" y="143"/>
                                </a:lnTo>
                                <a:lnTo>
                                  <a:pt x="44" y="143"/>
                                </a:lnTo>
                                <a:lnTo>
                                  <a:pt x="38" y="132"/>
                                </a:lnTo>
                                <a:lnTo>
                                  <a:pt x="21" y="128"/>
                                </a:lnTo>
                                <a:lnTo>
                                  <a:pt x="6" y="78"/>
                                </a:lnTo>
                                <a:lnTo>
                                  <a:pt x="0" y="55"/>
                                </a:lnTo>
                                <a:lnTo>
                                  <a:pt x="1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9" name="Freeform 6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38" y="2607"/>
                            <a:ext cx="13" cy="16"/>
                          </a:xfrm>
                          <a:custGeom>
                            <a:avLst/>
                            <a:gdLst>
                              <a:gd name="T0" fmla="*/ 3 w 13"/>
                              <a:gd name="T1" fmla="*/ 0 h 16"/>
                              <a:gd name="T2" fmla="*/ 0 w 13"/>
                              <a:gd name="T3" fmla="*/ 9 h 16"/>
                              <a:gd name="T4" fmla="*/ 13 w 13"/>
                              <a:gd name="T5" fmla="*/ 16 h 16"/>
                              <a:gd name="T6" fmla="*/ 3 w 13"/>
                              <a:gd name="T7" fmla="*/ 0 h 1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3"/>
                              <a:gd name="T13" fmla="*/ 0 h 16"/>
                              <a:gd name="T14" fmla="*/ 13 w 13"/>
                              <a:gd name="T15" fmla="*/ 16 h 1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3" h="16">
                                <a:moveTo>
                                  <a:pt x="3" y="0"/>
                                </a:moveTo>
                                <a:lnTo>
                                  <a:pt x="0" y="9"/>
                                </a:lnTo>
                                <a:lnTo>
                                  <a:pt x="13" y="16"/>
                                </a:lnTo>
                                <a:lnTo>
                                  <a:pt x="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0" name="Freeform 6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5" y="2601"/>
                            <a:ext cx="17" cy="22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2"/>
                              <a:gd name="T2" fmla="*/ 6 w 17"/>
                              <a:gd name="T3" fmla="*/ 0 h 22"/>
                              <a:gd name="T4" fmla="*/ 17 w 17"/>
                              <a:gd name="T5" fmla="*/ 22 h 22"/>
                              <a:gd name="T6" fmla="*/ 12 w 17"/>
                              <a:gd name="T7" fmla="*/ 22 h 22"/>
                              <a:gd name="T8" fmla="*/ 0 w 17"/>
                              <a:gd name="T9" fmla="*/ 0 h 2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22"/>
                              <a:gd name="T17" fmla="*/ 17 w 17"/>
                              <a:gd name="T18" fmla="*/ 22 h 2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22">
                                <a:moveTo>
                                  <a:pt x="0" y="0"/>
                                </a:moveTo>
                                <a:lnTo>
                                  <a:pt x="6" y="0"/>
                                </a:lnTo>
                                <a:lnTo>
                                  <a:pt x="17" y="22"/>
                                </a:lnTo>
                                <a:lnTo>
                                  <a:pt x="12" y="2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1" name="Freeform 6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1" y="1943"/>
                            <a:ext cx="52" cy="12"/>
                          </a:xfrm>
                          <a:custGeom>
                            <a:avLst/>
                            <a:gdLst>
                              <a:gd name="T0" fmla="*/ 0 w 52"/>
                              <a:gd name="T1" fmla="*/ 6 h 12"/>
                              <a:gd name="T2" fmla="*/ 14 w 52"/>
                              <a:gd name="T3" fmla="*/ 9 h 12"/>
                              <a:gd name="T4" fmla="*/ 18 w 52"/>
                              <a:gd name="T5" fmla="*/ 12 h 12"/>
                              <a:gd name="T6" fmla="*/ 21 w 52"/>
                              <a:gd name="T7" fmla="*/ 3 h 12"/>
                              <a:gd name="T8" fmla="*/ 29 w 52"/>
                              <a:gd name="T9" fmla="*/ 0 h 12"/>
                              <a:gd name="T10" fmla="*/ 38 w 52"/>
                              <a:gd name="T11" fmla="*/ 5 h 12"/>
                              <a:gd name="T12" fmla="*/ 44 w 52"/>
                              <a:gd name="T13" fmla="*/ 8 h 12"/>
                              <a:gd name="T14" fmla="*/ 52 w 52"/>
                              <a:gd name="T15" fmla="*/ 8 h 12"/>
                              <a:gd name="T16" fmla="*/ 0 w 52"/>
                              <a:gd name="T17" fmla="*/ 6 h 12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52"/>
                              <a:gd name="T28" fmla="*/ 0 h 12"/>
                              <a:gd name="T29" fmla="*/ 52 w 52"/>
                              <a:gd name="T30" fmla="*/ 12 h 12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52" h="12">
                                <a:moveTo>
                                  <a:pt x="0" y="6"/>
                                </a:moveTo>
                                <a:lnTo>
                                  <a:pt x="14" y="9"/>
                                </a:lnTo>
                                <a:lnTo>
                                  <a:pt x="18" y="12"/>
                                </a:lnTo>
                                <a:lnTo>
                                  <a:pt x="21" y="3"/>
                                </a:lnTo>
                                <a:lnTo>
                                  <a:pt x="29" y="0"/>
                                </a:lnTo>
                                <a:lnTo>
                                  <a:pt x="38" y="5"/>
                                </a:lnTo>
                                <a:lnTo>
                                  <a:pt x="44" y="8"/>
                                </a:lnTo>
                                <a:lnTo>
                                  <a:pt x="52" y="8"/>
                                </a:lnTo>
                                <a:lnTo>
                                  <a:pt x="0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2" name="Freeform 6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1" y="1943"/>
                            <a:ext cx="52" cy="12"/>
                          </a:xfrm>
                          <a:custGeom>
                            <a:avLst/>
                            <a:gdLst>
                              <a:gd name="T0" fmla="*/ 0 w 52"/>
                              <a:gd name="T1" fmla="*/ 6 h 12"/>
                              <a:gd name="T2" fmla="*/ 14 w 52"/>
                              <a:gd name="T3" fmla="*/ 9 h 12"/>
                              <a:gd name="T4" fmla="*/ 18 w 52"/>
                              <a:gd name="T5" fmla="*/ 12 h 12"/>
                              <a:gd name="T6" fmla="*/ 21 w 52"/>
                              <a:gd name="T7" fmla="*/ 3 h 12"/>
                              <a:gd name="T8" fmla="*/ 29 w 52"/>
                              <a:gd name="T9" fmla="*/ 0 h 12"/>
                              <a:gd name="T10" fmla="*/ 38 w 52"/>
                              <a:gd name="T11" fmla="*/ 5 h 12"/>
                              <a:gd name="T12" fmla="*/ 44 w 52"/>
                              <a:gd name="T13" fmla="*/ 8 h 12"/>
                              <a:gd name="T14" fmla="*/ 52 w 52"/>
                              <a:gd name="T15" fmla="*/ 8 h 1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52"/>
                              <a:gd name="T25" fmla="*/ 0 h 12"/>
                              <a:gd name="T26" fmla="*/ 52 w 52"/>
                              <a:gd name="T27" fmla="*/ 12 h 1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52" h="12">
                                <a:moveTo>
                                  <a:pt x="0" y="6"/>
                                </a:moveTo>
                                <a:lnTo>
                                  <a:pt x="14" y="9"/>
                                </a:lnTo>
                                <a:lnTo>
                                  <a:pt x="18" y="12"/>
                                </a:lnTo>
                                <a:lnTo>
                                  <a:pt x="21" y="3"/>
                                </a:lnTo>
                                <a:lnTo>
                                  <a:pt x="29" y="0"/>
                                </a:lnTo>
                                <a:lnTo>
                                  <a:pt x="38" y="5"/>
                                </a:lnTo>
                                <a:lnTo>
                                  <a:pt x="44" y="8"/>
                                </a:lnTo>
                                <a:lnTo>
                                  <a:pt x="52" y="8"/>
                                </a:lnTo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3" name="Freeform 6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1" y="1943"/>
                            <a:ext cx="52" cy="12"/>
                          </a:xfrm>
                          <a:custGeom>
                            <a:avLst/>
                            <a:gdLst>
                              <a:gd name="T0" fmla="*/ 0 w 52"/>
                              <a:gd name="T1" fmla="*/ 6 h 12"/>
                              <a:gd name="T2" fmla="*/ 14 w 52"/>
                              <a:gd name="T3" fmla="*/ 9 h 12"/>
                              <a:gd name="T4" fmla="*/ 18 w 52"/>
                              <a:gd name="T5" fmla="*/ 12 h 12"/>
                              <a:gd name="T6" fmla="*/ 21 w 52"/>
                              <a:gd name="T7" fmla="*/ 3 h 12"/>
                              <a:gd name="T8" fmla="*/ 29 w 52"/>
                              <a:gd name="T9" fmla="*/ 0 h 12"/>
                              <a:gd name="T10" fmla="*/ 38 w 52"/>
                              <a:gd name="T11" fmla="*/ 5 h 12"/>
                              <a:gd name="T12" fmla="*/ 44 w 52"/>
                              <a:gd name="T13" fmla="*/ 8 h 12"/>
                              <a:gd name="T14" fmla="*/ 52 w 52"/>
                              <a:gd name="T15" fmla="*/ 8 h 1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52"/>
                              <a:gd name="T25" fmla="*/ 0 h 12"/>
                              <a:gd name="T26" fmla="*/ 52 w 52"/>
                              <a:gd name="T27" fmla="*/ 12 h 1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52" h="12">
                                <a:moveTo>
                                  <a:pt x="0" y="6"/>
                                </a:moveTo>
                                <a:lnTo>
                                  <a:pt x="14" y="9"/>
                                </a:lnTo>
                                <a:lnTo>
                                  <a:pt x="18" y="12"/>
                                </a:lnTo>
                                <a:lnTo>
                                  <a:pt x="21" y="3"/>
                                </a:lnTo>
                                <a:lnTo>
                                  <a:pt x="29" y="0"/>
                                </a:lnTo>
                                <a:lnTo>
                                  <a:pt x="38" y="5"/>
                                </a:lnTo>
                                <a:lnTo>
                                  <a:pt x="44" y="8"/>
                                </a:lnTo>
                                <a:lnTo>
                                  <a:pt x="52" y="8"/>
                                </a:lnTo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4" name="Freeform 6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1" y="1889"/>
                            <a:ext cx="26" cy="51"/>
                          </a:xfrm>
                          <a:custGeom>
                            <a:avLst/>
                            <a:gdLst>
                              <a:gd name="T0" fmla="*/ 6 w 26"/>
                              <a:gd name="T1" fmla="*/ 0 h 51"/>
                              <a:gd name="T2" fmla="*/ 0 w 26"/>
                              <a:gd name="T3" fmla="*/ 12 h 51"/>
                              <a:gd name="T4" fmla="*/ 18 w 26"/>
                              <a:gd name="T5" fmla="*/ 22 h 51"/>
                              <a:gd name="T6" fmla="*/ 12 w 26"/>
                              <a:gd name="T7" fmla="*/ 31 h 51"/>
                              <a:gd name="T8" fmla="*/ 26 w 26"/>
                              <a:gd name="T9" fmla="*/ 51 h 51"/>
                              <a:gd name="T10" fmla="*/ 6 w 26"/>
                              <a:gd name="T11" fmla="*/ 0 h 5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26"/>
                              <a:gd name="T19" fmla="*/ 0 h 51"/>
                              <a:gd name="T20" fmla="*/ 26 w 26"/>
                              <a:gd name="T21" fmla="*/ 51 h 5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6" h="51">
                                <a:moveTo>
                                  <a:pt x="6" y="0"/>
                                </a:moveTo>
                                <a:lnTo>
                                  <a:pt x="0" y="12"/>
                                </a:lnTo>
                                <a:lnTo>
                                  <a:pt x="18" y="22"/>
                                </a:lnTo>
                                <a:lnTo>
                                  <a:pt x="12" y="31"/>
                                </a:lnTo>
                                <a:lnTo>
                                  <a:pt x="26" y="51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5" name="Freeform 6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1" y="1889"/>
                            <a:ext cx="26" cy="51"/>
                          </a:xfrm>
                          <a:custGeom>
                            <a:avLst/>
                            <a:gdLst>
                              <a:gd name="T0" fmla="*/ 6 w 26"/>
                              <a:gd name="T1" fmla="*/ 0 h 51"/>
                              <a:gd name="T2" fmla="*/ 0 w 26"/>
                              <a:gd name="T3" fmla="*/ 12 h 51"/>
                              <a:gd name="T4" fmla="*/ 18 w 26"/>
                              <a:gd name="T5" fmla="*/ 22 h 51"/>
                              <a:gd name="T6" fmla="*/ 12 w 26"/>
                              <a:gd name="T7" fmla="*/ 31 h 51"/>
                              <a:gd name="T8" fmla="*/ 26 w 26"/>
                              <a:gd name="T9" fmla="*/ 51 h 5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6"/>
                              <a:gd name="T16" fmla="*/ 0 h 51"/>
                              <a:gd name="T17" fmla="*/ 26 w 26"/>
                              <a:gd name="T18" fmla="*/ 51 h 5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6" h="51">
                                <a:moveTo>
                                  <a:pt x="6" y="0"/>
                                </a:moveTo>
                                <a:lnTo>
                                  <a:pt x="0" y="12"/>
                                </a:lnTo>
                                <a:lnTo>
                                  <a:pt x="18" y="22"/>
                                </a:lnTo>
                                <a:lnTo>
                                  <a:pt x="12" y="31"/>
                                </a:lnTo>
                                <a:lnTo>
                                  <a:pt x="26" y="51"/>
                                </a:lnTo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6" name="Freeform 6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1" y="1889"/>
                            <a:ext cx="26" cy="51"/>
                          </a:xfrm>
                          <a:custGeom>
                            <a:avLst/>
                            <a:gdLst>
                              <a:gd name="T0" fmla="*/ 6 w 26"/>
                              <a:gd name="T1" fmla="*/ 0 h 51"/>
                              <a:gd name="T2" fmla="*/ 0 w 26"/>
                              <a:gd name="T3" fmla="*/ 12 h 51"/>
                              <a:gd name="T4" fmla="*/ 18 w 26"/>
                              <a:gd name="T5" fmla="*/ 22 h 51"/>
                              <a:gd name="T6" fmla="*/ 12 w 26"/>
                              <a:gd name="T7" fmla="*/ 31 h 51"/>
                              <a:gd name="T8" fmla="*/ 26 w 26"/>
                              <a:gd name="T9" fmla="*/ 51 h 5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6"/>
                              <a:gd name="T16" fmla="*/ 0 h 51"/>
                              <a:gd name="T17" fmla="*/ 26 w 26"/>
                              <a:gd name="T18" fmla="*/ 51 h 5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6" h="51">
                                <a:moveTo>
                                  <a:pt x="6" y="0"/>
                                </a:moveTo>
                                <a:lnTo>
                                  <a:pt x="0" y="12"/>
                                </a:lnTo>
                                <a:lnTo>
                                  <a:pt x="18" y="22"/>
                                </a:lnTo>
                                <a:lnTo>
                                  <a:pt x="12" y="31"/>
                                </a:lnTo>
                                <a:lnTo>
                                  <a:pt x="26" y="51"/>
                                </a:lnTo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7" name="Freeform 6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6" y="1899"/>
                            <a:ext cx="27" cy="27"/>
                          </a:xfrm>
                          <a:custGeom>
                            <a:avLst/>
                            <a:gdLst>
                              <a:gd name="T0" fmla="*/ 0 w 27"/>
                              <a:gd name="T1" fmla="*/ 8 h 27"/>
                              <a:gd name="T2" fmla="*/ 15 w 27"/>
                              <a:gd name="T3" fmla="*/ 0 h 27"/>
                              <a:gd name="T4" fmla="*/ 26 w 27"/>
                              <a:gd name="T5" fmla="*/ 8 h 27"/>
                              <a:gd name="T6" fmla="*/ 27 w 27"/>
                              <a:gd name="T7" fmla="*/ 20 h 27"/>
                              <a:gd name="T8" fmla="*/ 18 w 27"/>
                              <a:gd name="T9" fmla="*/ 27 h 27"/>
                              <a:gd name="T10" fmla="*/ 11 w 27"/>
                              <a:gd name="T11" fmla="*/ 23 h 27"/>
                              <a:gd name="T12" fmla="*/ 0 w 27"/>
                              <a:gd name="T13" fmla="*/ 8 h 2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7"/>
                              <a:gd name="T22" fmla="*/ 0 h 27"/>
                              <a:gd name="T23" fmla="*/ 27 w 27"/>
                              <a:gd name="T24" fmla="*/ 27 h 2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7" h="27">
                                <a:moveTo>
                                  <a:pt x="0" y="8"/>
                                </a:moveTo>
                                <a:lnTo>
                                  <a:pt x="15" y="0"/>
                                </a:lnTo>
                                <a:lnTo>
                                  <a:pt x="26" y="8"/>
                                </a:lnTo>
                                <a:lnTo>
                                  <a:pt x="27" y="20"/>
                                </a:lnTo>
                                <a:lnTo>
                                  <a:pt x="18" y="27"/>
                                </a:lnTo>
                                <a:lnTo>
                                  <a:pt x="11" y="23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8" name="Freeform 6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6" y="1899"/>
                            <a:ext cx="27" cy="27"/>
                          </a:xfrm>
                          <a:custGeom>
                            <a:avLst/>
                            <a:gdLst>
                              <a:gd name="T0" fmla="*/ 0 w 27"/>
                              <a:gd name="T1" fmla="*/ 8 h 27"/>
                              <a:gd name="T2" fmla="*/ 15 w 27"/>
                              <a:gd name="T3" fmla="*/ 0 h 27"/>
                              <a:gd name="T4" fmla="*/ 26 w 27"/>
                              <a:gd name="T5" fmla="*/ 8 h 27"/>
                              <a:gd name="T6" fmla="*/ 27 w 27"/>
                              <a:gd name="T7" fmla="*/ 20 h 27"/>
                              <a:gd name="T8" fmla="*/ 18 w 27"/>
                              <a:gd name="T9" fmla="*/ 27 h 27"/>
                              <a:gd name="T10" fmla="*/ 11 w 27"/>
                              <a:gd name="T11" fmla="*/ 23 h 27"/>
                              <a:gd name="T12" fmla="*/ 0 w 27"/>
                              <a:gd name="T13" fmla="*/ 8 h 2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7"/>
                              <a:gd name="T22" fmla="*/ 0 h 27"/>
                              <a:gd name="T23" fmla="*/ 27 w 27"/>
                              <a:gd name="T24" fmla="*/ 27 h 2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7" h="27">
                                <a:moveTo>
                                  <a:pt x="0" y="8"/>
                                </a:moveTo>
                                <a:lnTo>
                                  <a:pt x="15" y="0"/>
                                </a:lnTo>
                                <a:lnTo>
                                  <a:pt x="26" y="8"/>
                                </a:lnTo>
                                <a:lnTo>
                                  <a:pt x="27" y="20"/>
                                </a:lnTo>
                                <a:lnTo>
                                  <a:pt x="18" y="27"/>
                                </a:lnTo>
                                <a:lnTo>
                                  <a:pt x="11" y="23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89" name="Freeform 6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6" y="1899"/>
                            <a:ext cx="27" cy="27"/>
                          </a:xfrm>
                          <a:custGeom>
                            <a:avLst/>
                            <a:gdLst>
                              <a:gd name="T0" fmla="*/ 0 w 27"/>
                              <a:gd name="T1" fmla="*/ 8 h 27"/>
                              <a:gd name="T2" fmla="*/ 15 w 27"/>
                              <a:gd name="T3" fmla="*/ 0 h 27"/>
                              <a:gd name="T4" fmla="*/ 26 w 27"/>
                              <a:gd name="T5" fmla="*/ 8 h 27"/>
                              <a:gd name="T6" fmla="*/ 27 w 27"/>
                              <a:gd name="T7" fmla="*/ 20 h 27"/>
                              <a:gd name="T8" fmla="*/ 18 w 27"/>
                              <a:gd name="T9" fmla="*/ 27 h 27"/>
                              <a:gd name="T10" fmla="*/ 11 w 27"/>
                              <a:gd name="T11" fmla="*/ 23 h 27"/>
                              <a:gd name="T12" fmla="*/ 0 w 27"/>
                              <a:gd name="T13" fmla="*/ 8 h 2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7"/>
                              <a:gd name="T22" fmla="*/ 0 h 27"/>
                              <a:gd name="T23" fmla="*/ 27 w 27"/>
                              <a:gd name="T24" fmla="*/ 27 h 2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7" h="27">
                                <a:moveTo>
                                  <a:pt x="0" y="8"/>
                                </a:moveTo>
                                <a:lnTo>
                                  <a:pt x="15" y="0"/>
                                </a:lnTo>
                                <a:lnTo>
                                  <a:pt x="26" y="8"/>
                                </a:lnTo>
                                <a:lnTo>
                                  <a:pt x="27" y="20"/>
                                </a:lnTo>
                                <a:lnTo>
                                  <a:pt x="18" y="27"/>
                                </a:lnTo>
                                <a:lnTo>
                                  <a:pt x="11" y="23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0" name="Freeform 6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6" y="1899"/>
                            <a:ext cx="27" cy="27"/>
                          </a:xfrm>
                          <a:custGeom>
                            <a:avLst/>
                            <a:gdLst>
                              <a:gd name="T0" fmla="*/ 0 w 27"/>
                              <a:gd name="T1" fmla="*/ 8 h 27"/>
                              <a:gd name="T2" fmla="*/ 15 w 27"/>
                              <a:gd name="T3" fmla="*/ 0 h 27"/>
                              <a:gd name="T4" fmla="*/ 26 w 27"/>
                              <a:gd name="T5" fmla="*/ 8 h 27"/>
                              <a:gd name="T6" fmla="*/ 27 w 27"/>
                              <a:gd name="T7" fmla="*/ 20 h 27"/>
                              <a:gd name="T8" fmla="*/ 18 w 27"/>
                              <a:gd name="T9" fmla="*/ 27 h 27"/>
                              <a:gd name="T10" fmla="*/ 11 w 27"/>
                              <a:gd name="T11" fmla="*/ 23 h 27"/>
                              <a:gd name="T12" fmla="*/ 0 w 27"/>
                              <a:gd name="T13" fmla="*/ 8 h 2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7"/>
                              <a:gd name="T22" fmla="*/ 0 h 27"/>
                              <a:gd name="T23" fmla="*/ 27 w 27"/>
                              <a:gd name="T24" fmla="*/ 27 h 2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7" h="27">
                                <a:moveTo>
                                  <a:pt x="0" y="8"/>
                                </a:moveTo>
                                <a:lnTo>
                                  <a:pt x="15" y="0"/>
                                </a:lnTo>
                                <a:lnTo>
                                  <a:pt x="26" y="8"/>
                                </a:lnTo>
                                <a:lnTo>
                                  <a:pt x="27" y="20"/>
                                </a:lnTo>
                                <a:lnTo>
                                  <a:pt x="18" y="27"/>
                                </a:lnTo>
                                <a:lnTo>
                                  <a:pt x="11" y="23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1" name="Oval 6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0" y="1945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2" name="Oval 6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0" y="1945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3" name="Oval 6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0" y="1939"/>
                            <a:ext cx="1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4" name="Oval 6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0" y="1939"/>
                            <a:ext cx="1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5" name="Oval 6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18" y="1932"/>
                            <a:ext cx="3" cy="4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6" name="Oval 6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18" y="1932"/>
                            <a:ext cx="3" cy="4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7" name="Oval 6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17" y="1926"/>
                            <a:ext cx="3" cy="2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8" name="Oval 6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17" y="1926"/>
                            <a:ext cx="3" cy="2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99" name="Oval 6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17" y="1920"/>
                            <a:ext cx="3" cy="2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0" name="Oval 6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17" y="1920"/>
                            <a:ext cx="3" cy="2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1" name="Oval 6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1" y="1917"/>
                            <a:ext cx="2" cy="2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2" name="Oval 6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1" y="1917"/>
                            <a:ext cx="2" cy="2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3" name="Oval 6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6" y="1919"/>
                            <a:ext cx="3" cy="1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4" name="Oval 6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6" y="1919"/>
                            <a:ext cx="3" cy="1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5" name="Oval 6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2" y="1919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6" name="Oval 6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2" y="1919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7" name="Oval 6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8" y="1917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08" name="Oval 6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8" y="1917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 dirty="0"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9" name="Oval 6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4" y="1916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0" name="Oval 6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4" y="1916"/>
                            <a:ext cx="3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1" name="Oval 6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8" y="1911"/>
                            <a:ext cx="4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212" name="Oval 6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8" y="1911"/>
                            <a:ext cx="4" cy="3"/>
                          </a:xfrm>
                          <a:prstGeom prst="ellipse">
                            <a:avLst/>
                          </a:pr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</p:grpSp>
                    <p:grpSp>
                      <p:nvGrpSpPr>
                        <p:cNvPr id="1154" name="Group 6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79" y="1905"/>
                          <a:ext cx="967" cy="1331"/>
                          <a:chOff x="2179" y="1905"/>
                          <a:chExt cx="967" cy="1331"/>
                        </a:xfrm>
                      </p:grpSpPr>
                      <p:sp>
                        <p:nvSpPr>
                          <p:cNvPr id="1155" name="Freeform 6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17" y="2369"/>
                            <a:ext cx="50" cy="106"/>
                          </a:xfrm>
                          <a:custGeom>
                            <a:avLst/>
                            <a:gdLst>
                              <a:gd name="T0" fmla="*/ 0 w 50"/>
                              <a:gd name="T1" fmla="*/ 23 h 106"/>
                              <a:gd name="T2" fmla="*/ 27 w 50"/>
                              <a:gd name="T3" fmla="*/ 0 h 106"/>
                              <a:gd name="T4" fmla="*/ 44 w 50"/>
                              <a:gd name="T5" fmla="*/ 6 h 106"/>
                              <a:gd name="T6" fmla="*/ 50 w 50"/>
                              <a:gd name="T7" fmla="*/ 0 h 106"/>
                              <a:gd name="T8" fmla="*/ 44 w 50"/>
                              <a:gd name="T9" fmla="*/ 39 h 106"/>
                              <a:gd name="T10" fmla="*/ 33 w 50"/>
                              <a:gd name="T11" fmla="*/ 50 h 106"/>
                              <a:gd name="T12" fmla="*/ 38 w 50"/>
                              <a:gd name="T13" fmla="*/ 106 h 106"/>
                              <a:gd name="T14" fmla="*/ 21 w 50"/>
                              <a:gd name="T15" fmla="*/ 106 h 106"/>
                              <a:gd name="T16" fmla="*/ 17 w 50"/>
                              <a:gd name="T17" fmla="*/ 33 h 106"/>
                              <a:gd name="T18" fmla="*/ 4 w 50"/>
                              <a:gd name="T19" fmla="*/ 29 h 106"/>
                              <a:gd name="T20" fmla="*/ 0 w 50"/>
                              <a:gd name="T21" fmla="*/ 23 h 10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50"/>
                              <a:gd name="T34" fmla="*/ 0 h 106"/>
                              <a:gd name="T35" fmla="*/ 50 w 50"/>
                              <a:gd name="T36" fmla="*/ 106 h 106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50" h="106">
                                <a:moveTo>
                                  <a:pt x="0" y="23"/>
                                </a:moveTo>
                                <a:lnTo>
                                  <a:pt x="27" y="0"/>
                                </a:lnTo>
                                <a:lnTo>
                                  <a:pt x="44" y="6"/>
                                </a:lnTo>
                                <a:lnTo>
                                  <a:pt x="50" y="0"/>
                                </a:lnTo>
                                <a:lnTo>
                                  <a:pt x="44" y="39"/>
                                </a:lnTo>
                                <a:lnTo>
                                  <a:pt x="33" y="50"/>
                                </a:lnTo>
                                <a:lnTo>
                                  <a:pt x="38" y="106"/>
                                </a:lnTo>
                                <a:lnTo>
                                  <a:pt x="21" y="106"/>
                                </a:lnTo>
                                <a:lnTo>
                                  <a:pt x="17" y="33"/>
                                </a:lnTo>
                                <a:lnTo>
                                  <a:pt x="4" y="29"/>
                                </a:lnTo>
                                <a:lnTo>
                                  <a:pt x="0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56" name="Freeform 6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47" y="2772"/>
                            <a:ext cx="155" cy="305"/>
                          </a:xfrm>
                          <a:custGeom>
                            <a:avLst/>
                            <a:gdLst>
                              <a:gd name="T0" fmla="*/ 105 w 155"/>
                              <a:gd name="T1" fmla="*/ 23 h 305"/>
                              <a:gd name="T2" fmla="*/ 144 w 155"/>
                              <a:gd name="T3" fmla="*/ 0 h 305"/>
                              <a:gd name="T4" fmla="*/ 144 w 155"/>
                              <a:gd name="T5" fmla="*/ 29 h 305"/>
                              <a:gd name="T6" fmla="*/ 155 w 155"/>
                              <a:gd name="T7" fmla="*/ 50 h 305"/>
                              <a:gd name="T8" fmla="*/ 150 w 155"/>
                              <a:gd name="T9" fmla="*/ 106 h 305"/>
                              <a:gd name="T10" fmla="*/ 144 w 155"/>
                              <a:gd name="T11" fmla="*/ 117 h 305"/>
                              <a:gd name="T12" fmla="*/ 133 w 155"/>
                              <a:gd name="T13" fmla="*/ 117 h 305"/>
                              <a:gd name="T14" fmla="*/ 88 w 155"/>
                              <a:gd name="T15" fmla="*/ 155 h 305"/>
                              <a:gd name="T16" fmla="*/ 83 w 155"/>
                              <a:gd name="T17" fmla="*/ 161 h 305"/>
                              <a:gd name="T18" fmla="*/ 77 w 155"/>
                              <a:gd name="T19" fmla="*/ 171 h 305"/>
                              <a:gd name="T20" fmla="*/ 67 w 155"/>
                              <a:gd name="T21" fmla="*/ 171 h 305"/>
                              <a:gd name="T22" fmla="*/ 61 w 155"/>
                              <a:gd name="T23" fmla="*/ 177 h 305"/>
                              <a:gd name="T24" fmla="*/ 61 w 155"/>
                              <a:gd name="T25" fmla="*/ 188 h 305"/>
                              <a:gd name="T26" fmla="*/ 71 w 155"/>
                              <a:gd name="T27" fmla="*/ 232 h 305"/>
                              <a:gd name="T28" fmla="*/ 61 w 155"/>
                              <a:gd name="T29" fmla="*/ 265 h 305"/>
                              <a:gd name="T30" fmla="*/ 56 w 155"/>
                              <a:gd name="T31" fmla="*/ 276 h 305"/>
                              <a:gd name="T32" fmla="*/ 39 w 155"/>
                              <a:gd name="T33" fmla="*/ 276 h 305"/>
                              <a:gd name="T34" fmla="*/ 27 w 155"/>
                              <a:gd name="T35" fmla="*/ 288 h 305"/>
                              <a:gd name="T36" fmla="*/ 23 w 155"/>
                              <a:gd name="T37" fmla="*/ 305 h 305"/>
                              <a:gd name="T38" fmla="*/ 15 w 155"/>
                              <a:gd name="T39" fmla="*/ 299 h 305"/>
                              <a:gd name="T40" fmla="*/ 11 w 155"/>
                              <a:gd name="T41" fmla="*/ 221 h 305"/>
                              <a:gd name="T42" fmla="*/ 27 w 155"/>
                              <a:gd name="T43" fmla="*/ 211 h 305"/>
                              <a:gd name="T44" fmla="*/ 39 w 155"/>
                              <a:gd name="T45" fmla="*/ 127 h 305"/>
                              <a:gd name="T46" fmla="*/ 23 w 155"/>
                              <a:gd name="T47" fmla="*/ 106 h 305"/>
                              <a:gd name="T48" fmla="*/ 11 w 155"/>
                              <a:gd name="T49" fmla="*/ 106 h 305"/>
                              <a:gd name="T50" fmla="*/ 6 w 155"/>
                              <a:gd name="T51" fmla="*/ 100 h 305"/>
                              <a:gd name="T52" fmla="*/ 0 w 155"/>
                              <a:gd name="T53" fmla="*/ 100 h 305"/>
                              <a:gd name="T54" fmla="*/ 6 w 155"/>
                              <a:gd name="T55" fmla="*/ 83 h 305"/>
                              <a:gd name="T56" fmla="*/ 27 w 155"/>
                              <a:gd name="T57" fmla="*/ 67 h 305"/>
                              <a:gd name="T58" fmla="*/ 42 w 155"/>
                              <a:gd name="T59" fmla="*/ 71 h 305"/>
                              <a:gd name="T60" fmla="*/ 50 w 155"/>
                              <a:gd name="T61" fmla="*/ 73 h 305"/>
                              <a:gd name="T62" fmla="*/ 61 w 155"/>
                              <a:gd name="T63" fmla="*/ 89 h 305"/>
                              <a:gd name="T64" fmla="*/ 61 w 155"/>
                              <a:gd name="T65" fmla="*/ 111 h 305"/>
                              <a:gd name="T66" fmla="*/ 74 w 155"/>
                              <a:gd name="T67" fmla="*/ 111 h 305"/>
                              <a:gd name="T68" fmla="*/ 77 w 155"/>
                              <a:gd name="T69" fmla="*/ 62 h 305"/>
                              <a:gd name="T70" fmla="*/ 73 w 155"/>
                              <a:gd name="T71" fmla="*/ 56 h 305"/>
                              <a:gd name="T72" fmla="*/ 73 w 155"/>
                              <a:gd name="T73" fmla="*/ 17 h 305"/>
                              <a:gd name="T74" fmla="*/ 105 w 155"/>
                              <a:gd name="T75" fmla="*/ 23 h 305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w 155"/>
                              <a:gd name="T115" fmla="*/ 0 h 305"/>
                              <a:gd name="T116" fmla="*/ 155 w 155"/>
                              <a:gd name="T117" fmla="*/ 305 h 305"/>
                            </a:gdLst>
                            <a:ahLst/>
                            <a:cxnLst>
                              <a:cxn ang="T76">
                                <a:pos x="T0" y="T1"/>
                              </a:cxn>
                              <a:cxn ang="T77">
                                <a:pos x="T2" y="T3"/>
                              </a:cxn>
                              <a:cxn ang="T78">
                                <a:pos x="T4" y="T5"/>
                              </a:cxn>
                              <a:cxn ang="T79">
                                <a:pos x="T6" y="T7"/>
                              </a:cxn>
                              <a:cxn ang="T80">
                                <a:pos x="T8" y="T9"/>
                              </a:cxn>
                              <a:cxn ang="T81">
                                <a:pos x="T10" y="T11"/>
                              </a:cxn>
                              <a:cxn ang="T82">
                                <a:pos x="T12" y="T13"/>
                              </a:cxn>
                              <a:cxn ang="T83">
                                <a:pos x="T14" y="T15"/>
                              </a:cxn>
                              <a:cxn ang="T84">
                                <a:pos x="T16" y="T17"/>
                              </a:cxn>
                              <a:cxn ang="T85">
                                <a:pos x="T18" y="T19"/>
                              </a:cxn>
                              <a:cxn ang="T86">
                                <a:pos x="T20" y="T21"/>
                              </a:cxn>
                              <a:cxn ang="T87">
                                <a:pos x="T22" y="T23"/>
                              </a:cxn>
                              <a:cxn ang="T88">
                                <a:pos x="T24" y="T25"/>
                              </a:cxn>
                              <a:cxn ang="T89">
                                <a:pos x="T26" y="T27"/>
                              </a:cxn>
                              <a:cxn ang="T90">
                                <a:pos x="T28" y="T29"/>
                              </a:cxn>
                              <a:cxn ang="T91">
                                <a:pos x="T30" y="T31"/>
                              </a:cxn>
                              <a:cxn ang="T92">
                                <a:pos x="T32" y="T33"/>
                              </a:cxn>
                              <a:cxn ang="T93">
                                <a:pos x="T34" y="T35"/>
                              </a:cxn>
                              <a:cxn ang="T94">
                                <a:pos x="T36" y="T37"/>
                              </a:cxn>
                              <a:cxn ang="T95">
                                <a:pos x="T38" y="T39"/>
                              </a:cxn>
                              <a:cxn ang="T96">
                                <a:pos x="T40" y="T41"/>
                              </a:cxn>
                              <a:cxn ang="T97">
                                <a:pos x="T42" y="T43"/>
                              </a:cxn>
                              <a:cxn ang="T98">
                                <a:pos x="T44" y="T45"/>
                              </a:cxn>
                              <a:cxn ang="T99">
                                <a:pos x="T46" y="T47"/>
                              </a:cxn>
                              <a:cxn ang="T100">
                                <a:pos x="T48" y="T49"/>
                              </a:cxn>
                              <a:cxn ang="T101">
                                <a:pos x="T50" y="T51"/>
                              </a:cxn>
                              <a:cxn ang="T102">
                                <a:pos x="T52" y="T53"/>
                              </a:cxn>
                              <a:cxn ang="T103">
                                <a:pos x="T54" y="T55"/>
                              </a:cxn>
                              <a:cxn ang="T104">
                                <a:pos x="T56" y="T57"/>
                              </a:cxn>
                              <a:cxn ang="T105">
                                <a:pos x="T58" y="T59"/>
                              </a:cxn>
                              <a:cxn ang="T106">
                                <a:pos x="T60" y="T61"/>
                              </a:cxn>
                              <a:cxn ang="T107">
                                <a:pos x="T62" y="T63"/>
                              </a:cxn>
                              <a:cxn ang="T108">
                                <a:pos x="T64" y="T65"/>
                              </a:cxn>
                              <a:cxn ang="T109">
                                <a:pos x="T66" y="T67"/>
                              </a:cxn>
                              <a:cxn ang="T110">
                                <a:pos x="T68" y="T69"/>
                              </a:cxn>
                              <a:cxn ang="T111">
                                <a:pos x="T70" y="T71"/>
                              </a:cxn>
                              <a:cxn ang="T112">
                                <a:pos x="T72" y="T73"/>
                              </a:cxn>
                              <a:cxn ang="T113">
                                <a:pos x="T74" y="T75"/>
                              </a:cxn>
                            </a:cxnLst>
                            <a:rect l="T114" t="T115" r="T116" b="T117"/>
                            <a:pathLst>
                              <a:path w="155" h="305">
                                <a:moveTo>
                                  <a:pt x="105" y="23"/>
                                </a:moveTo>
                                <a:lnTo>
                                  <a:pt x="144" y="0"/>
                                </a:lnTo>
                                <a:lnTo>
                                  <a:pt x="144" y="29"/>
                                </a:lnTo>
                                <a:lnTo>
                                  <a:pt x="155" y="50"/>
                                </a:lnTo>
                                <a:lnTo>
                                  <a:pt x="150" y="106"/>
                                </a:lnTo>
                                <a:lnTo>
                                  <a:pt x="144" y="117"/>
                                </a:lnTo>
                                <a:lnTo>
                                  <a:pt x="133" y="117"/>
                                </a:lnTo>
                                <a:lnTo>
                                  <a:pt x="88" y="155"/>
                                </a:lnTo>
                                <a:lnTo>
                                  <a:pt x="83" y="161"/>
                                </a:lnTo>
                                <a:lnTo>
                                  <a:pt x="77" y="171"/>
                                </a:lnTo>
                                <a:lnTo>
                                  <a:pt x="67" y="171"/>
                                </a:lnTo>
                                <a:lnTo>
                                  <a:pt x="61" y="177"/>
                                </a:lnTo>
                                <a:lnTo>
                                  <a:pt x="61" y="188"/>
                                </a:lnTo>
                                <a:lnTo>
                                  <a:pt x="71" y="232"/>
                                </a:lnTo>
                                <a:lnTo>
                                  <a:pt x="61" y="265"/>
                                </a:lnTo>
                                <a:lnTo>
                                  <a:pt x="56" y="276"/>
                                </a:lnTo>
                                <a:lnTo>
                                  <a:pt x="39" y="276"/>
                                </a:lnTo>
                                <a:lnTo>
                                  <a:pt x="27" y="288"/>
                                </a:lnTo>
                                <a:lnTo>
                                  <a:pt x="23" y="305"/>
                                </a:lnTo>
                                <a:lnTo>
                                  <a:pt x="15" y="299"/>
                                </a:lnTo>
                                <a:lnTo>
                                  <a:pt x="11" y="221"/>
                                </a:lnTo>
                                <a:lnTo>
                                  <a:pt x="27" y="211"/>
                                </a:lnTo>
                                <a:lnTo>
                                  <a:pt x="39" y="127"/>
                                </a:lnTo>
                                <a:lnTo>
                                  <a:pt x="23" y="106"/>
                                </a:lnTo>
                                <a:lnTo>
                                  <a:pt x="11" y="106"/>
                                </a:lnTo>
                                <a:lnTo>
                                  <a:pt x="6" y="100"/>
                                </a:lnTo>
                                <a:lnTo>
                                  <a:pt x="0" y="100"/>
                                </a:lnTo>
                                <a:lnTo>
                                  <a:pt x="6" y="83"/>
                                </a:lnTo>
                                <a:lnTo>
                                  <a:pt x="27" y="67"/>
                                </a:lnTo>
                                <a:lnTo>
                                  <a:pt x="42" y="71"/>
                                </a:lnTo>
                                <a:lnTo>
                                  <a:pt x="50" y="73"/>
                                </a:lnTo>
                                <a:lnTo>
                                  <a:pt x="61" y="89"/>
                                </a:lnTo>
                                <a:lnTo>
                                  <a:pt x="61" y="111"/>
                                </a:lnTo>
                                <a:lnTo>
                                  <a:pt x="74" y="111"/>
                                </a:lnTo>
                                <a:lnTo>
                                  <a:pt x="77" y="62"/>
                                </a:lnTo>
                                <a:lnTo>
                                  <a:pt x="73" y="56"/>
                                </a:lnTo>
                                <a:lnTo>
                                  <a:pt x="73" y="17"/>
                                </a:lnTo>
                                <a:lnTo>
                                  <a:pt x="105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57" name="Freeform 6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49" y="2993"/>
                            <a:ext cx="221" cy="243"/>
                          </a:xfrm>
                          <a:custGeom>
                            <a:avLst/>
                            <a:gdLst>
                              <a:gd name="T0" fmla="*/ 16 w 221"/>
                              <a:gd name="T1" fmla="*/ 111 h 243"/>
                              <a:gd name="T2" fmla="*/ 27 w 221"/>
                              <a:gd name="T3" fmla="*/ 121 h 243"/>
                              <a:gd name="T4" fmla="*/ 54 w 221"/>
                              <a:gd name="T5" fmla="*/ 100 h 243"/>
                              <a:gd name="T6" fmla="*/ 54 w 221"/>
                              <a:gd name="T7" fmla="*/ 61 h 243"/>
                              <a:gd name="T8" fmla="*/ 71 w 221"/>
                              <a:gd name="T9" fmla="*/ 78 h 243"/>
                              <a:gd name="T10" fmla="*/ 98 w 221"/>
                              <a:gd name="T11" fmla="*/ 55 h 243"/>
                              <a:gd name="T12" fmla="*/ 110 w 221"/>
                              <a:gd name="T13" fmla="*/ 55 h 243"/>
                              <a:gd name="T14" fmla="*/ 121 w 221"/>
                              <a:gd name="T15" fmla="*/ 61 h 243"/>
                              <a:gd name="T16" fmla="*/ 144 w 221"/>
                              <a:gd name="T17" fmla="*/ 50 h 243"/>
                              <a:gd name="T18" fmla="*/ 148 w 221"/>
                              <a:gd name="T19" fmla="*/ 44 h 243"/>
                              <a:gd name="T20" fmla="*/ 154 w 221"/>
                              <a:gd name="T21" fmla="*/ 23 h 243"/>
                              <a:gd name="T22" fmla="*/ 198 w 221"/>
                              <a:gd name="T23" fmla="*/ 0 h 243"/>
                              <a:gd name="T24" fmla="*/ 209 w 221"/>
                              <a:gd name="T25" fmla="*/ 0 h 243"/>
                              <a:gd name="T26" fmla="*/ 215 w 221"/>
                              <a:gd name="T27" fmla="*/ 78 h 243"/>
                              <a:gd name="T28" fmla="*/ 221 w 221"/>
                              <a:gd name="T29" fmla="*/ 84 h 243"/>
                              <a:gd name="T30" fmla="*/ 215 w 221"/>
                              <a:gd name="T31" fmla="*/ 121 h 243"/>
                              <a:gd name="T32" fmla="*/ 198 w 221"/>
                              <a:gd name="T33" fmla="*/ 144 h 243"/>
                              <a:gd name="T34" fmla="*/ 171 w 221"/>
                              <a:gd name="T35" fmla="*/ 188 h 243"/>
                              <a:gd name="T36" fmla="*/ 165 w 221"/>
                              <a:gd name="T37" fmla="*/ 194 h 243"/>
                              <a:gd name="T38" fmla="*/ 144 w 221"/>
                              <a:gd name="T39" fmla="*/ 211 h 243"/>
                              <a:gd name="T40" fmla="*/ 131 w 221"/>
                              <a:gd name="T41" fmla="*/ 215 h 243"/>
                              <a:gd name="T42" fmla="*/ 54 w 221"/>
                              <a:gd name="T43" fmla="*/ 232 h 243"/>
                              <a:gd name="T44" fmla="*/ 44 w 221"/>
                              <a:gd name="T45" fmla="*/ 243 h 243"/>
                              <a:gd name="T46" fmla="*/ 27 w 221"/>
                              <a:gd name="T47" fmla="*/ 243 h 243"/>
                              <a:gd name="T48" fmla="*/ 16 w 221"/>
                              <a:gd name="T49" fmla="*/ 205 h 243"/>
                              <a:gd name="T50" fmla="*/ 21 w 221"/>
                              <a:gd name="T51" fmla="*/ 194 h 243"/>
                              <a:gd name="T52" fmla="*/ 10 w 221"/>
                              <a:gd name="T53" fmla="*/ 149 h 243"/>
                              <a:gd name="T54" fmla="*/ 0 w 221"/>
                              <a:gd name="T55" fmla="*/ 117 h 243"/>
                              <a:gd name="T56" fmla="*/ 16 w 221"/>
                              <a:gd name="T57" fmla="*/ 111 h 243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221"/>
                              <a:gd name="T88" fmla="*/ 0 h 243"/>
                              <a:gd name="T89" fmla="*/ 221 w 221"/>
                              <a:gd name="T90" fmla="*/ 243 h 243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221" h="243">
                                <a:moveTo>
                                  <a:pt x="16" y="111"/>
                                </a:moveTo>
                                <a:lnTo>
                                  <a:pt x="27" y="121"/>
                                </a:lnTo>
                                <a:lnTo>
                                  <a:pt x="54" y="100"/>
                                </a:lnTo>
                                <a:lnTo>
                                  <a:pt x="54" y="61"/>
                                </a:lnTo>
                                <a:lnTo>
                                  <a:pt x="71" y="78"/>
                                </a:lnTo>
                                <a:lnTo>
                                  <a:pt x="98" y="55"/>
                                </a:lnTo>
                                <a:lnTo>
                                  <a:pt x="110" y="55"/>
                                </a:lnTo>
                                <a:lnTo>
                                  <a:pt x="121" y="61"/>
                                </a:lnTo>
                                <a:lnTo>
                                  <a:pt x="144" y="50"/>
                                </a:lnTo>
                                <a:lnTo>
                                  <a:pt x="148" y="44"/>
                                </a:lnTo>
                                <a:lnTo>
                                  <a:pt x="154" y="23"/>
                                </a:lnTo>
                                <a:lnTo>
                                  <a:pt x="198" y="0"/>
                                </a:lnTo>
                                <a:lnTo>
                                  <a:pt x="209" y="0"/>
                                </a:lnTo>
                                <a:lnTo>
                                  <a:pt x="215" y="78"/>
                                </a:lnTo>
                                <a:lnTo>
                                  <a:pt x="221" y="84"/>
                                </a:lnTo>
                                <a:lnTo>
                                  <a:pt x="215" y="121"/>
                                </a:lnTo>
                                <a:lnTo>
                                  <a:pt x="198" y="144"/>
                                </a:lnTo>
                                <a:lnTo>
                                  <a:pt x="171" y="188"/>
                                </a:lnTo>
                                <a:lnTo>
                                  <a:pt x="165" y="194"/>
                                </a:lnTo>
                                <a:lnTo>
                                  <a:pt x="144" y="211"/>
                                </a:lnTo>
                                <a:lnTo>
                                  <a:pt x="131" y="215"/>
                                </a:lnTo>
                                <a:lnTo>
                                  <a:pt x="54" y="232"/>
                                </a:lnTo>
                                <a:lnTo>
                                  <a:pt x="44" y="243"/>
                                </a:lnTo>
                                <a:lnTo>
                                  <a:pt x="27" y="243"/>
                                </a:lnTo>
                                <a:lnTo>
                                  <a:pt x="16" y="205"/>
                                </a:lnTo>
                                <a:lnTo>
                                  <a:pt x="21" y="194"/>
                                </a:lnTo>
                                <a:lnTo>
                                  <a:pt x="10" y="149"/>
                                </a:lnTo>
                                <a:lnTo>
                                  <a:pt x="0" y="117"/>
                                </a:lnTo>
                                <a:lnTo>
                                  <a:pt x="16" y="1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58" name="Freeform 6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03" y="2910"/>
                            <a:ext cx="144" cy="161"/>
                          </a:xfrm>
                          <a:custGeom>
                            <a:avLst/>
                            <a:gdLst>
                              <a:gd name="T0" fmla="*/ 0 w 144"/>
                              <a:gd name="T1" fmla="*/ 144 h 161"/>
                              <a:gd name="T2" fmla="*/ 0 w 144"/>
                              <a:gd name="T3" fmla="*/ 77 h 161"/>
                              <a:gd name="T4" fmla="*/ 17 w 144"/>
                              <a:gd name="T5" fmla="*/ 77 h 161"/>
                              <a:gd name="T6" fmla="*/ 17 w 144"/>
                              <a:gd name="T7" fmla="*/ 12 h 161"/>
                              <a:gd name="T8" fmla="*/ 56 w 144"/>
                              <a:gd name="T9" fmla="*/ 12 h 161"/>
                              <a:gd name="T10" fmla="*/ 67 w 144"/>
                              <a:gd name="T11" fmla="*/ 6 h 161"/>
                              <a:gd name="T12" fmla="*/ 67 w 144"/>
                              <a:gd name="T13" fmla="*/ 0 h 161"/>
                              <a:gd name="T14" fmla="*/ 144 w 144"/>
                              <a:gd name="T15" fmla="*/ 83 h 161"/>
                              <a:gd name="T16" fmla="*/ 100 w 144"/>
                              <a:gd name="T17" fmla="*/ 106 h 161"/>
                              <a:gd name="T18" fmla="*/ 94 w 144"/>
                              <a:gd name="T19" fmla="*/ 127 h 161"/>
                              <a:gd name="T20" fmla="*/ 90 w 144"/>
                              <a:gd name="T21" fmla="*/ 133 h 161"/>
                              <a:gd name="T22" fmla="*/ 67 w 144"/>
                              <a:gd name="T23" fmla="*/ 144 h 161"/>
                              <a:gd name="T24" fmla="*/ 56 w 144"/>
                              <a:gd name="T25" fmla="*/ 138 h 161"/>
                              <a:gd name="T26" fmla="*/ 44 w 144"/>
                              <a:gd name="T27" fmla="*/ 138 h 161"/>
                              <a:gd name="T28" fmla="*/ 17 w 144"/>
                              <a:gd name="T29" fmla="*/ 161 h 161"/>
                              <a:gd name="T30" fmla="*/ 0 w 144"/>
                              <a:gd name="T31" fmla="*/ 144 h 161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44"/>
                              <a:gd name="T49" fmla="*/ 0 h 161"/>
                              <a:gd name="T50" fmla="*/ 144 w 144"/>
                              <a:gd name="T51" fmla="*/ 161 h 161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44" h="161">
                                <a:moveTo>
                                  <a:pt x="0" y="144"/>
                                </a:moveTo>
                                <a:lnTo>
                                  <a:pt x="0" y="77"/>
                                </a:lnTo>
                                <a:lnTo>
                                  <a:pt x="17" y="77"/>
                                </a:lnTo>
                                <a:lnTo>
                                  <a:pt x="17" y="12"/>
                                </a:lnTo>
                                <a:lnTo>
                                  <a:pt x="56" y="12"/>
                                </a:lnTo>
                                <a:lnTo>
                                  <a:pt x="67" y="6"/>
                                </a:lnTo>
                                <a:lnTo>
                                  <a:pt x="67" y="0"/>
                                </a:lnTo>
                                <a:lnTo>
                                  <a:pt x="144" y="83"/>
                                </a:lnTo>
                                <a:lnTo>
                                  <a:pt x="100" y="106"/>
                                </a:lnTo>
                                <a:lnTo>
                                  <a:pt x="94" y="127"/>
                                </a:lnTo>
                                <a:lnTo>
                                  <a:pt x="90" y="133"/>
                                </a:lnTo>
                                <a:lnTo>
                                  <a:pt x="67" y="144"/>
                                </a:lnTo>
                                <a:lnTo>
                                  <a:pt x="56" y="138"/>
                                </a:lnTo>
                                <a:lnTo>
                                  <a:pt x="44" y="138"/>
                                </a:lnTo>
                                <a:lnTo>
                                  <a:pt x="17" y="161"/>
                                </a:lnTo>
                                <a:lnTo>
                                  <a:pt x="0" y="1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59" name="Freeform 6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32" y="2728"/>
                            <a:ext cx="159" cy="182"/>
                          </a:xfrm>
                          <a:custGeom>
                            <a:avLst/>
                            <a:gdLst>
                              <a:gd name="T0" fmla="*/ 38 w 159"/>
                              <a:gd name="T1" fmla="*/ 56 h 182"/>
                              <a:gd name="T2" fmla="*/ 71 w 159"/>
                              <a:gd name="T3" fmla="*/ 83 h 182"/>
                              <a:gd name="T4" fmla="*/ 82 w 159"/>
                              <a:gd name="T5" fmla="*/ 77 h 182"/>
                              <a:gd name="T6" fmla="*/ 104 w 159"/>
                              <a:gd name="T7" fmla="*/ 105 h 182"/>
                              <a:gd name="T8" fmla="*/ 109 w 159"/>
                              <a:gd name="T9" fmla="*/ 73 h 182"/>
                              <a:gd name="T10" fmla="*/ 98 w 159"/>
                              <a:gd name="T11" fmla="*/ 73 h 182"/>
                              <a:gd name="T12" fmla="*/ 98 w 159"/>
                              <a:gd name="T13" fmla="*/ 6 h 182"/>
                              <a:gd name="T14" fmla="*/ 109 w 159"/>
                              <a:gd name="T15" fmla="*/ 6 h 182"/>
                              <a:gd name="T16" fmla="*/ 126 w 159"/>
                              <a:gd name="T17" fmla="*/ 0 h 182"/>
                              <a:gd name="T18" fmla="*/ 132 w 159"/>
                              <a:gd name="T19" fmla="*/ 0 h 182"/>
                              <a:gd name="T20" fmla="*/ 142 w 159"/>
                              <a:gd name="T21" fmla="*/ 6 h 182"/>
                              <a:gd name="T22" fmla="*/ 159 w 159"/>
                              <a:gd name="T23" fmla="*/ 27 h 182"/>
                              <a:gd name="T24" fmla="*/ 144 w 159"/>
                              <a:gd name="T25" fmla="*/ 83 h 182"/>
                              <a:gd name="T26" fmla="*/ 157 w 159"/>
                              <a:gd name="T27" fmla="*/ 115 h 182"/>
                              <a:gd name="T28" fmla="*/ 142 w 159"/>
                              <a:gd name="T29" fmla="*/ 111 h 182"/>
                              <a:gd name="T30" fmla="*/ 121 w 159"/>
                              <a:gd name="T31" fmla="*/ 127 h 182"/>
                              <a:gd name="T32" fmla="*/ 115 w 159"/>
                              <a:gd name="T33" fmla="*/ 144 h 182"/>
                              <a:gd name="T34" fmla="*/ 98 w 159"/>
                              <a:gd name="T35" fmla="*/ 144 h 182"/>
                              <a:gd name="T36" fmla="*/ 71 w 159"/>
                              <a:gd name="T37" fmla="*/ 182 h 182"/>
                              <a:gd name="T38" fmla="*/ 38 w 159"/>
                              <a:gd name="T39" fmla="*/ 177 h 182"/>
                              <a:gd name="T40" fmla="*/ 27 w 159"/>
                              <a:gd name="T41" fmla="*/ 177 h 182"/>
                              <a:gd name="T42" fmla="*/ 21 w 159"/>
                              <a:gd name="T43" fmla="*/ 182 h 182"/>
                              <a:gd name="T44" fmla="*/ 0 w 159"/>
                              <a:gd name="T45" fmla="*/ 155 h 182"/>
                              <a:gd name="T46" fmla="*/ 0 w 159"/>
                              <a:gd name="T47" fmla="*/ 94 h 182"/>
                              <a:gd name="T48" fmla="*/ 32 w 159"/>
                              <a:gd name="T49" fmla="*/ 94 h 182"/>
                              <a:gd name="T50" fmla="*/ 32 w 159"/>
                              <a:gd name="T51" fmla="*/ 56 h 182"/>
                              <a:gd name="T52" fmla="*/ 38 w 159"/>
                              <a:gd name="T53" fmla="*/ 56 h 182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159"/>
                              <a:gd name="T82" fmla="*/ 0 h 182"/>
                              <a:gd name="T83" fmla="*/ 159 w 159"/>
                              <a:gd name="T84" fmla="*/ 182 h 182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159" h="182">
                                <a:moveTo>
                                  <a:pt x="38" y="56"/>
                                </a:moveTo>
                                <a:lnTo>
                                  <a:pt x="71" y="83"/>
                                </a:lnTo>
                                <a:lnTo>
                                  <a:pt x="82" y="77"/>
                                </a:lnTo>
                                <a:lnTo>
                                  <a:pt x="104" y="105"/>
                                </a:lnTo>
                                <a:lnTo>
                                  <a:pt x="109" y="73"/>
                                </a:lnTo>
                                <a:lnTo>
                                  <a:pt x="98" y="73"/>
                                </a:lnTo>
                                <a:lnTo>
                                  <a:pt x="98" y="6"/>
                                </a:lnTo>
                                <a:lnTo>
                                  <a:pt x="109" y="6"/>
                                </a:lnTo>
                                <a:lnTo>
                                  <a:pt x="126" y="0"/>
                                </a:lnTo>
                                <a:lnTo>
                                  <a:pt x="132" y="0"/>
                                </a:lnTo>
                                <a:lnTo>
                                  <a:pt x="142" y="6"/>
                                </a:lnTo>
                                <a:lnTo>
                                  <a:pt x="159" y="27"/>
                                </a:lnTo>
                                <a:lnTo>
                                  <a:pt x="144" y="83"/>
                                </a:lnTo>
                                <a:lnTo>
                                  <a:pt x="157" y="115"/>
                                </a:lnTo>
                                <a:lnTo>
                                  <a:pt x="142" y="111"/>
                                </a:lnTo>
                                <a:lnTo>
                                  <a:pt x="121" y="127"/>
                                </a:lnTo>
                                <a:lnTo>
                                  <a:pt x="115" y="144"/>
                                </a:lnTo>
                                <a:lnTo>
                                  <a:pt x="98" y="144"/>
                                </a:lnTo>
                                <a:lnTo>
                                  <a:pt x="71" y="182"/>
                                </a:lnTo>
                                <a:lnTo>
                                  <a:pt x="38" y="177"/>
                                </a:lnTo>
                                <a:lnTo>
                                  <a:pt x="27" y="177"/>
                                </a:lnTo>
                                <a:lnTo>
                                  <a:pt x="21" y="182"/>
                                </a:lnTo>
                                <a:lnTo>
                                  <a:pt x="0" y="155"/>
                                </a:lnTo>
                                <a:lnTo>
                                  <a:pt x="0" y="94"/>
                                </a:lnTo>
                                <a:lnTo>
                                  <a:pt x="32" y="94"/>
                                </a:lnTo>
                                <a:lnTo>
                                  <a:pt x="32" y="56"/>
                                </a:lnTo>
                                <a:lnTo>
                                  <a:pt x="38" y="5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0" name="Freeform 6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7" y="1905"/>
                            <a:ext cx="55" cy="105"/>
                          </a:xfrm>
                          <a:custGeom>
                            <a:avLst/>
                            <a:gdLst>
                              <a:gd name="T0" fmla="*/ 5 w 55"/>
                              <a:gd name="T1" fmla="*/ 6 h 105"/>
                              <a:gd name="T2" fmla="*/ 22 w 55"/>
                              <a:gd name="T3" fmla="*/ 0 h 105"/>
                              <a:gd name="T4" fmla="*/ 38 w 55"/>
                              <a:gd name="T5" fmla="*/ 12 h 105"/>
                              <a:gd name="T6" fmla="*/ 38 w 55"/>
                              <a:gd name="T7" fmla="*/ 50 h 105"/>
                              <a:gd name="T8" fmla="*/ 28 w 55"/>
                              <a:gd name="T9" fmla="*/ 56 h 105"/>
                              <a:gd name="T10" fmla="*/ 28 w 55"/>
                              <a:gd name="T11" fmla="*/ 67 h 105"/>
                              <a:gd name="T12" fmla="*/ 55 w 55"/>
                              <a:gd name="T13" fmla="*/ 77 h 105"/>
                              <a:gd name="T14" fmla="*/ 22 w 55"/>
                              <a:gd name="T15" fmla="*/ 105 h 105"/>
                              <a:gd name="T16" fmla="*/ 17 w 55"/>
                              <a:gd name="T17" fmla="*/ 90 h 105"/>
                              <a:gd name="T18" fmla="*/ 5 w 55"/>
                              <a:gd name="T19" fmla="*/ 90 h 105"/>
                              <a:gd name="T20" fmla="*/ 0 w 55"/>
                              <a:gd name="T21" fmla="*/ 77 h 105"/>
                              <a:gd name="T22" fmla="*/ 0 w 55"/>
                              <a:gd name="T23" fmla="*/ 56 h 105"/>
                              <a:gd name="T24" fmla="*/ 5 w 55"/>
                              <a:gd name="T25" fmla="*/ 44 h 105"/>
                              <a:gd name="T26" fmla="*/ 5 w 55"/>
                              <a:gd name="T27" fmla="*/ 6 h 105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55"/>
                              <a:gd name="T43" fmla="*/ 0 h 105"/>
                              <a:gd name="T44" fmla="*/ 55 w 55"/>
                              <a:gd name="T45" fmla="*/ 105 h 105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55" h="105">
                                <a:moveTo>
                                  <a:pt x="5" y="6"/>
                                </a:moveTo>
                                <a:lnTo>
                                  <a:pt x="22" y="0"/>
                                </a:lnTo>
                                <a:lnTo>
                                  <a:pt x="38" y="12"/>
                                </a:lnTo>
                                <a:lnTo>
                                  <a:pt x="38" y="50"/>
                                </a:lnTo>
                                <a:lnTo>
                                  <a:pt x="28" y="56"/>
                                </a:lnTo>
                                <a:lnTo>
                                  <a:pt x="28" y="67"/>
                                </a:lnTo>
                                <a:lnTo>
                                  <a:pt x="55" y="77"/>
                                </a:lnTo>
                                <a:lnTo>
                                  <a:pt x="22" y="105"/>
                                </a:lnTo>
                                <a:lnTo>
                                  <a:pt x="17" y="90"/>
                                </a:lnTo>
                                <a:lnTo>
                                  <a:pt x="5" y="90"/>
                                </a:lnTo>
                                <a:lnTo>
                                  <a:pt x="0" y="77"/>
                                </a:lnTo>
                                <a:lnTo>
                                  <a:pt x="0" y="56"/>
                                </a:lnTo>
                                <a:lnTo>
                                  <a:pt x="5" y="44"/>
                                </a:lnTo>
                                <a:lnTo>
                                  <a:pt x="5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1" name="Freeform 6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96" y="1911"/>
                            <a:ext cx="281" cy="326"/>
                          </a:xfrm>
                          <a:custGeom>
                            <a:avLst/>
                            <a:gdLst>
                              <a:gd name="T0" fmla="*/ 98 w 281"/>
                              <a:gd name="T1" fmla="*/ 28 h 326"/>
                              <a:gd name="T2" fmla="*/ 154 w 281"/>
                              <a:gd name="T3" fmla="*/ 6 h 326"/>
                              <a:gd name="T4" fmla="*/ 236 w 281"/>
                              <a:gd name="T5" fmla="*/ 0 h 326"/>
                              <a:gd name="T6" fmla="*/ 236 w 281"/>
                              <a:gd name="T7" fmla="*/ 38 h 326"/>
                              <a:gd name="T8" fmla="*/ 231 w 281"/>
                              <a:gd name="T9" fmla="*/ 50 h 326"/>
                              <a:gd name="T10" fmla="*/ 231 w 281"/>
                              <a:gd name="T11" fmla="*/ 71 h 326"/>
                              <a:gd name="T12" fmla="*/ 236 w 281"/>
                              <a:gd name="T13" fmla="*/ 84 h 326"/>
                              <a:gd name="T14" fmla="*/ 248 w 281"/>
                              <a:gd name="T15" fmla="*/ 84 h 326"/>
                              <a:gd name="T16" fmla="*/ 253 w 281"/>
                              <a:gd name="T17" fmla="*/ 99 h 326"/>
                              <a:gd name="T18" fmla="*/ 253 w 281"/>
                              <a:gd name="T19" fmla="*/ 111 h 326"/>
                              <a:gd name="T20" fmla="*/ 248 w 281"/>
                              <a:gd name="T21" fmla="*/ 115 h 326"/>
                              <a:gd name="T22" fmla="*/ 259 w 281"/>
                              <a:gd name="T23" fmla="*/ 182 h 326"/>
                              <a:gd name="T24" fmla="*/ 253 w 281"/>
                              <a:gd name="T25" fmla="*/ 188 h 326"/>
                              <a:gd name="T26" fmla="*/ 253 w 281"/>
                              <a:gd name="T27" fmla="*/ 226 h 326"/>
                              <a:gd name="T28" fmla="*/ 281 w 281"/>
                              <a:gd name="T29" fmla="*/ 259 h 326"/>
                              <a:gd name="T30" fmla="*/ 269 w 281"/>
                              <a:gd name="T31" fmla="*/ 265 h 326"/>
                              <a:gd name="T32" fmla="*/ 248 w 281"/>
                              <a:gd name="T33" fmla="*/ 282 h 326"/>
                              <a:gd name="T34" fmla="*/ 242 w 281"/>
                              <a:gd name="T35" fmla="*/ 282 h 326"/>
                              <a:gd name="T36" fmla="*/ 219 w 281"/>
                              <a:gd name="T37" fmla="*/ 303 h 326"/>
                              <a:gd name="T38" fmla="*/ 215 w 281"/>
                              <a:gd name="T39" fmla="*/ 303 h 326"/>
                              <a:gd name="T40" fmla="*/ 192 w 281"/>
                              <a:gd name="T41" fmla="*/ 315 h 326"/>
                              <a:gd name="T42" fmla="*/ 188 w 281"/>
                              <a:gd name="T43" fmla="*/ 315 h 326"/>
                              <a:gd name="T44" fmla="*/ 175 w 281"/>
                              <a:gd name="T45" fmla="*/ 326 h 326"/>
                              <a:gd name="T46" fmla="*/ 165 w 281"/>
                              <a:gd name="T47" fmla="*/ 303 h 326"/>
                              <a:gd name="T48" fmla="*/ 148 w 281"/>
                              <a:gd name="T49" fmla="*/ 293 h 326"/>
                              <a:gd name="T50" fmla="*/ 142 w 281"/>
                              <a:gd name="T51" fmla="*/ 293 h 326"/>
                              <a:gd name="T52" fmla="*/ 98 w 281"/>
                              <a:gd name="T53" fmla="*/ 253 h 326"/>
                              <a:gd name="T54" fmla="*/ 60 w 281"/>
                              <a:gd name="T55" fmla="*/ 222 h 326"/>
                              <a:gd name="T56" fmla="*/ 0 w 281"/>
                              <a:gd name="T57" fmla="*/ 165 h 326"/>
                              <a:gd name="T58" fmla="*/ 10 w 281"/>
                              <a:gd name="T59" fmla="*/ 149 h 326"/>
                              <a:gd name="T60" fmla="*/ 81 w 281"/>
                              <a:gd name="T61" fmla="*/ 99 h 326"/>
                              <a:gd name="T62" fmla="*/ 88 w 281"/>
                              <a:gd name="T63" fmla="*/ 84 h 326"/>
                              <a:gd name="T64" fmla="*/ 104 w 281"/>
                              <a:gd name="T65" fmla="*/ 78 h 326"/>
                              <a:gd name="T66" fmla="*/ 104 w 281"/>
                              <a:gd name="T67" fmla="*/ 71 h 326"/>
                              <a:gd name="T68" fmla="*/ 94 w 281"/>
                              <a:gd name="T69" fmla="*/ 61 h 326"/>
                              <a:gd name="T70" fmla="*/ 98 w 281"/>
                              <a:gd name="T71" fmla="*/ 28 h 32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w 281"/>
                              <a:gd name="T109" fmla="*/ 0 h 326"/>
                              <a:gd name="T110" fmla="*/ 281 w 281"/>
                              <a:gd name="T111" fmla="*/ 326 h 326"/>
                            </a:gdLst>
                            <a:ahLst/>
                            <a:cxnLst>
                              <a:cxn ang="T72">
                                <a:pos x="T0" y="T1"/>
                              </a:cxn>
                              <a:cxn ang="T73">
                                <a:pos x="T2" y="T3"/>
                              </a:cxn>
                              <a:cxn ang="T74">
                                <a:pos x="T4" y="T5"/>
                              </a:cxn>
                              <a:cxn ang="T75">
                                <a:pos x="T6" y="T7"/>
                              </a:cxn>
                              <a:cxn ang="T76">
                                <a:pos x="T8" y="T9"/>
                              </a:cxn>
                              <a:cxn ang="T77">
                                <a:pos x="T10" y="T11"/>
                              </a:cxn>
                              <a:cxn ang="T78">
                                <a:pos x="T12" y="T13"/>
                              </a:cxn>
                              <a:cxn ang="T79">
                                <a:pos x="T14" y="T15"/>
                              </a:cxn>
                              <a:cxn ang="T80">
                                <a:pos x="T16" y="T17"/>
                              </a:cxn>
                              <a:cxn ang="T81">
                                <a:pos x="T18" y="T19"/>
                              </a:cxn>
                              <a:cxn ang="T82">
                                <a:pos x="T20" y="T21"/>
                              </a:cxn>
                              <a:cxn ang="T83">
                                <a:pos x="T22" y="T23"/>
                              </a:cxn>
                              <a:cxn ang="T84">
                                <a:pos x="T24" y="T25"/>
                              </a:cxn>
                              <a:cxn ang="T85">
                                <a:pos x="T26" y="T27"/>
                              </a:cxn>
                              <a:cxn ang="T86">
                                <a:pos x="T28" y="T29"/>
                              </a:cxn>
                              <a:cxn ang="T87">
                                <a:pos x="T30" y="T31"/>
                              </a:cxn>
                              <a:cxn ang="T88">
                                <a:pos x="T32" y="T33"/>
                              </a:cxn>
                              <a:cxn ang="T89">
                                <a:pos x="T34" y="T35"/>
                              </a:cxn>
                              <a:cxn ang="T90">
                                <a:pos x="T36" y="T37"/>
                              </a:cxn>
                              <a:cxn ang="T91">
                                <a:pos x="T38" y="T39"/>
                              </a:cxn>
                              <a:cxn ang="T92">
                                <a:pos x="T40" y="T41"/>
                              </a:cxn>
                              <a:cxn ang="T93">
                                <a:pos x="T42" y="T43"/>
                              </a:cxn>
                              <a:cxn ang="T94">
                                <a:pos x="T44" y="T45"/>
                              </a:cxn>
                              <a:cxn ang="T95">
                                <a:pos x="T46" y="T47"/>
                              </a:cxn>
                              <a:cxn ang="T96">
                                <a:pos x="T48" y="T49"/>
                              </a:cxn>
                              <a:cxn ang="T97">
                                <a:pos x="T50" y="T51"/>
                              </a:cxn>
                              <a:cxn ang="T98">
                                <a:pos x="T52" y="T53"/>
                              </a:cxn>
                              <a:cxn ang="T99">
                                <a:pos x="T54" y="T55"/>
                              </a:cxn>
                              <a:cxn ang="T100">
                                <a:pos x="T56" y="T57"/>
                              </a:cxn>
                              <a:cxn ang="T101">
                                <a:pos x="T58" y="T59"/>
                              </a:cxn>
                              <a:cxn ang="T102">
                                <a:pos x="T60" y="T61"/>
                              </a:cxn>
                              <a:cxn ang="T103">
                                <a:pos x="T62" y="T63"/>
                              </a:cxn>
                              <a:cxn ang="T104">
                                <a:pos x="T64" y="T65"/>
                              </a:cxn>
                              <a:cxn ang="T105">
                                <a:pos x="T66" y="T67"/>
                              </a:cxn>
                              <a:cxn ang="T106">
                                <a:pos x="T68" y="T69"/>
                              </a:cxn>
                              <a:cxn ang="T107">
                                <a:pos x="T70" y="T71"/>
                              </a:cxn>
                            </a:cxnLst>
                            <a:rect l="T108" t="T109" r="T110" b="T111"/>
                            <a:pathLst>
                              <a:path w="281" h="326">
                                <a:moveTo>
                                  <a:pt x="98" y="28"/>
                                </a:moveTo>
                                <a:lnTo>
                                  <a:pt x="154" y="6"/>
                                </a:lnTo>
                                <a:lnTo>
                                  <a:pt x="236" y="0"/>
                                </a:lnTo>
                                <a:lnTo>
                                  <a:pt x="236" y="38"/>
                                </a:lnTo>
                                <a:lnTo>
                                  <a:pt x="231" y="50"/>
                                </a:lnTo>
                                <a:lnTo>
                                  <a:pt x="231" y="71"/>
                                </a:lnTo>
                                <a:lnTo>
                                  <a:pt x="236" y="84"/>
                                </a:lnTo>
                                <a:lnTo>
                                  <a:pt x="248" y="84"/>
                                </a:lnTo>
                                <a:lnTo>
                                  <a:pt x="253" y="99"/>
                                </a:lnTo>
                                <a:lnTo>
                                  <a:pt x="253" y="111"/>
                                </a:lnTo>
                                <a:lnTo>
                                  <a:pt x="248" y="115"/>
                                </a:lnTo>
                                <a:lnTo>
                                  <a:pt x="259" y="182"/>
                                </a:lnTo>
                                <a:lnTo>
                                  <a:pt x="253" y="188"/>
                                </a:lnTo>
                                <a:lnTo>
                                  <a:pt x="253" y="226"/>
                                </a:lnTo>
                                <a:lnTo>
                                  <a:pt x="281" y="259"/>
                                </a:lnTo>
                                <a:lnTo>
                                  <a:pt x="269" y="265"/>
                                </a:lnTo>
                                <a:lnTo>
                                  <a:pt x="248" y="282"/>
                                </a:lnTo>
                                <a:lnTo>
                                  <a:pt x="242" y="282"/>
                                </a:lnTo>
                                <a:lnTo>
                                  <a:pt x="219" y="303"/>
                                </a:lnTo>
                                <a:lnTo>
                                  <a:pt x="215" y="303"/>
                                </a:lnTo>
                                <a:lnTo>
                                  <a:pt x="192" y="315"/>
                                </a:lnTo>
                                <a:lnTo>
                                  <a:pt x="188" y="315"/>
                                </a:lnTo>
                                <a:lnTo>
                                  <a:pt x="175" y="326"/>
                                </a:lnTo>
                                <a:lnTo>
                                  <a:pt x="165" y="303"/>
                                </a:lnTo>
                                <a:lnTo>
                                  <a:pt x="148" y="293"/>
                                </a:lnTo>
                                <a:lnTo>
                                  <a:pt x="142" y="293"/>
                                </a:lnTo>
                                <a:lnTo>
                                  <a:pt x="98" y="253"/>
                                </a:lnTo>
                                <a:lnTo>
                                  <a:pt x="60" y="222"/>
                                </a:lnTo>
                                <a:lnTo>
                                  <a:pt x="0" y="165"/>
                                </a:lnTo>
                                <a:lnTo>
                                  <a:pt x="10" y="149"/>
                                </a:lnTo>
                                <a:lnTo>
                                  <a:pt x="81" y="99"/>
                                </a:lnTo>
                                <a:lnTo>
                                  <a:pt x="88" y="84"/>
                                </a:lnTo>
                                <a:lnTo>
                                  <a:pt x="104" y="78"/>
                                </a:lnTo>
                                <a:lnTo>
                                  <a:pt x="104" y="71"/>
                                </a:lnTo>
                                <a:lnTo>
                                  <a:pt x="94" y="61"/>
                                </a:lnTo>
                                <a:lnTo>
                                  <a:pt x="98" y="2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2" name="Freeform 6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35" y="1939"/>
                            <a:ext cx="165" cy="137"/>
                          </a:xfrm>
                          <a:custGeom>
                            <a:avLst/>
                            <a:gdLst>
                              <a:gd name="T0" fmla="*/ 159 w 165"/>
                              <a:gd name="T1" fmla="*/ 0 h 137"/>
                              <a:gd name="T2" fmla="*/ 155 w 165"/>
                              <a:gd name="T3" fmla="*/ 33 h 137"/>
                              <a:gd name="T4" fmla="*/ 165 w 165"/>
                              <a:gd name="T5" fmla="*/ 43 h 137"/>
                              <a:gd name="T6" fmla="*/ 165 w 165"/>
                              <a:gd name="T7" fmla="*/ 50 h 137"/>
                              <a:gd name="T8" fmla="*/ 149 w 165"/>
                              <a:gd name="T9" fmla="*/ 56 h 137"/>
                              <a:gd name="T10" fmla="*/ 142 w 165"/>
                              <a:gd name="T11" fmla="*/ 71 h 137"/>
                              <a:gd name="T12" fmla="*/ 71 w 165"/>
                              <a:gd name="T13" fmla="*/ 121 h 137"/>
                              <a:gd name="T14" fmla="*/ 61 w 165"/>
                              <a:gd name="T15" fmla="*/ 137 h 137"/>
                              <a:gd name="T16" fmla="*/ 0 w 165"/>
                              <a:gd name="T17" fmla="*/ 133 h 137"/>
                              <a:gd name="T18" fmla="*/ 11 w 165"/>
                              <a:gd name="T19" fmla="*/ 127 h 137"/>
                              <a:gd name="T20" fmla="*/ 49 w 165"/>
                              <a:gd name="T21" fmla="*/ 94 h 137"/>
                              <a:gd name="T22" fmla="*/ 61 w 165"/>
                              <a:gd name="T23" fmla="*/ 50 h 137"/>
                              <a:gd name="T24" fmla="*/ 109 w 165"/>
                              <a:gd name="T25" fmla="*/ 0 h 137"/>
                              <a:gd name="T26" fmla="*/ 159 w 165"/>
                              <a:gd name="T27" fmla="*/ 0 h 137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165"/>
                              <a:gd name="T43" fmla="*/ 0 h 137"/>
                              <a:gd name="T44" fmla="*/ 165 w 165"/>
                              <a:gd name="T45" fmla="*/ 137 h 137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165" h="137">
                                <a:moveTo>
                                  <a:pt x="159" y="0"/>
                                </a:moveTo>
                                <a:lnTo>
                                  <a:pt x="155" y="33"/>
                                </a:lnTo>
                                <a:lnTo>
                                  <a:pt x="165" y="43"/>
                                </a:lnTo>
                                <a:lnTo>
                                  <a:pt x="165" y="50"/>
                                </a:lnTo>
                                <a:lnTo>
                                  <a:pt x="149" y="56"/>
                                </a:lnTo>
                                <a:lnTo>
                                  <a:pt x="142" y="71"/>
                                </a:lnTo>
                                <a:lnTo>
                                  <a:pt x="71" y="121"/>
                                </a:lnTo>
                                <a:lnTo>
                                  <a:pt x="61" y="137"/>
                                </a:lnTo>
                                <a:lnTo>
                                  <a:pt x="0" y="133"/>
                                </a:lnTo>
                                <a:lnTo>
                                  <a:pt x="11" y="127"/>
                                </a:lnTo>
                                <a:lnTo>
                                  <a:pt x="49" y="94"/>
                                </a:lnTo>
                                <a:lnTo>
                                  <a:pt x="61" y="50"/>
                                </a:lnTo>
                                <a:lnTo>
                                  <a:pt x="109" y="0"/>
                                </a:lnTo>
                                <a:lnTo>
                                  <a:pt x="15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3" name="Freeform 6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2" y="2690"/>
                            <a:ext cx="182" cy="220"/>
                          </a:xfrm>
                          <a:custGeom>
                            <a:avLst/>
                            <a:gdLst>
                              <a:gd name="T0" fmla="*/ 5 w 182"/>
                              <a:gd name="T1" fmla="*/ 0 h 220"/>
                              <a:gd name="T2" fmla="*/ 73 w 182"/>
                              <a:gd name="T3" fmla="*/ 0 h 220"/>
                              <a:gd name="T4" fmla="*/ 94 w 182"/>
                              <a:gd name="T5" fmla="*/ 38 h 220"/>
                              <a:gd name="T6" fmla="*/ 117 w 182"/>
                              <a:gd name="T7" fmla="*/ 38 h 220"/>
                              <a:gd name="T8" fmla="*/ 127 w 182"/>
                              <a:gd name="T9" fmla="*/ 27 h 220"/>
                              <a:gd name="T10" fmla="*/ 138 w 182"/>
                              <a:gd name="T11" fmla="*/ 27 h 220"/>
                              <a:gd name="T12" fmla="*/ 154 w 182"/>
                              <a:gd name="T13" fmla="*/ 77 h 220"/>
                              <a:gd name="T14" fmla="*/ 150 w 182"/>
                              <a:gd name="T15" fmla="*/ 94 h 220"/>
                              <a:gd name="T16" fmla="*/ 182 w 182"/>
                              <a:gd name="T17" fmla="*/ 94 h 220"/>
                              <a:gd name="T18" fmla="*/ 182 w 182"/>
                              <a:gd name="T19" fmla="*/ 132 h 220"/>
                              <a:gd name="T20" fmla="*/ 150 w 182"/>
                              <a:gd name="T21" fmla="*/ 132 h 220"/>
                              <a:gd name="T22" fmla="*/ 150 w 182"/>
                              <a:gd name="T23" fmla="*/ 193 h 220"/>
                              <a:gd name="T24" fmla="*/ 171 w 182"/>
                              <a:gd name="T25" fmla="*/ 220 h 220"/>
                              <a:gd name="T26" fmla="*/ 133 w 182"/>
                              <a:gd name="T27" fmla="*/ 220 h 220"/>
                              <a:gd name="T28" fmla="*/ 100 w 182"/>
                              <a:gd name="T29" fmla="*/ 215 h 220"/>
                              <a:gd name="T30" fmla="*/ 0 w 182"/>
                              <a:gd name="T31" fmla="*/ 203 h 220"/>
                              <a:gd name="T32" fmla="*/ 0 w 182"/>
                              <a:gd name="T33" fmla="*/ 182 h 220"/>
                              <a:gd name="T34" fmla="*/ 11 w 182"/>
                              <a:gd name="T35" fmla="*/ 176 h 220"/>
                              <a:gd name="T36" fmla="*/ 11 w 182"/>
                              <a:gd name="T37" fmla="*/ 143 h 220"/>
                              <a:gd name="T38" fmla="*/ 27 w 182"/>
                              <a:gd name="T39" fmla="*/ 121 h 220"/>
                              <a:gd name="T40" fmla="*/ 17 w 182"/>
                              <a:gd name="T41" fmla="*/ 49 h 220"/>
                              <a:gd name="T42" fmla="*/ 17 w 182"/>
                              <a:gd name="T43" fmla="*/ 21 h 220"/>
                              <a:gd name="T44" fmla="*/ 11 w 182"/>
                              <a:gd name="T45" fmla="*/ 11 h 220"/>
                              <a:gd name="T46" fmla="*/ 5 w 182"/>
                              <a:gd name="T47" fmla="*/ 0 h 220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182"/>
                              <a:gd name="T73" fmla="*/ 0 h 220"/>
                              <a:gd name="T74" fmla="*/ 182 w 182"/>
                              <a:gd name="T75" fmla="*/ 220 h 220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182" h="220">
                                <a:moveTo>
                                  <a:pt x="5" y="0"/>
                                </a:moveTo>
                                <a:lnTo>
                                  <a:pt x="73" y="0"/>
                                </a:lnTo>
                                <a:lnTo>
                                  <a:pt x="94" y="38"/>
                                </a:lnTo>
                                <a:lnTo>
                                  <a:pt x="117" y="38"/>
                                </a:lnTo>
                                <a:lnTo>
                                  <a:pt x="127" y="27"/>
                                </a:lnTo>
                                <a:lnTo>
                                  <a:pt x="138" y="27"/>
                                </a:lnTo>
                                <a:lnTo>
                                  <a:pt x="154" y="77"/>
                                </a:lnTo>
                                <a:lnTo>
                                  <a:pt x="150" y="94"/>
                                </a:lnTo>
                                <a:lnTo>
                                  <a:pt x="182" y="94"/>
                                </a:lnTo>
                                <a:lnTo>
                                  <a:pt x="182" y="132"/>
                                </a:lnTo>
                                <a:lnTo>
                                  <a:pt x="150" y="132"/>
                                </a:lnTo>
                                <a:lnTo>
                                  <a:pt x="150" y="193"/>
                                </a:lnTo>
                                <a:lnTo>
                                  <a:pt x="171" y="220"/>
                                </a:lnTo>
                                <a:lnTo>
                                  <a:pt x="133" y="220"/>
                                </a:lnTo>
                                <a:lnTo>
                                  <a:pt x="100" y="215"/>
                                </a:lnTo>
                                <a:lnTo>
                                  <a:pt x="0" y="203"/>
                                </a:lnTo>
                                <a:lnTo>
                                  <a:pt x="0" y="182"/>
                                </a:lnTo>
                                <a:lnTo>
                                  <a:pt x="11" y="176"/>
                                </a:lnTo>
                                <a:lnTo>
                                  <a:pt x="11" y="143"/>
                                </a:lnTo>
                                <a:lnTo>
                                  <a:pt x="27" y="121"/>
                                </a:lnTo>
                                <a:lnTo>
                                  <a:pt x="17" y="49"/>
                                </a:lnTo>
                                <a:lnTo>
                                  <a:pt x="17" y="21"/>
                                </a:lnTo>
                                <a:lnTo>
                                  <a:pt x="11" y="11"/>
                                </a:lnTo>
                                <a:lnTo>
                                  <a:pt x="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4" name="Freeform 6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64" y="2717"/>
                            <a:ext cx="60" cy="166"/>
                          </a:xfrm>
                          <a:custGeom>
                            <a:avLst/>
                            <a:gdLst>
                              <a:gd name="T0" fmla="*/ 0 w 60"/>
                              <a:gd name="T1" fmla="*/ 11 h 166"/>
                              <a:gd name="T2" fmla="*/ 10 w 60"/>
                              <a:gd name="T3" fmla="*/ 17 h 166"/>
                              <a:gd name="T4" fmla="*/ 27 w 60"/>
                              <a:gd name="T5" fmla="*/ 38 h 166"/>
                              <a:gd name="T6" fmla="*/ 12 w 60"/>
                              <a:gd name="T7" fmla="*/ 94 h 166"/>
                              <a:gd name="T8" fmla="*/ 25 w 60"/>
                              <a:gd name="T9" fmla="*/ 126 h 166"/>
                              <a:gd name="T10" fmla="*/ 33 w 60"/>
                              <a:gd name="T11" fmla="*/ 128 h 166"/>
                              <a:gd name="T12" fmla="*/ 44 w 60"/>
                              <a:gd name="T13" fmla="*/ 144 h 166"/>
                              <a:gd name="T14" fmla="*/ 44 w 60"/>
                              <a:gd name="T15" fmla="*/ 166 h 166"/>
                              <a:gd name="T16" fmla="*/ 57 w 60"/>
                              <a:gd name="T17" fmla="*/ 166 h 166"/>
                              <a:gd name="T18" fmla="*/ 60 w 60"/>
                              <a:gd name="T19" fmla="*/ 117 h 166"/>
                              <a:gd name="T20" fmla="*/ 45 w 60"/>
                              <a:gd name="T21" fmla="*/ 103 h 166"/>
                              <a:gd name="T22" fmla="*/ 44 w 60"/>
                              <a:gd name="T23" fmla="*/ 69 h 166"/>
                              <a:gd name="T24" fmla="*/ 42 w 60"/>
                              <a:gd name="T25" fmla="*/ 40 h 166"/>
                              <a:gd name="T26" fmla="*/ 33 w 60"/>
                              <a:gd name="T27" fmla="*/ 28 h 166"/>
                              <a:gd name="T28" fmla="*/ 27 w 60"/>
                              <a:gd name="T29" fmla="*/ 11 h 166"/>
                              <a:gd name="T30" fmla="*/ 10 w 60"/>
                              <a:gd name="T31" fmla="*/ 0 h 166"/>
                              <a:gd name="T32" fmla="*/ 0 w 60"/>
                              <a:gd name="T33" fmla="*/ 11 h 16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60"/>
                              <a:gd name="T52" fmla="*/ 0 h 166"/>
                              <a:gd name="T53" fmla="*/ 60 w 60"/>
                              <a:gd name="T54" fmla="*/ 166 h 166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60" h="166">
                                <a:moveTo>
                                  <a:pt x="0" y="11"/>
                                </a:moveTo>
                                <a:lnTo>
                                  <a:pt x="10" y="17"/>
                                </a:lnTo>
                                <a:lnTo>
                                  <a:pt x="27" y="38"/>
                                </a:lnTo>
                                <a:lnTo>
                                  <a:pt x="12" y="94"/>
                                </a:lnTo>
                                <a:lnTo>
                                  <a:pt x="25" y="126"/>
                                </a:lnTo>
                                <a:lnTo>
                                  <a:pt x="33" y="128"/>
                                </a:lnTo>
                                <a:lnTo>
                                  <a:pt x="44" y="144"/>
                                </a:lnTo>
                                <a:lnTo>
                                  <a:pt x="44" y="166"/>
                                </a:lnTo>
                                <a:lnTo>
                                  <a:pt x="57" y="166"/>
                                </a:lnTo>
                                <a:lnTo>
                                  <a:pt x="60" y="117"/>
                                </a:lnTo>
                                <a:lnTo>
                                  <a:pt x="45" y="103"/>
                                </a:lnTo>
                                <a:lnTo>
                                  <a:pt x="44" y="69"/>
                                </a:lnTo>
                                <a:lnTo>
                                  <a:pt x="42" y="40"/>
                                </a:lnTo>
                                <a:lnTo>
                                  <a:pt x="33" y="28"/>
                                </a:lnTo>
                                <a:lnTo>
                                  <a:pt x="27" y="11"/>
                                </a:lnTo>
                                <a:lnTo>
                                  <a:pt x="10" y="0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5" name="Freeform 6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79" y="2072"/>
                            <a:ext cx="117" cy="121"/>
                          </a:xfrm>
                          <a:custGeom>
                            <a:avLst/>
                            <a:gdLst>
                              <a:gd name="T0" fmla="*/ 56 w 117"/>
                              <a:gd name="T1" fmla="*/ 0 h 121"/>
                              <a:gd name="T2" fmla="*/ 117 w 117"/>
                              <a:gd name="T3" fmla="*/ 4 h 121"/>
                              <a:gd name="T4" fmla="*/ 117 w 117"/>
                              <a:gd name="T5" fmla="*/ 32 h 121"/>
                              <a:gd name="T6" fmla="*/ 83 w 117"/>
                              <a:gd name="T7" fmla="*/ 32 h 121"/>
                              <a:gd name="T8" fmla="*/ 77 w 117"/>
                              <a:gd name="T9" fmla="*/ 44 h 121"/>
                              <a:gd name="T10" fmla="*/ 71 w 117"/>
                              <a:gd name="T11" fmla="*/ 77 h 121"/>
                              <a:gd name="T12" fmla="*/ 56 w 117"/>
                              <a:gd name="T13" fmla="*/ 92 h 121"/>
                              <a:gd name="T14" fmla="*/ 56 w 117"/>
                              <a:gd name="T15" fmla="*/ 121 h 121"/>
                              <a:gd name="T16" fmla="*/ 0 w 117"/>
                              <a:gd name="T17" fmla="*/ 121 h 121"/>
                              <a:gd name="T18" fmla="*/ 17 w 117"/>
                              <a:gd name="T19" fmla="*/ 77 h 121"/>
                              <a:gd name="T20" fmla="*/ 56 w 117"/>
                              <a:gd name="T21" fmla="*/ 0 h 121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17"/>
                              <a:gd name="T34" fmla="*/ 0 h 121"/>
                              <a:gd name="T35" fmla="*/ 117 w 117"/>
                              <a:gd name="T36" fmla="*/ 121 h 121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17" h="121">
                                <a:moveTo>
                                  <a:pt x="56" y="0"/>
                                </a:moveTo>
                                <a:lnTo>
                                  <a:pt x="117" y="4"/>
                                </a:lnTo>
                                <a:lnTo>
                                  <a:pt x="117" y="32"/>
                                </a:lnTo>
                                <a:lnTo>
                                  <a:pt x="83" y="32"/>
                                </a:lnTo>
                                <a:lnTo>
                                  <a:pt x="77" y="44"/>
                                </a:lnTo>
                                <a:lnTo>
                                  <a:pt x="71" y="77"/>
                                </a:lnTo>
                                <a:lnTo>
                                  <a:pt x="56" y="92"/>
                                </a:lnTo>
                                <a:lnTo>
                                  <a:pt x="56" y="121"/>
                                </a:lnTo>
                                <a:lnTo>
                                  <a:pt x="0" y="121"/>
                                </a:lnTo>
                                <a:lnTo>
                                  <a:pt x="17" y="77"/>
                                </a:lnTo>
                                <a:lnTo>
                                  <a:pt x="5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6" name="Freeform 6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0" y="2320"/>
                            <a:ext cx="165" cy="187"/>
                          </a:xfrm>
                          <a:custGeom>
                            <a:avLst/>
                            <a:gdLst>
                              <a:gd name="T0" fmla="*/ 5 w 165"/>
                              <a:gd name="T1" fmla="*/ 149 h 187"/>
                              <a:gd name="T2" fmla="*/ 0 w 165"/>
                              <a:gd name="T3" fmla="*/ 99 h 187"/>
                              <a:gd name="T4" fmla="*/ 11 w 165"/>
                              <a:gd name="T5" fmla="*/ 88 h 187"/>
                              <a:gd name="T6" fmla="*/ 17 w 165"/>
                              <a:gd name="T7" fmla="*/ 49 h 187"/>
                              <a:gd name="T8" fmla="*/ 21 w 165"/>
                              <a:gd name="T9" fmla="*/ 38 h 187"/>
                              <a:gd name="T10" fmla="*/ 38 w 165"/>
                              <a:gd name="T11" fmla="*/ 11 h 187"/>
                              <a:gd name="T12" fmla="*/ 55 w 165"/>
                              <a:gd name="T13" fmla="*/ 11 h 187"/>
                              <a:gd name="T14" fmla="*/ 88 w 165"/>
                              <a:gd name="T15" fmla="*/ 22 h 187"/>
                              <a:gd name="T16" fmla="*/ 105 w 165"/>
                              <a:gd name="T17" fmla="*/ 22 h 187"/>
                              <a:gd name="T18" fmla="*/ 115 w 165"/>
                              <a:gd name="T19" fmla="*/ 11 h 187"/>
                              <a:gd name="T20" fmla="*/ 132 w 165"/>
                              <a:gd name="T21" fmla="*/ 16 h 187"/>
                              <a:gd name="T22" fmla="*/ 143 w 165"/>
                              <a:gd name="T23" fmla="*/ 0 h 187"/>
                              <a:gd name="T24" fmla="*/ 159 w 165"/>
                              <a:gd name="T25" fmla="*/ 16 h 187"/>
                              <a:gd name="T26" fmla="*/ 159 w 165"/>
                              <a:gd name="T27" fmla="*/ 34 h 187"/>
                              <a:gd name="T28" fmla="*/ 165 w 165"/>
                              <a:gd name="T29" fmla="*/ 72 h 187"/>
                              <a:gd name="T30" fmla="*/ 149 w 165"/>
                              <a:gd name="T31" fmla="*/ 99 h 187"/>
                              <a:gd name="T32" fmla="*/ 149 w 165"/>
                              <a:gd name="T33" fmla="*/ 110 h 187"/>
                              <a:gd name="T34" fmla="*/ 111 w 165"/>
                              <a:gd name="T35" fmla="*/ 155 h 187"/>
                              <a:gd name="T36" fmla="*/ 99 w 165"/>
                              <a:gd name="T37" fmla="*/ 149 h 187"/>
                              <a:gd name="T38" fmla="*/ 77 w 165"/>
                              <a:gd name="T39" fmla="*/ 182 h 187"/>
                              <a:gd name="T40" fmla="*/ 44 w 165"/>
                              <a:gd name="T41" fmla="*/ 187 h 187"/>
                              <a:gd name="T42" fmla="*/ 27 w 165"/>
                              <a:gd name="T43" fmla="*/ 149 h 187"/>
                              <a:gd name="T44" fmla="*/ 5 w 165"/>
                              <a:gd name="T45" fmla="*/ 155 h 187"/>
                              <a:gd name="T46" fmla="*/ 5 w 165"/>
                              <a:gd name="T47" fmla="*/ 149 h 187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165"/>
                              <a:gd name="T73" fmla="*/ 0 h 187"/>
                              <a:gd name="T74" fmla="*/ 165 w 165"/>
                              <a:gd name="T75" fmla="*/ 187 h 187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165" h="187">
                                <a:moveTo>
                                  <a:pt x="5" y="149"/>
                                </a:moveTo>
                                <a:lnTo>
                                  <a:pt x="0" y="99"/>
                                </a:lnTo>
                                <a:lnTo>
                                  <a:pt x="11" y="88"/>
                                </a:lnTo>
                                <a:lnTo>
                                  <a:pt x="17" y="49"/>
                                </a:lnTo>
                                <a:lnTo>
                                  <a:pt x="21" y="38"/>
                                </a:lnTo>
                                <a:lnTo>
                                  <a:pt x="38" y="11"/>
                                </a:lnTo>
                                <a:lnTo>
                                  <a:pt x="55" y="11"/>
                                </a:lnTo>
                                <a:lnTo>
                                  <a:pt x="88" y="22"/>
                                </a:lnTo>
                                <a:lnTo>
                                  <a:pt x="105" y="22"/>
                                </a:lnTo>
                                <a:lnTo>
                                  <a:pt x="115" y="11"/>
                                </a:lnTo>
                                <a:lnTo>
                                  <a:pt x="132" y="16"/>
                                </a:lnTo>
                                <a:lnTo>
                                  <a:pt x="143" y="0"/>
                                </a:lnTo>
                                <a:lnTo>
                                  <a:pt x="159" y="16"/>
                                </a:lnTo>
                                <a:lnTo>
                                  <a:pt x="159" y="34"/>
                                </a:lnTo>
                                <a:lnTo>
                                  <a:pt x="165" y="72"/>
                                </a:lnTo>
                                <a:lnTo>
                                  <a:pt x="149" y="99"/>
                                </a:lnTo>
                                <a:lnTo>
                                  <a:pt x="149" y="110"/>
                                </a:lnTo>
                                <a:lnTo>
                                  <a:pt x="111" y="155"/>
                                </a:lnTo>
                                <a:lnTo>
                                  <a:pt x="99" y="149"/>
                                </a:lnTo>
                                <a:lnTo>
                                  <a:pt x="77" y="182"/>
                                </a:lnTo>
                                <a:lnTo>
                                  <a:pt x="44" y="187"/>
                                </a:lnTo>
                                <a:lnTo>
                                  <a:pt x="27" y="149"/>
                                </a:lnTo>
                                <a:lnTo>
                                  <a:pt x="5" y="155"/>
                                </a:lnTo>
                                <a:lnTo>
                                  <a:pt x="5" y="14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7" name="Freeform 6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02" y="2358"/>
                            <a:ext cx="144" cy="243"/>
                          </a:xfrm>
                          <a:custGeom>
                            <a:avLst/>
                            <a:gdLst>
                              <a:gd name="T0" fmla="*/ 44 w 144"/>
                              <a:gd name="T1" fmla="*/ 17 h 243"/>
                              <a:gd name="T2" fmla="*/ 56 w 144"/>
                              <a:gd name="T3" fmla="*/ 28 h 243"/>
                              <a:gd name="T4" fmla="*/ 137 w 144"/>
                              <a:gd name="T5" fmla="*/ 0 h 243"/>
                              <a:gd name="T6" fmla="*/ 144 w 144"/>
                              <a:gd name="T7" fmla="*/ 6 h 243"/>
                              <a:gd name="T8" fmla="*/ 127 w 144"/>
                              <a:gd name="T9" fmla="*/ 88 h 243"/>
                              <a:gd name="T10" fmla="*/ 100 w 144"/>
                              <a:gd name="T11" fmla="*/ 138 h 243"/>
                              <a:gd name="T12" fmla="*/ 77 w 144"/>
                              <a:gd name="T13" fmla="*/ 182 h 243"/>
                              <a:gd name="T14" fmla="*/ 56 w 144"/>
                              <a:gd name="T15" fmla="*/ 188 h 243"/>
                              <a:gd name="T16" fmla="*/ 16 w 144"/>
                              <a:gd name="T17" fmla="*/ 243 h 243"/>
                              <a:gd name="T18" fmla="*/ 10 w 144"/>
                              <a:gd name="T19" fmla="*/ 243 h 243"/>
                              <a:gd name="T20" fmla="*/ 0 w 144"/>
                              <a:gd name="T21" fmla="*/ 238 h 243"/>
                              <a:gd name="T22" fmla="*/ 6 w 144"/>
                              <a:gd name="T23" fmla="*/ 165 h 243"/>
                              <a:gd name="T24" fmla="*/ 16 w 144"/>
                              <a:gd name="T25" fmla="*/ 144 h 243"/>
                              <a:gd name="T26" fmla="*/ 39 w 144"/>
                              <a:gd name="T27" fmla="*/ 144 h 243"/>
                              <a:gd name="T28" fmla="*/ 94 w 144"/>
                              <a:gd name="T29" fmla="*/ 72 h 243"/>
                              <a:gd name="T30" fmla="*/ 60 w 144"/>
                              <a:gd name="T31" fmla="*/ 61 h 243"/>
                              <a:gd name="T32" fmla="*/ 50 w 144"/>
                              <a:gd name="T33" fmla="*/ 61 h 243"/>
                              <a:gd name="T34" fmla="*/ 44 w 144"/>
                              <a:gd name="T35" fmla="*/ 55 h 243"/>
                              <a:gd name="T36" fmla="*/ 39 w 144"/>
                              <a:gd name="T37" fmla="*/ 55 h 243"/>
                              <a:gd name="T38" fmla="*/ 39 w 144"/>
                              <a:gd name="T39" fmla="*/ 50 h 243"/>
                              <a:gd name="T40" fmla="*/ 33 w 144"/>
                              <a:gd name="T41" fmla="*/ 34 h 243"/>
                              <a:gd name="T42" fmla="*/ 44 w 144"/>
                              <a:gd name="T43" fmla="*/ 17 h 243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144"/>
                              <a:gd name="T67" fmla="*/ 0 h 243"/>
                              <a:gd name="T68" fmla="*/ 144 w 144"/>
                              <a:gd name="T69" fmla="*/ 243 h 243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144" h="243">
                                <a:moveTo>
                                  <a:pt x="44" y="17"/>
                                </a:moveTo>
                                <a:lnTo>
                                  <a:pt x="56" y="28"/>
                                </a:lnTo>
                                <a:lnTo>
                                  <a:pt x="137" y="0"/>
                                </a:lnTo>
                                <a:lnTo>
                                  <a:pt x="144" y="6"/>
                                </a:lnTo>
                                <a:lnTo>
                                  <a:pt x="127" y="88"/>
                                </a:lnTo>
                                <a:lnTo>
                                  <a:pt x="100" y="138"/>
                                </a:lnTo>
                                <a:lnTo>
                                  <a:pt x="77" y="182"/>
                                </a:lnTo>
                                <a:lnTo>
                                  <a:pt x="56" y="188"/>
                                </a:lnTo>
                                <a:lnTo>
                                  <a:pt x="16" y="243"/>
                                </a:lnTo>
                                <a:lnTo>
                                  <a:pt x="10" y="243"/>
                                </a:lnTo>
                                <a:lnTo>
                                  <a:pt x="0" y="238"/>
                                </a:lnTo>
                                <a:lnTo>
                                  <a:pt x="6" y="165"/>
                                </a:lnTo>
                                <a:lnTo>
                                  <a:pt x="16" y="144"/>
                                </a:lnTo>
                                <a:lnTo>
                                  <a:pt x="39" y="144"/>
                                </a:lnTo>
                                <a:lnTo>
                                  <a:pt x="94" y="72"/>
                                </a:lnTo>
                                <a:lnTo>
                                  <a:pt x="60" y="61"/>
                                </a:lnTo>
                                <a:lnTo>
                                  <a:pt x="50" y="61"/>
                                </a:lnTo>
                                <a:lnTo>
                                  <a:pt x="44" y="55"/>
                                </a:lnTo>
                                <a:lnTo>
                                  <a:pt x="39" y="55"/>
                                </a:lnTo>
                                <a:lnTo>
                                  <a:pt x="39" y="50"/>
                                </a:lnTo>
                                <a:lnTo>
                                  <a:pt x="33" y="34"/>
                                </a:lnTo>
                                <a:lnTo>
                                  <a:pt x="44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8" name="Freeform 6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44" y="3063"/>
                            <a:ext cx="15" cy="24"/>
                          </a:xfrm>
                          <a:custGeom>
                            <a:avLst/>
                            <a:gdLst>
                              <a:gd name="T0" fmla="*/ 3 w 15"/>
                              <a:gd name="T1" fmla="*/ 1 h 24"/>
                              <a:gd name="T2" fmla="*/ 11 w 15"/>
                              <a:gd name="T3" fmla="*/ 0 h 24"/>
                              <a:gd name="T4" fmla="*/ 15 w 15"/>
                              <a:gd name="T5" fmla="*/ 15 h 24"/>
                              <a:gd name="T6" fmla="*/ 9 w 15"/>
                              <a:gd name="T7" fmla="*/ 24 h 24"/>
                              <a:gd name="T8" fmla="*/ 0 w 15"/>
                              <a:gd name="T9" fmla="*/ 20 h 24"/>
                              <a:gd name="T10" fmla="*/ 3 w 15"/>
                              <a:gd name="T11" fmla="*/ 1 h 24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"/>
                              <a:gd name="T19" fmla="*/ 0 h 24"/>
                              <a:gd name="T20" fmla="*/ 15 w 15"/>
                              <a:gd name="T21" fmla="*/ 24 h 24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" h="24">
                                <a:moveTo>
                                  <a:pt x="3" y="1"/>
                                </a:moveTo>
                                <a:lnTo>
                                  <a:pt x="11" y="0"/>
                                </a:lnTo>
                                <a:lnTo>
                                  <a:pt x="15" y="15"/>
                                </a:lnTo>
                                <a:lnTo>
                                  <a:pt x="9" y="24"/>
                                </a:lnTo>
                                <a:lnTo>
                                  <a:pt x="0" y="20"/>
                                </a:lnTo>
                                <a:lnTo>
                                  <a:pt x="3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69" name="Freeform 6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18" y="2402"/>
                            <a:ext cx="44" cy="61"/>
                          </a:xfrm>
                          <a:custGeom>
                            <a:avLst/>
                            <a:gdLst>
                              <a:gd name="T0" fmla="*/ 0 w 44"/>
                              <a:gd name="T1" fmla="*/ 23 h 61"/>
                              <a:gd name="T2" fmla="*/ 22 w 44"/>
                              <a:gd name="T3" fmla="*/ 0 h 61"/>
                              <a:gd name="T4" fmla="*/ 38 w 44"/>
                              <a:gd name="T5" fmla="*/ 6 h 61"/>
                              <a:gd name="T6" fmla="*/ 44 w 44"/>
                              <a:gd name="T7" fmla="*/ 28 h 61"/>
                              <a:gd name="T8" fmla="*/ 38 w 44"/>
                              <a:gd name="T9" fmla="*/ 34 h 61"/>
                              <a:gd name="T10" fmla="*/ 32 w 44"/>
                              <a:gd name="T11" fmla="*/ 61 h 61"/>
                              <a:gd name="T12" fmla="*/ 28 w 44"/>
                              <a:gd name="T13" fmla="*/ 56 h 61"/>
                              <a:gd name="T14" fmla="*/ 17 w 44"/>
                              <a:gd name="T15" fmla="*/ 40 h 61"/>
                              <a:gd name="T16" fmla="*/ 0 w 44"/>
                              <a:gd name="T17" fmla="*/ 23 h 6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44"/>
                              <a:gd name="T28" fmla="*/ 0 h 61"/>
                              <a:gd name="T29" fmla="*/ 44 w 44"/>
                              <a:gd name="T30" fmla="*/ 61 h 6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44" h="61">
                                <a:moveTo>
                                  <a:pt x="0" y="23"/>
                                </a:moveTo>
                                <a:lnTo>
                                  <a:pt x="22" y="0"/>
                                </a:lnTo>
                                <a:lnTo>
                                  <a:pt x="38" y="6"/>
                                </a:lnTo>
                                <a:lnTo>
                                  <a:pt x="44" y="28"/>
                                </a:lnTo>
                                <a:lnTo>
                                  <a:pt x="38" y="34"/>
                                </a:lnTo>
                                <a:lnTo>
                                  <a:pt x="32" y="61"/>
                                </a:lnTo>
                                <a:lnTo>
                                  <a:pt x="28" y="56"/>
                                </a:lnTo>
                                <a:lnTo>
                                  <a:pt x="17" y="40"/>
                                </a:lnTo>
                                <a:lnTo>
                                  <a:pt x="0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0" name="Freeform 6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8" y="2317"/>
                            <a:ext cx="188" cy="196"/>
                          </a:xfrm>
                          <a:custGeom>
                            <a:avLst/>
                            <a:gdLst>
                              <a:gd name="T0" fmla="*/ 95 w 188"/>
                              <a:gd name="T1" fmla="*/ 19 h 196"/>
                              <a:gd name="T2" fmla="*/ 106 w 188"/>
                              <a:gd name="T3" fmla="*/ 28 h 196"/>
                              <a:gd name="T4" fmla="*/ 112 w 188"/>
                              <a:gd name="T5" fmla="*/ 37 h 196"/>
                              <a:gd name="T6" fmla="*/ 104 w 188"/>
                              <a:gd name="T7" fmla="*/ 41 h 196"/>
                              <a:gd name="T8" fmla="*/ 104 w 188"/>
                              <a:gd name="T9" fmla="*/ 69 h 196"/>
                              <a:gd name="T10" fmla="*/ 110 w 188"/>
                              <a:gd name="T11" fmla="*/ 75 h 196"/>
                              <a:gd name="T12" fmla="*/ 127 w 188"/>
                              <a:gd name="T13" fmla="*/ 75 h 196"/>
                              <a:gd name="T14" fmla="*/ 133 w 188"/>
                              <a:gd name="T15" fmla="*/ 91 h 196"/>
                              <a:gd name="T16" fmla="*/ 133 w 188"/>
                              <a:gd name="T17" fmla="*/ 96 h 196"/>
                              <a:gd name="T18" fmla="*/ 138 w 188"/>
                              <a:gd name="T19" fmla="*/ 96 h 196"/>
                              <a:gd name="T20" fmla="*/ 144 w 188"/>
                              <a:gd name="T21" fmla="*/ 102 h 196"/>
                              <a:gd name="T22" fmla="*/ 154 w 188"/>
                              <a:gd name="T23" fmla="*/ 102 h 196"/>
                              <a:gd name="T24" fmla="*/ 188 w 188"/>
                              <a:gd name="T25" fmla="*/ 113 h 196"/>
                              <a:gd name="T26" fmla="*/ 133 w 188"/>
                              <a:gd name="T27" fmla="*/ 185 h 196"/>
                              <a:gd name="T28" fmla="*/ 110 w 188"/>
                              <a:gd name="T29" fmla="*/ 185 h 196"/>
                              <a:gd name="T30" fmla="*/ 94 w 188"/>
                              <a:gd name="T31" fmla="*/ 196 h 196"/>
                              <a:gd name="T32" fmla="*/ 72 w 188"/>
                              <a:gd name="T33" fmla="*/ 196 h 196"/>
                              <a:gd name="T34" fmla="*/ 50 w 188"/>
                              <a:gd name="T35" fmla="*/ 190 h 196"/>
                              <a:gd name="T36" fmla="*/ 16 w 188"/>
                              <a:gd name="T37" fmla="*/ 169 h 196"/>
                              <a:gd name="T38" fmla="*/ 10 w 188"/>
                              <a:gd name="T39" fmla="*/ 152 h 196"/>
                              <a:gd name="T40" fmla="*/ 6 w 188"/>
                              <a:gd name="T41" fmla="*/ 146 h 196"/>
                              <a:gd name="T42" fmla="*/ 0 w 188"/>
                              <a:gd name="T43" fmla="*/ 135 h 196"/>
                              <a:gd name="T44" fmla="*/ 6 w 188"/>
                              <a:gd name="T45" fmla="*/ 85 h 196"/>
                              <a:gd name="T46" fmla="*/ 6 w 188"/>
                              <a:gd name="T47" fmla="*/ 69 h 196"/>
                              <a:gd name="T48" fmla="*/ 22 w 188"/>
                              <a:gd name="T49" fmla="*/ 31 h 196"/>
                              <a:gd name="T50" fmla="*/ 27 w 188"/>
                              <a:gd name="T51" fmla="*/ 31 h 196"/>
                              <a:gd name="T52" fmla="*/ 27 w 188"/>
                              <a:gd name="T53" fmla="*/ 8 h 196"/>
                              <a:gd name="T54" fmla="*/ 41 w 188"/>
                              <a:gd name="T55" fmla="*/ 9 h 196"/>
                              <a:gd name="T56" fmla="*/ 47 w 188"/>
                              <a:gd name="T57" fmla="*/ 0 h 196"/>
                              <a:gd name="T58" fmla="*/ 63 w 188"/>
                              <a:gd name="T59" fmla="*/ 5 h 196"/>
                              <a:gd name="T60" fmla="*/ 80 w 188"/>
                              <a:gd name="T61" fmla="*/ 11 h 196"/>
                              <a:gd name="T62" fmla="*/ 95 w 188"/>
                              <a:gd name="T63" fmla="*/ 19 h 19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188"/>
                              <a:gd name="T97" fmla="*/ 0 h 196"/>
                              <a:gd name="T98" fmla="*/ 188 w 188"/>
                              <a:gd name="T99" fmla="*/ 196 h 196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188" h="196">
                                <a:moveTo>
                                  <a:pt x="95" y="19"/>
                                </a:moveTo>
                                <a:lnTo>
                                  <a:pt x="106" y="28"/>
                                </a:lnTo>
                                <a:lnTo>
                                  <a:pt x="112" y="37"/>
                                </a:lnTo>
                                <a:lnTo>
                                  <a:pt x="104" y="41"/>
                                </a:lnTo>
                                <a:lnTo>
                                  <a:pt x="104" y="69"/>
                                </a:lnTo>
                                <a:lnTo>
                                  <a:pt x="110" y="75"/>
                                </a:lnTo>
                                <a:lnTo>
                                  <a:pt x="127" y="75"/>
                                </a:lnTo>
                                <a:lnTo>
                                  <a:pt x="133" y="91"/>
                                </a:lnTo>
                                <a:lnTo>
                                  <a:pt x="133" y="96"/>
                                </a:lnTo>
                                <a:lnTo>
                                  <a:pt x="138" y="96"/>
                                </a:lnTo>
                                <a:lnTo>
                                  <a:pt x="144" y="102"/>
                                </a:lnTo>
                                <a:lnTo>
                                  <a:pt x="154" y="102"/>
                                </a:lnTo>
                                <a:lnTo>
                                  <a:pt x="188" y="113"/>
                                </a:lnTo>
                                <a:lnTo>
                                  <a:pt x="133" y="185"/>
                                </a:lnTo>
                                <a:lnTo>
                                  <a:pt x="110" y="185"/>
                                </a:lnTo>
                                <a:lnTo>
                                  <a:pt x="94" y="196"/>
                                </a:lnTo>
                                <a:lnTo>
                                  <a:pt x="72" y="196"/>
                                </a:lnTo>
                                <a:lnTo>
                                  <a:pt x="50" y="190"/>
                                </a:lnTo>
                                <a:lnTo>
                                  <a:pt x="16" y="169"/>
                                </a:lnTo>
                                <a:lnTo>
                                  <a:pt x="10" y="152"/>
                                </a:lnTo>
                                <a:lnTo>
                                  <a:pt x="6" y="146"/>
                                </a:lnTo>
                                <a:lnTo>
                                  <a:pt x="0" y="135"/>
                                </a:lnTo>
                                <a:lnTo>
                                  <a:pt x="6" y="85"/>
                                </a:lnTo>
                                <a:lnTo>
                                  <a:pt x="6" y="69"/>
                                </a:lnTo>
                                <a:lnTo>
                                  <a:pt x="22" y="31"/>
                                </a:lnTo>
                                <a:lnTo>
                                  <a:pt x="27" y="31"/>
                                </a:lnTo>
                                <a:lnTo>
                                  <a:pt x="27" y="8"/>
                                </a:lnTo>
                                <a:lnTo>
                                  <a:pt x="41" y="9"/>
                                </a:lnTo>
                                <a:lnTo>
                                  <a:pt x="47" y="0"/>
                                </a:lnTo>
                                <a:lnTo>
                                  <a:pt x="63" y="5"/>
                                </a:lnTo>
                                <a:lnTo>
                                  <a:pt x="80" y="11"/>
                                </a:lnTo>
                                <a:lnTo>
                                  <a:pt x="95" y="1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1" name="Freeform 6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3" y="2486"/>
                            <a:ext cx="115" cy="181"/>
                          </a:xfrm>
                          <a:custGeom>
                            <a:avLst/>
                            <a:gdLst>
                              <a:gd name="T0" fmla="*/ 15 w 115"/>
                              <a:gd name="T1" fmla="*/ 4 h 181"/>
                              <a:gd name="T2" fmla="*/ 21 w 115"/>
                              <a:gd name="T3" fmla="*/ 0 h 181"/>
                              <a:gd name="T4" fmla="*/ 55 w 115"/>
                              <a:gd name="T5" fmla="*/ 21 h 181"/>
                              <a:gd name="T6" fmla="*/ 77 w 115"/>
                              <a:gd name="T7" fmla="*/ 27 h 181"/>
                              <a:gd name="T8" fmla="*/ 99 w 115"/>
                              <a:gd name="T9" fmla="*/ 27 h 181"/>
                              <a:gd name="T10" fmla="*/ 115 w 115"/>
                              <a:gd name="T11" fmla="*/ 16 h 181"/>
                              <a:gd name="T12" fmla="*/ 105 w 115"/>
                              <a:gd name="T13" fmla="*/ 37 h 181"/>
                              <a:gd name="T14" fmla="*/ 99 w 115"/>
                              <a:gd name="T15" fmla="*/ 110 h 181"/>
                              <a:gd name="T16" fmla="*/ 109 w 115"/>
                              <a:gd name="T17" fmla="*/ 115 h 181"/>
                              <a:gd name="T18" fmla="*/ 99 w 115"/>
                              <a:gd name="T19" fmla="*/ 131 h 181"/>
                              <a:gd name="T20" fmla="*/ 88 w 115"/>
                              <a:gd name="T21" fmla="*/ 154 h 181"/>
                              <a:gd name="T22" fmla="*/ 88 w 115"/>
                              <a:gd name="T23" fmla="*/ 175 h 181"/>
                              <a:gd name="T24" fmla="*/ 82 w 115"/>
                              <a:gd name="T25" fmla="*/ 181 h 181"/>
                              <a:gd name="T26" fmla="*/ 38 w 115"/>
                              <a:gd name="T27" fmla="*/ 127 h 181"/>
                              <a:gd name="T28" fmla="*/ 11 w 115"/>
                              <a:gd name="T29" fmla="*/ 115 h 181"/>
                              <a:gd name="T30" fmla="*/ 15 w 115"/>
                              <a:gd name="T31" fmla="*/ 110 h 181"/>
                              <a:gd name="T32" fmla="*/ 11 w 115"/>
                              <a:gd name="T33" fmla="*/ 98 h 181"/>
                              <a:gd name="T34" fmla="*/ 0 w 115"/>
                              <a:gd name="T35" fmla="*/ 94 h 181"/>
                              <a:gd name="T36" fmla="*/ 11 w 115"/>
                              <a:gd name="T37" fmla="*/ 60 h 181"/>
                              <a:gd name="T38" fmla="*/ 15 w 115"/>
                              <a:gd name="T39" fmla="*/ 4 h 181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115"/>
                              <a:gd name="T61" fmla="*/ 0 h 181"/>
                              <a:gd name="T62" fmla="*/ 115 w 115"/>
                              <a:gd name="T63" fmla="*/ 181 h 181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115" h="181">
                                <a:moveTo>
                                  <a:pt x="15" y="4"/>
                                </a:moveTo>
                                <a:lnTo>
                                  <a:pt x="21" y="0"/>
                                </a:lnTo>
                                <a:lnTo>
                                  <a:pt x="55" y="21"/>
                                </a:lnTo>
                                <a:lnTo>
                                  <a:pt x="77" y="27"/>
                                </a:lnTo>
                                <a:lnTo>
                                  <a:pt x="99" y="27"/>
                                </a:lnTo>
                                <a:lnTo>
                                  <a:pt x="115" y="16"/>
                                </a:lnTo>
                                <a:lnTo>
                                  <a:pt x="105" y="37"/>
                                </a:lnTo>
                                <a:lnTo>
                                  <a:pt x="99" y="110"/>
                                </a:lnTo>
                                <a:lnTo>
                                  <a:pt x="109" y="115"/>
                                </a:lnTo>
                                <a:lnTo>
                                  <a:pt x="99" y="131"/>
                                </a:lnTo>
                                <a:lnTo>
                                  <a:pt x="88" y="154"/>
                                </a:lnTo>
                                <a:lnTo>
                                  <a:pt x="88" y="175"/>
                                </a:lnTo>
                                <a:lnTo>
                                  <a:pt x="82" y="181"/>
                                </a:lnTo>
                                <a:lnTo>
                                  <a:pt x="38" y="127"/>
                                </a:lnTo>
                                <a:lnTo>
                                  <a:pt x="11" y="115"/>
                                </a:lnTo>
                                <a:lnTo>
                                  <a:pt x="15" y="110"/>
                                </a:lnTo>
                                <a:lnTo>
                                  <a:pt x="11" y="98"/>
                                </a:lnTo>
                                <a:lnTo>
                                  <a:pt x="0" y="94"/>
                                </a:lnTo>
                                <a:lnTo>
                                  <a:pt x="11" y="60"/>
                                </a:lnTo>
                                <a:lnTo>
                                  <a:pt x="15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  <p:sp>
                        <p:nvSpPr>
                          <p:cNvPr id="1172" name="Freeform 6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47" y="2601"/>
                            <a:ext cx="144" cy="194"/>
                          </a:xfrm>
                          <a:custGeom>
                            <a:avLst/>
                            <a:gdLst>
                              <a:gd name="T0" fmla="*/ 138 w 144"/>
                              <a:gd name="T1" fmla="*/ 66 h 194"/>
                              <a:gd name="T2" fmla="*/ 127 w 144"/>
                              <a:gd name="T3" fmla="*/ 94 h 194"/>
                              <a:gd name="T4" fmla="*/ 133 w 144"/>
                              <a:gd name="T5" fmla="*/ 110 h 194"/>
                              <a:gd name="T6" fmla="*/ 138 w 144"/>
                              <a:gd name="T7" fmla="*/ 154 h 194"/>
                              <a:gd name="T8" fmla="*/ 144 w 144"/>
                              <a:gd name="T9" fmla="*/ 160 h 194"/>
                              <a:gd name="T10" fmla="*/ 144 w 144"/>
                              <a:gd name="T11" fmla="*/ 171 h 194"/>
                              <a:gd name="T12" fmla="*/ 105 w 144"/>
                              <a:gd name="T13" fmla="*/ 194 h 194"/>
                              <a:gd name="T14" fmla="*/ 73 w 144"/>
                              <a:gd name="T15" fmla="*/ 188 h 194"/>
                              <a:gd name="T16" fmla="*/ 73 w 144"/>
                              <a:gd name="T17" fmla="*/ 153 h 194"/>
                              <a:gd name="T18" fmla="*/ 62 w 144"/>
                              <a:gd name="T19" fmla="*/ 142 h 194"/>
                              <a:gd name="T20" fmla="*/ 55 w 144"/>
                              <a:gd name="T21" fmla="*/ 126 h 194"/>
                              <a:gd name="T22" fmla="*/ 27 w 144"/>
                              <a:gd name="T23" fmla="*/ 116 h 194"/>
                              <a:gd name="T24" fmla="*/ 17 w 144"/>
                              <a:gd name="T25" fmla="*/ 127 h 194"/>
                              <a:gd name="T26" fmla="*/ 11 w 144"/>
                              <a:gd name="T27" fmla="*/ 127 h 194"/>
                              <a:gd name="T28" fmla="*/ 0 w 144"/>
                              <a:gd name="T29" fmla="*/ 83 h 194"/>
                              <a:gd name="T30" fmla="*/ 0 w 144"/>
                              <a:gd name="T31" fmla="*/ 50 h 194"/>
                              <a:gd name="T32" fmla="*/ 6 w 144"/>
                              <a:gd name="T33" fmla="*/ 44 h 194"/>
                              <a:gd name="T34" fmla="*/ 6 w 144"/>
                              <a:gd name="T35" fmla="*/ 29 h 194"/>
                              <a:gd name="T36" fmla="*/ 11 w 144"/>
                              <a:gd name="T37" fmla="*/ 22 h 194"/>
                              <a:gd name="T38" fmla="*/ 11 w 144"/>
                              <a:gd name="T39" fmla="*/ 6 h 194"/>
                              <a:gd name="T40" fmla="*/ 27 w 144"/>
                              <a:gd name="T41" fmla="*/ 6 h 194"/>
                              <a:gd name="T42" fmla="*/ 23 w 144"/>
                              <a:gd name="T43" fmla="*/ 12 h 194"/>
                              <a:gd name="T44" fmla="*/ 27 w 144"/>
                              <a:gd name="T45" fmla="*/ 29 h 194"/>
                              <a:gd name="T46" fmla="*/ 44 w 144"/>
                              <a:gd name="T47" fmla="*/ 29 h 194"/>
                              <a:gd name="T48" fmla="*/ 56 w 144"/>
                              <a:gd name="T49" fmla="*/ 22 h 194"/>
                              <a:gd name="T50" fmla="*/ 67 w 144"/>
                              <a:gd name="T51" fmla="*/ 0 h 194"/>
                              <a:gd name="T52" fmla="*/ 94 w 144"/>
                              <a:gd name="T53" fmla="*/ 12 h 194"/>
                              <a:gd name="T54" fmla="*/ 138 w 144"/>
                              <a:gd name="T55" fmla="*/ 66 h 194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w 144"/>
                              <a:gd name="T85" fmla="*/ 0 h 194"/>
                              <a:gd name="T86" fmla="*/ 144 w 144"/>
                              <a:gd name="T87" fmla="*/ 194 h 194"/>
                            </a:gdLst>
                            <a:ahLst/>
                            <a:cxnLst>
                              <a:cxn ang="T56">
                                <a:pos x="T0" y="T1"/>
                              </a:cxn>
                              <a:cxn ang="T57">
                                <a:pos x="T2" y="T3"/>
                              </a:cxn>
                              <a:cxn ang="T58">
                                <a:pos x="T4" y="T5"/>
                              </a:cxn>
                              <a:cxn ang="T59">
                                <a:pos x="T6" y="T7"/>
                              </a:cxn>
                              <a:cxn ang="T60">
                                <a:pos x="T8" y="T9"/>
                              </a:cxn>
                              <a:cxn ang="T61">
                                <a:pos x="T10" y="T11"/>
                              </a:cxn>
                              <a:cxn ang="T62">
                                <a:pos x="T12" y="T13"/>
                              </a:cxn>
                              <a:cxn ang="T63">
                                <a:pos x="T14" y="T15"/>
                              </a:cxn>
                              <a:cxn ang="T64">
                                <a:pos x="T16" y="T17"/>
                              </a:cxn>
                              <a:cxn ang="T65">
                                <a:pos x="T18" y="T19"/>
                              </a:cxn>
                              <a:cxn ang="T66">
                                <a:pos x="T20" y="T21"/>
                              </a:cxn>
                              <a:cxn ang="T67">
                                <a:pos x="T22" y="T23"/>
                              </a:cxn>
                              <a:cxn ang="T68">
                                <a:pos x="T24" y="T25"/>
                              </a:cxn>
                              <a:cxn ang="T69">
                                <a:pos x="T26" y="T27"/>
                              </a:cxn>
                              <a:cxn ang="T70">
                                <a:pos x="T28" y="T29"/>
                              </a:cxn>
                              <a:cxn ang="T71">
                                <a:pos x="T30" y="T31"/>
                              </a:cxn>
                              <a:cxn ang="T72">
                                <a:pos x="T32" y="T33"/>
                              </a:cxn>
                              <a:cxn ang="T73">
                                <a:pos x="T34" y="T35"/>
                              </a:cxn>
                              <a:cxn ang="T74">
                                <a:pos x="T36" y="T37"/>
                              </a:cxn>
                              <a:cxn ang="T75">
                                <a:pos x="T38" y="T39"/>
                              </a:cxn>
                              <a:cxn ang="T76">
                                <a:pos x="T40" y="T41"/>
                              </a:cxn>
                              <a:cxn ang="T77">
                                <a:pos x="T42" y="T43"/>
                              </a:cxn>
                              <a:cxn ang="T78">
                                <a:pos x="T44" y="T45"/>
                              </a:cxn>
                              <a:cxn ang="T79">
                                <a:pos x="T46" y="T47"/>
                              </a:cxn>
                              <a:cxn ang="T80">
                                <a:pos x="T48" y="T49"/>
                              </a:cxn>
                              <a:cxn ang="T81">
                                <a:pos x="T50" y="T51"/>
                              </a:cxn>
                              <a:cxn ang="T82">
                                <a:pos x="T52" y="T53"/>
                              </a:cxn>
                              <a:cxn ang="T83">
                                <a:pos x="T54" y="T55"/>
                              </a:cxn>
                            </a:cxnLst>
                            <a:rect l="T84" t="T85" r="T86" b="T87"/>
                            <a:pathLst>
                              <a:path w="144" h="194">
                                <a:moveTo>
                                  <a:pt x="138" y="66"/>
                                </a:moveTo>
                                <a:lnTo>
                                  <a:pt x="127" y="94"/>
                                </a:lnTo>
                                <a:lnTo>
                                  <a:pt x="133" y="110"/>
                                </a:lnTo>
                                <a:lnTo>
                                  <a:pt x="138" y="154"/>
                                </a:lnTo>
                                <a:lnTo>
                                  <a:pt x="144" y="160"/>
                                </a:lnTo>
                                <a:lnTo>
                                  <a:pt x="144" y="171"/>
                                </a:lnTo>
                                <a:lnTo>
                                  <a:pt x="105" y="194"/>
                                </a:lnTo>
                                <a:lnTo>
                                  <a:pt x="73" y="188"/>
                                </a:lnTo>
                                <a:lnTo>
                                  <a:pt x="73" y="153"/>
                                </a:lnTo>
                                <a:lnTo>
                                  <a:pt x="62" y="142"/>
                                </a:lnTo>
                                <a:lnTo>
                                  <a:pt x="55" y="126"/>
                                </a:lnTo>
                                <a:lnTo>
                                  <a:pt x="27" y="116"/>
                                </a:lnTo>
                                <a:lnTo>
                                  <a:pt x="17" y="127"/>
                                </a:lnTo>
                                <a:lnTo>
                                  <a:pt x="11" y="127"/>
                                </a:lnTo>
                                <a:lnTo>
                                  <a:pt x="0" y="83"/>
                                </a:lnTo>
                                <a:lnTo>
                                  <a:pt x="0" y="50"/>
                                </a:lnTo>
                                <a:lnTo>
                                  <a:pt x="6" y="44"/>
                                </a:lnTo>
                                <a:lnTo>
                                  <a:pt x="6" y="29"/>
                                </a:lnTo>
                                <a:lnTo>
                                  <a:pt x="11" y="22"/>
                                </a:lnTo>
                                <a:lnTo>
                                  <a:pt x="11" y="6"/>
                                </a:lnTo>
                                <a:lnTo>
                                  <a:pt x="27" y="6"/>
                                </a:lnTo>
                                <a:lnTo>
                                  <a:pt x="23" y="12"/>
                                </a:lnTo>
                                <a:lnTo>
                                  <a:pt x="27" y="29"/>
                                </a:lnTo>
                                <a:lnTo>
                                  <a:pt x="44" y="29"/>
                                </a:lnTo>
                                <a:lnTo>
                                  <a:pt x="56" y="22"/>
                                </a:lnTo>
                                <a:lnTo>
                                  <a:pt x="67" y="0"/>
                                </a:lnTo>
                                <a:lnTo>
                                  <a:pt x="94" y="12"/>
                                </a:lnTo>
                                <a:lnTo>
                                  <a:pt x="138" y="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9900"/>
                          </a:solidFill>
                          <a:ln w="63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 dirty="0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1101" name="Freeform 681"/>
            <p:cNvSpPr>
              <a:spLocks/>
            </p:cNvSpPr>
            <p:nvPr/>
          </p:nvSpPr>
          <p:spPr bwMode="auto">
            <a:xfrm>
              <a:off x="3025" y="2592"/>
              <a:ext cx="182" cy="194"/>
            </a:xfrm>
            <a:custGeom>
              <a:avLst/>
              <a:gdLst>
                <a:gd name="T0" fmla="*/ 1431 w 144"/>
                <a:gd name="T1" fmla="*/ 66 h 194"/>
                <a:gd name="T2" fmla="*/ 1325 w 144"/>
                <a:gd name="T3" fmla="*/ 94 h 194"/>
                <a:gd name="T4" fmla="*/ 1380 w 144"/>
                <a:gd name="T5" fmla="*/ 110 h 194"/>
                <a:gd name="T6" fmla="*/ 1431 w 144"/>
                <a:gd name="T7" fmla="*/ 154 h 194"/>
                <a:gd name="T8" fmla="*/ 1500 w 144"/>
                <a:gd name="T9" fmla="*/ 160 h 194"/>
                <a:gd name="T10" fmla="*/ 1500 w 144"/>
                <a:gd name="T11" fmla="*/ 171 h 194"/>
                <a:gd name="T12" fmla="*/ 1092 w 144"/>
                <a:gd name="T13" fmla="*/ 194 h 194"/>
                <a:gd name="T14" fmla="*/ 757 w 144"/>
                <a:gd name="T15" fmla="*/ 188 h 194"/>
                <a:gd name="T16" fmla="*/ 757 w 144"/>
                <a:gd name="T17" fmla="*/ 153 h 194"/>
                <a:gd name="T18" fmla="*/ 646 w 144"/>
                <a:gd name="T19" fmla="*/ 142 h 194"/>
                <a:gd name="T20" fmla="*/ 571 w 144"/>
                <a:gd name="T21" fmla="*/ 126 h 194"/>
                <a:gd name="T22" fmla="*/ 278 w 144"/>
                <a:gd name="T23" fmla="*/ 116 h 194"/>
                <a:gd name="T24" fmla="*/ 174 w 144"/>
                <a:gd name="T25" fmla="*/ 127 h 194"/>
                <a:gd name="T26" fmla="*/ 120 w 144"/>
                <a:gd name="T27" fmla="*/ 127 h 194"/>
                <a:gd name="T28" fmla="*/ 0 w 144"/>
                <a:gd name="T29" fmla="*/ 83 h 194"/>
                <a:gd name="T30" fmla="*/ 0 w 144"/>
                <a:gd name="T31" fmla="*/ 50 h 194"/>
                <a:gd name="T32" fmla="*/ 64 w 144"/>
                <a:gd name="T33" fmla="*/ 44 h 194"/>
                <a:gd name="T34" fmla="*/ 64 w 144"/>
                <a:gd name="T35" fmla="*/ 29 h 194"/>
                <a:gd name="T36" fmla="*/ 120 w 144"/>
                <a:gd name="T37" fmla="*/ 22 h 194"/>
                <a:gd name="T38" fmla="*/ 120 w 144"/>
                <a:gd name="T39" fmla="*/ 6 h 194"/>
                <a:gd name="T40" fmla="*/ 278 w 144"/>
                <a:gd name="T41" fmla="*/ 6 h 194"/>
                <a:gd name="T42" fmla="*/ 243 w 144"/>
                <a:gd name="T43" fmla="*/ 12 h 194"/>
                <a:gd name="T44" fmla="*/ 278 w 144"/>
                <a:gd name="T45" fmla="*/ 29 h 194"/>
                <a:gd name="T46" fmla="*/ 465 w 144"/>
                <a:gd name="T47" fmla="*/ 29 h 194"/>
                <a:gd name="T48" fmla="*/ 588 w 144"/>
                <a:gd name="T49" fmla="*/ 22 h 194"/>
                <a:gd name="T50" fmla="*/ 696 w 144"/>
                <a:gd name="T51" fmla="*/ 0 h 194"/>
                <a:gd name="T52" fmla="*/ 977 w 144"/>
                <a:gd name="T53" fmla="*/ 12 h 194"/>
                <a:gd name="T54" fmla="*/ 1431 w 144"/>
                <a:gd name="T55" fmla="*/ 66 h 1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194"/>
                <a:gd name="T86" fmla="*/ 144 w 144"/>
                <a:gd name="T87" fmla="*/ 194 h 19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194">
                  <a:moveTo>
                    <a:pt x="138" y="66"/>
                  </a:moveTo>
                  <a:lnTo>
                    <a:pt x="127" y="94"/>
                  </a:lnTo>
                  <a:lnTo>
                    <a:pt x="133" y="110"/>
                  </a:lnTo>
                  <a:lnTo>
                    <a:pt x="138" y="154"/>
                  </a:lnTo>
                  <a:lnTo>
                    <a:pt x="144" y="160"/>
                  </a:lnTo>
                  <a:lnTo>
                    <a:pt x="144" y="171"/>
                  </a:lnTo>
                  <a:lnTo>
                    <a:pt x="105" y="194"/>
                  </a:lnTo>
                  <a:lnTo>
                    <a:pt x="73" y="188"/>
                  </a:lnTo>
                  <a:lnTo>
                    <a:pt x="73" y="153"/>
                  </a:lnTo>
                  <a:lnTo>
                    <a:pt x="62" y="142"/>
                  </a:lnTo>
                  <a:lnTo>
                    <a:pt x="55" y="126"/>
                  </a:lnTo>
                  <a:lnTo>
                    <a:pt x="27" y="116"/>
                  </a:lnTo>
                  <a:lnTo>
                    <a:pt x="17" y="127"/>
                  </a:lnTo>
                  <a:lnTo>
                    <a:pt x="11" y="127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6" y="29"/>
                  </a:lnTo>
                  <a:lnTo>
                    <a:pt x="11" y="22"/>
                  </a:lnTo>
                  <a:lnTo>
                    <a:pt x="11" y="6"/>
                  </a:lnTo>
                  <a:lnTo>
                    <a:pt x="27" y="6"/>
                  </a:lnTo>
                  <a:lnTo>
                    <a:pt x="23" y="12"/>
                  </a:lnTo>
                  <a:lnTo>
                    <a:pt x="27" y="29"/>
                  </a:lnTo>
                  <a:lnTo>
                    <a:pt x="44" y="29"/>
                  </a:lnTo>
                  <a:lnTo>
                    <a:pt x="56" y="22"/>
                  </a:lnTo>
                  <a:lnTo>
                    <a:pt x="67" y="0"/>
                  </a:lnTo>
                  <a:lnTo>
                    <a:pt x="94" y="12"/>
                  </a:lnTo>
                  <a:lnTo>
                    <a:pt x="138" y="66"/>
                  </a:lnTo>
                  <a:close/>
                </a:path>
              </a:pathLst>
            </a:custGeom>
            <a:solidFill>
              <a:srgbClr val="009900"/>
            </a:solidFill>
            <a:ln w="4763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2" name="Freeform 682"/>
            <p:cNvSpPr>
              <a:spLocks/>
            </p:cNvSpPr>
            <p:nvPr/>
          </p:nvSpPr>
          <p:spPr bwMode="auto">
            <a:xfrm>
              <a:off x="4733" y="1880"/>
              <a:ext cx="21" cy="28"/>
            </a:xfrm>
            <a:custGeom>
              <a:avLst/>
              <a:gdLst>
                <a:gd name="T0" fmla="*/ 189 w 16"/>
                <a:gd name="T1" fmla="*/ 0 h 28"/>
                <a:gd name="T2" fmla="*/ 248 w 16"/>
                <a:gd name="T3" fmla="*/ 6 h 28"/>
                <a:gd name="T4" fmla="*/ 189 w 16"/>
                <a:gd name="T5" fmla="*/ 28 h 28"/>
                <a:gd name="T6" fmla="*/ 0 w 16"/>
                <a:gd name="T7" fmla="*/ 12 h 28"/>
                <a:gd name="T8" fmla="*/ 189 w 16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8"/>
                <a:gd name="T17" fmla="*/ 16 w 1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8">
                  <a:moveTo>
                    <a:pt x="12" y="0"/>
                  </a:moveTo>
                  <a:lnTo>
                    <a:pt x="16" y="6"/>
                  </a:lnTo>
                  <a:lnTo>
                    <a:pt x="12" y="2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3" name="Freeform 683"/>
            <p:cNvSpPr>
              <a:spLocks/>
            </p:cNvSpPr>
            <p:nvPr/>
          </p:nvSpPr>
          <p:spPr bwMode="auto">
            <a:xfrm>
              <a:off x="4741" y="2343"/>
              <a:ext cx="13" cy="23"/>
            </a:xfrm>
            <a:custGeom>
              <a:avLst/>
              <a:gdLst>
                <a:gd name="T0" fmla="*/ 83 w 10"/>
                <a:gd name="T1" fmla="*/ 0 h 23"/>
                <a:gd name="T2" fmla="*/ 140 w 10"/>
                <a:gd name="T3" fmla="*/ 12 h 23"/>
                <a:gd name="T4" fmla="*/ 140 w 10"/>
                <a:gd name="T5" fmla="*/ 23 h 23"/>
                <a:gd name="T6" fmla="*/ 0 w 10"/>
                <a:gd name="T7" fmla="*/ 9 h 23"/>
                <a:gd name="T8" fmla="*/ 83 w 1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3"/>
                <a:gd name="T17" fmla="*/ 10 w 1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3">
                  <a:moveTo>
                    <a:pt x="6" y="0"/>
                  </a:moveTo>
                  <a:lnTo>
                    <a:pt x="10" y="12"/>
                  </a:lnTo>
                  <a:lnTo>
                    <a:pt x="10" y="23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4" name="Freeform 684"/>
            <p:cNvSpPr>
              <a:spLocks/>
            </p:cNvSpPr>
            <p:nvPr/>
          </p:nvSpPr>
          <p:spPr bwMode="auto">
            <a:xfrm>
              <a:off x="2423" y="2377"/>
              <a:ext cx="61" cy="104"/>
            </a:xfrm>
            <a:custGeom>
              <a:avLst/>
              <a:gdLst>
                <a:gd name="T0" fmla="*/ 46 w 48"/>
                <a:gd name="T1" fmla="*/ 104 h 104"/>
                <a:gd name="T2" fmla="*/ 0 w 48"/>
                <a:gd name="T3" fmla="*/ 72 h 104"/>
                <a:gd name="T4" fmla="*/ 46 w 48"/>
                <a:gd name="T5" fmla="*/ 50 h 104"/>
                <a:gd name="T6" fmla="*/ 46 w 48"/>
                <a:gd name="T7" fmla="*/ 0 h 104"/>
                <a:gd name="T8" fmla="*/ 479 w 48"/>
                <a:gd name="T9" fmla="*/ 6 h 104"/>
                <a:gd name="T10" fmla="*/ 530 w 48"/>
                <a:gd name="T11" fmla="*/ 12 h 104"/>
                <a:gd name="T12" fmla="*/ 530 w 48"/>
                <a:gd name="T13" fmla="*/ 100 h 104"/>
                <a:gd name="T14" fmla="*/ 46 w 48"/>
                <a:gd name="T15" fmla="*/ 104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104"/>
                <a:gd name="T26" fmla="*/ 48 w 48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104">
                  <a:moveTo>
                    <a:pt x="4" y="104"/>
                  </a:moveTo>
                  <a:lnTo>
                    <a:pt x="0" y="72"/>
                  </a:lnTo>
                  <a:lnTo>
                    <a:pt x="4" y="50"/>
                  </a:lnTo>
                  <a:lnTo>
                    <a:pt x="4" y="0"/>
                  </a:lnTo>
                  <a:lnTo>
                    <a:pt x="44" y="6"/>
                  </a:lnTo>
                  <a:lnTo>
                    <a:pt x="48" y="12"/>
                  </a:lnTo>
                  <a:lnTo>
                    <a:pt x="48" y="100"/>
                  </a:lnTo>
                  <a:lnTo>
                    <a:pt x="4" y="104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5" name="Freeform 685"/>
            <p:cNvSpPr>
              <a:spLocks/>
            </p:cNvSpPr>
            <p:nvPr/>
          </p:nvSpPr>
          <p:spPr bwMode="auto">
            <a:xfrm>
              <a:off x="2163" y="2283"/>
              <a:ext cx="104" cy="72"/>
            </a:xfrm>
            <a:custGeom>
              <a:avLst/>
              <a:gdLst>
                <a:gd name="T0" fmla="*/ 122 w 82"/>
                <a:gd name="T1" fmla="*/ 0 h 72"/>
                <a:gd name="T2" fmla="*/ 406 w 82"/>
                <a:gd name="T3" fmla="*/ 6 h 72"/>
                <a:gd name="T4" fmla="*/ 771 w 82"/>
                <a:gd name="T5" fmla="*/ 33 h 72"/>
                <a:gd name="T6" fmla="*/ 843 w 82"/>
                <a:gd name="T7" fmla="*/ 50 h 72"/>
                <a:gd name="T8" fmla="*/ 881 w 82"/>
                <a:gd name="T9" fmla="*/ 72 h 72"/>
                <a:gd name="T10" fmla="*/ 843 w 82"/>
                <a:gd name="T11" fmla="*/ 72 h 72"/>
                <a:gd name="T12" fmla="*/ 724 w 82"/>
                <a:gd name="T13" fmla="*/ 60 h 72"/>
                <a:gd name="T14" fmla="*/ 595 w 82"/>
                <a:gd name="T15" fmla="*/ 66 h 72"/>
                <a:gd name="T16" fmla="*/ 122 w 82"/>
                <a:gd name="T17" fmla="*/ 66 h 72"/>
                <a:gd name="T18" fmla="*/ 122 w 82"/>
                <a:gd name="T19" fmla="*/ 39 h 72"/>
                <a:gd name="T20" fmla="*/ 0 w 82"/>
                <a:gd name="T21" fmla="*/ 28 h 72"/>
                <a:gd name="T22" fmla="*/ 122 w 82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72"/>
                <a:gd name="T38" fmla="*/ 82 w 82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72">
                  <a:moveTo>
                    <a:pt x="11" y="0"/>
                  </a:moveTo>
                  <a:lnTo>
                    <a:pt x="38" y="6"/>
                  </a:lnTo>
                  <a:lnTo>
                    <a:pt x="72" y="33"/>
                  </a:lnTo>
                  <a:lnTo>
                    <a:pt x="78" y="50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67" y="60"/>
                  </a:lnTo>
                  <a:lnTo>
                    <a:pt x="55" y="66"/>
                  </a:lnTo>
                  <a:lnTo>
                    <a:pt x="11" y="66"/>
                  </a:lnTo>
                  <a:lnTo>
                    <a:pt x="11" y="39"/>
                  </a:ln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6" name="Freeform 686"/>
            <p:cNvSpPr>
              <a:spLocks/>
            </p:cNvSpPr>
            <p:nvPr/>
          </p:nvSpPr>
          <p:spPr bwMode="auto">
            <a:xfrm>
              <a:off x="2702" y="2189"/>
              <a:ext cx="203" cy="244"/>
            </a:xfrm>
            <a:custGeom>
              <a:avLst/>
              <a:gdLst>
                <a:gd name="T0" fmla="*/ 355 w 160"/>
                <a:gd name="T1" fmla="*/ 0 h 244"/>
                <a:gd name="T2" fmla="*/ 417 w 160"/>
                <a:gd name="T3" fmla="*/ 0 h 244"/>
                <a:gd name="T4" fmla="*/ 894 w 160"/>
                <a:gd name="T5" fmla="*/ 16 h 244"/>
                <a:gd name="T6" fmla="*/ 1019 w 160"/>
                <a:gd name="T7" fmla="*/ 28 h 244"/>
                <a:gd name="T8" fmla="*/ 1146 w 160"/>
                <a:gd name="T9" fmla="*/ 28 h 244"/>
                <a:gd name="T10" fmla="*/ 1322 w 160"/>
                <a:gd name="T11" fmla="*/ 39 h 244"/>
                <a:gd name="T12" fmla="*/ 1439 w 160"/>
                <a:gd name="T13" fmla="*/ 50 h 244"/>
                <a:gd name="T14" fmla="*/ 1733 w 160"/>
                <a:gd name="T15" fmla="*/ 56 h 244"/>
                <a:gd name="T16" fmla="*/ 1733 w 160"/>
                <a:gd name="T17" fmla="*/ 106 h 244"/>
                <a:gd name="T18" fmla="*/ 1618 w 160"/>
                <a:gd name="T19" fmla="*/ 110 h 244"/>
                <a:gd name="T20" fmla="*/ 1542 w 160"/>
                <a:gd name="T21" fmla="*/ 127 h 244"/>
                <a:gd name="T22" fmla="*/ 1542 w 160"/>
                <a:gd name="T23" fmla="*/ 154 h 244"/>
                <a:gd name="T24" fmla="*/ 1657 w 160"/>
                <a:gd name="T25" fmla="*/ 194 h 244"/>
                <a:gd name="T26" fmla="*/ 1542 w 160"/>
                <a:gd name="T27" fmla="*/ 204 h 244"/>
                <a:gd name="T28" fmla="*/ 958 w 160"/>
                <a:gd name="T29" fmla="*/ 227 h 244"/>
                <a:gd name="T30" fmla="*/ 1019 w 160"/>
                <a:gd name="T31" fmla="*/ 238 h 244"/>
                <a:gd name="T32" fmla="*/ 721 w 160"/>
                <a:gd name="T33" fmla="*/ 244 h 244"/>
                <a:gd name="T34" fmla="*/ 721 w 160"/>
                <a:gd name="T35" fmla="*/ 238 h 244"/>
                <a:gd name="T36" fmla="*/ 539 w 160"/>
                <a:gd name="T37" fmla="*/ 244 h 244"/>
                <a:gd name="T38" fmla="*/ 355 w 160"/>
                <a:gd name="T39" fmla="*/ 215 h 244"/>
                <a:gd name="T40" fmla="*/ 355 w 160"/>
                <a:gd name="T41" fmla="*/ 210 h 244"/>
                <a:gd name="T42" fmla="*/ 480 w 160"/>
                <a:gd name="T43" fmla="*/ 210 h 244"/>
                <a:gd name="T44" fmla="*/ 355 w 160"/>
                <a:gd name="T45" fmla="*/ 188 h 244"/>
                <a:gd name="T46" fmla="*/ 417 w 160"/>
                <a:gd name="T47" fmla="*/ 177 h 244"/>
                <a:gd name="T48" fmla="*/ 173 w 160"/>
                <a:gd name="T49" fmla="*/ 154 h 244"/>
                <a:gd name="T50" fmla="*/ 173 w 160"/>
                <a:gd name="T51" fmla="*/ 138 h 244"/>
                <a:gd name="T52" fmla="*/ 0 w 160"/>
                <a:gd name="T53" fmla="*/ 122 h 244"/>
                <a:gd name="T54" fmla="*/ 66 w 160"/>
                <a:gd name="T55" fmla="*/ 106 h 244"/>
                <a:gd name="T56" fmla="*/ 417 w 160"/>
                <a:gd name="T57" fmla="*/ 72 h 244"/>
                <a:gd name="T58" fmla="*/ 417 w 160"/>
                <a:gd name="T59" fmla="*/ 66 h 244"/>
                <a:gd name="T60" fmla="*/ 355 w 160"/>
                <a:gd name="T61" fmla="*/ 16 h 244"/>
                <a:gd name="T62" fmla="*/ 355 w 160"/>
                <a:gd name="T63" fmla="*/ 0 h 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244"/>
                <a:gd name="T98" fmla="*/ 160 w 160"/>
                <a:gd name="T99" fmla="*/ 244 h 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244">
                  <a:moveTo>
                    <a:pt x="33" y="0"/>
                  </a:moveTo>
                  <a:lnTo>
                    <a:pt x="39" y="0"/>
                  </a:lnTo>
                  <a:lnTo>
                    <a:pt x="83" y="16"/>
                  </a:lnTo>
                  <a:lnTo>
                    <a:pt x="94" y="28"/>
                  </a:lnTo>
                  <a:lnTo>
                    <a:pt x="106" y="28"/>
                  </a:lnTo>
                  <a:lnTo>
                    <a:pt x="122" y="39"/>
                  </a:lnTo>
                  <a:lnTo>
                    <a:pt x="133" y="50"/>
                  </a:lnTo>
                  <a:lnTo>
                    <a:pt x="160" y="56"/>
                  </a:lnTo>
                  <a:lnTo>
                    <a:pt x="160" y="106"/>
                  </a:lnTo>
                  <a:lnTo>
                    <a:pt x="150" y="110"/>
                  </a:lnTo>
                  <a:lnTo>
                    <a:pt x="143" y="127"/>
                  </a:lnTo>
                  <a:lnTo>
                    <a:pt x="143" y="154"/>
                  </a:lnTo>
                  <a:lnTo>
                    <a:pt x="154" y="194"/>
                  </a:lnTo>
                  <a:lnTo>
                    <a:pt x="143" y="204"/>
                  </a:lnTo>
                  <a:lnTo>
                    <a:pt x="89" y="227"/>
                  </a:lnTo>
                  <a:lnTo>
                    <a:pt x="94" y="238"/>
                  </a:lnTo>
                  <a:lnTo>
                    <a:pt x="66" y="244"/>
                  </a:lnTo>
                  <a:lnTo>
                    <a:pt x="66" y="238"/>
                  </a:lnTo>
                  <a:lnTo>
                    <a:pt x="50" y="244"/>
                  </a:lnTo>
                  <a:lnTo>
                    <a:pt x="33" y="215"/>
                  </a:lnTo>
                  <a:lnTo>
                    <a:pt x="33" y="210"/>
                  </a:lnTo>
                  <a:lnTo>
                    <a:pt x="45" y="210"/>
                  </a:lnTo>
                  <a:lnTo>
                    <a:pt x="33" y="188"/>
                  </a:lnTo>
                  <a:lnTo>
                    <a:pt x="39" y="177"/>
                  </a:lnTo>
                  <a:lnTo>
                    <a:pt x="16" y="154"/>
                  </a:lnTo>
                  <a:lnTo>
                    <a:pt x="16" y="138"/>
                  </a:lnTo>
                  <a:lnTo>
                    <a:pt x="0" y="122"/>
                  </a:lnTo>
                  <a:lnTo>
                    <a:pt x="6" y="106"/>
                  </a:lnTo>
                  <a:lnTo>
                    <a:pt x="39" y="72"/>
                  </a:lnTo>
                  <a:lnTo>
                    <a:pt x="39" y="66"/>
                  </a:lnTo>
                  <a:lnTo>
                    <a:pt x="33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7" name="Freeform 687"/>
            <p:cNvSpPr>
              <a:spLocks/>
            </p:cNvSpPr>
            <p:nvPr/>
          </p:nvSpPr>
          <p:spPr bwMode="auto">
            <a:xfrm>
              <a:off x="2484" y="2389"/>
              <a:ext cx="22" cy="88"/>
            </a:xfrm>
            <a:custGeom>
              <a:avLst/>
              <a:gdLst>
                <a:gd name="T0" fmla="*/ 0 w 17"/>
                <a:gd name="T1" fmla="*/ 88 h 88"/>
                <a:gd name="T2" fmla="*/ 0 w 17"/>
                <a:gd name="T3" fmla="*/ 0 h 88"/>
                <a:gd name="T4" fmla="*/ 171 w 17"/>
                <a:gd name="T5" fmla="*/ 4 h 88"/>
                <a:gd name="T6" fmla="*/ 221 w 17"/>
                <a:gd name="T7" fmla="*/ 77 h 88"/>
                <a:gd name="T8" fmla="*/ 0 w 17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88"/>
                <a:gd name="T17" fmla="*/ 17 w 17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88">
                  <a:moveTo>
                    <a:pt x="0" y="88"/>
                  </a:moveTo>
                  <a:lnTo>
                    <a:pt x="0" y="0"/>
                  </a:lnTo>
                  <a:lnTo>
                    <a:pt x="13" y="4"/>
                  </a:lnTo>
                  <a:lnTo>
                    <a:pt x="17" y="7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8" name="Freeform 688"/>
            <p:cNvSpPr>
              <a:spLocks/>
            </p:cNvSpPr>
            <p:nvPr/>
          </p:nvSpPr>
          <p:spPr bwMode="auto">
            <a:xfrm>
              <a:off x="3249" y="2222"/>
              <a:ext cx="197" cy="111"/>
            </a:xfrm>
            <a:custGeom>
              <a:avLst/>
              <a:gdLst>
                <a:gd name="T0" fmla="*/ 0 w 155"/>
                <a:gd name="T1" fmla="*/ 61 h 111"/>
                <a:gd name="T2" fmla="*/ 244 w 155"/>
                <a:gd name="T3" fmla="*/ 33 h 111"/>
                <a:gd name="T4" fmla="*/ 550 w 155"/>
                <a:gd name="T5" fmla="*/ 33 h 111"/>
                <a:gd name="T6" fmla="*/ 674 w 155"/>
                <a:gd name="T7" fmla="*/ 61 h 111"/>
                <a:gd name="T8" fmla="*/ 797 w 155"/>
                <a:gd name="T9" fmla="*/ 55 h 111"/>
                <a:gd name="T10" fmla="*/ 1150 w 155"/>
                <a:gd name="T11" fmla="*/ 17 h 111"/>
                <a:gd name="T12" fmla="*/ 1576 w 155"/>
                <a:gd name="T13" fmla="*/ 0 h 111"/>
                <a:gd name="T14" fmla="*/ 1636 w 155"/>
                <a:gd name="T15" fmla="*/ 21 h 111"/>
                <a:gd name="T16" fmla="*/ 1636 w 155"/>
                <a:gd name="T17" fmla="*/ 24 h 111"/>
                <a:gd name="T18" fmla="*/ 1654 w 155"/>
                <a:gd name="T19" fmla="*/ 24 h 111"/>
                <a:gd name="T20" fmla="*/ 1703 w 155"/>
                <a:gd name="T21" fmla="*/ 38 h 111"/>
                <a:gd name="T22" fmla="*/ 1576 w 155"/>
                <a:gd name="T23" fmla="*/ 38 h 111"/>
                <a:gd name="T24" fmla="*/ 1509 w 155"/>
                <a:gd name="T25" fmla="*/ 44 h 111"/>
                <a:gd name="T26" fmla="*/ 1509 w 155"/>
                <a:gd name="T27" fmla="*/ 55 h 111"/>
                <a:gd name="T28" fmla="*/ 965 w 155"/>
                <a:gd name="T29" fmla="*/ 88 h 111"/>
                <a:gd name="T30" fmla="*/ 310 w 155"/>
                <a:gd name="T31" fmla="*/ 111 h 111"/>
                <a:gd name="T32" fmla="*/ 244 w 155"/>
                <a:gd name="T33" fmla="*/ 111 h 111"/>
                <a:gd name="T34" fmla="*/ 192 w 155"/>
                <a:gd name="T35" fmla="*/ 105 h 111"/>
                <a:gd name="T36" fmla="*/ 123 w 155"/>
                <a:gd name="T37" fmla="*/ 94 h 111"/>
                <a:gd name="T38" fmla="*/ 123 w 155"/>
                <a:gd name="T39" fmla="*/ 83 h 111"/>
                <a:gd name="T40" fmla="*/ 0 w 155"/>
                <a:gd name="T41" fmla="*/ 6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1"/>
                <a:gd name="T65" fmla="*/ 155 w 155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1">
                  <a:moveTo>
                    <a:pt x="0" y="61"/>
                  </a:moveTo>
                  <a:lnTo>
                    <a:pt x="22" y="33"/>
                  </a:lnTo>
                  <a:lnTo>
                    <a:pt x="50" y="33"/>
                  </a:lnTo>
                  <a:lnTo>
                    <a:pt x="61" y="61"/>
                  </a:lnTo>
                  <a:lnTo>
                    <a:pt x="72" y="55"/>
                  </a:lnTo>
                  <a:lnTo>
                    <a:pt x="105" y="17"/>
                  </a:lnTo>
                  <a:lnTo>
                    <a:pt x="143" y="0"/>
                  </a:lnTo>
                  <a:lnTo>
                    <a:pt x="149" y="21"/>
                  </a:lnTo>
                  <a:lnTo>
                    <a:pt x="149" y="24"/>
                  </a:lnTo>
                  <a:lnTo>
                    <a:pt x="150" y="24"/>
                  </a:lnTo>
                  <a:lnTo>
                    <a:pt x="155" y="38"/>
                  </a:lnTo>
                  <a:lnTo>
                    <a:pt x="143" y="38"/>
                  </a:lnTo>
                  <a:lnTo>
                    <a:pt x="138" y="44"/>
                  </a:lnTo>
                  <a:lnTo>
                    <a:pt x="138" y="55"/>
                  </a:lnTo>
                  <a:lnTo>
                    <a:pt x="88" y="88"/>
                  </a:lnTo>
                  <a:lnTo>
                    <a:pt x="28" y="111"/>
                  </a:lnTo>
                  <a:lnTo>
                    <a:pt x="22" y="111"/>
                  </a:lnTo>
                  <a:lnTo>
                    <a:pt x="17" y="105"/>
                  </a:lnTo>
                  <a:lnTo>
                    <a:pt x="11" y="94"/>
                  </a:lnTo>
                  <a:lnTo>
                    <a:pt x="11" y="8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09" name="Freeform 689"/>
            <p:cNvSpPr>
              <a:spLocks/>
            </p:cNvSpPr>
            <p:nvPr/>
          </p:nvSpPr>
          <p:spPr bwMode="auto">
            <a:xfrm>
              <a:off x="2927" y="2863"/>
              <a:ext cx="147" cy="121"/>
            </a:xfrm>
            <a:custGeom>
              <a:avLst/>
              <a:gdLst>
                <a:gd name="T0" fmla="*/ 0 w 116"/>
                <a:gd name="T1" fmla="*/ 33 h 121"/>
                <a:gd name="T2" fmla="*/ 355 w 116"/>
                <a:gd name="T3" fmla="*/ 38 h 121"/>
                <a:gd name="T4" fmla="*/ 639 w 116"/>
                <a:gd name="T5" fmla="*/ 0 h 121"/>
                <a:gd name="T6" fmla="*/ 885 w 116"/>
                <a:gd name="T7" fmla="*/ 0 h 121"/>
                <a:gd name="T8" fmla="*/ 944 w 116"/>
                <a:gd name="T9" fmla="*/ 6 h 121"/>
                <a:gd name="T10" fmla="*/ 1073 w 116"/>
                <a:gd name="T11" fmla="*/ 6 h 121"/>
                <a:gd name="T12" fmla="*/ 1237 w 116"/>
                <a:gd name="T13" fmla="*/ 27 h 121"/>
                <a:gd name="T14" fmla="*/ 1113 w 116"/>
                <a:gd name="T15" fmla="*/ 111 h 121"/>
                <a:gd name="T16" fmla="*/ 944 w 116"/>
                <a:gd name="T17" fmla="*/ 121 h 121"/>
                <a:gd name="T18" fmla="*/ 822 w 116"/>
                <a:gd name="T19" fmla="*/ 121 h 121"/>
                <a:gd name="T20" fmla="*/ 0 w 116"/>
                <a:gd name="T21" fmla="*/ 38 h 121"/>
                <a:gd name="T22" fmla="*/ 0 w 116"/>
                <a:gd name="T23" fmla="*/ 33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121"/>
                <a:gd name="T38" fmla="*/ 116 w 116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121">
                  <a:moveTo>
                    <a:pt x="0" y="33"/>
                  </a:moveTo>
                  <a:lnTo>
                    <a:pt x="33" y="38"/>
                  </a:lnTo>
                  <a:lnTo>
                    <a:pt x="60" y="0"/>
                  </a:lnTo>
                  <a:lnTo>
                    <a:pt x="83" y="0"/>
                  </a:lnTo>
                  <a:lnTo>
                    <a:pt x="88" y="6"/>
                  </a:lnTo>
                  <a:lnTo>
                    <a:pt x="100" y="6"/>
                  </a:lnTo>
                  <a:lnTo>
                    <a:pt x="116" y="27"/>
                  </a:lnTo>
                  <a:lnTo>
                    <a:pt x="104" y="111"/>
                  </a:lnTo>
                  <a:lnTo>
                    <a:pt x="88" y="121"/>
                  </a:lnTo>
                  <a:lnTo>
                    <a:pt x="77" y="121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0" name="Freeform 690"/>
            <p:cNvSpPr>
              <a:spLocks/>
            </p:cNvSpPr>
            <p:nvPr/>
          </p:nvSpPr>
          <p:spPr bwMode="auto">
            <a:xfrm>
              <a:off x="4327" y="2278"/>
              <a:ext cx="98" cy="88"/>
            </a:xfrm>
            <a:custGeom>
              <a:avLst/>
              <a:gdLst>
                <a:gd name="T0" fmla="*/ 738 w 77"/>
                <a:gd name="T1" fmla="*/ 0 h 88"/>
                <a:gd name="T2" fmla="*/ 857 w 77"/>
                <a:gd name="T3" fmla="*/ 21 h 88"/>
                <a:gd name="T4" fmla="*/ 857 w 77"/>
                <a:gd name="T5" fmla="*/ 38 h 88"/>
                <a:gd name="T6" fmla="*/ 792 w 77"/>
                <a:gd name="T7" fmla="*/ 44 h 88"/>
                <a:gd name="T8" fmla="*/ 682 w 77"/>
                <a:gd name="T9" fmla="*/ 44 h 88"/>
                <a:gd name="T10" fmla="*/ 682 w 77"/>
                <a:gd name="T11" fmla="*/ 55 h 88"/>
                <a:gd name="T12" fmla="*/ 559 w 77"/>
                <a:gd name="T13" fmla="*/ 61 h 88"/>
                <a:gd name="T14" fmla="*/ 559 w 77"/>
                <a:gd name="T15" fmla="*/ 77 h 88"/>
                <a:gd name="T16" fmla="*/ 421 w 77"/>
                <a:gd name="T17" fmla="*/ 88 h 88"/>
                <a:gd name="T18" fmla="*/ 0 w 77"/>
                <a:gd name="T19" fmla="*/ 49 h 88"/>
                <a:gd name="T20" fmla="*/ 0 w 77"/>
                <a:gd name="T21" fmla="*/ 21 h 88"/>
                <a:gd name="T22" fmla="*/ 75 w 77"/>
                <a:gd name="T23" fmla="*/ 11 h 88"/>
                <a:gd name="T24" fmla="*/ 196 w 77"/>
                <a:gd name="T25" fmla="*/ 11 h 88"/>
                <a:gd name="T26" fmla="*/ 297 w 77"/>
                <a:gd name="T27" fmla="*/ 17 h 88"/>
                <a:gd name="T28" fmla="*/ 358 w 77"/>
                <a:gd name="T29" fmla="*/ 5 h 88"/>
                <a:gd name="T30" fmla="*/ 489 w 77"/>
                <a:gd name="T31" fmla="*/ 11 h 88"/>
                <a:gd name="T32" fmla="*/ 612 w 77"/>
                <a:gd name="T33" fmla="*/ 11 h 88"/>
                <a:gd name="T34" fmla="*/ 738 w 77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88"/>
                <a:gd name="T56" fmla="*/ 77 w 77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88">
                  <a:moveTo>
                    <a:pt x="67" y="0"/>
                  </a:moveTo>
                  <a:lnTo>
                    <a:pt x="77" y="21"/>
                  </a:lnTo>
                  <a:lnTo>
                    <a:pt x="77" y="38"/>
                  </a:lnTo>
                  <a:lnTo>
                    <a:pt x="71" y="44"/>
                  </a:lnTo>
                  <a:lnTo>
                    <a:pt x="61" y="44"/>
                  </a:lnTo>
                  <a:lnTo>
                    <a:pt x="61" y="55"/>
                  </a:lnTo>
                  <a:lnTo>
                    <a:pt x="50" y="61"/>
                  </a:lnTo>
                  <a:lnTo>
                    <a:pt x="50" y="77"/>
                  </a:lnTo>
                  <a:lnTo>
                    <a:pt x="38" y="88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6" y="11"/>
                  </a:lnTo>
                  <a:lnTo>
                    <a:pt x="17" y="11"/>
                  </a:lnTo>
                  <a:lnTo>
                    <a:pt x="27" y="17"/>
                  </a:lnTo>
                  <a:lnTo>
                    <a:pt x="33" y="5"/>
                  </a:lnTo>
                  <a:lnTo>
                    <a:pt x="44" y="11"/>
                  </a:lnTo>
                  <a:lnTo>
                    <a:pt x="55" y="1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1" name="Freeform 691"/>
            <p:cNvSpPr>
              <a:spLocks/>
            </p:cNvSpPr>
            <p:nvPr/>
          </p:nvSpPr>
          <p:spPr bwMode="auto">
            <a:xfrm>
              <a:off x="3718" y="1526"/>
              <a:ext cx="875" cy="635"/>
            </a:xfrm>
            <a:custGeom>
              <a:avLst/>
              <a:gdLst>
                <a:gd name="T0" fmla="*/ 1250 w 689"/>
                <a:gd name="T1" fmla="*/ 111 h 635"/>
                <a:gd name="T2" fmla="*/ 1869 w 689"/>
                <a:gd name="T3" fmla="*/ 161 h 635"/>
                <a:gd name="T4" fmla="*/ 2226 w 689"/>
                <a:gd name="T5" fmla="*/ 216 h 635"/>
                <a:gd name="T6" fmla="*/ 2640 w 689"/>
                <a:gd name="T7" fmla="*/ 266 h 635"/>
                <a:gd name="T8" fmla="*/ 3081 w 689"/>
                <a:gd name="T9" fmla="*/ 249 h 635"/>
                <a:gd name="T10" fmla="*/ 3632 w 689"/>
                <a:gd name="T11" fmla="*/ 232 h 635"/>
                <a:gd name="T12" fmla="*/ 3793 w 689"/>
                <a:gd name="T13" fmla="*/ 260 h 635"/>
                <a:gd name="T14" fmla="*/ 4210 w 689"/>
                <a:gd name="T15" fmla="*/ 232 h 635"/>
                <a:gd name="T16" fmla="*/ 4459 w 689"/>
                <a:gd name="T17" fmla="*/ 226 h 635"/>
                <a:gd name="T18" fmla="*/ 4690 w 689"/>
                <a:gd name="T19" fmla="*/ 222 h 635"/>
                <a:gd name="T20" fmla="*/ 5175 w 689"/>
                <a:gd name="T21" fmla="*/ 161 h 635"/>
                <a:gd name="T22" fmla="*/ 5306 w 689"/>
                <a:gd name="T23" fmla="*/ 105 h 635"/>
                <a:gd name="T24" fmla="*/ 4990 w 689"/>
                <a:gd name="T25" fmla="*/ 122 h 635"/>
                <a:gd name="T26" fmla="*/ 4940 w 689"/>
                <a:gd name="T27" fmla="*/ 61 h 635"/>
                <a:gd name="T28" fmla="*/ 5128 w 689"/>
                <a:gd name="T29" fmla="*/ 28 h 635"/>
                <a:gd name="T30" fmla="*/ 5061 w 689"/>
                <a:gd name="T31" fmla="*/ 0 h 635"/>
                <a:gd name="T32" fmla="*/ 6337 w 689"/>
                <a:gd name="T33" fmla="*/ 67 h 635"/>
                <a:gd name="T34" fmla="*/ 7039 w 689"/>
                <a:gd name="T35" fmla="*/ 94 h 635"/>
                <a:gd name="T36" fmla="*/ 7413 w 689"/>
                <a:gd name="T37" fmla="*/ 84 h 635"/>
                <a:gd name="T38" fmla="*/ 7353 w 689"/>
                <a:gd name="T39" fmla="*/ 155 h 635"/>
                <a:gd name="T40" fmla="*/ 7517 w 689"/>
                <a:gd name="T41" fmla="*/ 182 h 635"/>
                <a:gd name="T42" fmla="*/ 7288 w 689"/>
                <a:gd name="T43" fmla="*/ 211 h 635"/>
                <a:gd name="T44" fmla="*/ 6926 w 689"/>
                <a:gd name="T45" fmla="*/ 249 h 635"/>
                <a:gd name="T46" fmla="*/ 6745 w 689"/>
                <a:gd name="T47" fmla="*/ 266 h 635"/>
                <a:gd name="T48" fmla="*/ 6558 w 689"/>
                <a:gd name="T49" fmla="*/ 243 h 635"/>
                <a:gd name="T50" fmla="*/ 6140 w 689"/>
                <a:gd name="T51" fmla="*/ 282 h 635"/>
                <a:gd name="T52" fmla="*/ 6622 w 689"/>
                <a:gd name="T53" fmla="*/ 293 h 635"/>
                <a:gd name="T54" fmla="*/ 6926 w 689"/>
                <a:gd name="T55" fmla="*/ 310 h 635"/>
                <a:gd name="T56" fmla="*/ 6745 w 689"/>
                <a:gd name="T57" fmla="*/ 366 h 635"/>
                <a:gd name="T58" fmla="*/ 7517 w 689"/>
                <a:gd name="T59" fmla="*/ 470 h 635"/>
                <a:gd name="T60" fmla="*/ 7102 w 689"/>
                <a:gd name="T61" fmla="*/ 585 h 635"/>
                <a:gd name="T62" fmla="*/ 6806 w 689"/>
                <a:gd name="T63" fmla="*/ 591 h 635"/>
                <a:gd name="T64" fmla="*/ 6196 w 689"/>
                <a:gd name="T65" fmla="*/ 635 h 635"/>
                <a:gd name="T66" fmla="*/ 6016 w 689"/>
                <a:gd name="T67" fmla="*/ 625 h 635"/>
                <a:gd name="T68" fmla="*/ 5592 w 689"/>
                <a:gd name="T69" fmla="*/ 598 h 635"/>
                <a:gd name="T70" fmla="*/ 4990 w 689"/>
                <a:gd name="T71" fmla="*/ 614 h 635"/>
                <a:gd name="T72" fmla="*/ 4811 w 689"/>
                <a:gd name="T73" fmla="*/ 625 h 635"/>
                <a:gd name="T74" fmla="*/ 4395 w 689"/>
                <a:gd name="T75" fmla="*/ 581 h 635"/>
                <a:gd name="T76" fmla="*/ 4106 w 689"/>
                <a:gd name="T77" fmla="*/ 525 h 635"/>
                <a:gd name="T78" fmla="*/ 3829 w 689"/>
                <a:gd name="T79" fmla="*/ 488 h 635"/>
                <a:gd name="T80" fmla="*/ 3565 w 689"/>
                <a:gd name="T81" fmla="*/ 482 h 635"/>
                <a:gd name="T82" fmla="*/ 3279 w 689"/>
                <a:gd name="T83" fmla="*/ 493 h 635"/>
                <a:gd name="T84" fmla="*/ 2706 w 689"/>
                <a:gd name="T85" fmla="*/ 508 h 635"/>
                <a:gd name="T86" fmla="*/ 2534 w 689"/>
                <a:gd name="T87" fmla="*/ 504 h 635"/>
                <a:gd name="T88" fmla="*/ 1212 w 689"/>
                <a:gd name="T89" fmla="*/ 464 h 635"/>
                <a:gd name="T90" fmla="*/ 963 w 689"/>
                <a:gd name="T91" fmla="*/ 431 h 635"/>
                <a:gd name="T92" fmla="*/ 993 w 689"/>
                <a:gd name="T93" fmla="*/ 413 h 635"/>
                <a:gd name="T94" fmla="*/ 856 w 689"/>
                <a:gd name="T95" fmla="*/ 390 h 635"/>
                <a:gd name="T96" fmla="*/ 674 w 689"/>
                <a:gd name="T97" fmla="*/ 372 h 635"/>
                <a:gd name="T98" fmla="*/ 450 w 689"/>
                <a:gd name="T99" fmla="*/ 358 h 635"/>
                <a:gd name="T100" fmla="*/ 232 w 689"/>
                <a:gd name="T101" fmla="*/ 343 h 635"/>
                <a:gd name="T102" fmla="*/ 123 w 689"/>
                <a:gd name="T103" fmla="*/ 316 h 635"/>
                <a:gd name="T104" fmla="*/ 0 w 689"/>
                <a:gd name="T105" fmla="*/ 299 h 635"/>
                <a:gd name="T106" fmla="*/ 357 w 689"/>
                <a:gd name="T107" fmla="*/ 272 h 635"/>
                <a:gd name="T108" fmla="*/ 547 w 689"/>
                <a:gd name="T109" fmla="*/ 194 h 635"/>
                <a:gd name="T110" fmla="*/ 730 w 689"/>
                <a:gd name="T111" fmla="*/ 188 h 635"/>
                <a:gd name="T112" fmla="*/ 1024 w 689"/>
                <a:gd name="T113" fmla="*/ 155 h 635"/>
                <a:gd name="T114" fmla="*/ 1087 w 689"/>
                <a:gd name="T115" fmla="*/ 117 h 6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9"/>
                <a:gd name="T175" fmla="*/ 0 h 635"/>
                <a:gd name="T176" fmla="*/ 689 w 689"/>
                <a:gd name="T177" fmla="*/ 635 h 6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9" h="635">
                  <a:moveTo>
                    <a:pt x="100" y="117"/>
                  </a:moveTo>
                  <a:lnTo>
                    <a:pt x="115" y="111"/>
                  </a:lnTo>
                  <a:lnTo>
                    <a:pt x="115" y="128"/>
                  </a:lnTo>
                  <a:lnTo>
                    <a:pt x="171" y="161"/>
                  </a:lnTo>
                  <a:lnTo>
                    <a:pt x="177" y="188"/>
                  </a:lnTo>
                  <a:lnTo>
                    <a:pt x="204" y="216"/>
                  </a:lnTo>
                  <a:lnTo>
                    <a:pt x="204" y="232"/>
                  </a:lnTo>
                  <a:lnTo>
                    <a:pt x="242" y="266"/>
                  </a:lnTo>
                  <a:lnTo>
                    <a:pt x="276" y="260"/>
                  </a:lnTo>
                  <a:lnTo>
                    <a:pt x="282" y="249"/>
                  </a:lnTo>
                  <a:lnTo>
                    <a:pt x="286" y="238"/>
                  </a:lnTo>
                  <a:lnTo>
                    <a:pt x="332" y="232"/>
                  </a:lnTo>
                  <a:lnTo>
                    <a:pt x="342" y="238"/>
                  </a:lnTo>
                  <a:lnTo>
                    <a:pt x="348" y="260"/>
                  </a:lnTo>
                  <a:lnTo>
                    <a:pt x="380" y="255"/>
                  </a:lnTo>
                  <a:lnTo>
                    <a:pt x="386" y="232"/>
                  </a:lnTo>
                  <a:lnTo>
                    <a:pt x="409" y="232"/>
                  </a:lnTo>
                  <a:lnTo>
                    <a:pt x="409" y="226"/>
                  </a:lnTo>
                  <a:lnTo>
                    <a:pt x="420" y="216"/>
                  </a:lnTo>
                  <a:lnTo>
                    <a:pt x="430" y="222"/>
                  </a:lnTo>
                  <a:lnTo>
                    <a:pt x="474" y="182"/>
                  </a:lnTo>
                  <a:lnTo>
                    <a:pt x="474" y="161"/>
                  </a:lnTo>
                  <a:lnTo>
                    <a:pt x="497" y="144"/>
                  </a:lnTo>
                  <a:lnTo>
                    <a:pt x="486" y="105"/>
                  </a:lnTo>
                  <a:lnTo>
                    <a:pt x="470" y="122"/>
                  </a:lnTo>
                  <a:lnTo>
                    <a:pt x="457" y="122"/>
                  </a:lnTo>
                  <a:lnTo>
                    <a:pt x="453" y="117"/>
                  </a:lnTo>
                  <a:lnTo>
                    <a:pt x="453" y="61"/>
                  </a:lnTo>
                  <a:lnTo>
                    <a:pt x="464" y="61"/>
                  </a:lnTo>
                  <a:lnTo>
                    <a:pt x="470" y="28"/>
                  </a:lnTo>
                  <a:lnTo>
                    <a:pt x="457" y="11"/>
                  </a:lnTo>
                  <a:lnTo>
                    <a:pt x="464" y="0"/>
                  </a:lnTo>
                  <a:lnTo>
                    <a:pt x="513" y="0"/>
                  </a:lnTo>
                  <a:lnTo>
                    <a:pt x="580" y="67"/>
                  </a:lnTo>
                  <a:lnTo>
                    <a:pt x="612" y="72"/>
                  </a:lnTo>
                  <a:lnTo>
                    <a:pt x="645" y="94"/>
                  </a:lnTo>
                  <a:lnTo>
                    <a:pt x="668" y="84"/>
                  </a:lnTo>
                  <a:lnTo>
                    <a:pt x="679" y="84"/>
                  </a:lnTo>
                  <a:lnTo>
                    <a:pt x="689" y="111"/>
                  </a:lnTo>
                  <a:lnTo>
                    <a:pt x="674" y="155"/>
                  </a:lnTo>
                  <a:lnTo>
                    <a:pt x="679" y="161"/>
                  </a:lnTo>
                  <a:lnTo>
                    <a:pt x="689" y="182"/>
                  </a:lnTo>
                  <a:lnTo>
                    <a:pt x="674" y="188"/>
                  </a:lnTo>
                  <a:lnTo>
                    <a:pt x="668" y="211"/>
                  </a:lnTo>
                  <a:lnTo>
                    <a:pt x="657" y="216"/>
                  </a:lnTo>
                  <a:lnTo>
                    <a:pt x="635" y="249"/>
                  </a:lnTo>
                  <a:lnTo>
                    <a:pt x="635" y="255"/>
                  </a:lnTo>
                  <a:lnTo>
                    <a:pt x="618" y="266"/>
                  </a:lnTo>
                  <a:lnTo>
                    <a:pt x="601" y="260"/>
                  </a:lnTo>
                  <a:lnTo>
                    <a:pt x="601" y="243"/>
                  </a:lnTo>
                  <a:lnTo>
                    <a:pt x="591" y="238"/>
                  </a:lnTo>
                  <a:lnTo>
                    <a:pt x="563" y="282"/>
                  </a:lnTo>
                  <a:lnTo>
                    <a:pt x="597" y="304"/>
                  </a:lnTo>
                  <a:lnTo>
                    <a:pt x="607" y="293"/>
                  </a:lnTo>
                  <a:lnTo>
                    <a:pt x="629" y="293"/>
                  </a:lnTo>
                  <a:lnTo>
                    <a:pt x="635" y="310"/>
                  </a:lnTo>
                  <a:lnTo>
                    <a:pt x="624" y="310"/>
                  </a:lnTo>
                  <a:lnTo>
                    <a:pt x="618" y="366"/>
                  </a:lnTo>
                  <a:lnTo>
                    <a:pt x="645" y="393"/>
                  </a:lnTo>
                  <a:lnTo>
                    <a:pt x="689" y="470"/>
                  </a:lnTo>
                  <a:lnTo>
                    <a:pt x="685" y="525"/>
                  </a:lnTo>
                  <a:lnTo>
                    <a:pt x="651" y="585"/>
                  </a:lnTo>
                  <a:lnTo>
                    <a:pt x="645" y="591"/>
                  </a:lnTo>
                  <a:lnTo>
                    <a:pt x="624" y="591"/>
                  </a:lnTo>
                  <a:lnTo>
                    <a:pt x="568" y="619"/>
                  </a:lnTo>
                  <a:lnTo>
                    <a:pt x="568" y="635"/>
                  </a:lnTo>
                  <a:lnTo>
                    <a:pt x="557" y="635"/>
                  </a:lnTo>
                  <a:lnTo>
                    <a:pt x="551" y="625"/>
                  </a:lnTo>
                  <a:lnTo>
                    <a:pt x="535" y="625"/>
                  </a:lnTo>
                  <a:lnTo>
                    <a:pt x="513" y="598"/>
                  </a:lnTo>
                  <a:lnTo>
                    <a:pt x="486" y="598"/>
                  </a:lnTo>
                  <a:lnTo>
                    <a:pt x="457" y="614"/>
                  </a:lnTo>
                  <a:lnTo>
                    <a:pt x="447" y="614"/>
                  </a:lnTo>
                  <a:lnTo>
                    <a:pt x="441" y="625"/>
                  </a:lnTo>
                  <a:lnTo>
                    <a:pt x="409" y="614"/>
                  </a:lnTo>
                  <a:lnTo>
                    <a:pt x="403" y="581"/>
                  </a:lnTo>
                  <a:lnTo>
                    <a:pt x="376" y="575"/>
                  </a:lnTo>
                  <a:lnTo>
                    <a:pt x="376" y="525"/>
                  </a:lnTo>
                  <a:lnTo>
                    <a:pt x="362" y="493"/>
                  </a:lnTo>
                  <a:lnTo>
                    <a:pt x="351" y="488"/>
                  </a:lnTo>
                  <a:lnTo>
                    <a:pt x="342" y="487"/>
                  </a:lnTo>
                  <a:lnTo>
                    <a:pt x="327" y="482"/>
                  </a:lnTo>
                  <a:lnTo>
                    <a:pt x="311" y="487"/>
                  </a:lnTo>
                  <a:lnTo>
                    <a:pt x="301" y="493"/>
                  </a:lnTo>
                  <a:lnTo>
                    <a:pt x="282" y="498"/>
                  </a:lnTo>
                  <a:lnTo>
                    <a:pt x="248" y="508"/>
                  </a:lnTo>
                  <a:lnTo>
                    <a:pt x="242" y="508"/>
                  </a:lnTo>
                  <a:lnTo>
                    <a:pt x="232" y="504"/>
                  </a:lnTo>
                  <a:lnTo>
                    <a:pt x="209" y="504"/>
                  </a:lnTo>
                  <a:lnTo>
                    <a:pt x="111" y="464"/>
                  </a:lnTo>
                  <a:lnTo>
                    <a:pt x="94" y="454"/>
                  </a:lnTo>
                  <a:lnTo>
                    <a:pt x="88" y="431"/>
                  </a:lnTo>
                  <a:lnTo>
                    <a:pt x="80" y="416"/>
                  </a:lnTo>
                  <a:lnTo>
                    <a:pt x="91" y="413"/>
                  </a:lnTo>
                  <a:lnTo>
                    <a:pt x="80" y="399"/>
                  </a:lnTo>
                  <a:lnTo>
                    <a:pt x="79" y="390"/>
                  </a:lnTo>
                  <a:lnTo>
                    <a:pt x="73" y="387"/>
                  </a:lnTo>
                  <a:lnTo>
                    <a:pt x="62" y="372"/>
                  </a:lnTo>
                  <a:lnTo>
                    <a:pt x="42" y="367"/>
                  </a:lnTo>
                  <a:lnTo>
                    <a:pt x="41" y="358"/>
                  </a:lnTo>
                  <a:lnTo>
                    <a:pt x="27" y="349"/>
                  </a:lnTo>
                  <a:lnTo>
                    <a:pt x="21" y="343"/>
                  </a:lnTo>
                  <a:lnTo>
                    <a:pt x="17" y="337"/>
                  </a:lnTo>
                  <a:lnTo>
                    <a:pt x="11" y="316"/>
                  </a:lnTo>
                  <a:lnTo>
                    <a:pt x="0" y="310"/>
                  </a:lnTo>
                  <a:lnTo>
                    <a:pt x="0" y="299"/>
                  </a:lnTo>
                  <a:lnTo>
                    <a:pt x="11" y="276"/>
                  </a:lnTo>
                  <a:lnTo>
                    <a:pt x="33" y="272"/>
                  </a:lnTo>
                  <a:lnTo>
                    <a:pt x="61" y="232"/>
                  </a:lnTo>
                  <a:lnTo>
                    <a:pt x="50" y="194"/>
                  </a:lnTo>
                  <a:lnTo>
                    <a:pt x="61" y="194"/>
                  </a:lnTo>
                  <a:lnTo>
                    <a:pt x="67" y="188"/>
                  </a:lnTo>
                  <a:lnTo>
                    <a:pt x="71" y="155"/>
                  </a:lnTo>
                  <a:lnTo>
                    <a:pt x="94" y="155"/>
                  </a:lnTo>
                  <a:lnTo>
                    <a:pt x="94" y="128"/>
                  </a:lnTo>
                  <a:lnTo>
                    <a:pt x="100" y="117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2" name="Oval 692"/>
            <p:cNvSpPr>
              <a:spLocks noChangeArrowheads="1"/>
            </p:cNvSpPr>
            <p:nvPr/>
          </p:nvSpPr>
          <p:spPr bwMode="auto">
            <a:xfrm>
              <a:off x="4491" y="2114"/>
              <a:ext cx="34" cy="28"/>
            </a:xfrm>
            <a:prstGeom prst="ellipse">
              <a:avLst/>
            </a:pr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3" name="Oval 693"/>
            <p:cNvSpPr>
              <a:spLocks noChangeArrowheads="1"/>
            </p:cNvSpPr>
            <p:nvPr/>
          </p:nvSpPr>
          <p:spPr bwMode="auto">
            <a:xfrm>
              <a:off x="4472" y="2120"/>
              <a:ext cx="34" cy="28"/>
            </a:xfrm>
            <a:prstGeom prst="ellipse">
              <a:avLst/>
            </a:pr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4" name="Freeform 694"/>
            <p:cNvSpPr>
              <a:spLocks/>
            </p:cNvSpPr>
            <p:nvPr/>
          </p:nvSpPr>
          <p:spPr bwMode="auto">
            <a:xfrm>
              <a:off x="2884" y="2142"/>
              <a:ext cx="289" cy="372"/>
            </a:xfrm>
            <a:custGeom>
              <a:avLst/>
              <a:gdLst>
                <a:gd name="T0" fmla="*/ 368 w 228"/>
                <a:gd name="T1" fmla="*/ 25 h 372"/>
                <a:gd name="T2" fmla="*/ 1605 w 228"/>
                <a:gd name="T3" fmla="*/ 25 h 372"/>
                <a:gd name="T4" fmla="*/ 1772 w 228"/>
                <a:gd name="T5" fmla="*/ 24 h 372"/>
                <a:gd name="T6" fmla="*/ 1795 w 228"/>
                <a:gd name="T7" fmla="*/ 19 h 372"/>
                <a:gd name="T8" fmla="*/ 1849 w 228"/>
                <a:gd name="T9" fmla="*/ 16 h 372"/>
                <a:gd name="T10" fmla="*/ 1843 w 228"/>
                <a:gd name="T11" fmla="*/ 9 h 372"/>
                <a:gd name="T12" fmla="*/ 1909 w 228"/>
                <a:gd name="T13" fmla="*/ 9 h 372"/>
                <a:gd name="T14" fmla="*/ 1933 w 228"/>
                <a:gd name="T15" fmla="*/ 0 h 372"/>
                <a:gd name="T16" fmla="*/ 2124 w 228"/>
                <a:gd name="T17" fmla="*/ 36 h 372"/>
                <a:gd name="T18" fmla="*/ 2313 w 228"/>
                <a:gd name="T19" fmla="*/ 69 h 372"/>
                <a:gd name="T20" fmla="*/ 2313 w 228"/>
                <a:gd name="T21" fmla="*/ 80 h 372"/>
                <a:gd name="T22" fmla="*/ 2437 w 228"/>
                <a:gd name="T23" fmla="*/ 107 h 372"/>
                <a:gd name="T24" fmla="*/ 2199 w 228"/>
                <a:gd name="T25" fmla="*/ 124 h 372"/>
                <a:gd name="T26" fmla="*/ 2199 w 228"/>
                <a:gd name="T27" fmla="*/ 163 h 372"/>
                <a:gd name="T28" fmla="*/ 2124 w 228"/>
                <a:gd name="T29" fmla="*/ 174 h 372"/>
                <a:gd name="T30" fmla="*/ 2124 w 228"/>
                <a:gd name="T31" fmla="*/ 197 h 372"/>
                <a:gd name="T32" fmla="*/ 2078 w 228"/>
                <a:gd name="T33" fmla="*/ 201 h 372"/>
                <a:gd name="T34" fmla="*/ 1909 w 228"/>
                <a:gd name="T35" fmla="*/ 235 h 372"/>
                <a:gd name="T36" fmla="*/ 1909 w 228"/>
                <a:gd name="T37" fmla="*/ 262 h 372"/>
                <a:gd name="T38" fmla="*/ 1843 w 228"/>
                <a:gd name="T39" fmla="*/ 301 h 372"/>
                <a:gd name="T40" fmla="*/ 1909 w 228"/>
                <a:gd name="T41" fmla="*/ 312 h 372"/>
                <a:gd name="T42" fmla="*/ 1949 w 228"/>
                <a:gd name="T43" fmla="*/ 318 h 372"/>
                <a:gd name="T44" fmla="*/ 2015 w 228"/>
                <a:gd name="T45" fmla="*/ 335 h 372"/>
                <a:gd name="T46" fmla="*/ 1949 w 228"/>
                <a:gd name="T47" fmla="*/ 345 h 372"/>
                <a:gd name="T48" fmla="*/ 1795 w 228"/>
                <a:gd name="T49" fmla="*/ 356 h 372"/>
                <a:gd name="T50" fmla="*/ 1725 w 228"/>
                <a:gd name="T51" fmla="*/ 356 h 372"/>
                <a:gd name="T52" fmla="*/ 1605 w 228"/>
                <a:gd name="T53" fmla="*/ 368 h 372"/>
                <a:gd name="T54" fmla="*/ 1477 w 228"/>
                <a:gd name="T55" fmla="*/ 368 h 372"/>
                <a:gd name="T56" fmla="*/ 1369 w 228"/>
                <a:gd name="T57" fmla="*/ 372 h 372"/>
                <a:gd name="T58" fmla="*/ 1195 w 228"/>
                <a:gd name="T59" fmla="*/ 356 h 372"/>
                <a:gd name="T60" fmla="*/ 894 w 228"/>
                <a:gd name="T61" fmla="*/ 351 h 372"/>
                <a:gd name="T62" fmla="*/ 788 w 228"/>
                <a:gd name="T63" fmla="*/ 339 h 372"/>
                <a:gd name="T64" fmla="*/ 788 w 228"/>
                <a:gd name="T65" fmla="*/ 324 h 372"/>
                <a:gd name="T66" fmla="*/ 723 w 228"/>
                <a:gd name="T67" fmla="*/ 318 h 372"/>
                <a:gd name="T68" fmla="*/ 605 w 228"/>
                <a:gd name="T69" fmla="*/ 312 h 372"/>
                <a:gd name="T70" fmla="*/ 530 w 228"/>
                <a:gd name="T71" fmla="*/ 301 h 372"/>
                <a:gd name="T72" fmla="*/ 474 w 228"/>
                <a:gd name="T73" fmla="*/ 274 h 372"/>
                <a:gd name="T74" fmla="*/ 295 w 228"/>
                <a:gd name="T75" fmla="*/ 274 h 372"/>
                <a:gd name="T76" fmla="*/ 248 w 228"/>
                <a:gd name="T77" fmla="*/ 262 h 372"/>
                <a:gd name="T78" fmla="*/ 122 w 228"/>
                <a:gd name="T79" fmla="*/ 241 h 372"/>
                <a:gd name="T80" fmla="*/ 0 w 228"/>
                <a:gd name="T81" fmla="*/ 201 h 372"/>
                <a:gd name="T82" fmla="*/ 0 w 228"/>
                <a:gd name="T83" fmla="*/ 174 h 372"/>
                <a:gd name="T84" fmla="*/ 76 w 228"/>
                <a:gd name="T85" fmla="*/ 157 h 372"/>
                <a:gd name="T86" fmla="*/ 184 w 228"/>
                <a:gd name="T87" fmla="*/ 153 h 372"/>
                <a:gd name="T88" fmla="*/ 184 w 228"/>
                <a:gd name="T89" fmla="*/ 59 h 372"/>
                <a:gd name="T90" fmla="*/ 368 w 228"/>
                <a:gd name="T91" fmla="*/ 59 h 372"/>
                <a:gd name="T92" fmla="*/ 368 w 228"/>
                <a:gd name="T93" fmla="*/ 25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"/>
                <a:gd name="T142" fmla="*/ 0 h 372"/>
                <a:gd name="T143" fmla="*/ 228 w 228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" h="372">
                  <a:moveTo>
                    <a:pt x="34" y="25"/>
                  </a:moveTo>
                  <a:lnTo>
                    <a:pt x="150" y="25"/>
                  </a:lnTo>
                  <a:lnTo>
                    <a:pt x="166" y="24"/>
                  </a:lnTo>
                  <a:lnTo>
                    <a:pt x="167" y="19"/>
                  </a:lnTo>
                  <a:lnTo>
                    <a:pt x="173" y="16"/>
                  </a:lnTo>
                  <a:lnTo>
                    <a:pt x="172" y="9"/>
                  </a:lnTo>
                  <a:lnTo>
                    <a:pt x="178" y="9"/>
                  </a:lnTo>
                  <a:lnTo>
                    <a:pt x="181" y="0"/>
                  </a:lnTo>
                  <a:lnTo>
                    <a:pt x="199" y="36"/>
                  </a:lnTo>
                  <a:lnTo>
                    <a:pt x="216" y="69"/>
                  </a:lnTo>
                  <a:lnTo>
                    <a:pt x="216" y="80"/>
                  </a:lnTo>
                  <a:lnTo>
                    <a:pt x="228" y="107"/>
                  </a:lnTo>
                  <a:lnTo>
                    <a:pt x="205" y="124"/>
                  </a:lnTo>
                  <a:lnTo>
                    <a:pt x="205" y="163"/>
                  </a:lnTo>
                  <a:lnTo>
                    <a:pt x="199" y="174"/>
                  </a:lnTo>
                  <a:lnTo>
                    <a:pt x="199" y="197"/>
                  </a:lnTo>
                  <a:lnTo>
                    <a:pt x="194" y="201"/>
                  </a:lnTo>
                  <a:lnTo>
                    <a:pt x="178" y="235"/>
                  </a:lnTo>
                  <a:lnTo>
                    <a:pt x="178" y="262"/>
                  </a:lnTo>
                  <a:lnTo>
                    <a:pt x="172" y="301"/>
                  </a:lnTo>
                  <a:lnTo>
                    <a:pt x="178" y="312"/>
                  </a:lnTo>
                  <a:lnTo>
                    <a:pt x="182" y="318"/>
                  </a:lnTo>
                  <a:lnTo>
                    <a:pt x="188" y="335"/>
                  </a:lnTo>
                  <a:lnTo>
                    <a:pt x="182" y="345"/>
                  </a:lnTo>
                  <a:lnTo>
                    <a:pt x="167" y="356"/>
                  </a:lnTo>
                  <a:lnTo>
                    <a:pt x="161" y="356"/>
                  </a:lnTo>
                  <a:lnTo>
                    <a:pt x="150" y="368"/>
                  </a:lnTo>
                  <a:lnTo>
                    <a:pt x="138" y="368"/>
                  </a:lnTo>
                  <a:lnTo>
                    <a:pt x="128" y="372"/>
                  </a:lnTo>
                  <a:lnTo>
                    <a:pt x="111" y="356"/>
                  </a:lnTo>
                  <a:lnTo>
                    <a:pt x="84" y="351"/>
                  </a:lnTo>
                  <a:lnTo>
                    <a:pt x="73" y="339"/>
                  </a:lnTo>
                  <a:lnTo>
                    <a:pt x="73" y="324"/>
                  </a:lnTo>
                  <a:lnTo>
                    <a:pt x="67" y="318"/>
                  </a:lnTo>
                  <a:lnTo>
                    <a:pt x="57" y="312"/>
                  </a:lnTo>
                  <a:lnTo>
                    <a:pt x="50" y="301"/>
                  </a:lnTo>
                  <a:lnTo>
                    <a:pt x="44" y="274"/>
                  </a:lnTo>
                  <a:lnTo>
                    <a:pt x="28" y="274"/>
                  </a:lnTo>
                  <a:lnTo>
                    <a:pt x="23" y="262"/>
                  </a:lnTo>
                  <a:lnTo>
                    <a:pt x="11" y="241"/>
                  </a:lnTo>
                  <a:lnTo>
                    <a:pt x="0" y="201"/>
                  </a:lnTo>
                  <a:lnTo>
                    <a:pt x="0" y="174"/>
                  </a:lnTo>
                  <a:lnTo>
                    <a:pt x="7" y="157"/>
                  </a:lnTo>
                  <a:lnTo>
                    <a:pt x="17" y="153"/>
                  </a:lnTo>
                  <a:lnTo>
                    <a:pt x="17" y="59"/>
                  </a:lnTo>
                  <a:lnTo>
                    <a:pt x="34" y="59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5" name="Freeform 695"/>
            <p:cNvSpPr>
              <a:spLocks/>
            </p:cNvSpPr>
            <p:nvPr/>
          </p:nvSpPr>
          <p:spPr bwMode="auto">
            <a:xfrm>
              <a:off x="2822" y="1690"/>
              <a:ext cx="142" cy="85"/>
            </a:xfrm>
            <a:custGeom>
              <a:avLst/>
              <a:gdLst>
                <a:gd name="T0" fmla="*/ 242 w 112"/>
                <a:gd name="T1" fmla="*/ 0 h 85"/>
                <a:gd name="T2" fmla="*/ 416 w 112"/>
                <a:gd name="T3" fmla="*/ 12 h 85"/>
                <a:gd name="T4" fmla="*/ 842 w 112"/>
                <a:gd name="T5" fmla="*/ 9 h 85"/>
                <a:gd name="T6" fmla="*/ 1068 w 112"/>
                <a:gd name="T7" fmla="*/ 30 h 85"/>
                <a:gd name="T8" fmla="*/ 1199 w 112"/>
                <a:gd name="T9" fmla="*/ 67 h 85"/>
                <a:gd name="T10" fmla="*/ 1136 w 112"/>
                <a:gd name="T11" fmla="*/ 68 h 85"/>
                <a:gd name="T12" fmla="*/ 1068 w 112"/>
                <a:gd name="T13" fmla="*/ 85 h 85"/>
                <a:gd name="T14" fmla="*/ 1003 w 112"/>
                <a:gd name="T15" fmla="*/ 85 h 85"/>
                <a:gd name="T16" fmla="*/ 889 w 112"/>
                <a:gd name="T17" fmla="*/ 79 h 85"/>
                <a:gd name="T18" fmla="*/ 479 w 112"/>
                <a:gd name="T19" fmla="*/ 79 h 85"/>
                <a:gd name="T20" fmla="*/ 368 w 112"/>
                <a:gd name="T21" fmla="*/ 74 h 85"/>
                <a:gd name="T22" fmla="*/ 172 w 112"/>
                <a:gd name="T23" fmla="*/ 68 h 85"/>
                <a:gd name="T24" fmla="*/ 66 w 112"/>
                <a:gd name="T25" fmla="*/ 41 h 85"/>
                <a:gd name="T26" fmla="*/ 0 w 112"/>
                <a:gd name="T27" fmla="*/ 35 h 85"/>
                <a:gd name="T28" fmla="*/ 242 w 112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85"/>
                <a:gd name="T47" fmla="*/ 112 w 112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85">
                  <a:moveTo>
                    <a:pt x="22" y="0"/>
                  </a:moveTo>
                  <a:lnTo>
                    <a:pt x="39" y="12"/>
                  </a:lnTo>
                  <a:lnTo>
                    <a:pt x="78" y="9"/>
                  </a:lnTo>
                  <a:lnTo>
                    <a:pt x="99" y="30"/>
                  </a:lnTo>
                  <a:lnTo>
                    <a:pt x="112" y="67"/>
                  </a:lnTo>
                  <a:lnTo>
                    <a:pt x="106" y="68"/>
                  </a:lnTo>
                  <a:lnTo>
                    <a:pt x="99" y="85"/>
                  </a:lnTo>
                  <a:lnTo>
                    <a:pt x="93" y="85"/>
                  </a:lnTo>
                  <a:lnTo>
                    <a:pt x="83" y="79"/>
                  </a:lnTo>
                  <a:lnTo>
                    <a:pt x="45" y="79"/>
                  </a:lnTo>
                  <a:lnTo>
                    <a:pt x="34" y="74"/>
                  </a:lnTo>
                  <a:lnTo>
                    <a:pt x="16" y="68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6" name="Freeform 696"/>
            <p:cNvSpPr>
              <a:spLocks/>
            </p:cNvSpPr>
            <p:nvPr/>
          </p:nvSpPr>
          <p:spPr bwMode="auto">
            <a:xfrm>
              <a:off x="2640" y="1973"/>
              <a:ext cx="287" cy="272"/>
            </a:xfrm>
            <a:custGeom>
              <a:avLst/>
              <a:gdLst>
                <a:gd name="T0" fmla="*/ 408 w 226"/>
                <a:gd name="T1" fmla="*/ 0 h 272"/>
                <a:gd name="T2" fmla="*/ 894 w 226"/>
                <a:gd name="T3" fmla="*/ 13 h 272"/>
                <a:gd name="T4" fmla="*/ 1504 w 226"/>
                <a:gd name="T5" fmla="*/ 44 h 272"/>
                <a:gd name="T6" fmla="*/ 1623 w 226"/>
                <a:gd name="T7" fmla="*/ 40 h 272"/>
                <a:gd name="T8" fmla="*/ 1558 w 226"/>
                <a:gd name="T9" fmla="*/ 28 h 272"/>
                <a:gd name="T10" fmla="*/ 1623 w 226"/>
                <a:gd name="T11" fmla="*/ 13 h 272"/>
                <a:gd name="T12" fmla="*/ 1737 w 226"/>
                <a:gd name="T13" fmla="*/ 7 h 272"/>
                <a:gd name="T14" fmla="*/ 2055 w 226"/>
                <a:gd name="T15" fmla="*/ 7 h 272"/>
                <a:gd name="T16" fmla="*/ 2097 w 226"/>
                <a:gd name="T17" fmla="*/ 17 h 272"/>
                <a:gd name="T18" fmla="*/ 2396 w 226"/>
                <a:gd name="T19" fmla="*/ 17 h 272"/>
                <a:gd name="T20" fmla="*/ 2460 w 226"/>
                <a:gd name="T21" fmla="*/ 193 h 272"/>
                <a:gd name="T22" fmla="*/ 2460 w 226"/>
                <a:gd name="T23" fmla="*/ 228 h 272"/>
                <a:gd name="T24" fmla="*/ 2283 w 226"/>
                <a:gd name="T25" fmla="*/ 228 h 272"/>
                <a:gd name="T26" fmla="*/ 2283 w 226"/>
                <a:gd name="T27" fmla="*/ 272 h 272"/>
                <a:gd name="T28" fmla="*/ 1979 w 226"/>
                <a:gd name="T29" fmla="*/ 266 h 272"/>
                <a:gd name="T30" fmla="*/ 1860 w 226"/>
                <a:gd name="T31" fmla="*/ 255 h 272"/>
                <a:gd name="T32" fmla="*/ 1690 w 226"/>
                <a:gd name="T33" fmla="*/ 244 h 272"/>
                <a:gd name="T34" fmla="*/ 1558 w 226"/>
                <a:gd name="T35" fmla="*/ 244 h 272"/>
                <a:gd name="T36" fmla="*/ 1441 w 226"/>
                <a:gd name="T37" fmla="*/ 232 h 272"/>
                <a:gd name="T38" fmla="*/ 1211 w 226"/>
                <a:gd name="T39" fmla="*/ 228 h 272"/>
                <a:gd name="T40" fmla="*/ 963 w 226"/>
                <a:gd name="T41" fmla="*/ 216 h 272"/>
                <a:gd name="T42" fmla="*/ 894 w 226"/>
                <a:gd name="T43" fmla="*/ 216 h 272"/>
                <a:gd name="T44" fmla="*/ 772 w 226"/>
                <a:gd name="T45" fmla="*/ 205 h 272"/>
                <a:gd name="T46" fmla="*/ 658 w 226"/>
                <a:gd name="T47" fmla="*/ 205 h 272"/>
                <a:gd name="T48" fmla="*/ 531 w 226"/>
                <a:gd name="T49" fmla="*/ 194 h 272"/>
                <a:gd name="T50" fmla="*/ 408 w 226"/>
                <a:gd name="T51" fmla="*/ 194 h 272"/>
                <a:gd name="T52" fmla="*/ 58 w 226"/>
                <a:gd name="T53" fmla="*/ 155 h 272"/>
                <a:gd name="T54" fmla="*/ 58 w 226"/>
                <a:gd name="T55" fmla="*/ 117 h 272"/>
                <a:gd name="T56" fmla="*/ 123 w 226"/>
                <a:gd name="T57" fmla="*/ 111 h 272"/>
                <a:gd name="T58" fmla="*/ 58 w 226"/>
                <a:gd name="T59" fmla="*/ 101 h 272"/>
                <a:gd name="T60" fmla="*/ 0 w 226"/>
                <a:gd name="T61" fmla="*/ 44 h 272"/>
                <a:gd name="T62" fmla="*/ 58 w 226"/>
                <a:gd name="T63" fmla="*/ 40 h 272"/>
                <a:gd name="T64" fmla="*/ 58 w 226"/>
                <a:gd name="T65" fmla="*/ 28 h 272"/>
                <a:gd name="T66" fmla="*/ 192 w 226"/>
                <a:gd name="T67" fmla="*/ 17 h 272"/>
                <a:gd name="T68" fmla="*/ 408 w 226"/>
                <a:gd name="T69" fmla="*/ 0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272"/>
                <a:gd name="T107" fmla="*/ 226 w 226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272">
                  <a:moveTo>
                    <a:pt x="38" y="0"/>
                  </a:moveTo>
                  <a:lnTo>
                    <a:pt x="82" y="13"/>
                  </a:lnTo>
                  <a:lnTo>
                    <a:pt x="138" y="44"/>
                  </a:lnTo>
                  <a:lnTo>
                    <a:pt x="149" y="40"/>
                  </a:lnTo>
                  <a:lnTo>
                    <a:pt x="143" y="28"/>
                  </a:lnTo>
                  <a:lnTo>
                    <a:pt x="149" y="13"/>
                  </a:lnTo>
                  <a:lnTo>
                    <a:pt x="159" y="7"/>
                  </a:lnTo>
                  <a:lnTo>
                    <a:pt x="188" y="7"/>
                  </a:lnTo>
                  <a:lnTo>
                    <a:pt x="192" y="17"/>
                  </a:lnTo>
                  <a:lnTo>
                    <a:pt x="220" y="17"/>
                  </a:lnTo>
                  <a:lnTo>
                    <a:pt x="226" y="193"/>
                  </a:lnTo>
                  <a:lnTo>
                    <a:pt x="226" y="228"/>
                  </a:lnTo>
                  <a:lnTo>
                    <a:pt x="209" y="228"/>
                  </a:lnTo>
                  <a:lnTo>
                    <a:pt x="209" y="272"/>
                  </a:lnTo>
                  <a:lnTo>
                    <a:pt x="182" y="266"/>
                  </a:lnTo>
                  <a:lnTo>
                    <a:pt x="171" y="255"/>
                  </a:lnTo>
                  <a:lnTo>
                    <a:pt x="155" y="244"/>
                  </a:lnTo>
                  <a:lnTo>
                    <a:pt x="143" y="244"/>
                  </a:lnTo>
                  <a:lnTo>
                    <a:pt x="132" y="232"/>
                  </a:lnTo>
                  <a:lnTo>
                    <a:pt x="111" y="228"/>
                  </a:lnTo>
                  <a:lnTo>
                    <a:pt x="88" y="216"/>
                  </a:lnTo>
                  <a:lnTo>
                    <a:pt x="82" y="216"/>
                  </a:lnTo>
                  <a:lnTo>
                    <a:pt x="71" y="205"/>
                  </a:lnTo>
                  <a:lnTo>
                    <a:pt x="61" y="205"/>
                  </a:lnTo>
                  <a:lnTo>
                    <a:pt x="49" y="194"/>
                  </a:lnTo>
                  <a:lnTo>
                    <a:pt x="38" y="194"/>
                  </a:lnTo>
                  <a:lnTo>
                    <a:pt x="5" y="155"/>
                  </a:lnTo>
                  <a:lnTo>
                    <a:pt x="5" y="117"/>
                  </a:lnTo>
                  <a:lnTo>
                    <a:pt x="11" y="111"/>
                  </a:lnTo>
                  <a:lnTo>
                    <a:pt x="5" y="101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5" y="28"/>
                  </a:lnTo>
                  <a:lnTo>
                    <a:pt x="17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7" name="Freeform 697"/>
            <p:cNvSpPr>
              <a:spLocks/>
            </p:cNvSpPr>
            <p:nvPr/>
          </p:nvSpPr>
          <p:spPr bwMode="auto">
            <a:xfrm>
              <a:off x="2465" y="2161"/>
              <a:ext cx="287" cy="205"/>
            </a:xfrm>
            <a:custGeom>
              <a:avLst/>
              <a:gdLst>
                <a:gd name="T0" fmla="*/ 711 w 226"/>
                <a:gd name="T1" fmla="*/ 67 h 205"/>
                <a:gd name="T2" fmla="*/ 772 w 226"/>
                <a:gd name="T3" fmla="*/ 56 h 205"/>
                <a:gd name="T4" fmla="*/ 894 w 226"/>
                <a:gd name="T5" fmla="*/ 56 h 205"/>
                <a:gd name="T6" fmla="*/ 1147 w 226"/>
                <a:gd name="T7" fmla="*/ 44 h 205"/>
                <a:gd name="T8" fmla="*/ 1184 w 226"/>
                <a:gd name="T9" fmla="*/ 44 h 205"/>
                <a:gd name="T10" fmla="*/ 1441 w 226"/>
                <a:gd name="T11" fmla="*/ 23 h 205"/>
                <a:gd name="T12" fmla="*/ 1504 w 226"/>
                <a:gd name="T13" fmla="*/ 23 h 205"/>
                <a:gd name="T14" fmla="*/ 1737 w 226"/>
                <a:gd name="T15" fmla="*/ 6 h 205"/>
                <a:gd name="T16" fmla="*/ 1860 w 226"/>
                <a:gd name="T17" fmla="*/ 0 h 205"/>
                <a:gd name="T18" fmla="*/ 1920 w 226"/>
                <a:gd name="T19" fmla="*/ 6 h 205"/>
                <a:gd name="T20" fmla="*/ 2033 w 226"/>
                <a:gd name="T21" fmla="*/ 6 h 205"/>
                <a:gd name="T22" fmla="*/ 2175 w 226"/>
                <a:gd name="T23" fmla="*/ 17 h 205"/>
                <a:gd name="T24" fmla="*/ 2283 w 226"/>
                <a:gd name="T25" fmla="*/ 17 h 205"/>
                <a:gd name="T26" fmla="*/ 2396 w 226"/>
                <a:gd name="T27" fmla="*/ 28 h 205"/>
                <a:gd name="T28" fmla="*/ 2396 w 226"/>
                <a:gd name="T29" fmla="*/ 44 h 205"/>
                <a:gd name="T30" fmla="*/ 2460 w 226"/>
                <a:gd name="T31" fmla="*/ 88 h 205"/>
                <a:gd name="T32" fmla="*/ 2460 w 226"/>
                <a:gd name="T33" fmla="*/ 100 h 205"/>
                <a:gd name="T34" fmla="*/ 2103 w 226"/>
                <a:gd name="T35" fmla="*/ 134 h 205"/>
                <a:gd name="T36" fmla="*/ 2033 w 226"/>
                <a:gd name="T37" fmla="*/ 150 h 205"/>
                <a:gd name="T38" fmla="*/ 1920 w 226"/>
                <a:gd name="T39" fmla="*/ 166 h 205"/>
                <a:gd name="T40" fmla="*/ 1737 w 226"/>
                <a:gd name="T41" fmla="*/ 161 h 205"/>
                <a:gd name="T42" fmla="*/ 1623 w 226"/>
                <a:gd name="T43" fmla="*/ 172 h 205"/>
                <a:gd name="T44" fmla="*/ 1441 w 226"/>
                <a:gd name="T45" fmla="*/ 172 h 205"/>
                <a:gd name="T46" fmla="*/ 1086 w 226"/>
                <a:gd name="T47" fmla="*/ 161 h 205"/>
                <a:gd name="T48" fmla="*/ 894 w 226"/>
                <a:gd name="T49" fmla="*/ 161 h 205"/>
                <a:gd name="T50" fmla="*/ 711 w 226"/>
                <a:gd name="T51" fmla="*/ 188 h 205"/>
                <a:gd name="T52" fmla="*/ 658 w 226"/>
                <a:gd name="T53" fmla="*/ 199 h 205"/>
                <a:gd name="T54" fmla="*/ 604 w 226"/>
                <a:gd name="T55" fmla="*/ 205 h 205"/>
                <a:gd name="T56" fmla="*/ 408 w 226"/>
                <a:gd name="T57" fmla="*/ 199 h 205"/>
                <a:gd name="T58" fmla="*/ 354 w 226"/>
                <a:gd name="T59" fmla="*/ 188 h 205"/>
                <a:gd name="T60" fmla="*/ 232 w 226"/>
                <a:gd name="T61" fmla="*/ 188 h 205"/>
                <a:gd name="T62" fmla="*/ 157 w 226"/>
                <a:gd name="T63" fmla="*/ 172 h 205"/>
                <a:gd name="T64" fmla="*/ 0 w 226"/>
                <a:gd name="T65" fmla="*/ 150 h 205"/>
                <a:gd name="T66" fmla="*/ 157 w 226"/>
                <a:gd name="T67" fmla="*/ 134 h 205"/>
                <a:gd name="T68" fmla="*/ 604 w 226"/>
                <a:gd name="T69" fmla="*/ 134 h 205"/>
                <a:gd name="T70" fmla="*/ 711 w 226"/>
                <a:gd name="T71" fmla="*/ 67 h 2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05"/>
                <a:gd name="T110" fmla="*/ 226 w 226"/>
                <a:gd name="T111" fmla="*/ 205 h 2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05">
                  <a:moveTo>
                    <a:pt x="65" y="67"/>
                  </a:moveTo>
                  <a:lnTo>
                    <a:pt x="71" y="56"/>
                  </a:lnTo>
                  <a:lnTo>
                    <a:pt x="82" y="56"/>
                  </a:lnTo>
                  <a:lnTo>
                    <a:pt x="105" y="44"/>
                  </a:lnTo>
                  <a:lnTo>
                    <a:pt x="109" y="4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59" y="6"/>
                  </a:lnTo>
                  <a:lnTo>
                    <a:pt x="171" y="0"/>
                  </a:lnTo>
                  <a:lnTo>
                    <a:pt x="176" y="6"/>
                  </a:lnTo>
                  <a:lnTo>
                    <a:pt x="187" y="6"/>
                  </a:lnTo>
                  <a:lnTo>
                    <a:pt x="199" y="17"/>
                  </a:lnTo>
                  <a:lnTo>
                    <a:pt x="209" y="17"/>
                  </a:lnTo>
                  <a:lnTo>
                    <a:pt x="220" y="28"/>
                  </a:lnTo>
                  <a:lnTo>
                    <a:pt x="220" y="44"/>
                  </a:lnTo>
                  <a:lnTo>
                    <a:pt x="226" y="88"/>
                  </a:lnTo>
                  <a:lnTo>
                    <a:pt x="226" y="100"/>
                  </a:lnTo>
                  <a:lnTo>
                    <a:pt x="193" y="134"/>
                  </a:lnTo>
                  <a:lnTo>
                    <a:pt x="187" y="150"/>
                  </a:lnTo>
                  <a:lnTo>
                    <a:pt x="176" y="166"/>
                  </a:lnTo>
                  <a:lnTo>
                    <a:pt x="159" y="161"/>
                  </a:lnTo>
                  <a:lnTo>
                    <a:pt x="149" y="172"/>
                  </a:lnTo>
                  <a:lnTo>
                    <a:pt x="132" y="172"/>
                  </a:lnTo>
                  <a:lnTo>
                    <a:pt x="99" y="161"/>
                  </a:lnTo>
                  <a:lnTo>
                    <a:pt x="82" y="161"/>
                  </a:lnTo>
                  <a:lnTo>
                    <a:pt x="65" y="188"/>
                  </a:lnTo>
                  <a:lnTo>
                    <a:pt x="61" y="199"/>
                  </a:lnTo>
                  <a:lnTo>
                    <a:pt x="55" y="205"/>
                  </a:lnTo>
                  <a:lnTo>
                    <a:pt x="38" y="199"/>
                  </a:lnTo>
                  <a:lnTo>
                    <a:pt x="32" y="188"/>
                  </a:lnTo>
                  <a:lnTo>
                    <a:pt x="21" y="188"/>
                  </a:lnTo>
                  <a:lnTo>
                    <a:pt x="15" y="172"/>
                  </a:lnTo>
                  <a:lnTo>
                    <a:pt x="0" y="150"/>
                  </a:lnTo>
                  <a:lnTo>
                    <a:pt x="15" y="134"/>
                  </a:lnTo>
                  <a:lnTo>
                    <a:pt x="55" y="134"/>
                  </a:lnTo>
                  <a:lnTo>
                    <a:pt x="65" y="67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8" name="Freeform 698"/>
            <p:cNvSpPr>
              <a:spLocks/>
            </p:cNvSpPr>
            <p:nvPr/>
          </p:nvSpPr>
          <p:spPr bwMode="auto">
            <a:xfrm>
              <a:off x="2632" y="2531"/>
              <a:ext cx="112" cy="117"/>
            </a:xfrm>
            <a:custGeom>
              <a:avLst/>
              <a:gdLst>
                <a:gd name="T0" fmla="*/ 123 w 88"/>
                <a:gd name="T1" fmla="*/ 23 h 117"/>
                <a:gd name="T2" fmla="*/ 439 w 88"/>
                <a:gd name="T3" fmla="*/ 23 h 117"/>
                <a:gd name="T4" fmla="*/ 489 w 88"/>
                <a:gd name="T5" fmla="*/ 0 h 117"/>
                <a:gd name="T6" fmla="*/ 857 w 88"/>
                <a:gd name="T7" fmla="*/ 0 h 117"/>
                <a:gd name="T8" fmla="*/ 984 w 88"/>
                <a:gd name="T9" fmla="*/ 27 h 117"/>
                <a:gd name="T10" fmla="*/ 932 w 88"/>
                <a:gd name="T11" fmla="*/ 50 h 117"/>
                <a:gd name="T12" fmla="*/ 984 w 88"/>
                <a:gd name="T13" fmla="*/ 61 h 117"/>
                <a:gd name="T14" fmla="*/ 857 w 88"/>
                <a:gd name="T15" fmla="*/ 94 h 117"/>
                <a:gd name="T16" fmla="*/ 682 w 88"/>
                <a:gd name="T17" fmla="*/ 94 h 117"/>
                <a:gd name="T18" fmla="*/ 358 w 88"/>
                <a:gd name="T19" fmla="*/ 117 h 117"/>
                <a:gd name="T20" fmla="*/ 0 w 88"/>
                <a:gd name="T21" fmla="*/ 61 h 117"/>
                <a:gd name="T22" fmla="*/ 123 w 88"/>
                <a:gd name="T23" fmla="*/ 23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117"/>
                <a:gd name="T38" fmla="*/ 88 w 88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117">
                  <a:moveTo>
                    <a:pt x="11" y="23"/>
                  </a:moveTo>
                  <a:lnTo>
                    <a:pt x="39" y="23"/>
                  </a:lnTo>
                  <a:lnTo>
                    <a:pt x="44" y="0"/>
                  </a:lnTo>
                  <a:lnTo>
                    <a:pt x="77" y="0"/>
                  </a:lnTo>
                  <a:lnTo>
                    <a:pt x="88" y="27"/>
                  </a:lnTo>
                  <a:lnTo>
                    <a:pt x="83" y="50"/>
                  </a:lnTo>
                  <a:lnTo>
                    <a:pt x="88" y="61"/>
                  </a:lnTo>
                  <a:lnTo>
                    <a:pt x="77" y="94"/>
                  </a:lnTo>
                  <a:lnTo>
                    <a:pt x="61" y="94"/>
                  </a:lnTo>
                  <a:lnTo>
                    <a:pt x="33" y="117"/>
                  </a:lnTo>
                  <a:lnTo>
                    <a:pt x="0" y="6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19" name="Freeform 699"/>
            <p:cNvSpPr>
              <a:spLocks/>
            </p:cNvSpPr>
            <p:nvPr/>
          </p:nvSpPr>
          <p:spPr bwMode="auto">
            <a:xfrm>
              <a:off x="2752" y="2383"/>
              <a:ext cx="224" cy="148"/>
            </a:xfrm>
            <a:custGeom>
              <a:avLst/>
              <a:gdLst>
                <a:gd name="T0" fmla="*/ 182 w 177"/>
                <a:gd name="T1" fmla="*/ 148 h 148"/>
                <a:gd name="T2" fmla="*/ 182 w 177"/>
                <a:gd name="T3" fmla="*/ 144 h 148"/>
                <a:gd name="T4" fmla="*/ 0 w 177"/>
                <a:gd name="T5" fmla="*/ 94 h 148"/>
                <a:gd name="T6" fmla="*/ 120 w 177"/>
                <a:gd name="T7" fmla="*/ 50 h 148"/>
                <a:gd name="T8" fmla="*/ 280 w 177"/>
                <a:gd name="T9" fmla="*/ 44 h 148"/>
                <a:gd name="T10" fmla="*/ 280 w 177"/>
                <a:gd name="T11" fmla="*/ 50 h 148"/>
                <a:gd name="T12" fmla="*/ 587 w 177"/>
                <a:gd name="T13" fmla="*/ 44 h 148"/>
                <a:gd name="T14" fmla="*/ 525 w 177"/>
                <a:gd name="T15" fmla="*/ 33 h 148"/>
                <a:gd name="T16" fmla="*/ 1098 w 177"/>
                <a:gd name="T17" fmla="*/ 10 h 148"/>
                <a:gd name="T18" fmla="*/ 1219 w 177"/>
                <a:gd name="T19" fmla="*/ 0 h 148"/>
                <a:gd name="T20" fmla="*/ 1344 w 177"/>
                <a:gd name="T21" fmla="*/ 21 h 148"/>
                <a:gd name="T22" fmla="*/ 1390 w 177"/>
                <a:gd name="T23" fmla="*/ 33 h 148"/>
                <a:gd name="T24" fmla="*/ 1563 w 177"/>
                <a:gd name="T25" fmla="*/ 33 h 148"/>
                <a:gd name="T26" fmla="*/ 1626 w 177"/>
                <a:gd name="T27" fmla="*/ 60 h 148"/>
                <a:gd name="T28" fmla="*/ 1701 w 177"/>
                <a:gd name="T29" fmla="*/ 71 h 148"/>
                <a:gd name="T30" fmla="*/ 1796 w 177"/>
                <a:gd name="T31" fmla="*/ 77 h 148"/>
                <a:gd name="T32" fmla="*/ 1862 w 177"/>
                <a:gd name="T33" fmla="*/ 83 h 148"/>
                <a:gd name="T34" fmla="*/ 1862 w 177"/>
                <a:gd name="T35" fmla="*/ 98 h 148"/>
                <a:gd name="T36" fmla="*/ 1514 w 177"/>
                <a:gd name="T37" fmla="*/ 98 h 148"/>
                <a:gd name="T38" fmla="*/ 1281 w 177"/>
                <a:gd name="T39" fmla="*/ 104 h 148"/>
                <a:gd name="T40" fmla="*/ 993 w 177"/>
                <a:gd name="T41" fmla="*/ 115 h 148"/>
                <a:gd name="T42" fmla="*/ 878 w 177"/>
                <a:gd name="T43" fmla="*/ 98 h 148"/>
                <a:gd name="T44" fmla="*/ 747 w 177"/>
                <a:gd name="T45" fmla="*/ 98 h 148"/>
                <a:gd name="T46" fmla="*/ 587 w 177"/>
                <a:gd name="T47" fmla="*/ 127 h 148"/>
                <a:gd name="T48" fmla="*/ 280 w 177"/>
                <a:gd name="T49" fmla="*/ 127 h 148"/>
                <a:gd name="T50" fmla="*/ 182 w 177"/>
                <a:gd name="T51" fmla="*/ 148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8"/>
                <a:gd name="T80" fmla="*/ 177 w 177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8">
                  <a:moveTo>
                    <a:pt x="17" y="148"/>
                  </a:moveTo>
                  <a:lnTo>
                    <a:pt x="17" y="144"/>
                  </a:lnTo>
                  <a:lnTo>
                    <a:pt x="0" y="94"/>
                  </a:lnTo>
                  <a:lnTo>
                    <a:pt x="11" y="50"/>
                  </a:lnTo>
                  <a:lnTo>
                    <a:pt x="27" y="44"/>
                  </a:lnTo>
                  <a:lnTo>
                    <a:pt x="27" y="50"/>
                  </a:lnTo>
                  <a:lnTo>
                    <a:pt x="55" y="44"/>
                  </a:lnTo>
                  <a:lnTo>
                    <a:pt x="50" y="33"/>
                  </a:lnTo>
                  <a:lnTo>
                    <a:pt x="104" y="10"/>
                  </a:lnTo>
                  <a:lnTo>
                    <a:pt x="115" y="0"/>
                  </a:lnTo>
                  <a:lnTo>
                    <a:pt x="127" y="21"/>
                  </a:lnTo>
                  <a:lnTo>
                    <a:pt x="132" y="33"/>
                  </a:lnTo>
                  <a:lnTo>
                    <a:pt x="148" y="33"/>
                  </a:lnTo>
                  <a:lnTo>
                    <a:pt x="154" y="60"/>
                  </a:lnTo>
                  <a:lnTo>
                    <a:pt x="161" y="71"/>
                  </a:lnTo>
                  <a:lnTo>
                    <a:pt x="171" y="77"/>
                  </a:lnTo>
                  <a:lnTo>
                    <a:pt x="177" y="83"/>
                  </a:lnTo>
                  <a:lnTo>
                    <a:pt x="177" y="98"/>
                  </a:lnTo>
                  <a:lnTo>
                    <a:pt x="144" y="98"/>
                  </a:lnTo>
                  <a:lnTo>
                    <a:pt x="121" y="104"/>
                  </a:lnTo>
                  <a:lnTo>
                    <a:pt x="94" y="115"/>
                  </a:lnTo>
                  <a:lnTo>
                    <a:pt x="83" y="98"/>
                  </a:lnTo>
                  <a:lnTo>
                    <a:pt x="71" y="98"/>
                  </a:lnTo>
                  <a:lnTo>
                    <a:pt x="55" y="127"/>
                  </a:lnTo>
                  <a:lnTo>
                    <a:pt x="27" y="127"/>
                  </a:lnTo>
                  <a:lnTo>
                    <a:pt x="17" y="148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0" name="Freeform 700"/>
            <p:cNvSpPr>
              <a:spLocks/>
            </p:cNvSpPr>
            <p:nvPr/>
          </p:nvSpPr>
          <p:spPr bwMode="auto">
            <a:xfrm>
              <a:off x="2692" y="2481"/>
              <a:ext cx="354" cy="343"/>
            </a:xfrm>
            <a:custGeom>
              <a:avLst/>
              <a:gdLst>
                <a:gd name="T0" fmla="*/ 157 w 279"/>
                <a:gd name="T1" fmla="*/ 179 h 343"/>
                <a:gd name="T2" fmla="*/ 320 w 279"/>
                <a:gd name="T3" fmla="*/ 177 h 343"/>
                <a:gd name="T4" fmla="*/ 571 w 279"/>
                <a:gd name="T5" fmla="*/ 167 h 343"/>
                <a:gd name="T6" fmla="*/ 694 w 279"/>
                <a:gd name="T7" fmla="*/ 150 h 343"/>
                <a:gd name="T8" fmla="*/ 694 w 279"/>
                <a:gd name="T9" fmla="*/ 133 h 343"/>
                <a:gd name="T10" fmla="*/ 981 w 279"/>
                <a:gd name="T11" fmla="*/ 94 h 343"/>
                <a:gd name="T12" fmla="*/ 981 w 279"/>
                <a:gd name="T13" fmla="*/ 77 h 343"/>
                <a:gd name="T14" fmla="*/ 1101 w 279"/>
                <a:gd name="T15" fmla="*/ 29 h 343"/>
                <a:gd name="T16" fmla="*/ 1275 w 279"/>
                <a:gd name="T17" fmla="*/ 0 h 343"/>
                <a:gd name="T18" fmla="*/ 1401 w 279"/>
                <a:gd name="T19" fmla="*/ 0 h 343"/>
                <a:gd name="T20" fmla="*/ 1521 w 279"/>
                <a:gd name="T21" fmla="*/ 17 h 343"/>
                <a:gd name="T22" fmla="*/ 1814 w 279"/>
                <a:gd name="T23" fmla="*/ 6 h 343"/>
                <a:gd name="T24" fmla="*/ 2066 w 279"/>
                <a:gd name="T25" fmla="*/ 0 h 343"/>
                <a:gd name="T26" fmla="*/ 2421 w 279"/>
                <a:gd name="T27" fmla="*/ 0 h 343"/>
                <a:gd name="T28" fmla="*/ 2544 w 279"/>
                <a:gd name="T29" fmla="*/ 12 h 343"/>
                <a:gd name="T30" fmla="*/ 2827 w 279"/>
                <a:gd name="T31" fmla="*/ 17 h 343"/>
                <a:gd name="T32" fmla="*/ 3017 w 279"/>
                <a:gd name="T33" fmla="*/ 33 h 343"/>
                <a:gd name="T34" fmla="*/ 3017 w 279"/>
                <a:gd name="T35" fmla="*/ 56 h 343"/>
                <a:gd name="T36" fmla="*/ 2767 w 279"/>
                <a:gd name="T37" fmla="*/ 100 h 343"/>
                <a:gd name="T38" fmla="*/ 2767 w 279"/>
                <a:gd name="T39" fmla="*/ 117 h 343"/>
                <a:gd name="T40" fmla="*/ 2703 w 279"/>
                <a:gd name="T41" fmla="*/ 161 h 343"/>
                <a:gd name="T42" fmla="*/ 2703 w 279"/>
                <a:gd name="T43" fmla="*/ 205 h 343"/>
                <a:gd name="T44" fmla="*/ 2949 w 279"/>
                <a:gd name="T45" fmla="*/ 238 h 343"/>
                <a:gd name="T46" fmla="*/ 2767 w 279"/>
                <a:gd name="T47" fmla="*/ 244 h 343"/>
                <a:gd name="T48" fmla="*/ 2653 w 279"/>
                <a:gd name="T49" fmla="*/ 244 h 343"/>
                <a:gd name="T50" fmla="*/ 2653 w 279"/>
                <a:gd name="T51" fmla="*/ 311 h 343"/>
                <a:gd name="T52" fmla="*/ 2767 w 279"/>
                <a:gd name="T53" fmla="*/ 311 h 343"/>
                <a:gd name="T54" fmla="*/ 2703 w 279"/>
                <a:gd name="T55" fmla="*/ 343 h 343"/>
                <a:gd name="T56" fmla="*/ 2479 w 279"/>
                <a:gd name="T57" fmla="*/ 315 h 343"/>
                <a:gd name="T58" fmla="*/ 2359 w 279"/>
                <a:gd name="T59" fmla="*/ 321 h 343"/>
                <a:gd name="T60" fmla="*/ 2005 w 279"/>
                <a:gd name="T61" fmla="*/ 294 h 343"/>
                <a:gd name="T62" fmla="*/ 1594 w 279"/>
                <a:gd name="T63" fmla="*/ 294 h 343"/>
                <a:gd name="T64" fmla="*/ 1641 w 279"/>
                <a:gd name="T65" fmla="*/ 277 h 343"/>
                <a:gd name="T66" fmla="*/ 1594 w 279"/>
                <a:gd name="T67" fmla="*/ 265 h 343"/>
                <a:gd name="T68" fmla="*/ 1457 w 279"/>
                <a:gd name="T69" fmla="*/ 227 h 343"/>
                <a:gd name="T70" fmla="*/ 1335 w 279"/>
                <a:gd name="T71" fmla="*/ 227 h 343"/>
                <a:gd name="T72" fmla="*/ 1236 w 279"/>
                <a:gd name="T73" fmla="*/ 238 h 343"/>
                <a:gd name="T74" fmla="*/ 981 w 279"/>
                <a:gd name="T75" fmla="*/ 238 h 343"/>
                <a:gd name="T76" fmla="*/ 755 w 279"/>
                <a:gd name="T77" fmla="*/ 200 h 343"/>
                <a:gd name="T78" fmla="*/ 25 w 279"/>
                <a:gd name="T79" fmla="*/ 200 h 343"/>
                <a:gd name="T80" fmla="*/ 0 w 279"/>
                <a:gd name="T81" fmla="*/ 194 h 343"/>
                <a:gd name="T82" fmla="*/ 157 w 279"/>
                <a:gd name="T83" fmla="*/ 179 h 3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9"/>
                <a:gd name="T127" fmla="*/ 0 h 343"/>
                <a:gd name="T128" fmla="*/ 279 w 279"/>
                <a:gd name="T129" fmla="*/ 343 h 3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9" h="343">
                  <a:moveTo>
                    <a:pt x="15" y="179"/>
                  </a:moveTo>
                  <a:lnTo>
                    <a:pt x="30" y="177"/>
                  </a:lnTo>
                  <a:lnTo>
                    <a:pt x="53" y="167"/>
                  </a:lnTo>
                  <a:lnTo>
                    <a:pt x="64" y="150"/>
                  </a:lnTo>
                  <a:lnTo>
                    <a:pt x="64" y="133"/>
                  </a:lnTo>
                  <a:lnTo>
                    <a:pt x="91" y="94"/>
                  </a:lnTo>
                  <a:lnTo>
                    <a:pt x="91" y="77"/>
                  </a:lnTo>
                  <a:lnTo>
                    <a:pt x="102" y="29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1" y="17"/>
                  </a:lnTo>
                  <a:lnTo>
                    <a:pt x="168" y="6"/>
                  </a:lnTo>
                  <a:lnTo>
                    <a:pt x="191" y="0"/>
                  </a:lnTo>
                  <a:lnTo>
                    <a:pt x="224" y="0"/>
                  </a:lnTo>
                  <a:lnTo>
                    <a:pt x="235" y="12"/>
                  </a:lnTo>
                  <a:lnTo>
                    <a:pt x="262" y="17"/>
                  </a:lnTo>
                  <a:lnTo>
                    <a:pt x="279" y="33"/>
                  </a:lnTo>
                  <a:lnTo>
                    <a:pt x="279" y="56"/>
                  </a:lnTo>
                  <a:lnTo>
                    <a:pt x="256" y="100"/>
                  </a:lnTo>
                  <a:lnTo>
                    <a:pt x="256" y="117"/>
                  </a:lnTo>
                  <a:lnTo>
                    <a:pt x="251" y="161"/>
                  </a:lnTo>
                  <a:lnTo>
                    <a:pt x="251" y="205"/>
                  </a:lnTo>
                  <a:lnTo>
                    <a:pt x="273" y="238"/>
                  </a:lnTo>
                  <a:lnTo>
                    <a:pt x="256" y="244"/>
                  </a:lnTo>
                  <a:lnTo>
                    <a:pt x="245" y="244"/>
                  </a:lnTo>
                  <a:lnTo>
                    <a:pt x="245" y="311"/>
                  </a:lnTo>
                  <a:lnTo>
                    <a:pt x="256" y="311"/>
                  </a:lnTo>
                  <a:lnTo>
                    <a:pt x="251" y="343"/>
                  </a:lnTo>
                  <a:lnTo>
                    <a:pt x="229" y="315"/>
                  </a:lnTo>
                  <a:lnTo>
                    <a:pt x="218" y="321"/>
                  </a:lnTo>
                  <a:lnTo>
                    <a:pt x="185" y="294"/>
                  </a:lnTo>
                  <a:lnTo>
                    <a:pt x="147" y="294"/>
                  </a:lnTo>
                  <a:lnTo>
                    <a:pt x="151" y="277"/>
                  </a:lnTo>
                  <a:lnTo>
                    <a:pt x="147" y="265"/>
                  </a:lnTo>
                  <a:lnTo>
                    <a:pt x="135" y="227"/>
                  </a:lnTo>
                  <a:lnTo>
                    <a:pt x="124" y="227"/>
                  </a:lnTo>
                  <a:lnTo>
                    <a:pt x="114" y="238"/>
                  </a:lnTo>
                  <a:lnTo>
                    <a:pt x="91" y="238"/>
                  </a:lnTo>
                  <a:lnTo>
                    <a:pt x="70" y="200"/>
                  </a:lnTo>
                  <a:lnTo>
                    <a:pt x="2" y="200"/>
                  </a:lnTo>
                  <a:lnTo>
                    <a:pt x="0" y="194"/>
                  </a:lnTo>
                  <a:lnTo>
                    <a:pt x="15" y="179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1" name="Freeform 701"/>
            <p:cNvSpPr>
              <a:spLocks/>
            </p:cNvSpPr>
            <p:nvPr/>
          </p:nvSpPr>
          <p:spPr bwMode="auto">
            <a:xfrm>
              <a:off x="3249" y="2796"/>
              <a:ext cx="146" cy="243"/>
            </a:xfrm>
            <a:custGeom>
              <a:avLst/>
              <a:gdLst>
                <a:gd name="T0" fmla="*/ 1080 w 115"/>
                <a:gd name="T1" fmla="*/ 0 h 243"/>
                <a:gd name="T2" fmla="*/ 1207 w 115"/>
                <a:gd name="T3" fmla="*/ 11 h 243"/>
                <a:gd name="T4" fmla="*/ 1245 w 115"/>
                <a:gd name="T5" fmla="*/ 73 h 243"/>
                <a:gd name="T6" fmla="*/ 1080 w 115"/>
                <a:gd name="T7" fmla="*/ 67 h 243"/>
                <a:gd name="T8" fmla="*/ 1080 w 115"/>
                <a:gd name="T9" fmla="*/ 105 h 243"/>
                <a:gd name="T10" fmla="*/ 658 w 115"/>
                <a:gd name="T11" fmla="*/ 232 h 243"/>
                <a:gd name="T12" fmla="*/ 310 w 115"/>
                <a:gd name="T13" fmla="*/ 243 h 243"/>
                <a:gd name="T14" fmla="*/ 122 w 115"/>
                <a:gd name="T15" fmla="*/ 232 h 243"/>
                <a:gd name="T16" fmla="*/ 0 w 115"/>
                <a:gd name="T17" fmla="*/ 178 h 243"/>
                <a:gd name="T18" fmla="*/ 244 w 115"/>
                <a:gd name="T19" fmla="*/ 150 h 243"/>
                <a:gd name="T20" fmla="*/ 244 w 115"/>
                <a:gd name="T21" fmla="*/ 144 h 243"/>
                <a:gd name="T22" fmla="*/ 192 w 115"/>
                <a:gd name="T23" fmla="*/ 117 h 243"/>
                <a:gd name="T24" fmla="*/ 310 w 115"/>
                <a:gd name="T25" fmla="*/ 78 h 243"/>
                <a:gd name="T26" fmla="*/ 599 w 115"/>
                <a:gd name="T27" fmla="*/ 67 h 243"/>
                <a:gd name="T28" fmla="*/ 658 w 115"/>
                <a:gd name="T29" fmla="*/ 61 h 243"/>
                <a:gd name="T30" fmla="*/ 1023 w 115"/>
                <a:gd name="T31" fmla="*/ 0 h 243"/>
                <a:gd name="T32" fmla="*/ 1080 w 115"/>
                <a:gd name="T33" fmla="*/ 0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43"/>
                <a:gd name="T53" fmla="*/ 115 w 115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43">
                  <a:moveTo>
                    <a:pt x="99" y="0"/>
                  </a:moveTo>
                  <a:lnTo>
                    <a:pt x="111" y="11"/>
                  </a:lnTo>
                  <a:lnTo>
                    <a:pt x="115" y="73"/>
                  </a:lnTo>
                  <a:lnTo>
                    <a:pt x="99" y="67"/>
                  </a:lnTo>
                  <a:lnTo>
                    <a:pt x="99" y="105"/>
                  </a:lnTo>
                  <a:lnTo>
                    <a:pt x="61" y="232"/>
                  </a:lnTo>
                  <a:lnTo>
                    <a:pt x="28" y="243"/>
                  </a:lnTo>
                  <a:lnTo>
                    <a:pt x="11" y="232"/>
                  </a:lnTo>
                  <a:lnTo>
                    <a:pt x="0" y="178"/>
                  </a:lnTo>
                  <a:lnTo>
                    <a:pt x="22" y="150"/>
                  </a:lnTo>
                  <a:lnTo>
                    <a:pt x="22" y="144"/>
                  </a:lnTo>
                  <a:lnTo>
                    <a:pt x="17" y="117"/>
                  </a:lnTo>
                  <a:lnTo>
                    <a:pt x="28" y="78"/>
                  </a:lnTo>
                  <a:lnTo>
                    <a:pt x="55" y="67"/>
                  </a:lnTo>
                  <a:lnTo>
                    <a:pt x="61" y="61"/>
                  </a:lnTo>
                  <a:lnTo>
                    <a:pt x="94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2" name="Freeform 702"/>
            <p:cNvSpPr>
              <a:spLocks/>
            </p:cNvSpPr>
            <p:nvPr/>
          </p:nvSpPr>
          <p:spPr bwMode="auto">
            <a:xfrm>
              <a:off x="4230" y="2178"/>
              <a:ext cx="146" cy="282"/>
            </a:xfrm>
            <a:custGeom>
              <a:avLst/>
              <a:gdLst>
                <a:gd name="T0" fmla="*/ 293 w 115"/>
                <a:gd name="T1" fmla="*/ 0 h 282"/>
                <a:gd name="T2" fmla="*/ 357 w 115"/>
                <a:gd name="T3" fmla="*/ 23 h 282"/>
                <a:gd name="T4" fmla="*/ 479 w 115"/>
                <a:gd name="T5" fmla="*/ 23 h 282"/>
                <a:gd name="T6" fmla="*/ 479 w 115"/>
                <a:gd name="T7" fmla="*/ 39 h 282"/>
                <a:gd name="T8" fmla="*/ 658 w 115"/>
                <a:gd name="T9" fmla="*/ 39 h 282"/>
                <a:gd name="T10" fmla="*/ 730 w 115"/>
                <a:gd name="T11" fmla="*/ 33 h 282"/>
                <a:gd name="T12" fmla="*/ 835 w 115"/>
                <a:gd name="T13" fmla="*/ 33 h 282"/>
                <a:gd name="T14" fmla="*/ 957 w 115"/>
                <a:gd name="T15" fmla="*/ 44 h 282"/>
                <a:gd name="T16" fmla="*/ 1130 w 115"/>
                <a:gd name="T17" fmla="*/ 77 h 282"/>
                <a:gd name="T18" fmla="*/ 1245 w 115"/>
                <a:gd name="T19" fmla="*/ 88 h 282"/>
                <a:gd name="T20" fmla="*/ 1245 w 115"/>
                <a:gd name="T21" fmla="*/ 100 h 282"/>
                <a:gd name="T22" fmla="*/ 1130 w 115"/>
                <a:gd name="T23" fmla="*/ 117 h 282"/>
                <a:gd name="T24" fmla="*/ 1023 w 115"/>
                <a:gd name="T25" fmla="*/ 111 h 282"/>
                <a:gd name="T26" fmla="*/ 903 w 115"/>
                <a:gd name="T27" fmla="*/ 111 h 282"/>
                <a:gd name="T28" fmla="*/ 835 w 115"/>
                <a:gd name="T29" fmla="*/ 121 h 282"/>
                <a:gd name="T30" fmla="*/ 835 w 115"/>
                <a:gd name="T31" fmla="*/ 149 h 282"/>
                <a:gd name="T32" fmla="*/ 658 w 115"/>
                <a:gd name="T33" fmla="*/ 149 h 282"/>
                <a:gd name="T34" fmla="*/ 594 w 115"/>
                <a:gd name="T35" fmla="*/ 133 h 282"/>
                <a:gd name="T36" fmla="*/ 540 w 115"/>
                <a:gd name="T37" fmla="*/ 133 h 282"/>
                <a:gd name="T38" fmla="*/ 479 w 115"/>
                <a:gd name="T39" fmla="*/ 138 h 282"/>
                <a:gd name="T40" fmla="*/ 479 w 115"/>
                <a:gd name="T41" fmla="*/ 215 h 282"/>
                <a:gd name="T42" fmla="*/ 594 w 115"/>
                <a:gd name="T43" fmla="*/ 232 h 282"/>
                <a:gd name="T44" fmla="*/ 594 w 115"/>
                <a:gd name="T45" fmla="*/ 238 h 282"/>
                <a:gd name="T46" fmla="*/ 772 w 115"/>
                <a:gd name="T47" fmla="*/ 259 h 282"/>
                <a:gd name="T48" fmla="*/ 835 w 115"/>
                <a:gd name="T49" fmla="*/ 259 h 282"/>
                <a:gd name="T50" fmla="*/ 1087 w 115"/>
                <a:gd name="T51" fmla="*/ 282 h 282"/>
                <a:gd name="T52" fmla="*/ 730 w 115"/>
                <a:gd name="T53" fmla="*/ 276 h 282"/>
                <a:gd name="T54" fmla="*/ 479 w 115"/>
                <a:gd name="T55" fmla="*/ 259 h 282"/>
                <a:gd name="T56" fmla="*/ 479 w 115"/>
                <a:gd name="T57" fmla="*/ 249 h 282"/>
                <a:gd name="T58" fmla="*/ 293 w 115"/>
                <a:gd name="T59" fmla="*/ 232 h 282"/>
                <a:gd name="T60" fmla="*/ 250 w 115"/>
                <a:gd name="T61" fmla="*/ 221 h 282"/>
                <a:gd name="T62" fmla="*/ 293 w 115"/>
                <a:gd name="T63" fmla="*/ 205 h 282"/>
                <a:gd name="T64" fmla="*/ 357 w 115"/>
                <a:gd name="T65" fmla="*/ 199 h 282"/>
                <a:gd name="T66" fmla="*/ 357 w 115"/>
                <a:gd name="T67" fmla="*/ 127 h 282"/>
                <a:gd name="T68" fmla="*/ 250 w 115"/>
                <a:gd name="T69" fmla="*/ 111 h 282"/>
                <a:gd name="T70" fmla="*/ 192 w 115"/>
                <a:gd name="T71" fmla="*/ 77 h 282"/>
                <a:gd name="T72" fmla="*/ 0 w 115"/>
                <a:gd name="T73" fmla="*/ 44 h 282"/>
                <a:gd name="T74" fmla="*/ 0 w 115"/>
                <a:gd name="T75" fmla="*/ 6 h 282"/>
                <a:gd name="T76" fmla="*/ 231 w 115"/>
                <a:gd name="T77" fmla="*/ 2 h 282"/>
                <a:gd name="T78" fmla="*/ 293 w 115"/>
                <a:gd name="T79" fmla="*/ 0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5"/>
                <a:gd name="T121" fmla="*/ 0 h 282"/>
                <a:gd name="T122" fmla="*/ 115 w 115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5" h="282">
                  <a:moveTo>
                    <a:pt x="27" y="0"/>
                  </a:moveTo>
                  <a:lnTo>
                    <a:pt x="33" y="23"/>
                  </a:lnTo>
                  <a:lnTo>
                    <a:pt x="44" y="23"/>
                  </a:lnTo>
                  <a:lnTo>
                    <a:pt x="44" y="39"/>
                  </a:lnTo>
                  <a:lnTo>
                    <a:pt x="61" y="39"/>
                  </a:lnTo>
                  <a:lnTo>
                    <a:pt x="67" y="33"/>
                  </a:lnTo>
                  <a:lnTo>
                    <a:pt x="77" y="33"/>
                  </a:lnTo>
                  <a:lnTo>
                    <a:pt x="88" y="44"/>
                  </a:lnTo>
                  <a:lnTo>
                    <a:pt x="104" y="77"/>
                  </a:lnTo>
                  <a:lnTo>
                    <a:pt x="115" y="88"/>
                  </a:lnTo>
                  <a:lnTo>
                    <a:pt x="115" y="100"/>
                  </a:lnTo>
                  <a:lnTo>
                    <a:pt x="104" y="117"/>
                  </a:lnTo>
                  <a:lnTo>
                    <a:pt x="94" y="111"/>
                  </a:lnTo>
                  <a:lnTo>
                    <a:pt x="83" y="111"/>
                  </a:lnTo>
                  <a:lnTo>
                    <a:pt x="77" y="121"/>
                  </a:lnTo>
                  <a:lnTo>
                    <a:pt x="77" y="149"/>
                  </a:lnTo>
                  <a:lnTo>
                    <a:pt x="61" y="149"/>
                  </a:lnTo>
                  <a:lnTo>
                    <a:pt x="54" y="133"/>
                  </a:lnTo>
                  <a:lnTo>
                    <a:pt x="50" y="133"/>
                  </a:lnTo>
                  <a:lnTo>
                    <a:pt x="44" y="138"/>
                  </a:lnTo>
                  <a:lnTo>
                    <a:pt x="44" y="215"/>
                  </a:lnTo>
                  <a:lnTo>
                    <a:pt x="54" y="232"/>
                  </a:lnTo>
                  <a:lnTo>
                    <a:pt x="54" y="238"/>
                  </a:lnTo>
                  <a:lnTo>
                    <a:pt x="71" y="259"/>
                  </a:lnTo>
                  <a:lnTo>
                    <a:pt x="77" y="259"/>
                  </a:lnTo>
                  <a:lnTo>
                    <a:pt x="100" y="282"/>
                  </a:lnTo>
                  <a:lnTo>
                    <a:pt x="67" y="276"/>
                  </a:lnTo>
                  <a:lnTo>
                    <a:pt x="44" y="259"/>
                  </a:lnTo>
                  <a:lnTo>
                    <a:pt x="44" y="249"/>
                  </a:lnTo>
                  <a:lnTo>
                    <a:pt x="27" y="232"/>
                  </a:lnTo>
                  <a:lnTo>
                    <a:pt x="23" y="221"/>
                  </a:lnTo>
                  <a:lnTo>
                    <a:pt x="27" y="205"/>
                  </a:lnTo>
                  <a:lnTo>
                    <a:pt x="33" y="199"/>
                  </a:lnTo>
                  <a:lnTo>
                    <a:pt x="33" y="127"/>
                  </a:lnTo>
                  <a:lnTo>
                    <a:pt x="23" y="111"/>
                  </a:lnTo>
                  <a:lnTo>
                    <a:pt x="17" y="77"/>
                  </a:lnTo>
                  <a:lnTo>
                    <a:pt x="0" y="44"/>
                  </a:lnTo>
                  <a:lnTo>
                    <a:pt x="0" y="6"/>
                  </a:lnTo>
                  <a:lnTo>
                    <a:pt x="2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3" name="Freeform 703"/>
            <p:cNvSpPr>
              <a:spLocks/>
            </p:cNvSpPr>
            <p:nvPr/>
          </p:nvSpPr>
          <p:spPr bwMode="auto">
            <a:xfrm>
              <a:off x="4327" y="2278"/>
              <a:ext cx="98" cy="88"/>
            </a:xfrm>
            <a:custGeom>
              <a:avLst/>
              <a:gdLst>
                <a:gd name="T0" fmla="*/ 738 w 77"/>
                <a:gd name="T1" fmla="*/ 0 h 88"/>
                <a:gd name="T2" fmla="*/ 857 w 77"/>
                <a:gd name="T3" fmla="*/ 21 h 88"/>
                <a:gd name="T4" fmla="*/ 857 w 77"/>
                <a:gd name="T5" fmla="*/ 38 h 88"/>
                <a:gd name="T6" fmla="*/ 792 w 77"/>
                <a:gd name="T7" fmla="*/ 44 h 88"/>
                <a:gd name="T8" fmla="*/ 682 w 77"/>
                <a:gd name="T9" fmla="*/ 44 h 88"/>
                <a:gd name="T10" fmla="*/ 682 w 77"/>
                <a:gd name="T11" fmla="*/ 55 h 88"/>
                <a:gd name="T12" fmla="*/ 559 w 77"/>
                <a:gd name="T13" fmla="*/ 61 h 88"/>
                <a:gd name="T14" fmla="*/ 559 w 77"/>
                <a:gd name="T15" fmla="*/ 77 h 88"/>
                <a:gd name="T16" fmla="*/ 421 w 77"/>
                <a:gd name="T17" fmla="*/ 88 h 88"/>
                <a:gd name="T18" fmla="*/ 0 w 77"/>
                <a:gd name="T19" fmla="*/ 49 h 88"/>
                <a:gd name="T20" fmla="*/ 0 w 77"/>
                <a:gd name="T21" fmla="*/ 21 h 88"/>
                <a:gd name="T22" fmla="*/ 75 w 77"/>
                <a:gd name="T23" fmla="*/ 11 h 88"/>
                <a:gd name="T24" fmla="*/ 196 w 77"/>
                <a:gd name="T25" fmla="*/ 11 h 88"/>
                <a:gd name="T26" fmla="*/ 297 w 77"/>
                <a:gd name="T27" fmla="*/ 17 h 88"/>
                <a:gd name="T28" fmla="*/ 358 w 77"/>
                <a:gd name="T29" fmla="*/ 5 h 88"/>
                <a:gd name="T30" fmla="*/ 489 w 77"/>
                <a:gd name="T31" fmla="*/ 11 h 88"/>
                <a:gd name="T32" fmla="*/ 612 w 77"/>
                <a:gd name="T33" fmla="*/ 11 h 88"/>
                <a:gd name="T34" fmla="*/ 738 w 77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88"/>
                <a:gd name="T56" fmla="*/ 77 w 77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88">
                  <a:moveTo>
                    <a:pt x="67" y="0"/>
                  </a:moveTo>
                  <a:lnTo>
                    <a:pt x="77" y="21"/>
                  </a:lnTo>
                  <a:lnTo>
                    <a:pt x="77" y="38"/>
                  </a:lnTo>
                  <a:lnTo>
                    <a:pt x="71" y="44"/>
                  </a:lnTo>
                  <a:lnTo>
                    <a:pt x="61" y="44"/>
                  </a:lnTo>
                  <a:lnTo>
                    <a:pt x="61" y="55"/>
                  </a:lnTo>
                  <a:lnTo>
                    <a:pt x="50" y="61"/>
                  </a:lnTo>
                  <a:lnTo>
                    <a:pt x="50" y="77"/>
                  </a:lnTo>
                  <a:lnTo>
                    <a:pt x="38" y="88"/>
                  </a:lnTo>
                  <a:lnTo>
                    <a:pt x="0" y="49"/>
                  </a:lnTo>
                  <a:lnTo>
                    <a:pt x="0" y="21"/>
                  </a:lnTo>
                  <a:lnTo>
                    <a:pt x="6" y="11"/>
                  </a:lnTo>
                  <a:lnTo>
                    <a:pt x="17" y="11"/>
                  </a:lnTo>
                  <a:lnTo>
                    <a:pt x="27" y="17"/>
                  </a:lnTo>
                  <a:lnTo>
                    <a:pt x="33" y="5"/>
                  </a:lnTo>
                  <a:lnTo>
                    <a:pt x="44" y="11"/>
                  </a:lnTo>
                  <a:lnTo>
                    <a:pt x="55" y="1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4" name="Freeform 704"/>
            <p:cNvSpPr>
              <a:spLocks/>
            </p:cNvSpPr>
            <p:nvPr/>
          </p:nvSpPr>
          <p:spPr bwMode="auto">
            <a:xfrm>
              <a:off x="4591" y="1805"/>
              <a:ext cx="65" cy="75"/>
            </a:xfrm>
            <a:custGeom>
              <a:avLst/>
              <a:gdLst>
                <a:gd name="T0" fmla="*/ 279 w 51"/>
                <a:gd name="T1" fmla="*/ 0 h 75"/>
                <a:gd name="T2" fmla="*/ 579 w 51"/>
                <a:gd name="T3" fmla="*/ 41 h 75"/>
                <a:gd name="T4" fmla="*/ 579 w 51"/>
                <a:gd name="T5" fmla="*/ 58 h 75"/>
                <a:gd name="T6" fmla="*/ 401 w 51"/>
                <a:gd name="T7" fmla="*/ 75 h 75"/>
                <a:gd name="T8" fmla="*/ 279 w 51"/>
                <a:gd name="T9" fmla="*/ 75 h 75"/>
                <a:gd name="T10" fmla="*/ 201 w 51"/>
                <a:gd name="T11" fmla="*/ 70 h 75"/>
                <a:gd name="T12" fmla="*/ 155 w 51"/>
                <a:gd name="T13" fmla="*/ 53 h 75"/>
                <a:gd name="T14" fmla="*/ 1 w 51"/>
                <a:gd name="T15" fmla="*/ 41 h 75"/>
                <a:gd name="T16" fmla="*/ 0 w 51"/>
                <a:gd name="T17" fmla="*/ 17 h 75"/>
                <a:gd name="T18" fmla="*/ 279 w 51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75"/>
                <a:gd name="T32" fmla="*/ 51 w 51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75">
                  <a:moveTo>
                    <a:pt x="24" y="0"/>
                  </a:moveTo>
                  <a:lnTo>
                    <a:pt x="51" y="41"/>
                  </a:lnTo>
                  <a:lnTo>
                    <a:pt x="51" y="58"/>
                  </a:lnTo>
                  <a:lnTo>
                    <a:pt x="35" y="75"/>
                  </a:lnTo>
                  <a:lnTo>
                    <a:pt x="24" y="75"/>
                  </a:lnTo>
                  <a:lnTo>
                    <a:pt x="18" y="70"/>
                  </a:lnTo>
                  <a:lnTo>
                    <a:pt x="13" y="53"/>
                  </a:lnTo>
                  <a:lnTo>
                    <a:pt x="1" y="41"/>
                  </a:lnTo>
                  <a:lnTo>
                    <a:pt x="0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5" name="Freeform 705"/>
            <p:cNvSpPr>
              <a:spLocks/>
            </p:cNvSpPr>
            <p:nvPr/>
          </p:nvSpPr>
          <p:spPr bwMode="auto">
            <a:xfrm>
              <a:off x="4286" y="2442"/>
              <a:ext cx="90" cy="95"/>
            </a:xfrm>
            <a:custGeom>
              <a:avLst/>
              <a:gdLst>
                <a:gd name="T0" fmla="*/ 41 w 71"/>
                <a:gd name="T1" fmla="*/ 0 h 95"/>
                <a:gd name="T2" fmla="*/ 248 w 71"/>
                <a:gd name="T3" fmla="*/ 12 h 95"/>
                <a:gd name="T4" fmla="*/ 601 w 71"/>
                <a:gd name="T5" fmla="*/ 18 h 95"/>
                <a:gd name="T6" fmla="*/ 640 w 71"/>
                <a:gd name="T7" fmla="*/ 29 h 95"/>
                <a:gd name="T8" fmla="*/ 705 w 71"/>
                <a:gd name="T9" fmla="*/ 62 h 95"/>
                <a:gd name="T10" fmla="*/ 705 w 71"/>
                <a:gd name="T11" fmla="*/ 72 h 95"/>
                <a:gd name="T12" fmla="*/ 762 w 71"/>
                <a:gd name="T13" fmla="*/ 85 h 95"/>
                <a:gd name="T14" fmla="*/ 762 w 71"/>
                <a:gd name="T15" fmla="*/ 95 h 95"/>
                <a:gd name="T16" fmla="*/ 640 w 71"/>
                <a:gd name="T17" fmla="*/ 89 h 95"/>
                <a:gd name="T18" fmla="*/ 474 w 71"/>
                <a:gd name="T19" fmla="*/ 85 h 95"/>
                <a:gd name="T20" fmla="*/ 290 w 71"/>
                <a:gd name="T21" fmla="*/ 56 h 95"/>
                <a:gd name="T22" fmla="*/ 0 w 71"/>
                <a:gd name="T23" fmla="*/ 24 h 95"/>
                <a:gd name="T24" fmla="*/ 66 w 71"/>
                <a:gd name="T25" fmla="*/ 24 h 95"/>
                <a:gd name="T26" fmla="*/ 41 w 71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95"/>
                <a:gd name="T44" fmla="*/ 71 w 71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95">
                  <a:moveTo>
                    <a:pt x="4" y="0"/>
                  </a:moveTo>
                  <a:lnTo>
                    <a:pt x="23" y="12"/>
                  </a:lnTo>
                  <a:lnTo>
                    <a:pt x="56" y="18"/>
                  </a:lnTo>
                  <a:lnTo>
                    <a:pt x="60" y="29"/>
                  </a:lnTo>
                  <a:lnTo>
                    <a:pt x="66" y="62"/>
                  </a:lnTo>
                  <a:lnTo>
                    <a:pt x="66" y="72"/>
                  </a:lnTo>
                  <a:lnTo>
                    <a:pt x="71" y="85"/>
                  </a:lnTo>
                  <a:lnTo>
                    <a:pt x="71" y="95"/>
                  </a:lnTo>
                  <a:lnTo>
                    <a:pt x="60" y="89"/>
                  </a:lnTo>
                  <a:lnTo>
                    <a:pt x="44" y="85"/>
                  </a:lnTo>
                  <a:lnTo>
                    <a:pt x="27" y="56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6" name="Freeform 706"/>
            <p:cNvSpPr>
              <a:spLocks/>
            </p:cNvSpPr>
            <p:nvPr/>
          </p:nvSpPr>
          <p:spPr bwMode="auto">
            <a:xfrm>
              <a:off x="4481" y="2437"/>
              <a:ext cx="175" cy="106"/>
            </a:xfrm>
            <a:custGeom>
              <a:avLst/>
              <a:gdLst>
                <a:gd name="T0" fmla="*/ 0 w 138"/>
                <a:gd name="T1" fmla="*/ 94 h 106"/>
                <a:gd name="T2" fmla="*/ 191 w 138"/>
                <a:gd name="T3" fmla="*/ 94 h 106"/>
                <a:gd name="T4" fmla="*/ 474 w 138"/>
                <a:gd name="T5" fmla="*/ 67 h 106"/>
                <a:gd name="T6" fmla="*/ 791 w 138"/>
                <a:gd name="T7" fmla="*/ 44 h 106"/>
                <a:gd name="T8" fmla="*/ 1006 w 138"/>
                <a:gd name="T9" fmla="*/ 50 h 106"/>
                <a:gd name="T10" fmla="*/ 1006 w 138"/>
                <a:gd name="T11" fmla="*/ 34 h 106"/>
                <a:gd name="T12" fmla="*/ 905 w 138"/>
                <a:gd name="T13" fmla="*/ 29 h 106"/>
                <a:gd name="T14" fmla="*/ 1127 w 138"/>
                <a:gd name="T15" fmla="*/ 0 h 106"/>
                <a:gd name="T16" fmla="*/ 1489 w 138"/>
                <a:gd name="T17" fmla="*/ 29 h 106"/>
                <a:gd name="T18" fmla="*/ 1444 w 138"/>
                <a:gd name="T19" fmla="*/ 40 h 106"/>
                <a:gd name="T20" fmla="*/ 1255 w 138"/>
                <a:gd name="T21" fmla="*/ 56 h 106"/>
                <a:gd name="T22" fmla="*/ 1127 w 138"/>
                <a:gd name="T23" fmla="*/ 56 h 106"/>
                <a:gd name="T24" fmla="*/ 791 w 138"/>
                <a:gd name="T25" fmla="*/ 100 h 106"/>
                <a:gd name="T26" fmla="*/ 122 w 138"/>
                <a:gd name="T27" fmla="*/ 106 h 106"/>
                <a:gd name="T28" fmla="*/ 0 w 138"/>
                <a:gd name="T29" fmla="*/ 100 h 106"/>
                <a:gd name="T30" fmla="*/ 0 w 138"/>
                <a:gd name="T31" fmla="*/ 94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8"/>
                <a:gd name="T49" fmla="*/ 0 h 106"/>
                <a:gd name="T50" fmla="*/ 138 w 138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8" h="106">
                  <a:moveTo>
                    <a:pt x="0" y="94"/>
                  </a:moveTo>
                  <a:lnTo>
                    <a:pt x="17" y="94"/>
                  </a:lnTo>
                  <a:lnTo>
                    <a:pt x="44" y="67"/>
                  </a:lnTo>
                  <a:lnTo>
                    <a:pt x="73" y="44"/>
                  </a:lnTo>
                  <a:lnTo>
                    <a:pt x="94" y="50"/>
                  </a:lnTo>
                  <a:lnTo>
                    <a:pt x="94" y="34"/>
                  </a:lnTo>
                  <a:lnTo>
                    <a:pt x="84" y="29"/>
                  </a:lnTo>
                  <a:lnTo>
                    <a:pt x="105" y="0"/>
                  </a:lnTo>
                  <a:lnTo>
                    <a:pt x="138" y="29"/>
                  </a:lnTo>
                  <a:lnTo>
                    <a:pt x="134" y="40"/>
                  </a:lnTo>
                  <a:lnTo>
                    <a:pt x="117" y="56"/>
                  </a:lnTo>
                  <a:lnTo>
                    <a:pt x="105" y="56"/>
                  </a:lnTo>
                  <a:lnTo>
                    <a:pt x="73" y="100"/>
                  </a:lnTo>
                  <a:lnTo>
                    <a:pt x="11" y="106"/>
                  </a:lnTo>
                  <a:lnTo>
                    <a:pt x="0" y="10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7" name="Freeform 707"/>
            <p:cNvSpPr>
              <a:spLocks/>
            </p:cNvSpPr>
            <p:nvPr/>
          </p:nvSpPr>
          <p:spPr bwMode="auto">
            <a:xfrm>
              <a:off x="4707" y="1720"/>
              <a:ext cx="139" cy="155"/>
            </a:xfrm>
            <a:custGeom>
              <a:avLst/>
              <a:gdLst>
                <a:gd name="T0" fmla="*/ 561 w 110"/>
                <a:gd name="T1" fmla="*/ 0 h 155"/>
                <a:gd name="T2" fmla="*/ 840 w 110"/>
                <a:gd name="T3" fmla="*/ 28 h 155"/>
                <a:gd name="T4" fmla="*/ 1017 w 110"/>
                <a:gd name="T5" fmla="*/ 66 h 155"/>
                <a:gd name="T6" fmla="*/ 977 w 110"/>
                <a:gd name="T7" fmla="*/ 72 h 155"/>
                <a:gd name="T8" fmla="*/ 977 w 110"/>
                <a:gd name="T9" fmla="*/ 78 h 155"/>
                <a:gd name="T10" fmla="*/ 1079 w 110"/>
                <a:gd name="T11" fmla="*/ 88 h 155"/>
                <a:gd name="T12" fmla="*/ 1144 w 110"/>
                <a:gd name="T13" fmla="*/ 116 h 155"/>
                <a:gd name="T14" fmla="*/ 1079 w 110"/>
                <a:gd name="T15" fmla="*/ 126 h 155"/>
                <a:gd name="T16" fmla="*/ 1017 w 110"/>
                <a:gd name="T17" fmla="*/ 122 h 155"/>
                <a:gd name="T18" fmla="*/ 977 w 110"/>
                <a:gd name="T19" fmla="*/ 122 h 155"/>
                <a:gd name="T20" fmla="*/ 905 w 110"/>
                <a:gd name="T21" fmla="*/ 143 h 155"/>
                <a:gd name="T22" fmla="*/ 522 w 110"/>
                <a:gd name="T23" fmla="*/ 155 h 155"/>
                <a:gd name="T24" fmla="*/ 465 w 110"/>
                <a:gd name="T25" fmla="*/ 143 h 155"/>
                <a:gd name="T26" fmla="*/ 0 w 110"/>
                <a:gd name="T27" fmla="*/ 155 h 155"/>
                <a:gd name="T28" fmla="*/ 220 w 110"/>
                <a:gd name="T29" fmla="*/ 126 h 155"/>
                <a:gd name="T30" fmla="*/ 345 w 110"/>
                <a:gd name="T31" fmla="*/ 122 h 155"/>
                <a:gd name="T32" fmla="*/ 465 w 110"/>
                <a:gd name="T33" fmla="*/ 110 h 155"/>
                <a:gd name="T34" fmla="*/ 465 w 110"/>
                <a:gd name="T35" fmla="*/ 99 h 155"/>
                <a:gd name="T36" fmla="*/ 622 w 110"/>
                <a:gd name="T37" fmla="*/ 82 h 155"/>
                <a:gd name="T38" fmla="*/ 622 w 110"/>
                <a:gd name="T39" fmla="*/ 49 h 155"/>
                <a:gd name="T40" fmla="*/ 522 w 110"/>
                <a:gd name="T41" fmla="*/ 22 h 155"/>
                <a:gd name="T42" fmla="*/ 561 w 110"/>
                <a:gd name="T43" fmla="*/ 0 h 1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0"/>
                <a:gd name="T67" fmla="*/ 0 h 155"/>
                <a:gd name="T68" fmla="*/ 110 w 110"/>
                <a:gd name="T69" fmla="*/ 155 h 1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0" h="155">
                  <a:moveTo>
                    <a:pt x="54" y="0"/>
                  </a:moveTo>
                  <a:lnTo>
                    <a:pt x="81" y="28"/>
                  </a:lnTo>
                  <a:lnTo>
                    <a:pt x="98" y="66"/>
                  </a:lnTo>
                  <a:lnTo>
                    <a:pt x="94" y="72"/>
                  </a:lnTo>
                  <a:lnTo>
                    <a:pt x="94" y="78"/>
                  </a:lnTo>
                  <a:lnTo>
                    <a:pt x="104" y="88"/>
                  </a:lnTo>
                  <a:lnTo>
                    <a:pt x="110" y="116"/>
                  </a:lnTo>
                  <a:lnTo>
                    <a:pt x="104" y="126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87" y="143"/>
                  </a:lnTo>
                  <a:lnTo>
                    <a:pt x="50" y="155"/>
                  </a:lnTo>
                  <a:lnTo>
                    <a:pt x="44" y="143"/>
                  </a:lnTo>
                  <a:lnTo>
                    <a:pt x="0" y="155"/>
                  </a:lnTo>
                  <a:lnTo>
                    <a:pt x="21" y="126"/>
                  </a:lnTo>
                  <a:lnTo>
                    <a:pt x="33" y="122"/>
                  </a:lnTo>
                  <a:lnTo>
                    <a:pt x="44" y="110"/>
                  </a:lnTo>
                  <a:lnTo>
                    <a:pt x="44" y="99"/>
                  </a:lnTo>
                  <a:lnTo>
                    <a:pt x="60" y="82"/>
                  </a:lnTo>
                  <a:lnTo>
                    <a:pt x="60" y="49"/>
                  </a:lnTo>
                  <a:lnTo>
                    <a:pt x="50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8" name="Freeform 708"/>
            <p:cNvSpPr>
              <a:spLocks/>
            </p:cNvSpPr>
            <p:nvPr/>
          </p:nvSpPr>
          <p:spPr bwMode="auto">
            <a:xfrm>
              <a:off x="4690" y="1892"/>
              <a:ext cx="51" cy="48"/>
            </a:xfrm>
            <a:custGeom>
              <a:avLst/>
              <a:gdLst>
                <a:gd name="T0" fmla="*/ 0 w 40"/>
                <a:gd name="T1" fmla="*/ 4 h 48"/>
                <a:gd name="T2" fmla="*/ 256 w 40"/>
                <a:gd name="T3" fmla="*/ 0 h 48"/>
                <a:gd name="T4" fmla="*/ 454 w 40"/>
                <a:gd name="T5" fmla="*/ 27 h 48"/>
                <a:gd name="T6" fmla="*/ 383 w 40"/>
                <a:gd name="T7" fmla="*/ 44 h 48"/>
                <a:gd name="T8" fmla="*/ 199 w 40"/>
                <a:gd name="T9" fmla="*/ 48 h 48"/>
                <a:gd name="T10" fmla="*/ 156 w 40"/>
                <a:gd name="T11" fmla="*/ 38 h 48"/>
                <a:gd name="T12" fmla="*/ 156 w 40"/>
                <a:gd name="T13" fmla="*/ 21 h 48"/>
                <a:gd name="T14" fmla="*/ 0 w 40"/>
                <a:gd name="T15" fmla="*/ 21 h 48"/>
                <a:gd name="T16" fmla="*/ 0 w 40"/>
                <a:gd name="T17" fmla="*/ 4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0" y="4"/>
                  </a:moveTo>
                  <a:lnTo>
                    <a:pt x="23" y="0"/>
                  </a:lnTo>
                  <a:lnTo>
                    <a:pt x="40" y="27"/>
                  </a:lnTo>
                  <a:lnTo>
                    <a:pt x="34" y="44"/>
                  </a:lnTo>
                  <a:lnTo>
                    <a:pt x="17" y="48"/>
                  </a:lnTo>
                  <a:lnTo>
                    <a:pt x="13" y="38"/>
                  </a:lnTo>
                  <a:lnTo>
                    <a:pt x="13" y="21"/>
                  </a:lnTo>
                  <a:lnTo>
                    <a:pt x="0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29" name="Freeform 709"/>
            <p:cNvSpPr>
              <a:spLocks/>
            </p:cNvSpPr>
            <p:nvPr/>
          </p:nvSpPr>
          <p:spPr bwMode="auto">
            <a:xfrm>
              <a:off x="4733" y="1648"/>
              <a:ext cx="77" cy="66"/>
            </a:xfrm>
            <a:custGeom>
              <a:avLst/>
              <a:gdLst>
                <a:gd name="T0" fmla="*/ 0 w 60"/>
                <a:gd name="T1" fmla="*/ 0 h 66"/>
                <a:gd name="T2" fmla="*/ 470 w 60"/>
                <a:gd name="T3" fmla="*/ 12 h 66"/>
                <a:gd name="T4" fmla="*/ 726 w 60"/>
                <a:gd name="T5" fmla="*/ 33 h 66"/>
                <a:gd name="T6" fmla="*/ 545 w 60"/>
                <a:gd name="T7" fmla="*/ 56 h 66"/>
                <a:gd name="T8" fmla="*/ 285 w 60"/>
                <a:gd name="T9" fmla="*/ 56 h 66"/>
                <a:gd name="T10" fmla="*/ 201 w 60"/>
                <a:gd name="T11" fmla="*/ 66 h 66"/>
                <a:gd name="T12" fmla="*/ 76 w 60"/>
                <a:gd name="T13" fmla="*/ 66 h 66"/>
                <a:gd name="T14" fmla="*/ 76 w 60"/>
                <a:gd name="T15" fmla="*/ 44 h 66"/>
                <a:gd name="T16" fmla="*/ 137 w 60"/>
                <a:gd name="T17" fmla="*/ 39 h 66"/>
                <a:gd name="T18" fmla="*/ 0 w 60"/>
                <a:gd name="T19" fmla="*/ 16 h 66"/>
                <a:gd name="T20" fmla="*/ 0 w 60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66"/>
                <a:gd name="T35" fmla="*/ 60 w 60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66">
                  <a:moveTo>
                    <a:pt x="0" y="0"/>
                  </a:moveTo>
                  <a:lnTo>
                    <a:pt x="39" y="12"/>
                  </a:lnTo>
                  <a:lnTo>
                    <a:pt x="60" y="33"/>
                  </a:lnTo>
                  <a:lnTo>
                    <a:pt x="45" y="56"/>
                  </a:lnTo>
                  <a:lnTo>
                    <a:pt x="23" y="56"/>
                  </a:lnTo>
                  <a:lnTo>
                    <a:pt x="16" y="66"/>
                  </a:lnTo>
                  <a:lnTo>
                    <a:pt x="6" y="66"/>
                  </a:lnTo>
                  <a:lnTo>
                    <a:pt x="6" y="44"/>
                  </a:lnTo>
                  <a:lnTo>
                    <a:pt x="12" y="39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30" name="Freeform 710"/>
            <p:cNvSpPr>
              <a:spLocks/>
            </p:cNvSpPr>
            <p:nvPr/>
          </p:nvSpPr>
          <p:spPr bwMode="auto">
            <a:xfrm>
              <a:off x="2837" y="1614"/>
              <a:ext cx="292" cy="143"/>
            </a:xfrm>
            <a:custGeom>
              <a:avLst/>
              <a:gdLst>
                <a:gd name="T0" fmla="*/ 173 w 230"/>
                <a:gd name="T1" fmla="*/ 5 h 143"/>
                <a:gd name="T2" fmla="*/ 173 w 230"/>
                <a:gd name="T3" fmla="*/ 29 h 143"/>
                <a:gd name="T4" fmla="*/ 0 w 230"/>
                <a:gd name="T5" fmla="*/ 34 h 143"/>
                <a:gd name="T6" fmla="*/ 0 w 230"/>
                <a:gd name="T7" fmla="*/ 67 h 143"/>
                <a:gd name="T8" fmla="*/ 96 w 230"/>
                <a:gd name="T9" fmla="*/ 78 h 143"/>
                <a:gd name="T10" fmla="*/ 293 w 230"/>
                <a:gd name="T11" fmla="*/ 88 h 143"/>
                <a:gd name="T12" fmla="*/ 711 w 230"/>
                <a:gd name="T13" fmla="*/ 85 h 143"/>
                <a:gd name="T14" fmla="*/ 782 w 230"/>
                <a:gd name="T15" fmla="*/ 70 h 143"/>
                <a:gd name="T16" fmla="*/ 1004 w 230"/>
                <a:gd name="T17" fmla="*/ 70 h 143"/>
                <a:gd name="T18" fmla="*/ 1149 w 230"/>
                <a:gd name="T19" fmla="*/ 87 h 143"/>
                <a:gd name="T20" fmla="*/ 1167 w 230"/>
                <a:gd name="T21" fmla="*/ 105 h 143"/>
                <a:gd name="T22" fmla="*/ 1004 w 230"/>
                <a:gd name="T23" fmla="*/ 122 h 143"/>
                <a:gd name="T24" fmla="*/ 1087 w 230"/>
                <a:gd name="T25" fmla="*/ 143 h 143"/>
                <a:gd name="T26" fmla="*/ 1322 w 230"/>
                <a:gd name="T27" fmla="*/ 108 h 143"/>
                <a:gd name="T28" fmla="*/ 1612 w 230"/>
                <a:gd name="T29" fmla="*/ 112 h 143"/>
                <a:gd name="T30" fmla="*/ 1579 w 230"/>
                <a:gd name="T31" fmla="*/ 123 h 143"/>
                <a:gd name="T32" fmla="*/ 1728 w 230"/>
                <a:gd name="T33" fmla="*/ 137 h 143"/>
                <a:gd name="T34" fmla="*/ 1973 w 230"/>
                <a:gd name="T35" fmla="*/ 123 h 143"/>
                <a:gd name="T36" fmla="*/ 1786 w 230"/>
                <a:gd name="T37" fmla="*/ 102 h 143"/>
                <a:gd name="T38" fmla="*/ 2267 w 230"/>
                <a:gd name="T39" fmla="*/ 94 h 143"/>
                <a:gd name="T40" fmla="*/ 2421 w 230"/>
                <a:gd name="T41" fmla="*/ 78 h 143"/>
                <a:gd name="T42" fmla="*/ 2505 w 230"/>
                <a:gd name="T43" fmla="*/ 61 h 143"/>
                <a:gd name="T44" fmla="*/ 2382 w 230"/>
                <a:gd name="T45" fmla="*/ 49 h 143"/>
                <a:gd name="T46" fmla="*/ 2253 w 230"/>
                <a:gd name="T47" fmla="*/ 50 h 143"/>
                <a:gd name="T48" fmla="*/ 2094 w 230"/>
                <a:gd name="T49" fmla="*/ 44 h 143"/>
                <a:gd name="T50" fmla="*/ 1907 w 230"/>
                <a:gd name="T51" fmla="*/ 26 h 143"/>
                <a:gd name="T52" fmla="*/ 1852 w 230"/>
                <a:gd name="T53" fmla="*/ 6 h 143"/>
                <a:gd name="T54" fmla="*/ 1728 w 230"/>
                <a:gd name="T55" fmla="*/ 0 h 143"/>
                <a:gd name="T56" fmla="*/ 1601 w 230"/>
                <a:gd name="T57" fmla="*/ 5 h 143"/>
                <a:gd name="T58" fmla="*/ 1322 w 230"/>
                <a:gd name="T59" fmla="*/ 0 h 143"/>
                <a:gd name="T60" fmla="*/ 965 w 230"/>
                <a:gd name="T61" fmla="*/ 11 h 143"/>
                <a:gd name="T62" fmla="*/ 835 w 230"/>
                <a:gd name="T63" fmla="*/ 19 h 143"/>
                <a:gd name="T64" fmla="*/ 711 w 230"/>
                <a:gd name="T65" fmla="*/ 17 h 143"/>
                <a:gd name="T66" fmla="*/ 510 w 230"/>
                <a:gd name="T67" fmla="*/ 5 h 143"/>
                <a:gd name="T68" fmla="*/ 357 w 230"/>
                <a:gd name="T69" fmla="*/ 2 h 143"/>
                <a:gd name="T70" fmla="*/ 173 w 230"/>
                <a:gd name="T71" fmla="*/ 5 h 1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0"/>
                <a:gd name="T109" fmla="*/ 0 h 143"/>
                <a:gd name="T110" fmla="*/ 230 w 230"/>
                <a:gd name="T111" fmla="*/ 143 h 1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0" h="143">
                  <a:moveTo>
                    <a:pt x="16" y="5"/>
                  </a:moveTo>
                  <a:lnTo>
                    <a:pt x="16" y="29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9" y="78"/>
                  </a:lnTo>
                  <a:lnTo>
                    <a:pt x="27" y="88"/>
                  </a:lnTo>
                  <a:lnTo>
                    <a:pt x="65" y="85"/>
                  </a:lnTo>
                  <a:lnTo>
                    <a:pt x="72" y="70"/>
                  </a:lnTo>
                  <a:lnTo>
                    <a:pt x="92" y="70"/>
                  </a:lnTo>
                  <a:lnTo>
                    <a:pt x="106" y="87"/>
                  </a:lnTo>
                  <a:lnTo>
                    <a:pt x="107" y="105"/>
                  </a:lnTo>
                  <a:lnTo>
                    <a:pt x="92" y="122"/>
                  </a:lnTo>
                  <a:lnTo>
                    <a:pt x="100" y="143"/>
                  </a:lnTo>
                  <a:lnTo>
                    <a:pt x="121" y="108"/>
                  </a:lnTo>
                  <a:lnTo>
                    <a:pt x="148" y="112"/>
                  </a:lnTo>
                  <a:lnTo>
                    <a:pt x="145" y="123"/>
                  </a:lnTo>
                  <a:lnTo>
                    <a:pt x="159" y="137"/>
                  </a:lnTo>
                  <a:lnTo>
                    <a:pt x="181" y="123"/>
                  </a:lnTo>
                  <a:lnTo>
                    <a:pt x="165" y="102"/>
                  </a:lnTo>
                  <a:lnTo>
                    <a:pt x="209" y="94"/>
                  </a:lnTo>
                  <a:lnTo>
                    <a:pt x="222" y="78"/>
                  </a:lnTo>
                  <a:lnTo>
                    <a:pt x="230" y="61"/>
                  </a:lnTo>
                  <a:lnTo>
                    <a:pt x="219" y="49"/>
                  </a:lnTo>
                  <a:lnTo>
                    <a:pt x="207" y="50"/>
                  </a:lnTo>
                  <a:lnTo>
                    <a:pt x="192" y="44"/>
                  </a:lnTo>
                  <a:lnTo>
                    <a:pt x="175" y="26"/>
                  </a:lnTo>
                  <a:lnTo>
                    <a:pt x="171" y="6"/>
                  </a:lnTo>
                  <a:lnTo>
                    <a:pt x="159" y="0"/>
                  </a:lnTo>
                  <a:lnTo>
                    <a:pt x="147" y="5"/>
                  </a:lnTo>
                  <a:lnTo>
                    <a:pt x="121" y="0"/>
                  </a:lnTo>
                  <a:lnTo>
                    <a:pt x="89" y="11"/>
                  </a:lnTo>
                  <a:lnTo>
                    <a:pt x="77" y="19"/>
                  </a:lnTo>
                  <a:lnTo>
                    <a:pt x="65" y="17"/>
                  </a:lnTo>
                  <a:lnTo>
                    <a:pt x="47" y="5"/>
                  </a:lnTo>
                  <a:lnTo>
                    <a:pt x="33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31" name="Freeform 711"/>
            <p:cNvSpPr>
              <a:spLocks/>
            </p:cNvSpPr>
            <p:nvPr/>
          </p:nvSpPr>
          <p:spPr bwMode="auto">
            <a:xfrm>
              <a:off x="4636" y="2195"/>
              <a:ext cx="84" cy="104"/>
            </a:xfrm>
            <a:custGeom>
              <a:avLst/>
              <a:gdLst>
                <a:gd name="T0" fmla="*/ 75 w 66"/>
                <a:gd name="T1" fmla="*/ 6 h 104"/>
                <a:gd name="T2" fmla="*/ 131 w 66"/>
                <a:gd name="T3" fmla="*/ 0 h 104"/>
                <a:gd name="T4" fmla="*/ 358 w 66"/>
                <a:gd name="T5" fmla="*/ 10 h 104"/>
                <a:gd name="T6" fmla="*/ 481 w 66"/>
                <a:gd name="T7" fmla="*/ 44 h 104"/>
                <a:gd name="T8" fmla="*/ 358 w 66"/>
                <a:gd name="T9" fmla="*/ 60 h 104"/>
                <a:gd name="T10" fmla="*/ 439 w 66"/>
                <a:gd name="T11" fmla="*/ 83 h 104"/>
                <a:gd name="T12" fmla="*/ 559 w 66"/>
                <a:gd name="T13" fmla="*/ 88 h 104"/>
                <a:gd name="T14" fmla="*/ 671 w 66"/>
                <a:gd name="T15" fmla="*/ 88 h 104"/>
                <a:gd name="T16" fmla="*/ 734 w 66"/>
                <a:gd name="T17" fmla="*/ 104 h 104"/>
                <a:gd name="T18" fmla="*/ 481 w 66"/>
                <a:gd name="T19" fmla="*/ 104 h 104"/>
                <a:gd name="T20" fmla="*/ 317 w 66"/>
                <a:gd name="T21" fmla="*/ 94 h 104"/>
                <a:gd name="T22" fmla="*/ 249 w 66"/>
                <a:gd name="T23" fmla="*/ 88 h 104"/>
                <a:gd name="T24" fmla="*/ 0 w 66"/>
                <a:gd name="T25" fmla="*/ 60 h 104"/>
                <a:gd name="T26" fmla="*/ 75 w 66"/>
                <a:gd name="T27" fmla="*/ 54 h 104"/>
                <a:gd name="T28" fmla="*/ 75 w 66"/>
                <a:gd name="T29" fmla="*/ 6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104"/>
                <a:gd name="T47" fmla="*/ 66 w 66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104">
                  <a:moveTo>
                    <a:pt x="6" y="6"/>
                  </a:moveTo>
                  <a:lnTo>
                    <a:pt x="12" y="0"/>
                  </a:lnTo>
                  <a:lnTo>
                    <a:pt x="33" y="10"/>
                  </a:lnTo>
                  <a:lnTo>
                    <a:pt x="43" y="44"/>
                  </a:lnTo>
                  <a:lnTo>
                    <a:pt x="33" y="60"/>
                  </a:lnTo>
                  <a:lnTo>
                    <a:pt x="39" y="83"/>
                  </a:lnTo>
                  <a:lnTo>
                    <a:pt x="50" y="88"/>
                  </a:lnTo>
                  <a:lnTo>
                    <a:pt x="60" y="88"/>
                  </a:lnTo>
                  <a:lnTo>
                    <a:pt x="66" y="104"/>
                  </a:lnTo>
                  <a:lnTo>
                    <a:pt x="43" y="104"/>
                  </a:lnTo>
                  <a:lnTo>
                    <a:pt x="28" y="94"/>
                  </a:lnTo>
                  <a:lnTo>
                    <a:pt x="22" y="88"/>
                  </a:lnTo>
                  <a:lnTo>
                    <a:pt x="0" y="60"/>
                  </a:lnTo>
                  <a:lnTo>
                    <a:pt x="6" y="5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32" name="Freeform 712"/>
            <p:cNvSpPr>
              <a:spLocks/>
            </p:cNvSpPr>
            <p:nvPr/>
          </p:nvSpPr>
          <p:spPr bwMode="auto">
            <a:xfrm>
              <a:off x="4727" y="2377"/>
              <a:ext cx="70" cy="72"/>
            </a:xfrm>
            <a:custGeom>
              <a:avLst/>
              <a:gdLst>
                <a:gd name="T0" fmla="*/ 0 w 55"/>
                <a:gd name="T1" fmla="*/ 27 h 72"/>
                <a:gd name="T2" fmla="*/ 196 w 55"/>
                <a:gd name="T3" fmla="*/ 22 h 72"/>
                <a:gd name="T4" fmla="*/ 378 w 55"/>
                <a:gd name="T5" fmla="*/ 0 h 72"/>
                <a:gd name="T6" fmla="*/ 489 w 55"/>
                <a:gd name="T7" fmla="*/ 6 h 72"/>
                <a:gd name="T8" fmla="*/ 612 w 55"/>
                <a:gd name="T9" fmla="*/ 50 h 72"/>
                <a:gd name="T10" fmla="*/ 559 w 55"/>
                <a:gd name="T11" fmla="*/ 60 h 72"/>
                <a:gd name="T12" fmla="*/ 421 w 55"/>
                <a:gd name="T13" fmla="*/ 56 h 72"/>
                <a:gd name="T14" fmla="*/ 421 w 55"/>
                <a:gd name="T15" fmla="*/ 72 h 72"/>
                <a:gd name="T16" fmla="*/ 196 w 55"/>
                <a:gd name="T17" fmla="*/ 66 h 72"/>
                <a:gd name="T18" fmla="*/ 196 w 55"/>
                <a:gd name="T19" fmla="*/ 44 h 72"/>
                <a:gd name="T20" fmla="*/ 0 w 55"/>
                <a:gd name="T21" fmla="*/ 44 h 72"/>
                <a:gd name="T22" fmla="*/ 0 w 55"/>
                <a:gd name="T23" fmla="*/ 2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72"/>
                <a:gd name="T38" fmla="*/ 55 w 55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72">
                  <a:moveTo>
                    <a:pt x="0" y="27"/>
                  </a:moveTo>
                  <a:lnTo>
                    <a:pt x="17" y="22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55" y="50"/>
                  </a:lnTo>
                  <a:lnTo>
                    <a:pt x="50" y="60"/>
                  </a:lnTo>
                  <a:lnTo>
                    <a:pt x="38" y="56"/>
                  </a:lnTo>
                  <a:lnTo>
                    <a:pt x="38" y="72"/>
                  </a:lnTo>
                  <a:lnTo>
                    <a:pt x="17" y="66"/>
                  </a:lnTo>
                  <a:lnTo>
                    <a:pt x="17" y="44"/>
                  </a:lnTo>
                  <a:lnTo>
                    <a:pt x="0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33" name="Freeform 713"/>
            <p:cNvSpPr>
              <a:spLocks/>
            </p:cNvSpPr>
            <p:nvPr/>
          </p:nvSpPr>
          <p:spPr bwMode="auto">
            <a:xfrm>
              <a:off x="1154" y="2481"/>
              <a:ext cx="701" cy="714"/>
            </a:xfrm>
            <a:custGeom>
              <a:avLst/>
              <a:gdLst>
                <a:gd name="T0" fmla="*/ 3730 w 552"/>
                <a:gd name="T1" fmla="*/ 62 h 714"/>
                <a:gd name="T2" fmla="*/ 3668 w 552"/>
                <a:gd name="T3" fmla="*/ 90 h 714"/>
                <a:gd name="T4" fmla="*/ 3490 w 552"/>
                <a:gd name="T5" fmla="*/ 111 h 714"/>
                <a:gd name="T6" fmla="*/ 3626 w 552"/>
                <a:gd name="T7" fmla="*/ 111 h 714"/>
                <a:gd name="T8" fmla="*/ 3985 w 552"/>
                <a:gd name="T9" fmla="*/ 100 h 714"/>
                <a:gd name="T10" fmla="*/ 4330 w 552"/>
                <a:gd name="T11" fmla="*/ 127 h 714"/>
                <a:gd name="T12" fmla="*/ 5241 w 552"/>
                <a:gd name="T13" fmla="*/ 150 h 714"/>
                <a:gd name="T14" fmla="*/ 6018 w 552"/>
                <a:gd name="T15" fmla="*/ 249 h 714"/>
                <a:gd name="T16" fmla="*/ 5541 w 552"/>
                <a:gd name="T17" fmla="*/ 326 h 714"/>
                <a:gd name="T18" fmla="*/ 5485 w 552"/>
                <a:gd name="T19" fmla="*/ 415 h 714"/>
                <a:gd name="T20" fmla="*/ 4278 w 552"/>
                <a:gd name="T21" fmla="*/ 570 h 714"/>
                <a:gd name="T22" fmla="*/ 4278 w 552"/>
                <a:gd name="T23" fmla="*/ 652 h 714"/>
                <a:gd name="T24" fmla="*/ 4145 w 552"/>
                <a:gd name="T25" fmla="*/ 681 h 714"/>
                <a:gd name="T26" fmla="*/ 3264 w 552"/>
                <a:gd name="T27" fmla="*/ 668 h 714"/>
                <a:gd name="T28" fmla="*/ 3182 w 552"/>
                <a:gd name="T29" fmla="*/ 664 h 714"/>
                <a:gd name="T30" fmla="*/ 3557 w 552"/>
                <a:gd name="T31" fmla="*/ 608 h 714"/>
                <a:gd name="T32" fmla="*/ 3369 w 552"/>
                <a:gd name="T33" fmla="*/ 581 h 714"/>
                <a:gd name="T34" fmla="*/ 3182 w 552"/>
                <a:gd name="T35" fmla="*/ 514 h 714"/>
                <a:gd name="T36" fmla="*/ 2707 w 552"/>
                <a:gd name="T37" fmla="*/ 476 h 714"/>
                <a:gd name="T38" fmla="*/ 2600 w 552"/>
                <a:gd name="T39" fmla="*/ 409 h 714"/>
                <a:gd name="T40" fmla="*/ 2301 w 552"/>
                <a:gd name="T41" fmla="*/ 399 h 714"/>
                <a:gd name="T42" fmla="*/ 1752 w 552"/>
                <a:gd name="T43" fmla="*/ 338 h 714"/>
                <a:gd name="T44" fmla="*/ 1322 w 552"/>
                <a:gd name="T45" fmla="*/ 315 h 714"/>
                <a:gd name="T46" fmla="*/ 1147 w 552"/>
                <a:gd name="T47" fmla="*/ 288 h 714"/>
                <a:gd name="T48" fmla="*/ 903 w 552"/>
                <a:gd name="T49" fmla="*/ 299 h 714"/>
                <a:gd name="T50" fmla="*/ 547 w 552"/>
                <a:gd name="T51" fmla="*/ 305 h 714"/>
                <a:gd name="T52" fmla="*/ 479 w 552"/>
                <a:gd name="T53" fmla="*/ 288 h 714"/>
                <a:gd name="T54" fmla="*/ 295 w 552"/>
                <a:gd name="T55" fmla="*/ 282 h 714"/>
                <a:gd name="T56" fmla="*/ 0 w 552"/>
                <a:gd name="T57" fmla="*/ 265 h 714"/>
                <a:gd name="T58" fmla="*/ 74 w 552"/>
                <a:gd name="T59" fmla="*/ 227 h 714"/>
                <a:gd name="T60" fmla="*/ 357 w 552"/>
                <a:gd name="T61" fmla="*/ 184 h 714"/>
                <a:gd name="T62" fmla="*/ 547 w 552"/>
                <a:gd name="T63" fmla="*/ 177 h 714"/>
                <a:gd name="T64" fmla="*/ 604 w 552"/>
                <a:gd name="T65" fmla="*/ 100 h 714"/>
                <a:gd name="T66" fmla="*/ 547 w 552"/>
                <a:gd name="T67" fmla="*/ 73 h 714"/>
                <a:gd name="T68" fmla="*/ 730 w 552"/>
                <a:gd name="T69" fmla="*/ 67 h 714"/>
                <a:gd name="T70" fmla="*/ 963 w 552"/>
                <a:gd name="T71" fmla="*/ 62 h 714"/>
                <a:gd name="T72" fmla="*/ 1380 w 552"/>
                <a:gd name="T73" fmla="*/ 77 h 714"/>
                <a:gd name="T74" fmla="*/ 1504 w 552"/>
                <a:gd name="T75" fmla="*/ 56 h 714"/>
                <a:gd name="T76" fmla="*/ 1322 w 552"/>
                <a:gd name="T77" fmla="*/ 12 h 714"/>
                <a:gd name="T78" fmla="*/ 1934 w 552"/>
                <a:gd name="T79" fmla="*/ 17 h 714"/>
                <a:gd name="T80" fmla="*/ 2175 w 552"/>
                <a:gd name="T81" fmla="*/ 12 h 714"/>
                <a:gd name="T82" fmla="*/ 2349 w 552"/>
                <a:gd name="T83" fmla="*/ 67 h 714"/>
                <a:gd name="T84" fmla="*/ 2958 w 552"/>
                <a:gd name="T85" fmla="*/ 50 h 714"/>
                <a:gd name="T86" fmla="*/ 3081 w 552"/>
                <a:gd name="T87" fmla="*/ 50 h 714"/>
                <a:gd name="T88" fmla="*/ 3490 w 552"/>
                <a:gd name="T89" fmla="*/ 17 h 7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2"/>
                <a:gd name="T136" fmla="*/ 0 h 714"/>
                <a:gd name="T137" fmla="*/ 552 w 552"/>
                <a:gd name="T138" fmla="*/ 714 h 7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2" h="714">
                  <a:moveTo>
                    <a:pt x="320" y="17"/>
                  </a:moveTo>
                  <a:lnTo>
                    <a:pt x="342" y="62"/>
                  </a:lnTo>
                  <a:lnTo>
                    <a:pt x="359" y="77"/>
                  </a:lnTo>
                  <a:lnTo>
                    <a:pt x="336" y="90"/>
                  </a:lnTo>
                  <a:lnTo>
                    <a:pt x="332" y="100"/>
                  </a:lnTo>
                  <a:lnTo>
                    <a:pt x="320" y="111"/>
                  </a:lnTo>
                  <a:lnTo>
                    <a:pt x="320" y="117"/>
                  </a:lnTo>
                  <a:lnTo>
                    <a:pt x="332" y="111"/>
                  </a:lnTo>
                  <a:lnTo>
                    <a:pt x="349" y="111"/>
                  </a:lnTo>
                  <a:lnTo>
                    <a:pt x="365" y="100"/>
                  </a:lnTo>
                  <a:lnTo>
                    <a:pt x="376" y="106"/>
                  </a:lnTo>
                  <a:lnTo>
                    <a:pt x="397" y="127"/>
                  </a:lnTo>
                  <a:lnTo>
                    <a:pt x="420" y="140"/>
                  </a:lnTo>
                  <a:lnTo>
                    <a:pt x="480" y="150"/>
                  </a:lnTo>
                  <a:lnTo>
                    <a:pt x="547" y="194"/>
                  </a:lnTo>
                  <a:lnTo>
                    <a:pt x="552" y="249"/>
                  </a:lnTo>
                  <a:lnTo>
                    <a:pt x="520" y="321"/>
                  </a:lnTo>
                  <a:lnTo>
                    <a:pt x="508" y="326"/>
                  </a:lnTo>
                  <a:lnTo>
                    <a:pt x="497" y="343"/>
                  </a:lnTo>
                  <a:lnTo>
                    <a:pt x="503" y="415"/>
                  </a:lnTo>
                  <a:lnTo>
                    <a:pt x="480" y="514"/>
                  </a:lnTo>
                  <a:lnTo>
                    <a:pt x="392" y="570"/>
                  </a:lnTo>
                  <a:lnTo>
                    <a:pt x="397" y="647"/>
                  </a:lnTo>
                  <a:lnTo>
                    <a:pt x="392" y="652"/>
                  </a:lnTo>
                  <a:lnTo>
                    <a:pt x="386" y="674"/>
                  </a:lnTo>
                  <a:lnTo>
                    <a:pt x="380" y="681"/>
                  </a:lnTo>
                  <a:lnTo>
                    <a:pt x="365" y="714"/>
                  </a:lnTo>
                  <a:lnTo>
                    <a:pt x="299" y="668"/>
                  </a:lnTo>
                  <a:lnTo>
                    <a:pt x="292" y="668"/>
                  </a:lnTo>
                  <a:lnTo>
                    <a:pt x="292" y="664"/>
                  </a:lnTo>
                  <a:lnTo>
                    <a:pt x="303" y="637"/>
                  </a:lnTo>
                  <a:lnTo>
                    <a:pt x="326" y="608"/>
                  </a:lnTo>
                  <a:lnTo>
                    <a:pt x="326" y="587"/>
                  </a:lnTo>
                  <a:lnTo>
                    <a:pt x="309" y="581"/>
                  </a:lnTo>
                  <a:lnTo>
                    <a:pt x="309" y="574"/>
                  </a:lnTo>
                  <a:lnTo>
                    <a:pt x="292" y="514"/>
                  </a:lnTo>
                  <a:lnTo>
                    <a:pt x="255" y="509"/>
                  </a:lnTo>
                  <a:lnTo>
                    <a:pt x="249" y="476"/>
                  </a:lnTo>
                  <a:lnTo>
                    <a:pt x="242" y="420"/>
                  </a:lnTo>
                  <a:lnTo>
                    <a:pt x="238" y="409"/>
                  </a:lnTo>
                  <a:lnTo>
                    <a:pt x="215" y="409"/>
                  </a:lnTo>
                  <a:lnTo>
                    <a:pt x="211" y="399"/>
                  </a:lnTo>
                  <a:lnTo>
                    <a:pt x="199" y="359"/>
                  </a:lnTo>
                  <a:lnTo>
                    <a:pt x="161" y="338"/>
                  </a:lnTo>
                  <a:lnTo>
                    <a:pt x="149" y="338"/>
                  </a:lnTo>
                  <a:lnTo>
                    <a:pt x="121" y="315"/>
                  </a:lnTo>
                  <a:lnTo>
                    <a:pt x="121" y="288"/>
                  </a:lnTo>
                  <a:lnTo>
                    <a:pt x="105" y="288"/>
                  </a:lnTo>
                  <a:lnTo>
                    <a:pt x="94" y="299"/>
                  </a:lnTo>
                  <a:lnTo>
                    <a:pt x="83" y="299"/>
                  </a:lnTo>
                  <a:lnTo>
                    <a:pt x="71" y="305"/>
                  </a:lnTo>
                  <a:lnTo>
                    <a:pt x="50" y="305"/>
                  </a:lnTo>
                  <a:lnTo>
                    <a:pt x="44" y="294"/>
                  </a:lnTo>
                  <a:lnTo>
                    <a:pt x="44" y="288"/>
                  </a:lnTo>
                  <a:lnTo>
                    <a:pt x="39" y="277"/>
                  </a:lnTo>
                  <a:lnTo>
                    <a:pt x="27" y="282"/>
                  </a:lnTo>
                  <a:lnTo>
                    <a:pt x="11" y="271"/>
                  </a:lnTo>
                  <a:lnTo>
                    <a:pt x="0" y="265"/>
                  </a:lnTo>
                  <a:lnTo>
                    <a:pt x="0" y="227"/>
                  </a:lnTo>
                  <a:lnTo>
                    <a:pt x="6" y="227"/>
                  </a:lnTo>
                  <a:lnTo>
                    <a:pt x="17" y="188"/>
                  </a:lnTo>
                  <a:lnTo>
                    <a:pt x="33" y="184"/>
                  </a:lnTo>
                  <a:lnTo>
                    <a:pt x="33" y="177"/>
                  </a:lnTo>
                  <a:lnTo>
                    <a:pt x="50" y="177"/>
                  </a:lnTo>
                  <a:lnTo>
                    <a:pt x="55" y="155"/>
                  </a:lnTo>
                  <a:lnTo>
                    <a:pt x="55" y="100"/>
                  </a:lnTo>
                  <a:lnTo>
                    <a:pt x="61" y="90"/>
                  </a:lnTo>
                  <a:lnTo>
                    <a:pt x="50" y="73"/>
                  </a:lnTo>
                  <a:lnTo>
                    <a:pt x="55" y="62"/>
                  </a:lnTo>
                  <a:lnTo>
                    <a:pt x="67" y="67"/>
                  </a:lnTo>
                  <a:lnTo>
                    <a:pt x="71" y="56"/>
                  </a:lnTo>
                  <a:lnTo>
                    <a:pt x="88" y="62"/>
                  </a:lnTo>
                  <a:lnTo>
                    <a:pt x="100" y="73"/>
                  </a:lnTo>
                  <a:lnTo>
                    <a:pt x="127" y="77"/>
                  </a:lnTo>
                  <a:lnTo>
                    <a:pt x="138" y="67"/>
                  </a:lnTo>
                  <a:lnTo>
                    <a:pt x="138" y="56"/>
                  </a:lnTo>
                  <a:lnTo>
                    <a:pt x="127" y="40"/>
                  </a:lnTo>
                  <a:lnTo>
                    <a:pt x="121" y="12"/>
                  </a:lnTo>
                  <a:lnTo>
                    <a:pt x="138" y="17"/>
                  </a:lnTo>
                  <a:lnTo>
                    <a:pt x="177" y="17"/>
                  </a:lnTo>
                  <a:lnTo>
                    <a:pt x="188" y="0"/>
                  </a:lnTo>
                  <a:lnTo>
                    <a:pt x="199" y="12"/>
                  </a:lnTo>
                  <a:lnTo>
                    <a:pt x="199" y="46"/>
                  </a:lnTo>
                  <a:lnTo>
                    <a:pt x="215" y="67"/>
                  </a:lnTo>
                  <a:lnTo>
                    <a:pt x="242" y="56"/>
                  </a:lnTo>
                  <a:lnTo>
                    <a:pt x="271" y="50"/>
                  </a:lnTo>
                  <a:lnTo>
                    <a:pt x="276" y="56"/>
                  </a:lnTo>
                  <a:lnTo>
                    <a:pt x="282" y="50"/>
                  </a:lnTo>
                  <a:lnTo>
                    <a:pt x="288" y="56"/>
                  </a:lnTo>
                  <a:lnTo>
                    <a:pt x="320" y="17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34" name="Freeform 714"/>
            <p:cNvSpPr>
              <a:spLocks/>
            </p:cNvSpPr>
            <p:nvPr/>
          </p:nvSpPr>
          <p:spPr bwMode="auto">
            <a:xfrm>
              <a:off x="4593" y="1483"/>
              <a:ext cx="134" cy="148"/>
            </a:xfrm>
            <a:custGeom>
              <a:avLst/>
              <a:gdLst>
                <a:gd name="T0" fmla="*/ 64 w 106"/>
                <a:gd name="T1" fmla="*/ 0 h 148"/>
                <a:gd name="T2" fmla="*/ 474 w 106"/>
                <a:gd name="T3" fmla="*/ 50 h 148"/>
                <a:gd name="T4" fmla="*/ 697 w 106"/>
                <a:gd name="T5" fmla="*/ 66 h 148"/>
                <a:gd name="T6" fmla="*/ 978 w 106"/>
                <a:gd name="T7" fmla="*/ 87 h 148"/>
                <a:gd name="T8" fmla="*/ 978 w 106"/>
                <a:gd name="T9" fmla="*/ 93 h 148"/>
                <a:gd name="T10" fmla="*/ 803 w 106"/>
                <a:gd name="T11" fmla="*/ 93 h 148"/>
                <a:gd name="T12" fmla="*/ 1109 w 106"/>
                <a:gd name="T13" fmla="*/ 127 h 148"/>
                <a:gd name="T14" fmla="*/ 1037 w 106"/>
                <a:gd name="T15" fmla="*/ 148 h 148"/>
                <a:gd name="T16" fmla="*/ 757 w 106"/>
                <a:gd name="T17" fmla="*/ 127 h 148"/>
                <a:gd name="T18" fmla="*/ 522 w 106"/>
                <a:gd name="T19" fmla="*/ 77 h 148"/>
                <a:gd name="T20" fmla="*/ 243 w 106"/>
                <a:gd name="T21" fmla="*/ 50 h 148"/>
                <a:gd name="T22" fmla="*/ 0 w 106"/>
                <a:gd name="T23" fmla="*/ 22 h 148"/>
                <a:gd name="T24" fmla="*/ 0 w 106"/>
                <a:gd name="T25" fmla="*/ 0 h 148"/>
                <a:gd name="T26" fmla="*/ 64 w 106"/>
                <a:gd name="T27" fmla="*/ 0 h 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148"/>
                <a:gd name="T44" fmla="*/ 106 w 106"/>
                <a:gd name="T45" fmla="*/ 148 h 1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148">
                  <a:moveTo>
                    <a:pt x="6" y="0"/>
                  </a:moveTo>
                  <a:lnTo>
                    <a:pt x="46" y="50"/>
                  </a:lnTo>
                  <a:lnTo>
                    <a:pt x="67" y="66"/>
                  </a:lnTo>
                  <a:lnTo>
                    <a:pt x="94" y="87"/>
                  </a:lnTo>
                  <a:lnTo>
                    <a:pt x="94" y="93"/>
                  </a:lnTo>
                  <a:lnTo>
                    <a:pt x="77" y="93"/>
                  </a:lnTo>
                  <a:lnTo>
                    <a:pt x="106" y="127"/>
                  </a:lnTo>
                  <a:lnTo>
                    <a:pt x="100" y="148"/>
                  </a:lnTo>
                  <a:lnTo>
                    <a:pt x="73" y="127"/>
                  </a:lnTo>
                  <a:lnTo>
                    <a:pt x="50" y="77"/>
                  </a:lnTo>
                  <a:lnTo>
                    <a:pt x="23" y="50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35" name="Freeform 715"/>
            <p:cNvSpPr>
              <a:spLocks/>
            </p:cNvSpPr>
            <p:nvPr/>
          </p:nvSpPr>
          <p:spPr bwMode="auto">
            <a:xfrm>
              <a:off x="2893" y="1117"/>
              <a:ext cx="1960" cy="682"/>
            </a:xfrm>
            <a:custGeom>
              <a:avLst/>
              <a:gdLst>
                <a:gd name="T0" fmla="*/ 891 w 1545"/>
                <a:gd name="T1" fmla="*/ 184 h 682"/>
                <a:gd name="T2" fmla="*/ 533 w 1545"/>
                <a:gd name="T3" fmla="*/ 222 h 682"/>
                <a:gd name="T4" fmla="*/ 1005 w 1545"/>
                <a:gd name="T5" fmla="*/ 261 h 682"/>
                <a:gd name="T6" fmla="*/ 1541 w 1545"/>
                <a:gd name="T7" fmla="*/ 232 h 682"/>
                <a:gd name="T8" fmla="*/ 1955 w 1545"/>
                <a:gd name="T9" fmla="*/ 217 h 682"/>
                <a:gd name="T10" fmla="*/ 3224 w 1545"/>
                <a:gd name="T11" fmla="*/ 178 h 682"/>
                <a:gd name="T12" fmla="*/ 3449 w 1545"/>
                <a:gd name="T13" fmla="*/ 161 h 682"/>
                <a:gd name="T14" fmla="*/ 3816 w 1545"/>
                <a:gd name="T15" fmla="*/ 134 h 682"/>
                <a:gd name="T16" fmla="*/ 4464 w 1545"/>
                <a:gd name="T17" fmla="*/ 144 h 682"/>
                <a:gd name="T18" fmla="*/ 4646 w 1545"/>
                <a:gd name="T19" fmla="*/ 211 h 682"/>
                <a:gd name="T20" fmla="*/ 5352 w 1545"/>
                <a:gd name="T21" fmla="*/ 188 h 682"/>
                <a:gd name="T22" fmla="*/ 5947 w 1545"/>
                <a:gd name="T23" fmla="*/ 205 h 682"/>
                <a:gd name="T24" fmla="*/ 4529 w 1545"/>
                <a:gd name="T25" fmla="*/ 106 h 682"/>
                <a:gd name="T26" fmla="*/ 5418 w 1545"/>
                <a:gd name="T27" fmla="*/ 144 h 682"/>
                <a:gd name="T28" fmla="*/ 5189 w 1545"/>
                <a:gd name="T29" fmla="*/ 106 h 682"/>
                <a:gd name="T30" fmla="*/ 6554 w 1545"/>
                <a:gd name="T31" fmla="*/ 34 h 682"/>
                <a:gd name="T32" fmla="*/ 6787 w 1545"/>
                <a:gd name="T33" fmla="*/ 0 h 682"/>
                <a:gd name="T34" fmla="*/ 7609 w 1545"/>
                <a:gd name="T35" fmla="*/ 50 h 682"/>
                <a:gd name="T36" fmla="*/ 7793 w 1545"/>
                <a:gd name="T37" fmla="*/ 56 h 682"/>
                <a:gd name="T38" fmla="*/ 10240 w 1545"/>
                <a:gd name="T39" fmla="*/ 84 h 682"/>
                <a:gd name="T40" fmla="*/ 12141 w 1545"/>
                <a:gd name="T41" fmla="*/ 62 h 682"/>
                <a:gd name="T42" fmla="*/ 13879 w 1545"/>
                <a:gd name="T43" fmla="*/ 73 h 682"/>
                <a:gd name="T44" fmla="*/ 15910 w 1545"/>
                <a:gd name="T45" fmla="*/ 84 h 682"/>
                <a:gd name="T46" fmla="*/ 15802 w 1545"/>
                <a:gd name="T47" fmla="*/ 106 h 682"/>
                <a:gd name="T48" fmla="*/ 16314 w 1545"/>
                <a:gd name="T49" fmla="*/ 144 h 682"/>
                <a:gd name="T50" fmla="*/ 16028 w 1545"/>
                <a:gd name="T51" fmla="*/ 217 h 682"/>
                <a:gd name="T52" fmla="*/ 16028 w 1545"/>
                <a:gd name="T53" fmla="*/ 288 h 682"/>
                <a:gd name="T54" fmla="*/ 16376 w 1545"/>
                <a:gd name="T55" fmla="*/ 322 h 682"/>
                <a:gd name="T56" fmla="*/ 15834 w 1545"/>
                <a:gd name="T57" fmla="*/ 338 h 682"/>
                <a:gd name="T58" fmla="*/ 15080 w 1545"/>
                <a:gd name="T59" fmla="*/ 222 h 682"/>
                <a:gd name="T60" fmla="*/ 14534 w 1545"/>
                <a:gd name="T61" fmla="*/ 272 h 682"/>
                <a:gd name="T62" fmla="*/ 13409 w 1545"/>
                <a:gd name="T63" fmla="*/ 359 h 682"/>
                <a:gd name="T64" fmla="*/ 14959 w 1545"/>
                <a:gd name="T65" fmla="*/ 476 h 682"/>
                <a:gd name="T66" fmla="*/ 14467 w 1545"/>
                <a:gd name="T67" fmla="*/ 591 h 682"/>
                <a:gd name="T68" fmla="*/ 14357 w 1545"/>
                <a:gd name="T69" fmla="*/ 493 h 682"/>
                <a:gd name="T70" fmla="*/ 13295 w 1545"/>
                <a:gd name="T71" fmla="*/ 476 h 682"/>
                <a:gd name="T72" fmla="*/ 12105 w 1545"/>
                <a:gd name="T73" fmla="*/ 437 h 682"/>
                <a:gd name="T74" fmla="*/ 11562 w 1545"/>
                <a:gd name="T75" fmla="*/ 481 h 682"/>
                <a:gd name="T76" fmla="*/ 10077 w 1545"/>
                <a:gd name="T77" fmla="*/ 487 h 682"/>
                <a:gd name="T78" fmla="*/ 9161 w 1545"/>
                <a:gd name="T79" fmla="*/ 443 h 682"/>
                <a:gd name="T80" fmla="*/ 8233 w 1545"/>
                <a:gd name="T81" fmla="*/ 466 h 682"/>
                <a:gd name="T82" fmla="*/ 8270 w 1545"/>
                <a:gd name="T83" fmla="*/ 520 h 682"/>
                <a:gd name="T84" fmla="*/ 7387 w 1545"/>
                <a:gd name="T85" fmla="*/ 458 h 682"/>
                <a:gd name="T86" fmla="*/ 6266 w 1545"/>
                <a:gd name="T87" fmla="*/ 419 h 682"/>
                <a:gd name="T88" fmla="*/ 4902 w 1545"/>
                <a:gd name="T89" fmla="*/ 440 h 682"/>
                <a:gd name="T90" fmla="*/ 4271 w 1545"/>
                <a:gd name="T91" fmla="*/ 491 h 682"/>
                <a:gd name="T92" fmla="*/ 3201 w 1545"/>
                <a:gd name="T93" fmla="*/ 517 h 682"/>
                <a:gd name="T94" fmla="*/ 3031 w 1545"/>
                <a:gd name="T95" fmla="*/ 608 h 682"/>
                <a:gd name="T96" fmla="*/ 2901 w 1545"/>
                <a:gd name="T97" fmla="*/ 664 h 682"/>
                <a:gd name="T98" fmla="*/ 2081 w 1545"/>
                <a:gd name="T99" fmla="*/ 650 h 682"/>
                <a:gd name="T100" fmla="*/ 1989 w 1545"/>
                <a:gd name="T101" fmla="*/ 558 h 682"/>
                <a:gd name="T102" fmla="*/ 1416 w 1545"/>
                <a:gd name="T103" fmla="*/ 523 h 682"/>
                <a:gd name="T104" fmla="*/ 828 w 1545"/>
                <a:gd name="T105" fmla="*/ 497 h 682"/>
                <a:gd name="T106" fmla="*/ 846 w 1545"/>
                <a:gd name="T107" fmla="*/ 446 h 682"/>
                <a:gd name="T108" fmla="*/ 433 w 1545"/>
                <a:gd name="T109" fmla="*/ 376 h 682"/>
                <a:gd name="T110" fmla="*/ 292 w 1545"/>
                <a:gd name="T111" fmla="*/ 305 h 682"/>
                <a:gd name="T112" fmla="*/ 0 w 1545"/>
                <a:gd name="T113" fmla="*/ 188 h 6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45"/>
                <a:gd name="T172" fmla="*/ 0 h 682"/>
                <a:gd name="T173" fmla="*/ 1545 w 1545"/>
                <a:gd name="T174" fmla="*/ 682 h 6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45" h="682">
                  <a:moveTo>
                    <a:pt x="10" y="172"/>
                  </a:moveTo>
                  <a:lnTo>
                    <a:pt x="37" y="184"/>
                  </a:lnTo>
                  <a:lnTo>
                    <a:pt x="50" y="178"/>
                  </a:lnTo>
                  <a:lnTo>
                    <a:pt x="83" y="184"/>
                  </a:lnTo>
                  <a:lnTo>
                    <a:pt x="127" y="217"/>
                  </a:lnTo>
                  <a:lnTo>
                    <a:pt x="115" y="232"/>
                  </a:lnTo>
                  <a:lnTo>
                    <a:pt x="104" y="238"/>
                  </a:lnTo>
                  <a:lnTo>
                    <a:pt x="50" y="222"/>
                  </a:lnTo>
                  <a:lnTo>
                    <a:pt x="71" y="265"/>
                  </a:lnTo>
                  <a:lnTo>
                    <a:pt x="98" y="282"/>
                  </a:lnTo>
                  <a:lnTo>
                    <a:pt x="110" y="272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127" y="261"/>
                  </a:lnTo>
                  <a:lnTo>
                    <a:pt x="127" y="249"/>
                  </a:lnTo>
                  <a:lnTo>
                    <a:pt x="143" y="232"/>
                  </a:lnTo>
                  <a:lnTo>
                    <a:pt x="160" y="232"/>
                  </a:lnTo>
                  <a:lnTo>
                    <a:pt x="160" y="188"/>
                  </a:lnTo>
                  <a:lnTo>
                    <a:pt x="181" y="205"/>
                  </a:lnTo>
                  <a:lnTo>
                    <a:pt x="181" y="217"/>
                  </a:lnTo>
                  <a:lnTo>
                    <a:pt x="187" y="222"/>
                  </a:lnTo>
                  <a:lnTo>
                    <a:pt x="242" y="184"/>
                  </a:lnTo>
                  <a:lnTo>
                    <a:pt x="254" y="194"/>
                  </a:lnTo>
                  <a:lnTo>
                    <a:pt x="298" y="178"/>
                  </a:lnTo>
                  <a:lnTo>
                    <a:pt x="303" y="184"/>
                  </a:lnTo>
                  <a:lnTo>
                    <a:pt x="315" y="184"/>
                  </a:lnTo>
                  <a:lnTo>
                    <a:pt x="319" y="178"/>
                  </a:lnTo>
                  <a:lnTo>
                    <a:pt x="319" y="161"/>
                  </a:lnTo>
                  <a:lnTo>
                    <a:pt x="346" y="161"/>
                  </a:lnTo>
                  <a:lnTo>
                    <a:pt x="369" y="178"/>
                  </a:lnTo>
                  <a:lnTo>
                    <a:pt x="386" y="172"/>
                  </a:lnTo>
                  <a:lnTo>
                    <a:pt x="353" y="134"/>
                  </a:lnTo>
                  <a:lnTo>
                    <a:pt x="363" y="106"/>
                  </a:lnTo>
                  <a:lnTo>
                    <a:pt x="392" y="106"/>
                  </a:lnTo>
                  <a:lnTo>
                    <a:pt x="409" y="140"/>
                  </a:lnTo>
                  <a:lnTo>
                    <a:pt x="413" y="144"/>
                  </a:lnTo>
                  <a:lnTo>
                    <a:pt x="430" y="172"/>
                  </a:lnTo>
                  <a:lnTo>
                    <a:pt x="440" y="178"/>
                  </a:lnTo>
                  <a:lnTo>
                    <a:pt x="440" y="188"/>
                  </a:lnTo>
                  <a:lnTo>
                    <a:pt x="430" y="211"/>
                  </a:lnTo>
                  <a:lnTo>
                    <a:pt x="457" y="205"/>
                  </a:lnTo>
                  <a:lnTo>
                    <a:pt x="457" y="188"/>
                  </a:lnTo>
                  <a:lnTo>
                    <a:pt x="469" y="178"/>
                  </a:lnTo>
                  <a:lnTo>
                    <a:pt x="496" y="188"/>
                  </a:lnTo>
                  <a:lnTo>
                    <a:pt x="524" y="222"/>
                  </a:lnTo>
                  <a:lnTo>
                    <a:pt x="524" y="200"/>
                  </a:lnTo>
                  <a:lnTo>
                    <a:pt x="551" y="217"/>
                  </a:lnTo>
                  <a:lnTo>
                    <a:pt x="551" y="205"/>
                  </a:lnTo>
                  <a:lnTo>
                    <a:pt x="469" y="161"/>
                  </a:lnTo>
                  <a:lnTo>
                    <a:pt x="446" y="161"/>
                  </a:lnTo>
                  <a:lnTo>
                    <a:pt x="419" y="134"/>
                  </a:lnTo>
                  <a:lnTo>
                    <a:pt x="419" y="106"/>
                  </a:lnTo>
                  <a:lnTo>
                    <a:pt x="446" y="117"/>
                  </a:lnTo>
                  <a:lnTo>
                    <a:pt x="453" y="111"/>
                  </a:lnTo>
                  <a:lnTo>
                    <a:pt x="490" y="123"/>
                  </a:lnTo>
                  <a:lnTo>
                    <a:pt x="502" y="144"/>
                  </a:lnTo>
                  <a:lnTo>
                    <a:pt x="507" y="134"/>
                  </a:lnTo>
                  <a:lnTo>
                    <a:pt x="524" y="140"/>
                  </a:lnTo>
                  <a:lnTo>
                    <a:pt x="507" y="111"/>
                  </a:lnTo>
                  <a:lnTo>
                    <a:pt x="480" y="106"/>
                  </a:lnTo>
                  <a:lnTo>
                    <a:pt x="474" y="90"/>
                  </a:lnTo>
                  <a:lnTo>
                    <a:pt x="469" y="78"/>
                  </a:lnTo>
                  <a:lnTo>
                    <a:pt x="534" y="34"/>
                  </a:lnTo>
                  <a:lnTo>
                    <a:pt x="607" y="34"/>
                  </a:lnTo>
                  <a:lnTo>
                    <a:pt x="601" y="23"/>
                  </a:lnTo>
                  <a:lnTo>
                    <a:pt x="601" y="17"/>
                  </a:lnTo>
                  <a:lnTo>
                    <a:pt x="612" y="0"/>
                  </a:lnTo>
                  <a:lnTo>
                    <a:pt x="628" y="0"/>
                  </a:lnTo>
                  <a:lnTo>
                    <a:pt x="645" y="17"/>
                  </a:lnTo>
                  <a:lnTo>
                    <a:pt x="672" y="6"/>
                  </a:lnTo>
                  <a:lnTo>
                    <a:pt x="705" y="23"/>
                  </a:lnTo>
                  <a:lnTo>
                    <a:pt x="705" y="50"/>
                  </a:lnTo>
                  <a:lnTo>
                    <a:pt x="672" y="67"/>
                  </a:lnTo>
                  <a:lnTo>
                    <a:pt x="689" y="73"/>
                  </a:lnTo>
                  <a:lnTo>
                    <a:pt x="684" y="90"/>
                  </a:lnTo>
                  <a:lnTo>
                    <a:pt x="722" y="56"/>
                  </a:lnTo>
                  <a:lnTo>
                    <a:pt x="755" y="73"/>
                  </a:lnTo>
                  <a:lnTo>
                    <a:pt x="755" y="56"/>
                  </a:lnTo>
                  <a:lnTo>
                    <a:pt x="822" y="62"/>
                  </a:lnTo>
                  <a:lnTo>
                    <a:pt x="949" y="84"/>
                  </a:lnTo>
                  <a:lnTo>
                    <a:pt x="949" y="73"/>
                  </a:lnTo>
                  <a:lnTo>
                    <a:pt x="1004" y="46"/>
                  </a:lnTo>
                  <a:lnTo>
                    <a:pt x="1071" y="46"/>
                  </a:lnTo>
                  <a:lnTo>
                    <a:pt x="1125" y="62"/>
                  </a:lnTo>
                  <a:lnTo>
                    <a:pt x="1175" y="50"/>
                  </a:lnTo>
                  <a:lnTo>
                    <a:pt x="1214" y="78"/>
                  </a:lnTo>
                  <a:lnTo>
                    <a:pt x="1280" y="62"/>
                  </a:lnTo>
                  <a:lnTo>
                    <a:pt x="1286" y="73"/>
                  </a:lnTo>
                  <a:lnTo>
                    <a:pt x="1308" y="67"/>
                  </a:lnTo>
                  <a:lnTo>
                    <a:pt x="1308" y="56"/>
                  </a:lnTo>
                  <a:lnTo>
                    <a:pt x="1374" y="50"/>
                  </a:lnTo>
                  <a:lnTo>
                    <a:pt x="1474" y="84"/>
                  </a:lnTo>
                  <a:lnTo>
                    <a:pt x="1524" y="78"/>
                  </a:lnTo>
                  <a:lnTo>
                    <a:pt x="1545" y="117"/>
                  </a:lnTo>
                  <a:lnTo>
                    <a:pt x="1484" y="106"/>
                  </a:lnTo>
                  <a:lnTo>
                    <a:pt x="1463" y="106"/>
                  </a:lnTo>
                  <a:lnTo>
                    <a:pt x="1467" y="117"/>
                  </a:lnTo>
                  <a:lnTo>
                    <a:pt x="1463" y="134"/>
                  </a:lnTo>
                  <a:lnTo>
                    <a:pt x="1496" y="150"/>
                  </a:lnTo>
                  <a:lnTo>
                    <a:pt x="1511" y="144"/>
                  </a:lnTo>
                  <a:lnTo>
                    <a:pt x="1511" y="155"/>
                  </a:lnTo>
                  <a:lnTo>
                    <a:pt x="1501" y="172"/>
                  </a:lnTo>
                  <a:lnTo>
                    <a:pt x="1496" y="217"/>
                  </a:lnTo>
                  <a:lnTo>
                    <a:pt x="1484" y="217"/>
                  </a:lnTo>
                  <a:lnTo>
                    <a:pt x="1457" y="232"/>
                  </a:lnTo>
                  <a:lnTo>
                    <a:pt x="1463" y="261"/>
                  </a:lnTo>
                  <a:lnTo>
                    <a:pt x="1484" y="278"/>
                  </a:lnTo>
                  <a:lnTo>
                    <a:pt x="1484" y="288"/>
                  </a:lnTo>
                  <a:lnTo>
                    <a:pt x="1496" y="288"/>
                  </a:lnTo>
                  <a:lnTo>
                    <a:pt x="1511" y="299"/>
                  </a:lnTo>
                  <a:lnTo>
                    <a:pt x="1507" y="305"/>
                  </a:lnTo>
                  <a:lnTo>
                    <a:pt x="1517" y="322"/>
                  </a:lnTo>
                  <a:lnTo>
                    <a:pt x="1517" y="338"/>
                  </a:lnTo>
                  <a:lnTo>
                    <a:pt x="1528" y="372"/>
                  </a:lnTo>
                  <a:lnTo>
                    <a:pt x="1528" y="393"/>
                  </a:lnTo>
                  <a:lnTo>
                    <a:pt x="1467" y="338"/>
                  </a:lnTo>
                  <a:lnTo>
                    <a:pt x="1430" y="282"/>
                  </a:lnTo>
                  <a:lnTo>
                    <a:pt x="1430" y="238"/>
                  </a:lnTo>
                  <a:lnTo>
                    <a:pt x="1396" y="188"/>
                  </a:lnTo>
                  <a:lnTo>
                    <a:pt x="1396" y="222"/>
                  </a:lnTo>
                  <a:lnTo>
                    <a:pt x="1374" y="205"/>
                  </a:lnTo>
                  <a:lnTo>
                    <a:pt x="1363" y="244"/>
                  </a:lnTo>
                  <a:lnTo>
                    <a:pt x="1380" y="249"/>
                  </a:lnTo>
                  <a:lnTo>
                    <a:pt x="1346" y="272"/>
                  </a:lnTo>
                  <a:lnTo>
                    <a:pt x="1336" y="261"/>
                  </a:lnTo>
                  <a:lnTo>
                    <a:pt x="1252" y="282"/>
                  </a:lnTo>
                  <a:lnTo>
                    <a:pt x="1258" y="343"/>
                  </a:lnTo>
                  <a:lnTo>
                    <a:pt x="1242" y="359"/>
                  </a:lnTo>
                  <a:lnTo>
                    <a:pt x="1280" y="388"/>
                  </a:lnTo>
                  <a:lnTo>
                    <a:pt x="1296" y="376"/>
                  </a:lnTo>
                  <a:lnTo>
                    <a:pt x="1336" y="393"/>
                  </a:lnTo>
                  <a:lnTo>
                    <a:pt x="1386" y="476"/>
                  </a:lnTo>
                  <a:lnTo>
                    <a:pt x="1390" y="537"/>
                  </a:lnTo>
                  <a:lnTo>
                    <a:pt x="1380" y="591"/>
                  </a:lnTo>
                  <a:lnTo>
                    <a:pt x="1357" y="587"/>
                  </a:lnTo>
                  <a:lnTo>
                    <a:pt x="1340" y="591"/>
                  </a:lnTo>
                  <a:lnTo>
                    <a:pt x="1330" y="570"/>
                  </a:lnTo>
                  <a:lnTo>
                    <a:pt x="1325" y="564"/>
                  </a:lnTo>
                  <a:lnTo>
                    <a:pt x="1340" y="520"/>
                  </a:lnTo>
                  <a:lnTo>
                    <a:pt x="1330" y="493"/>
                  </a:lnTo>
                  <a:lnTo>
                    <a:pt x="1319" y="493"/>
                  </a:lnTo>
                  <a:lnTo>
                    <a:pt x="1296" y="503"/>
                  </a:lnTo>
                  <a:lnTo>
                    <a:pt x="1263" y="481"/>
                  </a:lnTo>
                  <a:lnTo>
                    <a:pt x="1231" y="476"/>
                  </a:lnTo>
                  <a:lnTo>
                    <a:pt x="1164" y="409"/>
                  </a:lnTo>
                  <a:lnTo>
                    <a:pt x="1115" y="409"/>
                  </a:lnTo>
                  <a:lnTo>
                    <a:pt x="1108" y="420"/>
                  </a:lnTo>
                  <a:lnTo>
                    <a:pt x="1121" y="437"/>
                  </a:lnTo>
                  <a:lnTo>
                    <a:pt x="1115" y="470"/>
                  </a:lnTo>
                  <a:lnTo>
                    <a:pt x="1104" y="470"/>
                  </a:lnTo>
                  <a:lnTo>
                    <a:pt x="1087" y="481"/>
                  </a:lnTo>
                  <a:lnTo>
                    <a:pt x="1071" y="481"/>
                  </a:lnTo>
                  <a:lnTo>
                    <a:pt x="1054" y="497"/>
                  </a:lnTo>
                  <a:lnTo>
                    <a:pt x="1004" y="497"/>
                  </a:lnTo>
                  <a:lnTo>
                    <a:pt x="966" y="481"/>
                  </a:lnTo>
                  <a:lnTo>
                    <a:pt x="933" y="487"/>
                  </a:lnTo>
                  <a:lnTo>
                    <a:pt x="893" y="466"/>
                  </a:lnTo>
                  <a:lnTo>
                    <a:pt x="872" y="453"/>
                  </a:lnTo>
                  <a:lnTo>
                    <a:pt x="866" y="443"/>
                  </a:lnTo>
                  <a:lnTo>
                    <a:pt x="849" y="443"/>
                  </a:lnTo>
                  <a:lnTo>
                    <a:pt x="828" y="432"/>
                  </a:lnTo>
                  <a:lnTo>
                    <a:pt x="799" y="449"/>
                  </a:lnTo>
                  <a:lnTo>
                    <a:pt x="799" y="466"/>
                  </a:lnTo>
                  <a:lnTo>
                    <a:pt x="762" y="466"/>
                  </a:lnTo>
                  <a:lnTo>
                    <a:pt x="755" y="476"/>
                  </a:lnTo>
                  <a:lnTo>
                    <a:pt x="772" y="493"/>
                  </a:lnTo>
                  <a:lnTo>
                    <a:pt x="772" y="514"/>
                  </a:lnTo>
                  <a:lnTo>
                    <a:pt x="766" y="520"/>
                  </a:lnTo>
                  <a:lnTo>
                    <a:pt x="748" y="500"/>
                  </a:lnTo>
                  <a:lnTo>
                    <a:pt x="731" y="496"/>
                  </a:lnTo>
                  <a:lnTo>
                    <a:pt x="710" y="472"/>
                  </a:lnTo>
                  <a:lnTo>
                    <a:pt x="684" y="458"/>
                  </a:lnTo>
                  <a:lnTo>
                    <a:pt x="660" y="459"/>
                  </a:lnTo>
                  <a:lnTo>
                    <a:pt x="630" y="437"/>
                  </a:lnTo>
                  <a:lnTo>
                    <a:pt x="595" y="419"/>
                  </a:lnTo>
                  <a:lnTo>
                    <a:pt x="580" y="419"/>
                  </a:lnTo>
                  <a:lnTo>
                    <a:pt x="557" y="408"/>
                  </a:lnTo>
                  <a:lnTo>
                    <a:pt x="530" y="406"/>
                  </a:lnTo>
                  <a:lnTo>
                    <a:pt x="493" y="422"/>
                  </a:lnTo>
                  <a:lnTo>
                    <a:pt x="454" y="440"/>
                  </a:lnTo>
                  <a:lnTo>
                    <a:pt x="446" y="469"/>
                  </a:lnTo>
                  <a:lnTo>
                    <a:pt x="446" y="503"/>
                  </a:lnTo>
                  <a:lnTo>
                    <a:pt x="416" y="508"/>
                  </a:lnTo>
                  <a:lnTo>
                    <a:pt x="396" y="491"/>
                  </a:lnTo>
                  <a:lnTo>
                    <a:pt x="375" y="494"/>
                  </a:lnTo>
                  <a:lnTo>
                    <a:pt x="348" y="482"/>
                  </a:lnTo>
                  <a:lnTo>
                    <a:pt x="331" y="482"/>
                  </a:lnTo>
                  <a:lnTo>
                    <a:pt x="296" y="517"/>
                  </a:lnTo>
                  <a:lnTo>
                    <a:pt x="272" y="559"/>
                  </a:lnTo>
                  <a:lnTo>
                    <a:pt x="272" y="573"/>
                  </a:lnTo>
                  <a:lnTo>
                    <a:pt x="293" y="597"/>
                  </a:lnTo>
                  <a:lnTo>
                    <a:pt x="281" y="608"/>
                  </a:lnTo>
                  <a:lnTo>
                    <a:pt x="286" y="631"/>
                  </a:lnTo>
                  <a:lnTo>
                    <a:pt x="316" y="682"/>
                  </a:lnTo>
                  <a:lnTo>
                    <a:pt x="289" y="678"/>
                  </a:lnTo>
                  <a:lnTo>
                    <a:pt x="269" y="664"/>
                  </a:lnTo>
                  <a:lnTo>
                    <a:pt x="248" y="640"/>
                  </a:lnTo>
                  <a:lnTo>
                    <a:pt x="231" y="647"/>
                  </a:lnTo>
                  <a:lnTo>
                    <a:pt x="213" y="644"/>
                  </a:lnTo>
                  <a:lnTo>
                    <a:pt x="192" y="650"/>
                  </a:lnTo>
                  <a:lnTo>
                    <a:pt x="157" y="628"/>
                  </a:lnTo>
                  <a:lnTo>
                    <a:pt x="165" y="591"/>
                  </a:lnTo>
                  <a:lnTo>
                    <a:pt x="178" y="575"/>
                  </a:lnTo>
                  <a:lnTo>
                    <a:pt x="184" y="558"/>
                  </a:lnTo>
                  <a:lnTo>
                    <a:pt x="177" y="547"/>
                  </a:lnTo>
                  <a:lnTo>
                    <a:pt x="163" y="547"/>
                  </a:lnTo>
                  <a:lnTo>
                    <a:pt x="148" y="541"/>
                  </a:lnTo>
                  <a:lnTo>
                    <a:pt x="131" y="523"/>
                  </a:lnTo>
                  <a:lnTo>
                    <a:pt x="127" y="503"/>
                  </a:lnTo>
                  <a:lnTo>
                    <a:pt x="115" y="497"/>
                  </a:lnTo>
                  <a:lnTo>
                    <a:pt x="103" y="502"/>
                  </a:lnTo>
                  <a:lnTo>
                    <a:pt x="77" y="497"/>
                  </a:lnTo>
                  <a:lnTo>
                    <a:pt x="77" y="475"/>
                  </a:lnTo>
                  <a:lnTo>
                    <a:pt x="89" y="472"/>
                  </a:lnTo>
                  <a:lnTo>
                    <a:pt x="92" y="461"/>
                  </a:lnTo>
                  <a:lnTo>
                    <a:pt x="78" y="446"/>
                  </a:lnTo>
                  <a:lnTo>
                    <a:pt x="59" y="425"/>
                  </a:lnTo>
                  <a:lnTo>
                    <a:pt x="53" y="403"/>
                  </a:lnTo>
                  <a:lnTo>
                    <a:pt x="43" y="387"/>
                  </a:lnTo>
                  <a:lnTo>
                    <a:pt x="40" y="376"/>
                  </a:lnTo>
                  <a:lnTo>
                    <a:pt x="28" y="364"/>
                  </a:lnTo>
                  <a:lnTo>
                    <a:pt x="21" y="349"/>
                  </a:lnTo>
                  <a:lnTo>
                    <a:pt x="16" y="338"/>
                  </a:lnTo>
                  <a:lnTo>
                    <a:pt x="27" y="305"/>
                  </a:lnTo>
                  <a:lnTo>
                    <a:pt x="10" y="255"/>
                  </a:lnTo>
                  <a:lnTo>
                    <a:pt x="10" y="205"/>
                  </a:lnTo>
                  <a:lnTo>
                    <a:pt x="4" y="188"/>
                  </a:lnTo>
                  <a:lnTo>
                    <a:pt x="0" y="188"/>
                  </a:lnTo>
                  <a:lnTo>
                    <a:pt x="10" y="1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36" name="Freeform 716"/>
            <p:cNvSpPr>
              <a:spLocks/>
            </p:cNvSpPr>
            <p:nvPr/>
          </p:nvSpPr>
          <p:spPr bwMode="auto">
            <a:xfrm>
              <a:off x="2893" y="1117"/>
              <a:ext cx="1960" cy="682"/>
            </a:xfrm>
            <a:custGeom>
              <a:avLst/>
              <a:gdLst>
                <a:gd name="T0" fmla="*/ 891 w 1545"/>
                <a:gd name="T1" fmla="*/ 184 h 682"/>
                <a:gd name="T2" fmla="*/ 533 w 1545"/>
                <a:gd name="T3" fmla="*/ 222 h 682"/>
                <a:gd name="T4" fmla="*/ 1005 w 1545"/>
                <a:gd name="T5" fmla="*/ 261 h 682"/>
                <a:gd name="T6" fmla="*/ 1541 w 1545"/>
                <a:gd name="T7" fmla="*/ 232 h 682"/>
                <a:gd name="T8" fmla="*/ 1955 w 1545"/>
                <a:gd name="T9" fmla="*/ 217 h 682"/>
                <a:gd name="T10" fmla="*/ 3224 w 1545"/>
                <a:gd name="T11" fmla="*/ 178 h 682"/>
                <a:gd name="T12" fmla="*/ 3449 w 1545"/>
                <a:gd name="T13" fmla="*/ 161 h 682"/>
                <a:gd name="T14" fmla="*/ 3816 w 1545"/>
                <a:gd name="T15" fmla="*/ 134 h 682"/>
                <a:gd name="T16" fmla="*/ 4464 w 1545"/>
                <a:gd name="T17" fmla="*/ 144 h 682"/>
                <a:gd name="T18" fmla="*/ 4646 w 1545"/>
                <a:gd name="T19" fmla="*/ 211 h 682"/>
                <a:gd name="T20" fmla="*/ 5352 w 1545"/>
                <a:gd name="T21" fmla="*/ 188 h 682"/>
                <a:gd name="T22" fmla="*/ 5947 w 1545"/>
                <a:gd name="T23" fmla="*/ 205 h 682"/>
                <a:gd name="T24" fmla="*/ 4529 w 1545"/>
                <a:gd name="T25" fmla="*/ 106 h 682"/>
                <a:gd name="T26" fmla="*/ 5418 w 1545"/>
                <a:gd name="T27" fmla="*/ 144 h 682"/>
                <a:gd name="T28" fmla="*/ 5189 w 1545"/>
                <a:gd name="T29" fmla="*/ 106 h 682"/>
                <a:gd name="T30" fmla="*/ 6554 w 1545"/>
                <a:gd name="T31" fmla="*/ 34 h 682"/>
                <a:gd name="T32" fmla="*/ 6787 w 1545"/>
                <a:gd name="T33" fmla="*/ 0 h 682"/>
                <a:gd name="T34" fmla="*/ 7609 w 1545"/>
                <a:gd name="T35" fmla="*/ 50 h 682"/>
                <a:gd name="T36" fmla="*/ 7793 w 1545"/>
                <a:gd name="T37" fmla="*/ 56 h 682"/>
                <a:gd name="T38" fmla="*/ 10240 w 1545"/>
                <a:gd name="T39" fmla="*/ 84 h 682"/>
                <a:gd name="T40" fmla="*/ 12141 w 1545"/>
                <a:gd name="T41" fmla="*/ 62 h 682"/>
                <a:gd name="T42" fmla="*/ 13879 w 1545"/>
                <a:gd name="T43" fmla="*/ 73 h 682"/>
                <a:gd name="T44" fmla="*/ 15910 w 1545"/>
                <a:gd name="T45" fmla="*/ 84 h 682"/>
                <a:gd name="T46" fmla="*/ 15802 w 1545"/>
                <a:gd name="T47" fmla="*/ 106 h 682"/>
                <a:gd name="T48" fmla="*/ 16314 w 1545"/>
                <a:gd name="T49" fmla="*/ 144 h 682"/>
                <a:gd name="T50" fmla="*/ 16028 w 1545"/>
                <a:gd name="T51" fmla="*/ 217 h 682"/>
                <a:gd name="T52" fmla="*/ 16028 w 1545"/>
                <a:gd name="T53" fmla="*/ 288 h 682"/>
                <a:gd name="T54" fmla="*/ 16376 w 1545"/>
                <a:gd name="T55" fmla="*/ 322 h 682"/>
                <a:gd name="T56" fmla="*/ 15834 w 1545"/>
                <a:gd name="T57" fmla="*/ 338 h 682"/>
                <a:gd name="T58" fmla="*/ 15080 w 1545"/>
                <a:gd name="T59" fmla="*/ 222 h 682"/>
                <a:gd name="T60" fmla="*/ 14534 w 1545"/>
                <a:gd name="T61" fmla="*/ 272 h 682"/>
                <a:gd name="T62" fmla="*/ 13409 w 1545"/>
                <a:gd name="T63" fmla="*/ 359 h 682"/>
                <a:gd name="T64" fmla="*/ 14959 w 1545"/>
                <a:gd name="T65" fmla="*/ 476 h 682"/>
                <a:gd name="T66" fmla="*/ 14467 w 1545"/>
                <a:gd name="T67" fmla="*/ 591 h 682"/>
                <a:gd name="T68" fmla="*/ 14357 w 1545"/>
                <a:gd name="T69" fmla="*/ 493 h 682"/>
                <a:gd name="T70" fmla="*/ 13295 w 1545"/>
                <a:gd name="T71" fmla="*/ 476 h 682"/>
                <a:gd name="T72" fmla="*/ 12105 w 1545"/>
                <a:gd name="T73" fmla="*/ 437 h 682"/>
                <a:gd name="T74" fmla="*/ 11562 w 1545"/>
                <a:gd name="T75" fmla="*/ 481 h 682"/>
                <a:gd name="T76" fmla="*/ 10077 w 1545"/>
                <a:gd name="T77" fmla="*/ 487 h 682"/>
                <a:gd name="T78" fmla="*/ 9161 w 1545"/>
                <a:gd name="T79" fmla="*/ 443 h 682"/>
                <a:gd name="T80" fmla="*/ 8233 w 1545"/>
                <a:gd name="T81" fmla="*/ 466 h 682"/>
                <a:gd name="T82" fmla="*/ 8270 w 1545"/>
                <a:gd name="T83" fmla="*/ 520 h 682"/>
                <a:gd name="T84" fmla="*/ 7387 w 1545"/>
                <a:gd name="T85" fmla="*/ 458 h 682"/>
                <a:gd name="T86" fmla="*/ 6266 w 1545"/>
                <a:gd name="T87" fmla="*/ 419 h 682"/>
                <a:gd name="T88" fmla="*/ 4902 w 1545"/>
                <a:gd name="T89" fmla="*/ 440 h 682"/>
                <a:gd name="T90" fmla="*/ 4271 w 1545"/>
                <a:gd name="T91" fmla="*/ 491 h 682"/>
                <a:gd name="T92" fmla="*/ 3201 w 1545"/>
                <a:gd name="T93" fmla="*/ 517 h 682"/>
                <a:gd name="T94" fmla="*/ 3031 w 1545"/>
                <a:gd name="T95" fmla="*/ 608 h 682"/>
                <a:gd name="T96" fmla="*/ 2901 w 1545"/>
                <a:gd name="T97" fmla="*/ 664 h 682"/>
                <a:gd name="T98" fmla="*/ 2081 w 1545"/>
                <a:gd name="T99" fmla="*/ 650 h 682"/>
                <a:gd name="T100" fmla="*/ 1989 w 1545"/>
                <a:gd name="T101" fmla="*/ 558 h 682"/>
                <a:gd name="T102" fmla="*/ 1416 w 1545"/>
                <a:gd name="T103" fmla="*/ 523 h 682"/>
                <a:gd name="T104" fmla="*/ 828 w 1545"/>
                <a:gd name="T105" fmla="*/ 497 h 682"/>
                <a:gd name="T106" fmla="*/ 846 w 1545"/>
                <a:gd name="T107" fmla="*/ 446 h 682"/>
                <a:gd name="T108" fmla="*/ 433 w 1545"/>
                <a:gd name="T109" fmla="*/ 376 h 682"/>
                <a:gd name="T110" fmla="*/ 292 w 1545"/>
                <a:gd name="T111" fmla="*/ 305 h 682"/>
                <a:gd name="T112" fmla="*/ 0 w 1545"/>
                <a:gd name="T113" fmla="*/ 188 h 6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45"/>
                <a:gd name="T172" fmla="*/ 0 h 682"/>
                <a:gd name="T173" fmla="*/ 1545 w 1545"/>
                <a:gd name="T174" fmla="*/ 682 h 6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45" h="682">
                  <a:moveTo>
                    <a:pt x="10" y="172"/>
                  </a:moveTo>
                  <a:lnTo>
                    <a:pt x="37" y="184"/>
                  </a:lnTo>
                  <a:lnTo>
                    <a:pt x="50" y="178"/>
                  </a:lnTo>
                  <a:lnTo>
                    <a:pt x="83" y="184"/>
                  </a:lnTo>
                  <a:lnTo>
                    <a:pt x="127" y="217"/>
                  </a:lnTo>
                  <a:lnTo>
                    <a:pt x="115" y="232"/>
                  </a:lnTo>
                  <a:lnTo>
                    <a:pt x="104" y="238"/>
                  </a:lnTo>
                  <a:lnTo>
                    <a:pt x="50" y="222"/>
                  </a:lnTo>
                  <a:lnTo>
                    <a:pt x="71" y="265"/>
                  </a:lnTo>
                  <a:lnTo>
                    <a:pt x="98" y="282"/>
                  </a:lnTo>
                  <a:lnTo>
                    <a:pt x="110" y="272"/>
                  </a:lnTo>
                  <a:lnTo>
                    <a:pt x="93" y="261"/>
                  </a:lnTo>
                  <a:lnTo>
                    <a:pt x="98" y="255"/>
                  </a:lnTo>
                  <a:lnTo>
                    <a:pt x="127" y="261"/>
                  </a:lnTo>
                  <a:lnTo>
                    <a:pt x="127" y="249"/>
                  </a:lnTo>
                  <a:lnTo>
                    <a:pt x="143" y="232"/>
                  </a:lnTo>
                  <a:lnTo>
                    <a:pt x="160" y="232"/>
                  </a:lnTo>
                  <a:lnTo>
                    <a:pt x="160" y="188"/>
                  </a:lnTo>
                  <a:lnTo>
                    <a:pt x="181" y="205"/>
                  </a:lnTo>
                  <a:lnTo>
                    <a:pt x="181" y="217"/>
                  </a:lnTo>
                  <a:lnTo>
                    <a:pt x="187" y="222"/>
                  </a:lnTo>
                  <a:lnTo>
                    <a:pt x="242" y="184"/>
                  </a:lnTo>
                  <a:lnTo>
                    <a:pt x="254" y="194"/>
                  </a:lnTo>
                  <a:lnTo>
                    <a:pt x="298" y="178"/>
                  </a:lnTo>
                  <a:lnTo>
                    <a:pt x="303" y="184"/>
                  </a:lnTo>
                  <a:lnTo>
                    <a:pt x="315" y="184"/>
                  </a:lnTo>
                  <a:lnTo>
                    <a:pt x="319" y="178"/>
                  </a:lnTo>
                  <a:lnTo>
                    <a:pt x="319" y="161"/>
                  </a:lnTo>
                  <a:lnTo>
                    <a:pt x="346" y="161"/>
                  </a:lnTo>
                  <a:lnTo>
                    <a:pt x="369" y="178"/>
                  </a:lnTo>
                  <a:lnTo>
                    <a:pt x="386" y="172"/>
                  </a:lnTo>
                  <a:lnTo>
                    <a:pt x="353" y="134"/>
                  </a:lnTo>
                  <a:lnTo>
                    <a:pt x="363" y="106"/>
                  </a:lnTo>
                  <a:lnTo>
                    <a:pt x="392" y="106"/>
                  </a:lnTo>
                  <a:lnTo>
                    <a:pt x="409" y="140"/>
                  </a:lnTo>
                  <a:lnTo>
                    <a:pt x="413" y="144"/>
                  </a:lnTo>
                  <a:lnTo>
                    <a:pt x="430" y="172"/>
                  </a:lnTo>
                  <a:lnTo>
                    <a:pt x="440" y="178"/>
                  </a:lnTo>
                  <a:lnTo>
                    <a:pt x="440" y="188"/>
                  </a:lnTo>
                  <a:lnTo>
                    <a:pt x="430" y="211"/>
                  </a:lnTo>
                  <a:lnTo>
                    <a:pt x="457" y="205"/>
                  </a:lnTo>
                  <a:lnTo>
                    <a:pt x="457" y="188"/>
                  </a:lnTo>
                  <a:lnTo>
                    <a:pt x="469" y="178"/>
                  </a:lnTo>
                  <a:lnTo>
                    <a:pt x="496" y="188"/>
                  </a:lnTo>
                  <a:lnTo>
                    <a:pt x="524" y="222"/>
                  </a:lnTo>
                  <a:lnTo>
                    <a:pt x="524" y="200"/>
                  </a:lnTo>
                  <a:lnTo>
                    <a:pt x="551" y="217"/>
                  </a:lnTo>
                  <a:lnTo>
                    <a:pt x="551" y="205"/>
                  </a:lnTo>
                  <a:lnTo>
                    <a:pt x="469" y="161"/>
                  </a:lnTo>
                  <a:lnTo>
                    <a:pt x="446" y="161"/>
                  </a:lnTo>
                  <a:lnTo>
                    <a:pt x="419" y="134"/>
                  </a:lnTo>
                  <a:lnTo>
                    <a:pt x="419" y="106"/>
                  </a:lnTo>
                  <a:lnTo>
                    <a:pt x="446" y="117"/>
                  </a:lnTo>
                  <a:lnTo>
                    <a:pt x="453" y="111"/>
                  </a:lnTo>
                  <a:lnTo>
                    <a:pt x="490" y="123"/>
                  </a:lnTo>
                  <a:lnTo>
                    <a:pt x="502" y="144"/>
                  </a:lnTo>
                  <a:lnTo>
                    <a:pt x="507" y="134"/>
                  </a:lnTo>
                  <a:lnTo>
                    <a:pt x="524" y="140"/>
                  </a:lnTo>
                  <a:lnTo>
                    <a:pt x="507" y="111"/>
                  </a:lnTo>
                  <a:lnTo>
                    <a:pt x="480" y="106"/>
                  </a:lnTo>
                  <a:lnTo>
                    <a:pt x="474" y="90"/>
                  </a:lnTo>
                  <a:lnTo>
                    <a:pt x="469" y="78"/>
                  </a:lnTo>
                  <a:lnTo>
                    <a:pt x="534" y="34"/>
                  </a:lnTo>
                  <a:lnTo>
                    <a:pt x="607" y="34"/>
                  </a:lnTo>
                  <a:lnTo>
                    <a:pt x="601" y="23"/>
                  </a:lnTo>
                  <a:lnTo>
                    <a:pt x="601" y="17"/>
                  </a:lnTo>
                  <a:lnTo>
                    <a:pt x="612" y="0"/>
                  </a:lnTo>
                  <a:lnTo>
                    <a:pt x="628" y="0"/>
                  </a:lnTo>
                  <a:lnTo>
                    <a:pt x="645" y="17"/>
                  </a:lnTo>
                  <a:lnTo>
                    <a:pt x="672" y="6"/>
                  </a:lnTo>
                  <a:lnTo>
                    <a:pt x="705" y="23"/>
                  </a:lnTo>
                  <a:lnTo>
                    <a:pt x="705" y="50"/>
                  </a:lnTo>
                  <a:lnTo>
                    <a:pt x="672" y="67"/>
                  </a:lnTo>
                  <a:lnTo>
                    <a:pt x="689" y="73"/>
                  </a:lnTo>
                  <a:lnTo>
                    <a:pt x="684" y="90"/>
                  </a:lnTo>
                  <a:lnTo>
                    <a:pt x="722" y="56"/>
                  </a:lnTo>
                  <a:lnTo>
                    <a:pt x="755" y="73"/>
                  </a:lnTo>
                  <a:lnTo>
                    <a:pt x="755" y="56"/>
                  </a:lnTo>
                  <a:lnTo>
                    <a:pt x="822" y="62"/>
                  </a:lnTo>
                  <a:lnTo>
                    <a:pt x="949" y="84"/>
                  </a:lnTo>
                  <a:lnTo>
                    <a:pt x="949" y="73"/>
                  </a:lnTo>
                  <a:lnTo>
                    <a:pt x="1004" y="46"/>
                  </a:lnTo>
                  <a:lnTo>
                    <a:pt x="1071" y="46"/>
                  </a:lnTo>
                  <a:lnTo>
                    <a:pt x="1125" y="62"/>
                  </a:lnTo>
                  <a:lnTo>
                    <a:pt x="1175" y="50"/>
                  </a:lnTo>
                  <a:lnTo>
                    <a:pt x="1214" y="78"/>
                  </a:lnTo>
                  <a:lnTo>
                    <a:pt x="1280" y="62"/>
                  </a:lnTo>
                  <a:lnTo>
                    <a:pt x="1286" y="73"/>
                  </a:lnTo>
                  <a:lnTo>
                    <a:pt x="1308" y="67"/>
                  </a:lnTo>
                  <a:lnTo>
                    <a:pt x="1308" y="56"/>
                  </a:lnTo>
                  <a:lnTo>
                    <a:pt x="1374" y="50"/>
                  </a:lnTo>
                  <a:lnTo>
                    <a:pt x="1474" y="84"/>
                  </a:lnTo>
                  <a:lnTo>
                    <a:pt x="1524" y="78"/>
                  </a:lnTo>
                  <a:lnTo>
                    <a:pt x="1545" y="117"/>
                  </a:lnTo>
                  <a:lnTo>
                    <a:pt x="1484" y="106"/>
                  </a:lnTo>
                  <a:lnTo>
                    <a:pt x="1463" y="106"/>
                  </a:lnTo>
                  <a:lnTo>
                    <a:pt x="1467" y="117"/>
                  </a:lnTo>
                  <a:lnTo>
                    <a:pt x="1463" y="134"/>
                  </a:lnTo>
                  <a:lnTo>
                    <a:pt x="1496" y="150"/>
                  </a:lnTo>
                  <a:lnTo>
                    <a:pt x="1511" y="144"/>
                  </a:lnTo>
                  <a:lnTo>
                    <a:pt x="1511" y="155"/>
                  </a:lnTo>
                  <a:lnTo>
                    <a:pt x="1501" y="172"/>
                  </a:lnTo>
                  <a:lnTo>
                    <a:pt x="1496" y="217"/>
                  </a:lnTo>
                  <a:lnTo>
                    <a:pt x="1484" y="217"/>
                  </a:lnTo>
                  <a:lnTo>
                    <a:pt x="1457" y="232"/>
                  </a:lnTo>
                  <a:lnTo>
                    <a:pt x="1463" y="261"/>
                  </a:lnTo>
                  <a:lnTo>
                    <a:pt x="1484" y="278"/>
                  </a:lnTo>
                  <a:lnTo>
                    <a:pt x="1484" y="288"/>
                  </a:lnTo>
                  <a:lnTo>
                    <a:pt x="1496" y="288"/>
                  </a:lnTo>
                  <a:lnTo>
                    <a:pt x="1511" y="299"/>
                  </a:lnTo>
                  <a:lnTo>
                    <a:pt x="1507" y="305"/>
                  </a:lnTo>
                  <a:lnTo>
                    <a:pt x="1517" y="322"/>
                  </a:lnTo>
                  <a:lnTo>
                    <a:pt x="1517" y="338"/>
                  </a:lnTo>
                  <a:lnTo>
                    <a:pt x="1528" y="372"/>
                  </a:lnTo>
                  <a:lnTo>
                    <a:pt x="1528" y="393"/>
                  </a:lnTo>
                  <a:lnTo>
                    <a:pt x="1467" y="338"/>
                  </a:lnTo>
                  <a:lnTo>
                    <a:pt x="1430" y="282"/>
                  </a:lnTo>
                  <a:lnTo>
                    <a:pt x="1430" y="238"/>
                  </a:lnTo>
                  <a:lnTo>
                    <a:pt x="1396" y="188"/>
                  </a:lnTo>
                  <a:lnTo>
                    <a:pt x="1396" y="222"/>
                  </a:lnTo>
                  <a:lnTo>
                    <a:pt x="1374" y="205"/>
                  </a:lnTo>
                  <a:lnTo>
                    <a:pt x="1363" y="244"/>
                  </a:lnTo>
                  <a:lnTo>
                    <a:pt x="1380" y="249"/>
                  </a:lnTo>
                  <a:lnTo>
                    <a:pt x="1346" y="272"/>
                  </a:lnTo>
                  <a:lnTo>
                    <a:pt x="1336" y="261"/>
                  </a:lnTo>
                  <a:lnTo>
                    <a:pt x="1252" y="282"/>
                  </a:lnTo>
                  <a:lnTo>
                    <a:pt x="1258" y="343"/>
                  </a:lnTo>
                  <a:lnTo>
                    <a:pt x="1242" y="359"/>
                  </a:lnTo>
                  <a:lnTo>
                    <a:pt x="1280" y="388"/>
                  </a:lnTo>
                  <a:lnTo>
                    <a:pt x="1296" y="376"/>
                  </a:lnTo>
                  <a:lnTo>
                    <a:pt x="1336" y="393"/>
                  </a:lnTo>
                  <a:lnTo>
                    <a:pt x="1386" y="476"/>
                  </a:lnTo>
                  <a:lnTo>
                    <a:pt x="1390" y="537"/>
                  </a:lnTo>
                  <a:lnTo>
                    <a:pt x="1380" y="591"/>
                  </a:lnTo>
                  <a:lnTo>
                    <a:pt x="1357" y="587"/>
                  </a:lnTo>
                  <a:lnTo>
                    <a:pt x="1340" y="591"/>
                  </a:lnTo>
                  <a:lnTo>
                    <a:pt x="1330" y="570"/>
                  </a:lnTo>
                  <a:lnTo>
                    <a:pt x="1325" y="564"/>
                  </a:lnTo>
                  <a:lnTo>
                    <a:pt x="1340" y="520"/>
                  </a:lnTo>
                  <a:lnTo>
                    <a:pt x="1330" y="493"/>
                  </a:lnTo>
                  <a:lnTo>
                    <a:pt x="1319" y="493"/>
                  </a:lnTo>
                  <a:lnTo>
                    <a:pt x="1296" y="503"/>
                  </a:lnTo>
                  <a:lnTo>
                    <a:pt x="1263" y="481"/>
                  </a:lnTo>
                  <a:lnTo>
                    <a:pt x="1231" y="476"/>
                  </a:lnTo>
                  <a:lnTo>
                    <a:pt x="1164" y="409"/>
                  </a:lnTo>
                  <a:lnTo>
                    <a:pt x="1115" y="409"/>
                  </a:lnTo>
                  <a:lnTo>
                    <a:pt x="1108" y="420"/>
                  </a:lnTo>
                  <a:lnTo>
                    <a:pt x="1121" y="437"/>
                  </a:lnTo>
                  <a:lnTo>
                    <a:pt x="1115" y="470"/>
                  </a:lnTo>
                  <a:lnTo>
                    <a:pt x="1104" y="470"/>
                  </a:lnTo>
                  <a:lnTo>
                    <a:pt x="1087" y="481"/>
                  </a:lnTo>
                  <a:lnTo>
                    <a:pt x="1071" y="481"/>
                  </a:lnTo>
                  <a:lnTo>
                    <a:pt x="1054" y="497"/>
                  </a:lnTo>
                  <a:lnTo>
                    <a:pt x="1004" y="497"/>
                  </a:lnTo>
                  <a:lnTo>
                    <a:pt x="966" y="481"/>
                  </a:lnTo>
                  <a:lnTo>
                    <a:pt x="933" y="487"/>
                  </a:lnTo>
                  <a:lnTo>
                    <a:pt x="893" y="466"/>
                  </a:lnTo>
                  <a:lnTo>
                    <a:pt x="872" y="453"/>
                  </a:lnTo>
                  <a:lnTo>
                    <a:pt x="866" y="443"/>
                  </a:lnTo>
                  <a:lnTo>
                    <a:pt x="849" y="443"/>
                  </a:lnTo>
                  <a:lnTo>
                    <a:pt x="828" y="432"/>
                  </a:lnTo>
                  <a:lnTo>
                    <a:pt x="799" y="449"/>
                  </a:lnTo>
                  <a:lnTo>
                    <a:pt x="799" y="466"/>
                  </a:lnTo>
                  <a:lnTo>
                    <a:pt x="762" y="466"/>
                  </a:lnTo>
                  <a:lnTo>
                    <a:pt x="755" y="476"/>
                  </a:lnTo>
                  <a:lnTo>
                    <a:pt x="772" y="493"/>
                  </a:lnTo>
                  <a:lnTo>
                    <a:pt x="772" y="514"/>
                  </a:lnTo>
                  <a:lnTo>
                    <a:pt x="766" y="520"/>
                  </a:lnTo>
                  <a:lnTo>
                    <a:pt x="748" y="500"/>
                  </a:lnTo>
                  <a:lnTo>
                    <a:pt x="731" y="496"/>
                  </a:lnTo>
                  <a:lnTo>
                    <a:pt x="710" y="472"/>
                  </a:lnTo>
                  <a:lnTo>
                    <a:pt x="684" y="458"/>
                  </a:lnTo>
                  <a:lnTo>
                    <a:pt x="660" y="459"/>
                  </a:lnTo>
                  <a:lnTo>
                    <a:pt x="630" y="437"/>
                  </a:lnTo>
                  <a:lnTo>
                    <a:pt x="595" y="419"/>
                  </a:lnTo>
                  <a:lnTo>
                    <a:pt x="580" y="419"/>
                  </a:lnTo>
                  <a:lnTo>
                    <a:pt x="557" y="408"/>
                  </a:lnTo>
                  <a:lnTo>
                    <a:pt x="530" y="406"/>
                  </a:lnTo>
                  <a:lnTo>
                    <a:pt x="493" y="422"/>
                  </a:lnTo>
                  <a:lnTo>
                    <a:pt x="454" y="440"/>
                  </a:lnTo>
                  <a:lnTo>
                    <a:pt x="446" y="469"/>
                  </a:lnTo>
                  <a:lnTo>
                    <a:pt x="446" y="503"/>
                  </a:lnTo>
                  <a:lnTo>
                    <a:pt x="416" y="508"/>
                  </a:lnTo>
                  <a:lnTo>
                    <a:pt x="396" y="491"/>
                  </a:lnTo>
                  <a:lnTo>
                    <a:pt x="375" y="494"/>
                  </a:lnTo>
                  <a:lnTo>
                    <a:pt x="348" y="482"/>
                  </a:lnTo>
                  <a:lnTo>
                    <a:pt x="331" y="482"/>
                  </a:lnTo>
                  <a:lnTo>
                    <a:pt x="296" y="517"/>
                  </a:lnTo>
                  <a:lnTo>
                    <a:pt x="272" y="559"/>
                  </a:lnTo>
                  <a:lnTo>
                    <a:pt x="272" y="573"/>
                  </a:lnTo>
                  <a:lnTo>
                    <a:pt x="293" y="597"/>
                  </a:lnTo>
                  <a:lnTo>
                    <a:pt x="281" y="608"/>
                  </a:lnTo>
                  <a:lnTo>
                    <a:pt x="286" y="631"/>
                  </a:lnTo>
                  <a:lnTo>
                    <a:pt x="316" y="682"/>
                  </a:lnTo>
                  <a:lnTo>
                    <a:pt x="289" y="678"/>
                  </a:lnTo>
                  <a:lnTo>
                    <a:pt x="269" y="664"/>
                  </a:lnTo>
                  <a:lnTo>
                    <a:pt x="248" y="640"/>
                  </a:lnTo>
                  <a:lnTo>
                    <a:pt x="231" y="647"/>
                  </a:lnTo>
                  <a:lnTo>
                    <a:pt x="213" y="644"/>
                  </a:lnTo>
                  <a:lnTo>
                    <a:pt x="192" y="650"/>
                  </a:lnTo>
                  <a:lnTo>
                    <a:pt x="157" y="628"/>
                  </a:lnTo>
                  <a:lnTo>
                    <a:pt x="165" y="591"/>
                  </a:lnTo>
                  <a:lnTo>
                    <a:pt x="178" y="575"/>
                  </a:lnTo>
                  <a:lnTo>
                    <a:pt x="184" y="558"/>
                  </a:lnTo>
                  <a:lnTo>
                    <a:pt x="177" y="547"/>
                  </a:lnTo>
                  <a:lnTo>
                    <a:pt x="163" y="547"/>
                  </a:lnTo>
                  <a:lnTo>
                    <a:pt x="148" y="541"/>
                  </a:lnTo>
                  <a:lnTo>
                    <a:pt x="131" y="523"/>
                  </a:lnTo>
                  <a:lnTo>
                    <a:pt x="127" y="503"/>
                  </a:lnTo>
                  <a:lnTo>
                    <a:pt x="115" y="497"/>
                  </a:lnTo>
                  <a:lnTo>
                    <a:pt x="103" y="502"/>
                  </a:lnTo>
                  <a:lnTo>
                    <a:pt x="77" y="497"/>
                  </a:lnTo>
                  <a:lnTo>
                    <a:pt x="77" y="475"/>
                  </a:lnTo>
                  <a:lnTo>
                    <a:pt x="89" y="472"/>
                  </a:lnTo>
                  <a:lnTo>
                    <a:pt x="92" y="461"/>
                  </a:lnTo>
                  <a:lnTo>
                    <a:pt x="78" y="446"/>
                  </a:lnTo>
                  <a:lnTo>
                    <a:pt x="59" y="425"/>
                  </a:lnTo>
                  <a:lnTo>
                    <a:pt x="53" y="403"/>
                  </a:lnTo>
                  <a:lnTo>
                    <a:pt x="43" y="387"/>
                  </a:lnTo>
                  <a:lnTo>
                    <a:pt x="40" y="376"/>
                  </a:lnTo>
                  <a:lnTo>
                    <a:pt x="28" y="364"/>
                  </a:lnTo>
                  <a:lnTo>
                    <a:pt x="21" y="349"/>
                  </a:lnTo>
                  <a:lnTo>
                    <a:pt x="16" y="338"/>
                  </a:lnTo>
                  <a:lnTo>
                    <a:pt x="27" y="305"/>
                  </a:lnTo>
                  <a:lnTo>
                    <a:pt x="10" y="255"/>
                  </a:lnTo>
                  <a:lnTo>
                    <a:pt x="10" y="205"/>
                  </a:lnTo>
                  <a:lnTo>
                    <a:pt x="4" y="188"/>
                  </a:lnTo>
                  <a:lnTo>
                    <a:pt x="0" y="188"/>
                  </a:lnTo>
                  <a:lnTo>
                    <a:pt x="10" y="1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1443" name="Text Box 717"/>
          <p:cNvSpPr txBox="1">
            <a:spLocks noChangeArrowheads="1"/>
          </p:cNvSpPr>
          <p:nvPr/>
        </p:nvSpPr>
        <p:spPr bwMode="auto">
          <a:xfrm>
            <a:off x="1000100" y="2428868"/>
            <a:ext cx="1062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USA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~3 M</a:t>
            </a:r>
          </a:p>
        </p:txBody>
      </p:sp>
      <p:sp>
        <p:nvSpPr>
          <p:cNvPr id="1444" name="Text Box 718"/>
          <p:cNvSpPr txBox="1">
            <a:spLocks noChangeArrowheads="1"/>
          </p:cNvSpPr>
          <p:nvPr/>
        </p:nvSpPr>
        <p:spPr bwMode="auto">
          <a:xfrm>
            <a:off x="1576363" y="4068755"/>
            <a:ext cx="15890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South</a:t>
            </a:r>
            <a:br>
              <a:rPr kumimoji="1" lang="en-GB" sz="1600" b="1" dirty="0">
                <a:latin typeface="Tahoma" pitchFamily="34" charset="0"/>
              </a:rPr>
            </a:br>
            <a:r>
              <a:rPr kumimoji="1" lang="en-GB" sz="1600" b="1" dirty="0">
                <a:latin typeface="Tahoma" pitchFamily="34" charset="0"/>
              </a:rPr>
              <a:t>America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~10 M</a:t>
            </a:r>
          </a:p>
        </p:txBody>
      </p:sp>
      <p:sp>
        <p:nvSpPr>
          <p:cNvPr id="1445" name="Text Box 719"/>
          <p:cNvSpPr txBox="1">
            <a:spLocks noChangeArrowheads="1"/>
          </p:cNvSpPr>
          <p:nvPr/>
        </p:nvSpPr>
        <p:spPr bwMode="auto">
          <a:xfrm>
            <a:off x="4149700" y="4357680"/>
            <a:ext cx="1027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Africa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32 M</a:t>
            </a:r>
          </a:p>
        </p:txBody>
      </p:sp>
      <p:sp>
        <p:nvSpPr>
          <p:cNvPr id="1446" name="Text Box 720"/>
          <p:cNvSpPr txBox="1">
            <a:spLocks noChangeArrowheads="1"/>
          </p:cNvSpPr>
          <p:nvPr/>
        </p:nvSpPr>
        <p:spPr bwMode="auto">
          <a:xfrm>
            <a:off x="6616675" y="3824280"/>
            <a:ext cx="183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Western Pacific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62 M</a:t>
            </a:r>
          </a:p>
        </p:txBody>
      </p:sp>
      <p:sp>
        <p:nvSpPr>
          <p:cNvPr id="1447" name="Text Box 721"/>
          <p:cNvSpPr txBox="1">
            <a:spLocks noChangeArrowheads="1"/>
          </p:cNvSpPr>
          <p:nvPr/>
        </p:nvSpPr>
        <p:spPr bwMode="auto">
          <a:xfrm>
            <a:off x="3838550" y="2936868"/>
            <a:ext cx="19542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Eastern Mediterranean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21 M</a:t>
            </a:r>
          </a:p>
        </p:txBody>
      </p:sp>
      <p:sp>
        <p:nvSpPr>
          <p:cNvPr id="1448" name="Text Box 722"/>
          <p:cNvSpPr txBox="1">
            <a:spLocks noChangeArrowheads="1"/>
          </p:cNvSpPr>
          <p:nvPr/>
        </p:nvSpPr>
        <p:spPr bwMode="auto">
          <a:xfrm>
            <a:off x="5357788" y="3098793"/>
            <a:ext cx="1835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South East</a:t>
            </a:r>
            <a:br>
              <a:rPr kumimoji="1" lang="en-GB" sz="1600" b="1" dirty="0">
                <a:latin typeface="Tahoma" pitchFamily="34" charset="0"/>
              </a:rPr>
            </a:br>
            <a:r>
              <a:rPr kumimoji="1" lang="en-GB" sz="1600" b="1" dirty="0">
                <a:latin typeface="Tahoma" pitchFamily="34" charset="0"/>
              </a:rPr>
              <a:t>Asia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32 M</a:t>
            </a:r>
          </a:p>
        </p:txBody>
      </p:sp>
      <p:sp>
        <p:nvSpPr>
          <p:cNvPr id="1449" name="Text Box 723"/>
          <p:cNvSpPr txBox="1">
            <a:spLocks noChangeArrowheads="1"/>
          </p:cNvSpPr>
          <p:nvPr/>
        </p:nvSpPr>
        <p:spPr bwMode="auto">
          <a:xfrm>
            <a:off x="4530700" y="2173280"/>
            <a:ext cx="1176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Europe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GB" sz="1600" b="1" dirty="0">
                <a:latin typeface="Tahoma" pitchFamily="34" charset="0"/>
              </a:rPr>
              <a:t>9 M</a:t>
            </a:r>
          </a:p>
        </p:txBody>
      </p:sp>
      <p:sp>
        <p:nvSpPr>
          <p:cNvPr id="1450" name="Rectangle 2"/>
          <p:cNvSpPr txBox="1">
            <a:spLocks noChangeArrowheads="1"/>
          </p:cNvSpPr>
          <p:nvPr/>
        </p:nvSpPr>
        <p:spPr>
          <a:xfrm>
            <a:off x="0" y="6000768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170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εκατομμύρια με χρόνια ηπατίτιδα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Ηπατίτιδα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l-GR" b="1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74650" y="1785926"/>
          <a:ext cx="7297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Γράφημα" r:id="rId3" imgW="8743865" imgH="4038760" progId="MSGraph.Chart.8">
                  <p:embed followColorScheme="full"/>
                </p:oleObj>
              </mc:Choice>
              <mc:Fallback>
                <p:oleObj name="Γράφημα" r:id="rId3" imgW="8743865" imgH="403876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785926"/>
                        <a:ext cx="7297738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86314" y="1785926"/>
            <a:ext cx="2708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/>
              <a:t>Σεξουαλική επαφή</a:t>
            </a:r>
            <a:r>
              <a:rPr lang="en-US" sz="2000" b="1" dirty="0"/>
              <a:t> 15%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530975" y="3798876"/>
            <a:ext cx="1235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/>
              <a:t>Άλλη</a:t>
            </a:r>
            <a:r>
              <a:rPr lang="en-US" sz="2000" b="1" dirty="0"/>
              <a:t> 1%*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170613" y="4375138"/>
            <a:ext cx="1653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/>
              <a:t>Άγνωστη </a:t>
            </a:r>
            <a:r>
              <a:rPr lang="en-US" sz="2000" b="1" dirty="0"/>
              <a:t>10%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25475" y="2863838"/>
            <a:ext cx="2600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>
                <a:solidFill>
                  <a:srgbClr val="FF3300"/>
                </a:solidFill>
              </a:rPr>
              <a:t>ΕΦ χρήση ουσιών</a:t>
            </a:r>
            <a:r>
              <a:rPr lang="en-US" sz="2000" b="1" dirty="0">
                <a:solidFill>
                  <a:srgbClr val="FF3300"/>
                </a:solidFill>
              </a:rPr>
              <a:t> 60%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42963" y="5311763"/>
            <a:ext cx="488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/>
              <a:t>* </a:t>
            </a:r>
            <a:r>
              <a:rPr lang="el-GR" sz="2000" b="1" dirty="0"/>
              <a:t>νοσοκομειακή, ιατρογενής</a:t>
            </a:r>
            <a:r>
              <a:rPr lang="el-GR" sz="2000" b="1" dirty="0" smtClean="0"/>
              <a:t>, περιγεννητική</a:t>
            </a:r>
            <a:endParaRPr lang="en-US" sz="2000" b="1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516688" y="3289288"/>
            <a:ext cx="2196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/>
              <a:t>Επαγγελματική</a:t>
            </a:r>
            <a:r>
              <a:rPr lang="en-US" sz="2000" b="1" dirty="0"/>
              <a:t> 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Ηπατίτιδα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l-GR" b="1" dirty="0" smtClean="0">
                <a:solidFill>
                  <a:srgbClr val="C00000"/>
                </a:solidFill>
              </a:rPr>
              <a:t> στην Ελλάδα</a:t>
            </a:r>
            <a:endParaRPr lang="el-GR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78579" y="1714488"/>
            <a:ext cx="8786842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Όχι απόλυτα γνωστός επιπολασμός, περίπου 200.000 άτομα έχουν μολυνθεί ή σχεδόν το 2% του πληθυσμού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Στις ομάδες υψηλού κινδύνου με αρκετά υψηλότερο επιπολασμό πρέπει να συνυπολογιστούν και οι μετανάστες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Παρουσία </a:t>
            </a:r>
            <a:r>
              <a:rPr lang="en-US" sz="2000" dirty="0" smtClean="0"/>
              <a:t>anti-HCV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87,3</a:t>
            </a:r>
            <a:r>
              <a:rPr lang="en-US" sz="2000" dirty="0" smtClean="0"/>
              <a:t>%</a:t>
            </a:r>
            <a:r>
              <a:rPr lang="el-GR" sz="2000" dirty="0" smtClean="0"/>
              <a:t> των χρηστών ενδοφλεβίων ουσιών, που είναι ενταγμένοι στον ΟΚΑΝΑ πανελλαδικά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endParaRPr lang="el-GR" sz="2800" dirty="0" smtClean="0"/>
          </a:p>
        </p:txBody>
      </p:sp>
      <p:pic>
        <p:nvPicPr>
          <p:cNvPr id="7" name="11 - Θέση περιεχομένου" descr="healthpress-121611-001-617x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9494" y="5085586"/>
            <a:ext cx="2205012" cy="148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 Πρόληψη της Ηπατίτιδας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l-GR" b="1" dirty="0"/>
          </a:p>
        </p:txBody>
      </p:sp>
      <p:pic>
        <p:nvPicPr>
          <p:cNvPr id="725" name="11 - Θέση περιεχομένου" descr="healthpress-121611-001-617x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9494" y="5085586"/>
            <a:ext cx="2205012" cy="148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6" name="725 - Ορθογώνιο"/>
          <p:cNvSpPr/>
          <p:nvPr/>
        </p:nvSpPr>
        <p:spPr>
          <a:xfrm>
            <a:off x="178579" y="1714488"/>
            <a:ext cx="8786842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Συνεχής ενημέρωση και συμβουλευτική καθοδήγηση για αλλαγή των συμπεριφορών υψηλού κινδύνου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Εφαρμογή των βασικών μέτρων προφύλαξης κατά την εκτέλεση ιατρικών πράξεων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marL="742950" lvl="1" indent="-285750" algn="ctr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defRPr/>
            </a:pPr>
            <a:r>
              <a:rPr lang="el-GR" sz="2000" b="1" dirty="0" smtClean="0">
                <a:solidFill>
                  <a:srgbClr val="C00000"/>
                </a:solidFill>
              </a:rPr>
              <a:t>Δεν υπάρχει μέχρι σήμερα διαθέσιμο εμβόλιο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AIDS</a:t>
            </a:r>
            <a:endParaRPr lang="el-GR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</a:t>
            </a:r>
            <a:r>
              <a:rPr lang="en-US" sz="2800" dirty="0" smtClean="0"/>
              <a:t>PV </a:t>
            </a:r>
            <a:r>
              <a:rPr lang="el-GR" sz="2800" dirty="0" smtClean="0"/>
              <a:t>λοίμωξη</a:t>
            </a:r>
          </a:p>
        </p:txBody>
      </p:sp>
      <p:pic>
        <p:nvPicPr>
          <p:cNvPr id="8" name="7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</a:t>
            </a:r>
            <a:r>
              <a:rPr lang="en-US" sz="2800" dirty="0" smtClean="0"/>
              <a:t>PV </a:t>
            </a:r>
            <a:r>
              <a:rPr lang="el-GR" sz="2800" dirty="0" smtClean="0"/>
              <a:t>λοίμωξη</a:t>
            </a:r>
          </a:p>
        </p:txBody>
      </p:sp>
      <p:pic>
        <p:nvPicPr>
          <p:cNvPr id="8" name="7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>
              <a:defRPr/>
            </a:pPr>
            <a:r>
              <a:rPr lang="el-GR" sz="3200" b="1" dirty="0" smtClean="0">
                <a:solidFill>
                  <a:srgbClr val="C00000"/>
                </a:solidFill>
                <a:cs typeface="Arial" pitchFamily="34" charset="0"/>
              </a:rPr>
              <a:t>Σύνδρομο επίκτητης ανοσοανεπάρκειας</a:t>
            </a:r>
            <a:r>
              <a:rPr lang="en-GB" sz="3200" b="1" dirty="0" smtClean="0">
                <a:solidFill>
                  <a:srgbClr val="C00000"/>
                </a:solidFill>
                <a:cs typeface="Arial" pitchFamily="34" charset="0"/>
              </a:rPr>
              <a:t> AIDS</a:t>
            </a:r>
            <a:r>
              <a:rPr lang="en-GB" sz="3200" dirty="0" smtClean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el-GR" sz="3200" dirty="0" smtClean="0"/>
              <a:t>(</a:t>
            </a:r>
            <a:r>
              <a:rPr lang="en-GB" sz="3200" i="1" dirty="0" smtClean="0">
                <a:cs typeface="Arial" pitchFamily="34" charset="0"/>
              </a:rPr>
              <a:t>acquired immunodeficiency syndrome</a:t>
            </a:r>
            <a:r>
              <a:rPr lang="el-GR" sz="3200" i="1" dirty="0" smtClean="0"/>
              <a:t>)</a:t>
            </a:r>
            <a:r>
              <a:rPr lang="en-GB" sz="3200" i="1" dirty="0" smtClean="0">
                <a:cs typeface="Arial" pitchFamily="34" charset="0"/>
              </a:rPr>
              <a:t> </a:t>
            </a:r>
            <a:endParaRPr lang="el-GR" sz="3200" dirty="0" smtClean="0"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827233"/>
            <a:ext cx="8229600" cy="45307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: Acquired – not inherited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: Immuno-attacks the immune system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: Deficiency- by destroying certain white blood cells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Syndrome – a group of symptoms or illnesses that occur as a result of the HIV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588125" cy="113982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HIV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  <a:cs typeface="Arial" pitchFamily="34" charset="0"/>
              </a:rPr>
              <a:t>Ιός </a:t>
            </a:r>
            <a:r>
              <a:rPr lang="el-GR" sz="2800" b="1" dirty="0" smtClean="0">
                <a:solidFill>
                  <a:srgbClr val="C00000"/>
                </a:solidFill>
              </a:rPr>
              <a:t>τ</a:t>
            </a:r>
            <a:r>
              <a:rPr lang="el-GR" sz="2800" b="1" dirty="0" smtClean="0">
                <a:solidFill>
                  <a:srgbClr val="C00000"/>
                </a:solidFill>
                <a:cs typeface="Arial" pitchFamily="34" charset="0"/>
              </a:rPr>
              <a:t>ης ανθρώπινης ανοσοανεπάρκειας</a:t>
            </a:r>
            <a:endParaRPr lang="el-GR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1477" y="1438299"/>
            <a:ext cx="6443663" cy="541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Η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: Human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I:   Immunodeficiency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: Virus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HIV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προκαλεί προοδευτικά μείωση της κυτταρικής ανοσίας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με συνέπεια την εμφάνιση λοιμώξεων (ευκαιριακών) καθώς και ορισμένου τύπου καρκίνων 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Ανήκει στους ρετροϊούς, ευρύτερη οικογένεια των ερπητοϊών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Λεμφοτρόπος ιός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HIV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(περισσότερο λοιμογόνος για τον άνθρωπο)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HIV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 (λιγότερο λοιμογόνος για τον άνθρωπο)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Ιός HI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42088" y="2565400"/>
            <a:ext cx="2601912" cy="195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p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797425"/>
            <a:ext cx="2627312" cy="186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HIV 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2555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5143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Η ιστορία της </a:t>
            </a:r>
            <a:r>
              <a:rPr lang="en-US" sz="2400" dirty="0" smtClean="0"/>
              <a:t>HIV </a:t>
            </a:r>
            <a:r>
              <a:rPr lang="el-GR" sz="2400" dirty="0" smtClean="0"/>
              <a:t>νόσου είναι γεμάτη</a:t>
            </a:r>
          </a:p>
          <a:p>
            <a:pPr>
              <a:lnSpc>
                <a:spcPct val="80000"/>
              </a:lnSpc>
              <a:defRPr/>
            </a:pPr>
            <a:endParaRPr lang="el-GR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Θριάμβους και αποτυχίες</a:t>
            </a:r>
          </a:p>
          <a:p>
            <a:pPr lvl="1">
              <a:lnSpc>
                <a:spcPct val="80000"/>
              </a:lnSpc>
              <a:defRPr/>
            </a:pPr>
            <a:endParaRPr lang="el-GR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Ζωή και θάνατο </a:t>
            </a:r>
          </a:p>
          <a:p>
            <a:pPr lvl="1">
              <a:lnSpc>
                <a:spcPct val="80000"/>
              </a:lnSpc>
              <a:defRPr/>
            </a:pPr>
            <a:endParaRPr lang="el-GR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Μύθους και ρατσισμό </a:t>
            </a:r>
          </a:p>
          <a:p>
            <a:pPr lvl="1">
              <a:lnSpc>
                <a:spcPct val="80000"/>
              </a:lnSpc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Το AIDS είναι μία από τις φονικότερες επιδημίες στην παγκόσμια ιστορία. </a:t>
            </a:r>
          </a:p>
          <a:p>
            <a:pPr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endParaRPr lang="el-GR" dirty="0"/>
          </a:p>
        </p:txBody>
      </p:sp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0719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H</a:t>
            </a:r>
            <a:r>
              <a:rPr lang="el-GR" sz="2400" dirty="0" smtClean="0"/>
              <a:t> πορεία της επιδημίας HIV/AIDS ακολουθεί σταθερά ανοδική πορεία την τελευταία δεκαετία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Από τα 3,6 κρούσματα ανά 100.000 κατοίκους το 2002,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  </a:t>
            </a:r>
            <a:r>
              <a:rPr lang="en-US" sz="2400" dirty="0" smtClean="0"/>
              <a:t>  </a:t>
            </a:r>
            <a:r>
              <a:rPr lang="el-GR" sz="2400" dirty="0" smtClean="0"/>
              <a:t>φθάσαμε τα 9,8 κρούσματα ανά 100.000 κατοίκους το 2012</a:t>
            </a: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Από το 1981 που παρατηρήθηκε κλινικά στις ΗΠΑ, γύρω στα 25.000.000 άνθρωποι έχουν χάσει τη ζωή τους, ενώ 33.000.000 είναι φορείς του ιού HIV</a:t>
            </a:r>
            <a:endParaRPr lang="en-US" sz="2400" dirty="0" smtClean="0"/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endParaRPr lang="el-GR" dirty="0"/>
          </a:p>
        </p:txBody>
      </p:sp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ξεκίνησαν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4" y="2857472"/>
            <a:ext cx="4033838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HIV-1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προέκυψε από τον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SIVcpz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που βρέθηκε σε χιμπατζήδες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 troglodyte troglodyte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HIV-2,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λιγότερο μολυσματικός ιός αναδύθηκε από τον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SIVsm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που βρέθηκε σε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mangabeys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1548" y="2047861"/>
            <a:ext cx="3763963" cy="198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05348" y="4333861"/>
            <a:ext cx="403860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ξεκίνησαν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821219" y="2214554"/>
            <a:ext cx="7500990" cy="4214818"/>
            <a:chOff x="675" y="939"/>
            <a:chExt cx="4492" cy="2899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501" t="16473" r="39030" b="30887"/>
            <a:stretch>
              <a:fillRect/>
            </a:stretch>
          </p:blipFill>
          <p:spPr bwMode="auto">
            <a:xfrm>
              <a:off x="675" y="939"/>
              <a:ext cx="4492" cy="28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Oval 6"/>
            <p:cNvSpPr>
              <a:spLocks noChangeAspect="1" noChangeArrowheads="1"/>
            </p:cNvSpPr>
            <p:nvPr/>
          </p:nvSpPr>
          <p:spPr bwMode="auto">
            <a:xfrm>
              <a:off x="2426" y="1979"/>
              <a:ext cx="136" cy="13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472" y="3448"/>
              <a:ext cx="783" cy="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>
                  <a:solidFill>
                    <a:srgbClr val="080808"/>
                  </a:solidFill>
                  <a:latin typeface="Arial "/>
                  <a:ea typeface="ＭＳ Ｐゴシック" pitchFamily="34" charset="-128"/>
                </a:rPr>
                <a:t>Kinshasa</a:t>
              </a:r>
              <a:endParaRPr lang="en-US" sz="2000" dirty="0">
                <a:solidFill>
                  <a:srgbClr val="080808"/>
                </a:solidFill>
                <a:latin typeface="Arial "/>
                <a:ea typeface="ＭＳ Ｐゴシック" pitchFamily="34" charset="-128"/>
              </a:endParaRPr>
            </a:p>
          </p:txBody>
        </p:sp>
        <p:sp>
          <p:nvSpPr>
            <p:cNvPr id="14" name="AutoShape 8"/>
            <p:cNvSpPr>
              <a:spLocks noChangeAspect="1" noChangeArrowheads="1"/>
            </p:cNvSpPr>
            <p:nvPr/>
          </p:nvSpPr>
          <p:spPr bwMode="auto">
            <a:xfrm>
              <a:off x="2426" y="3434"/>
              <a:ext cx="119" cy="113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4282" y="2500306"/>
            <a:ext cx="5393553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Ένας αριθμός κατοίκων από την Ταϊτή μετανάστευσαν και δούλεψαν στο Κονγκό και τελικά επέστρεψαν πίσω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400" dirty="0" smtClean="0"/>
              <a:t>Κάποιοι μετέφεραν τον ιό </a:t>
            </a:r>
            <a:endParaRPr lang="en-US" sz="2400" dirty="0" smtClean="0"/>
          </a:p>
        </p:txBody>
      </p:sp>
      <p:pic>
        <p:nvPicPr>
          <p:cNvPr id="15" name="Picture 4" descr="[Map of Haiti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71744"/>
            <a:ext cx="3124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5" name="Picture 4" descr="[Map of Haiti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71744"/>
            <a:ext cx="3124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Ορθογώνιο"/>
          <p:cNvSpPr/>
          <p:nvPr/>
        </p:nvSpPr>
        <p:spPr>
          <a:xfrm>
            <a:off x="214282" y="2500306"/>
            <a:ext cx="5393553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Η Ταϊτή μια φτωχή χώρα κοντά στις ΗΠΑ δεν είχε ταμπού για τις σεξουαλικές προτιμήσεις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Αν ήσουν ομοφυλόφιλος στην Αμερική υπήρχαν λίγα μέρη που μπορούσες να ταξιδέψεις και να δείχνεις ανοιχτά τις προτιμήσεις σου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4282" y="2500306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Μερικοί κρατικοί υπάλληλοι του </a:t>
            </a:r>
            <a:r>
              <a:rPr lang="en-US" sz="2000" dirty="0" smtClean="0"/>
              <a:t>Reagan </a:t>
            </a:r>
            <a:r>
              <a:rPr lang="el-GR" sz="2000" dirty="0" smtClean="0"/>
              <a:t>κατηγόρησαν τα θύματα και ήταν αρνητικοί στο να βοηθήσουν 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r>
              <a:rPr lang="el-GR" sz="2000" dirty="0" smtClean="0"/>
              <a:t>Ο </a:t>
            </a:r>
            <a:r>
              <a:rPr lang="en-US" sz="2000" dirty="0" smtClean="0"/>
              <a:t>Jerry Falwell </a:t>
            </a:r>
            <a:r>
              <a:rPr lang="el-GR" sz="2000" dirty="0" smtClean="0"/>
              <a:t>είπε ότι το </a:t>
            </a:r>
            <a:r>
              <a:rPr lang="en-US" sz="2000" dirty="0" smtClean="0"/>
              <a:t>AIDS </a:t>
            </a:r>
            <a:r>
              <a:rPr lang="el-GR" sz="2000" dirty="0" smtClean="0"/>
              <a:t>ήταν η </a:t>
            </a:r>
            <a:r>
              <a:rPr lang="el-GR" sz="2000" b="1" dirty="0" smtClean="0"/>
              <a:t>απάντηση του Θεού </a:t>
            </a:r>
            <a:r>
              <a:rPr lang="el-GR" sz="2000" dirty="0" smtClean="0"/>
              <a:t>στο μη σεβασμό των νόμων του 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7" name="Picture 4" descr="BD03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4100"/>
            <a:ext cx="9144000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285720" y="2285993"/>
            <a:ext cx="542928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θάνατος του ηθοποιού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Rock Hudson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το 1985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ευαισθητοποιεί το κοινό για τη νόσο </a:t>
            </a:r>
          </a:p>
        </p:txBody>
      </p:sp>
      <p:pic>
        <p:nvPicPr>
          <p:cNvPr id="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21930" y="3786190"/>
            <a:ext cx="4193012" cy="2679574"/>
          </a:xfr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72198" y="2214554"/>
            <a:ext cx="2763837" cy="376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n-US" sz="2800" dirty="0" smtClean="0"/>
              <a:t>HPV</a:t>
            </a:r>
            <a:r>
              <a:rPr lang="el-GR" sz="2800" dirty="0" smtClean="0"/>
              <a:t> λοίμωξη</a:t>
            </a:r>
            <a:endParaRPr lang="el-GR" sz="2800" dirty="0"/>
          </a:p>
        </p:txBody>
      </p:sp>
      <p:pic>
        <p:nvPicPr>
          <p:cNvPr id="4" name="3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7929618" cy="242889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l-GR" sz="2400" dirty="0" smtClean="0"/>
              <a:t>Μετά από χρόνια αγώνα για να παραμείνει στο σχολείο ο </a:t>
            </a:r>
            <a:r>
              <a:rPr lang="en-US" sz="2400" dirty="0" smtClean="0"/>
              <a:t>Ryan White </a:t>
            </a:r>
            <a:r>
              <a:rPr lang="el-GR" sz="2400" dirty="0" smtClean="0"/>
              <a:t>πεθαίνει σε ηλικία 19 ετών 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Το σχέδιο φροντίδας </a:t>
            </a:r>
            <a:r>
              <a:rPr lang="en-US" sz="2400" dirty="0" smtClean="0"/>
              <a:t>Ryan White </a:t>
            </a:r>
            <a:r>
              <a:rPr lang="el-GR" sz="2400" dirty="0" smtClean="0"/>
              <a:t>τίθεται σε εφαρμογή από την κυβέρνηση για να προσφέρει βοήθεια στους μολυσμένους ασθενείς </a:t>
            </a:r>
          </a:p>
          <a:p>
            <a:pPr eaLnBrk="1" hangingPunct="1">
              <a:defRPr/>
            </a:pPr>
            <a:endParaRPr lang="el-GR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C00000"/>
                </a:solidFill>
              </a:rPr>
              <a:t>Ασθενείς που ζουν με </a:t>
            </a:r>
            <a:r>
              <a:rPr lang="en-US" sz="2400" dirty="0" smtClean="0">
                <a:solidFill>
                  <a:srgbClr val="C00000"/>
                </a:solidFill>
              </a:rPr>
              <a:t>HIV/AIDS </a:t>
            </a:r>
            <a:r>
              <a:rPr lang="el-GR" sz="2400" dirty="0" smtClean="0">
                <a:solidFill>
                  <a:srgbClr val="C00000"/>
                </a:solidFill>
              </a:rPr>
              <a:t>αυξάνονται στο 1 εκατομμύριο </a:t>
            </a:r>
          </a:p>
        </p:txBody>
      </p:sp>
      <p:pic>
        <p:nvPicPr>
          <p:cNvPr id="13" name="Picture 2" descr="http://www.ryan.riverturn.org/assets/friends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572008"/>
            <a:ext cx="304724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mj-upbeat.com/images/9_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256"/>
            <a:ext cx="1688567" cy="237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1797153" cy="213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000504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143116"/>
            <a:ext cx="2498901" cy="35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928802"/>
            <a:ext cx="2905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5273" t="23438" r="34961" b="12811"/>
          <a:stretch>
            <a:fillRect/>
          </a:stretch>
        </p:blipFill>
        <p:spPr bwMode="auto">
          <a:xfrm>
            <a:off x="1677967" y="2143116"/>
            <a:ext cx="578806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77967" y="2151825"/>
            <a:ext cx="5788067" cy="4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συνέχισαν όλα;</a:t>
            </a:r>
            <a:endParaRPr lang="el-GR" b="1" dirty="0">
              <a:solidFill>
                <a:srgbClr val="C00000"/>
              </a:solidFill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1609836" y="1946936"/>
          <a:ext cx="6650004" cy="41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5" imgW="8801114" imgH="4886169" progId="MSGraph.Chart.8">
                  <p:embed followColorScheme="full"/>
                </p:oleObj>
              </mc:Choice>
              <mc:Fallback>
                <p:oleObj name="Chart" r:id="rId5" imgW="8801114" imgH="488616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836" y="1946936"/>
                        <a:ext cx="6650004" cy="41560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444192" y="5907227"/>
            <a:ext cx="127068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cs typeface="Arial" pitchFamily="34" charset="0"/>
              </a:rPr>
              <a:t>Months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rot="16192173">
            <a:off x="-661948" y="3595223"/>
            <a:ext cx="344629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cs typeface="Arial" pitchFamily="34" charset="0"/>
              </a:rPr>
              <a:t>% of patients progressing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022124" y="6286520"/>
            <a:ext cx="312187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i="1" dirty="0">
                <a:cs typeface="Arial" pitchFamily="34" charset="0"/>
              </a:rPr>
              <a:t>JAMA 1998 &amp; CMAJ 1999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000364" y="2643182"/>
            <a:ext cx="16555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cs typeface="Arial" pitchFamily="34" charset="0"/>
              </a:rPr>
              <a:t>No therapy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857752" y="3000372"/>
            <a:ext cx="183739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cs typeface="Arial" pitchFamily="34" charset="0"/>
              </a:rPr>
              <a:t>Mono-therapy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429388" y="3357562"/>
            <a:ext cx="16168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cs typeface="Arial" pitchFamily="34" charset="0"/>
              </a:rPr>
              <a:t>Dual-therapy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72264" y="4429132"/>
            <a:ext cx="18394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cs typeface="Arial" pitchFamily="34" charset="0"/>
              </a:rPr>
              <a:t>Triple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μεταδίδεται;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071966"/>
          </a:xfrm>
        </p:spPr>
        <p:txBody>
          <a:bodyPr>
            <a:normAutofit/>
          </a:bodyPr>
          <a:lstStyle/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endParaRPr lang="el-GR" dirty="0"/>
          </a:p>
        </p:txBody>
      </p:sp>
      <p:pic>
        <p:nvPicPr>
          <p:cNvPr id="7" name="6 - Εικόνα" descr="hmmm-blood-is-gr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928826"/>
            <a:ext cx="3064902" cy="3929066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714348" y="2588967"/>
            <a:ext cx="7786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Αίμα</a:t>
            </a:r>
          </a:p>
          <a:p>
            <a:pPr algn="ctr">
              <a:defRPr/>
            </a:pPr>
            <a:r>
              <a:rPr lang="el-GR" sz="3200" dirty="0" smtClean="0"/>
              <a:t>Σπέρμα</a:t>
            </a:r>
          </a:p>
          <a:p>
            <a:pPr algn="ctr">
              <a:defRPr/>
            </a:pPr>
            <a:r>
              <a:rPr lang="el-GR" sz="3200" dirty="0" smtClean="0"/>
              <a:t>Κολπικά υγρά</a:t>
            </a:r>
          </a:p>
          <a:p>
            <a:pPr algn="ctr">
              <a:defRPr/>
            </a:pPr>
            <a:r>
              <a:rPr lang="el-GR" sz="3200" dirty="0" smtClean="0"/>
              <a:t>Γάλα θηλασμού</a:t>
            </a:r>
          </a:p>
          <a:p>
            <a:pPr algn="ctr"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Υγρά που περιέχουν αίμα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μεταδίδεται;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071966"/>
          </a:xfrm>
        </p:spPr>
        <p:txBody>
          <a:bodyPr>
            <a:normAutofit/>
          </a:bodyPr>
          <a:lstStyle/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endParaRPr lang="el-GR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795310" y="2152640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 Σεξουαλική επαφή </a:t>
            </a:r>
          </a:p>
          <a:p>
            <a:pPr marL="457200" indent="-457200">
              <a:defRPr/>
            </a:pPr>
            <a:r>
              <a:rPr lang="el-GR" sz="2400" dirty="0" smtClean="0"/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(Ο πιο συχνός τρόπος μετάδοσης παγκοσμίως σήμερα είναι οι ετεροφυλοφιλικές σχέσεις)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 Χρήση ενδοφλεβίως ουσιών</a:t>
            </a:r>
            <a:endParaRPr lang="en-US" sz="2400" dirty="0" smtClean="0"/>
          </a:p>
          <a:p>
            <a:pPr marL="457200" indent="-457200">
              <a:buFont typeface="+mj-lt"/>
              <a:buAutoNum type="arabicPeriod" startAt="2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Από μητέρα σε παιδί (Κάθετη Μετάδοση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 startAt="2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Μεταγγίσεις</a:t>
            </a:r>
            <a:endParaRPr lang="en-US" sz="2400" dirty="0" smtClean="0"/>
          </a:p>
          <a:p>
            <a:pPr marL="457200" indent="-457200">
              <a:buFont typeface="+mj-lt"/>
              <a:buAutoNum type="arabicPeriod" startAt="2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 Επαγγελματική έκθεση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μεταδίδεται;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071966"/>
          </a:xfrm>
        </p:spPr>
        <p:txBody>
          <a:bodyPr>
            <a:normAutofit/>
          </a:bodyPr>
          <a:lstStyle/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endParaRPr lang="el-GR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795310" y="2152640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 Σεξουαλική επαφή </a:t>
            </a:r>
          </a:p>
          <a:p>
            <a:pPr marL="457200" indent="-457200">
              <a:defRPr/>
            </a:pPr>
            <a:r>
              <a:rPr lang="el-GR" sz="2400" dirty="0" smtClean="0"/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(Ο πιο συχνός τρόπος μετάδοσης παγκοσμίως σήμερα είναι οι ετεροφυλοφιλικές σχέσεις)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200" dirty="0" smtClean="0"/>
              <a:t>Ο κίνδυνος είναι </a:t>
            </a:r>
            <a:r>
              <a:rPr lang="el-GR" sz="2400" dirty="0" smtClean="0"/>
              <a:t>μεγαλύτερος </a:t>
            </a:r>
            <a:r>
              <a:rPr lang="el-GR" sz="2200" dirty="0" smtClean="0"/>
              <a:t>με: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2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200" dirty="0" smtClean="0"/>
              <a:t>Την αύξηση του αριθμού των ερωτικών συντρόφων</a:t>
            </a:r>
            <a:r>
              <a:rPr lang="en-US" sz="2200" dirty="0" smtClean="0"/>
              <a:t> </a:t>
            </a:r>
            <a:r>
              <a:rPr lang="el-GR" sz="2200" dirty="0" smtClean="0"/>
              <a:t>και του αριθμού των επαφών με άγνωστους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200" dirty="0" smtClean="0"/>
              <a:t>Την επαφή κατά την διάρκεια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l-GR" sz="2200" dirty="0" smtClean="0"/>
              <a:t>εμμήνου ρύσεως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200" dirty="0" smtClean="0"/>
              <a:t>Με πρακτικές που επιφέρουν τραυματισμό των βλεννογόνων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200" dirty="0" smtClean="0"/>
              <a:t>Παρουσία και άλλων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l-GR" sz="2200" dirty="0" smtClean="0"/>
              <a:t>νόσων που μεταδίδονται με την ερωτική πράξη</a:t>
            </a:r>
          </a:p>
          <a:p>
            <a:pPr marL="457200" indent="-457200"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Πως μεταδίδεται;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071966"/>
          </a:xfrm>
        </p:spPr>
        <p:txBody>
          <a:bodyPr>
            <a:normAutofit/>
          </a:bodyPr>
          <a:lstStyle/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el-GR" sz="2800" dirty="0" smtClean="0"/>
          </a:p>
          <a:p>
            <a:endParaRPr lang="el-GR" dirty="0"/>
          </a:p>
        </p:txBody>
      </p:sp>
      <p:pic>
        <p:nvPicPr>
          <p:cNvPr id="7" name="Picture 2" descr="vcbbf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183" y="1785926"/>
            <a:ext cx="465763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Μεταδίδεται με το φιλί;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714348" y="2285992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Φιλί στο μάγουλο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- Είναι ασφαλές 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el-GR" sz="2400" dirty="0" smtClean="0"/>
              <a:t> Κανένας δεν έχει αναφερθεί να μολύνθηκε από κοινωνικές αβρότητες όπως στεγνά φιλιά, αγκαλιές και χειραψίες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Φιλί στο στόμα </a:t>
            </a:r>
          </a:p>
          <a:p>
            <a:pPr lvl="1" indent="-457200">
              <a:defRPr/>
            </a:pPr>
            <a:r>
              <a:rPr lang="el-GR" sz="2400" dirty="0" smtClean="0"/>
              <a:t>	- Είναι ασφαλές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lvl="1">
              <a:lnSpc>
                <a:spcPct val="80000"/>
              </a:lnSpc>
              <a:defRPr/>
            </a:pPr>
            <a:endParaRPr lang="el-GR" sz="2000" dirty="0" smtClean="0"/>
          </a:p>
          <a:p>
            <a:pPr marL="914400" lvl="1" indent="-457200">
              <a:buFont typeface="Arial" pitchFamily="34" charset="0"/>
              <a:buChar char="•"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- Εικόνα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929066"/>
            <a:ext cx="4524375" cy="254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Κολπίτιδα, ουρηθρίτιδα</a:t>
            </a:r>
            <a:endParaRPr lang="el-GR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46349"/>
            <a:ext cx="8229600" cy="398304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None/>
              <a:defRPr/>
            </a:pPr>
            <a:r>
              <a:rPr lang="el-GR" sz="2000" b="1" dirty="0" smtClean="0"/>
              <a:t>		</a:t>
            </a:r>
          </a:p>
          <a:p>
            <a:pPr marL="609600" indent="-609600" eaLnBrk="1" hangingPunct="1">
              <a:buNone/>
              <a:defRPr/>
            </a:pPr>
            <a:r>
              <a:rPr lang="el-GR" sz="2000" b="1" dirty="0" smtClean="0"/>
              <a:t>Προκαλείται από:</a:t>
            </a:r>
            <a:endParaRPr lang="el-GR" sz="2000" b="1" dirty="0"/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l-GR" sz="2000" b="1" dirty="0" smtClean="0"/>
              <a:t>Κοινά βακτήρια </a:t>
            </a:r>
            <a:endParaRPr lang="el-GR" sz="2000" b="1" dirty="0"/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l-GR" sz="2000" b="1" dirty="0" smtClean="0"/>
              <a:t>Μύκητες ή Καντιντίαση</a:t>
            </a:r>
          </a:p>
          <a:p>
            <a:pPr marL="990600" lvl="1" indent="-533400">
              <a:defRPr/>
            </a:pPr>
            <a:r>
              <a:rPr lang="el-GR" sz="2000" dirty="0" smtClean="0"/>
              <a:t>Στις </a:t>
            </a:r>
            <a:r>
              <a:rPr lang="el-GR" sz="2000" dirty="0"/>
              <a:t>γυναίκες εμφανίζει ερεθισμό, ερυθρότητα , φαγούρα, πόνο, οίδημα και παχύ λευκό έκκριμα από τον κόλπο </a:t>
            </a:r>
          </a:p>
          <a:p>
            <a:pPr marL="990600" lvl="1" indent="-533400">
              <a:defRPr/>
            </a:pPr>
            <a:r>
              <a:rPr lang="el-GR" sz="2000" dirty="0"/>
              <a:t>Στους άνδρες ερεθισμό, έκκριμα και οίδημα της βαλάνου και δυσκολία να τραβηχτεί η ακροποσθία</a:t>
            </a:r>
          </a:p>
          <a:p>
            <a:pPr marL="609600" indent="-609600">
              <a:buFont typeface="+mj-lt"/>
              <a:buAutoNum type="arabicPeriod"/>
              <a:defRPr/>
            </a:pPr>
            <a:endParaRPr lang="el-GR" sz="2000" b="1" dirty="0" smtClean="0"/>
          </a:p>
          <a:p>
            <a:pPr marL="609600" indent="-609600">
              <a:buFont typeface="+mj-lt"/>
              <a:buAutoNum type="arabicPeriod"/>
              <a:defRPr/>
            </a:pPr>
            <a:r>
              <a:rPr lang="el-GR" sz="2000" b="1" dirty="0" smtClean="0"/>
              <a:t>Χλαμύδια</a:t>
            </a:r>
            <a:r>
              <a:rPr lang="el-GR" sz="2000" dirty="0"/>
              <a:t>: είναι συχνό ΣΜΝ και προκαλεί λοίμωξη της ουρήθρας, του τραχήλου, του ορθού, των ματιών και στα δύο φύλα. Μπορεί να μην έχει συμπτωματολογία. </a:t>
            </a:r>
            <a:endParaRPr lang="el-GR" sz="2000" dirty="0" smtClean="0"/>
          </a:p>
          <a:p>
            <a:pPr marL="609600" indent="-609600">
              <a:buFont typeface="+mj-lt"/>
              <a:buAutoNum type="arabicPeriod"/>
              <a:defRPr/>
            </a:pPr>
            <a:r>
              <a:rPr lang="el-GR" sz="2000" b="1" dirty="0" smtClean="0"/>
              <a:t>Τριχομονάδες</a:t>
            </a:r>
            <a:r>
              <a:rPr lang="el-GR" sz="2000" dirty="0"/>
              <a:t>:</a:t>
            </a:r>
            <a:r>
              <a:rPr lang="el-GR" sz="2000" b="1" dirty="0"/>
              <a:t> </a:t>
            </a:r>
            <a:r>
              <a:rPr lang="el-GR" sz="2000" dirty="0"/>
              <a:t>Έντονη φαγούρα</a:t>
            </a:r>
            <a:r>
              <a:rPr lang="el-GR" sz="2000" dirty="0" smtClean="0"/>
              <a:t>.</a:t>
            </a:r>
            <a:endParaRPr lang="el-GR" sz="2000" b="1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428596" y="1428736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Η κολπίτιδα είναι φλεγμονή του κόλπου που εκδηλώνεται με άφθονα δύσοσμα υγρά. </a:t>
            </a:r>
            <a:r>
              <a:rPr lang="el-GR" sz="2000" dirty="0" smtClean="0">
                <a:solidFill>
                  <a:srgbClr val="FF3300"/>
                </a:solidFill>
              </a:rPr>
              <a:t>Δεν θεωρείται απαραίτητα ΣΜΝ.</a:t>
            </a:r>
            <a:r>
              <a:rPr lang="el-GR" sz="2000" dirty="0">
                <a:solidFill>
                  <a:srgbClr val="FF3300"/>
                </a:solidFill>
              </a:rPr>
              <a:t> </a:t>
            </a:r>
            <a:r>
              <a:rPr lang="el-GR" sz="2000" dirty="0" smtClean="0"/>
              <a:t>Στους άνδρες αντίστοιχα υπάρχει φλεγμονή της ουρήθρας, ή ουρηθρίτιδα.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socif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80122"/>
            <a:ext cx="3571900" cy="2877878"/>
          </a:xfrm>
          <a:prstGeom prst="rect">
            <a:avLst/>
          </a:prstGeom>
        </p:spPr>
      </p:pic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Μεταδίδεται με κοινωνικές επαφές;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42910" y="2285992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Ο </a:t>
            </a:r>
            <a:r>
              <a:rPr lang="en-US" sz="2400" dirty="0" smtClean="0"/>
              <a:t>HIV </a:t>
            </a:r>
            <a:r>
              <a:rPr lang="el-GR" sz="2400" dirty="0" smtClean="0"/>
              <a:t>δεν μεταδίδεται με καθημερινές επαφές στην δουλειά, στα σχολεία ή στις κοινωνικές επαφές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Δεν μπορεί να μολυνθείτε από τις τουαλέτες, τα χερούλια στις πόρτες, τα πιάτα, ποτήρια ή φαγητά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Ο </a:t>
            </a:r>
            <a:r>
              <a:rPr lang="en-US" sz="2400" dirty="0" smtClean="0"/>
              <a:t>HIV </a:t>
            </a:r>
            <a:r>
              <a:rPr lang="el-GR" sz="2400" dirty="0" smtClean="0"/>
              <a:t>δεν είναι αερομεταδιδόμενος ιός και δεν επιβιώνει για πολύ έξω από το σώμα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lvl="1">
              <a:lnSpc>
                <a:spcPct val="80000"/>
              </a:lnSpc>
              <a:defRPr/>
            </a:pPr>
            <a:endParaRPr lang="el-GR" sz="2000" dirty="0" smtClean="0"/>
          </a:p>
          <a:p>
            <a:pPr marL="914400" lvl="1" indent="-457200">
              <a:buFont typeface="Arial" pitchFamily="34" charset="0"/>
              <a:buChar char="•"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socif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80122"/>
            <a:ext cx="3571900" cy="2877878"/>
          </a:xfrm>
          <a:prstGeom prst="rect">
            <a:avLst/>
          </a:prstGeom>
        </p:spPr>
      </p:pic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Μεταδίδεται με κοινωνικές επαφές;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42910" y="2285992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Δεν μολύνεστε όταν εργάζεστε ή βρίσκεστε κοντά με κάποιο που έχει λοίμωξη από </a:t>
            </a:r>
            <a:r>
              <a:rPr lang="en-US" sz="2400" dirty="0" smtClean="0"/>
              <a:t>HIV </a:t>
            </a: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Δεν μεταδίδεται με τον ιδρώτα, δάκρυα, φτύσιμο, ρούχα, τηλέφωνα, τουαλέτες ή καθημερινά πράγματα όπως μοιραζόμενοι ένα γεύμα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Δεν μολύνεστε από τσιμπήματα εντόμων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Δεν μολύνεστε κατά την </a:t>
            </a:r>
          </a:p>
          <a:p>
            <a:pPr marL="457200" indent="-457200">
              <a:defRPr/>
            </a:pPr>
            <a:r>
              <a:rPr lang="el-GR" sz="2400" b="1" dirty="0" smtClean="0"/>
              <a:t>	εθελοντική αιμοδοσία</a:t>
            </a:r>
          </a:p>
          <a:p>
            <a:pPr marL="457200" indent="-457200"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lvl="1">
              <a:lnSpc>
                <a:spcPct val="80000"/>
              </a:lnSpc>
              <a:defRPr/>
            </a:pPr>
            <a:endParaRPr lang="el-GR" sz="2000" dirty="0" smtClean="0"/>
          </a:p>
          <a:p>
            <a:pPr marL="914400" lvl="1" indent="-457200">
              <a:buFont typeface="Arial" pitchFamily="34" charset="0"/>
              <a:buChar char="•"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socif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80122"/>
            <a:ext cx="3571900" cy="2877878"/>
          </a:xfrm>
          <a:prstGeom prst="rect">
            <a:avLst/>
          </a:prstGeom>
        </p:spPr>
      </p:pic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Μεταδίδεται με κοινωνικές επαφές;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42910" y="2285992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400" dirty="0" smtClean="0"/>
              <a:t>Ο ιός δεν επιβιώνει καλά έξω από το σώμα και πεθαίνει σε λίγες ώρες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914400" lvl="1" indent="-457200"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Δεν μεταδίδεται με άψυχα αντικείμενα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1857356" y="3214686"/>
            <a:ext cx="214314" cy="5715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Exclamation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253" y="4357694"/>
            <a:ext cx="2666987" cy="2000240"/>
          </a:xfrm>
          <a:prstGeom prst="rect">
            <a:avLst/>
          </a:prstGeom>
        </p:spPr>
      </p:pic>
      <p:pic>
        <p:nvPicPr>
          <p:cNvPr id="11" name="10 - Εικόνα" descr="Exclamation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286256"/>
            <a:ext cx="2666987" cy="2000240"/>
          </a:xfrm>
          <a:prstGeom prst="rect">
            <a:avLst/>
          </a:prstGeom>
        </p:spPr>
      </p:pic>
      <p:pic>
        <p:nvPicPr>
          <p:cNvPr id="5" name="4 - Εικόνα" descr="BEST-condo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714612" cy="1823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64297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AIDS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000100" y="2214554"/>
            <a:ext cx="700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Ο καλύτερος τρόπος για τον περιορισμό μιας επιδημίας είναι η αναγνώριση των ασθενών και η πρόληψη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12" name="11 - Εικόνα" descr="Exclamation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286256"/>
            <a:ext cx="2666987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C00000"/>
                </a:solidFill>
              </a:rPr>
              <a:t> Η</a:t>
            </a:r>
            <a:r>
              <a:rPr lang="en-US" sz="2800" dirty="0" smtClean="0">
                <a:solidFill>
                  <a:srgbClr val="C00000"/>
                </a:solidFill>
              </a:rPr>
              <a:t>PV </a:t>
            </a:r>
            <a:r>
              <a:rPr lang="el-GR" sz="2800" dirty="0" smtClean="0">
                <a:solidFill>
                  <a:srgbClr val="C00000"/>
                </a:solidFill>
              </a:rPr>
              <a:t>λοίμωξη</a:t>
            </a:r>
          </a:p>
        </p:txBody>
      </p:sp>
      <p:pic>
        <p:nvPicPr>
          <p:cNvPr id="8" name="7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HPV </a:t>
            </a:r>
            <a:r>
              <a:rPr lang="el-GR" b="1" dirty="0" smtClean="0">
                <a:solidFill>
                  <a:srgbClr val="C00000"/>
                </a:solidFill>
              </a:rPr>
              <a:t>Λοίμωξη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ιός των ανθρωπίνων θηλωμάτων δεν είναι ένας, αλλά μία ομάδα DNA-ιών γνωστών διεθνώς ως HPV (Human Papilloma Viruses).</a:t>
            </a:r>
          </a:p>
          <a:p>
            <a:r>
              <a:rPr lang="el-GR" sz="2400" dirty="0" smtClean="0"/>
              <a:t>Οι HPV ιοί προκαλούν πλήθος αλλοιώσεων, καλοήθων και κακοήθων, στο δέρμα και τους βλεννογόνους του ανθρώπινου σώματος</a:t>
            </a:r>
            <a:endParaRPr lang="el-GR" sz="2400" dirty="0"/>
          </a:p>
        </p:txBody>
      </p:sp>
      <p:pic>
        <p:nvPicPr>
          <p:cNvPr id="8" name="7 - Εικόνα" descr="dontforgetcondom-6417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5" y="4572008"/>
            <a:ext cx="3174990" cy="178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HPV </a:t>
            </a:r>
            <a:r>
              <a:rPr lang="el-GR" b="1" dirty="0" smtClean="0">
                <a:solidFill>
                  <a:srgbClr val="C00000"/>
                </a:solidFill>
              </a:rPr>
              <a:t>Λοίμωξη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μόλυνση από τους HPV ιούς είναι σήμερα η πιο συχνή σεξουαλικώς μεταδιδόμενη μόλυνση στις γυναίκες και άνδρες</a:t>
            </a:r>
          </a:p>
          <a:p>
            <a:r>
              <a:rPr lang="el-GR" sz="2400" dirty="0" smtClean="0"/>
              <a:t>Αφορά έως και το 80% του σεξουαλικά ενεργού πληθυσμού</a:t>
            </a:r>
          </a:p>
          <a:p>
            <a:r>
              <a:rPr lang="el-GR" sz="2400" dirty="0" smtClean="0"/>
              <a:t>Η μόλυνση από τους συγκεκριμένους ιούς δεν σημαίνει απαραίτητα και εκδήλωση νόσου</a:t>
            </a:r>
            <a:endParaRPr lang="el-GR" sz="2400" dirty="0"/>
          </a:p>
        </p:txBody>
      </p:sp>
      <p:pic>
        <p:nvPicPr>
          <p:cNvPr id="12" name="11 - Εικόνα" descr="dontforgetcondom-6417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5" y="4572008"/>
            <a:ext cx="3174990" cy="178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HPV </a:t>
            </a:r>
            <a:r>
              <a:rPr lang="el-GR" b="1" dirty="0" smtClean="0">
                <a:solidFill>
                  <a:srgbClr val="C00000"/>
                </a:solidFill>
              </a:rPr>
              <a:t>Λοίμωξη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untitled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3857628"/>
            <a:ext cx="3143272" cy="2777022"/>
          </a:xfrm>
          <a:noFill/>
        </p:spPr>
      </p:pic>
      <p:pic>
        <p:nvPicPr>
          <p:cNvPr id="9" name="Picture 3" descr="ferris_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374823" cy="23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pv_i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85860"/>
            <a:ext cx="3143272" cy="2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HPV </a:t>
            </a:r>
            <a:r>
              <a:rPr lang="el-GR" b="1" dirty="0" smtClean="0">
                <a:solidFill>
                  <a:srgbClr val="C00000"/>
                </a:solidFill>
              </a:rPr>
              <a:t>Λοίμωξη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οξυτενή κονδυλώματα που αναπτύσσονται στα εξωτερικά γεννητικά όργανα είναι εμφανή με γυμνό μάτι και με αυτοεξέταση (αναφερόμαστε τότε σε κλινική νόσο)</a:t>
            </a:r>
          </a:p>
          <a:p>
            <a:r>
              <a:rPr lang="el-GR" sz="2400" dirty="0" smtClean="0"/>
              <a:t>Οι υπόλοιπες HPV βλάβες είναι επίπεδες, δεν φαίνονται με γυμνό μάτι και χρειάζονται ιατρική εξέταση για να εντοπιστούν όπως το Τεστ-Παπανικολάου και η κολποσκόπηση</a:t>
            </a:r>
            <a:endParaRPr lang="el-GR" sz="2400" dirty="0"/>
          </a:p>
        </p:txBody>
      </p:sp>
      <p:pic>
        <p:nvPicPr>
          <p:cNvPr id="12" name="11 - Εικόνα" descr="dontforgetcondom-6417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5" y="4572008"/>
            <a:ext cx="3174990" cy="178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HPV </a:t>
            </a:r>
            <a:r>
              <a:rPr lang="el-GR" b="1" dirty="0" smtClean="0">
                <a:solidFill>
                  <a:srgbClr val="C00000"/>
                </a:solidFill>
              </a:rPr>
              <a:t>Λοίμωξη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l-GR" sz="2800" dirty="0" smtClean="0">
              <a:solidFill>
                <a:srgbClr val="CC0000"/>
              </a:solidFill>
            </a:endParaRPr>
          </a:p>
          <a:p>
            <a:pPr algn="ctr">
              <a:buNone/>
            </a:pPr>
            <a:r>
              <a:rPr lang="el-GR" sz="2800" dirty="0" smtClean="0">
                <a:solidFill>
                  <a:srgbClr val="CC0000"/>
                </a:solidFill>
              </a:rPr>
              <a:t>Κάθε γυναίκα οφείλει να κάνει κάθε χρόνο </a:t>
            </a:r>
          </a:p>
          <a:p>
            <a:pPr algn="ctr">
              <a:buNone/>
            </a:pPr>
            <a:r>
              <a:rPr lang="el-GR" sz="2800" dirty="0" smtClean="0">
                <a:solidFill>
                  <a:srgbClr val="CC0000"/>
                </a:solidFill>
              </a:rPr>
              <a:t>Τεστ - Παπανικολάου!</a:t>
            </a:r>
            <a:endParaRPr lang="el-GR" sz="2800" dirty="0"/>
          </a:p>
        </p:txBody>
      </p:sp>
      <p:pic>
        <p:nvPicPr>
          <p:cNvPr id="12" name="11 - Εικόνα" descr="dontforgetcondom-6417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5" y="4572008"/>
            <a:ext cx="3174990" cy="178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C00000"/>
                </a:solidFill>
              </a:rPr>
              <a:t> Γονόρροια</a:t>
            </a:r>
            <a:r>
              <a:rPr lang="en-US" sz="2800" dirty="0" smtClean="0">
                <a:solidFill>
                  <a:srgbClr val="C00000"/>
                </a:solidFill>
              </a:rPr>
              <a:t>/</a:t>
            </a:r>
            <a:r>
              <a:rPr lang="el-GR" sz="2800" dirty="0" smtClean="0">
                <a:solidFill>
                  <a:srgbClr val="C00000"/>
                </a:solidFill>
              </a:rPr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HPV </a:t>
            </a:r>
            <a:r>
              <a:rPr lang="el-GR" sz="2800" dirty="0" smtClean="0"/>
              <a:t>λοίμωξη</a:t>
            </a:r>
            <a:endParaRPr lang="el-GR" sz="2800" dirty="0"/>
          </a:p>
        </p:txBody>
      </p:sp>
      <p:pic>
        <p:nvPicPr>
          <p:cNvPr id="4" name="3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HPV </a:t>
            </a:r>
            <a:r>
              <a:rPr lang="el-GR" b="1" dirty="0" smtClean="0">
                <a:solidFill>
                  <a:srgbClr val="C00000"/>
                </a:solidFill>
              </a:rPr>
              <a:t>Λοίμωξη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cs typeface="Times New Roman" pitchFamily="18" charset="0"/>
              </a:rPr>
              <a:t>Προφυλάξεις από τη νόσο:</a:t>
            </a:r>
          </a:p>
          <a:p>
            <a:r>
              <a:rPr lang="el-GR" sz="2400" dirty="0" smtClean="0">
                <a:cs typeface="Times New Roman" pitchFamily="18" charset="0"/>
              </a:rPr>
              <a:t>η χρησιμοποίηση προφυλακτικού, όταν υπάρχουν σεξουαλικές σχέσεις με κάποιον που δεν γνωρίζεις καλά</a:t>
            </a:r>
          </a:p>
          <a:p>
            <a:r>
              <a:rPr lang="el-GR" sz="2400" dirty="0" smtClean="0">
                <a:cs typeface="Times New Roman" pitchFamily="18" charset="0"/>
              </a:rPr>
              <a:t>η πλύση των γεννητικών οργάνων μετά από κάθε επαφή</a:t>
            </a:r>
          </a:p>
          <a:p>
            <a:r>
              <a:rPr lang="el-GR" sz="2400" dirty="0" smtClean="0">
                <a:cs typeface="Times New Roman" pitchFamily="18" charset="0"/>
              </a:rPr>
              <a:t>η επίσκεψη στο γιατρό αμέσως μόλις διαπιστωθεί κάποιο σύμπτωμα προτρέποντας και τον/τη σύντροφό να κάνει το ίδιο</a:t>
            </a:r>
            <a:endParaRPr lang="el-GR" sz="2400" dirty="0"/>
          </a:p>
        </p:txBody>
      </p:sp>
      <p:pic>
        <p:nvPicPr>
          <p:cNvPr id="12" name="11 - Εικόνα" descr="dontforgetcondom-6417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5" y="4572008"/>
            <a:ext cx="3174990" cy="178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HPV </a:t>
            </a:r>
            <a:r>
              <a:rPr lang="el-GR" b="1" dirty="0" smtClean="0">
                <a:solidFill>
                  <a:srgbClr val="C00000"/>
                </a:solidFill>
              </a:rPr>
              <a:t>Λοίμωξη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2800" dirty="0" smtClean="0">
                <a:solidFill>
                  <a:srgbClr val="C00000"/>
                </a:solidFill>
                <a:cs typeface="Times New Roman" pitchFamily="18" charset="0"/>
              </a:rPr>
              <a:t>Εμβόλιο</a:t>
            </a:r>
            <a:endParaRPr lang="el-GR" sz="24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Τι είναι:</a:t>
            </a:r>
          </a:p>
          <a:p>
            <a:pPr lvl="1"/>
            <a:r>
              <a:rPr lang="el-GR" sz="2000" dirty="0" smtClean="0"/>
              <a:t>Υπάρχουν αυτή τη στιγμή στην αγορά, δύο είδη εμβολίων, τα οποία προφυλάσσουν από τον καρκίνο του τραχήλου: </a:t>
            </a:r>
            <a:br>
              <a:rPr lang="el-GR" sz="2000" dirty="0" smtClean="0"/>
            </a:br>
            <a:r>
              <a:rPr lang="el-GR" sz="2000" dirty="0" smtClean="0"/>
              <a:t>α) το Gardasil που προστατεύει από λοίμωξη από τους HPV ιούς 6,11,16 και 18, και </a:t>
            </a:r>
            <a:br>
              <a:rPr lang="el-GR" sz="2000" dirty="0" smtClean="0"/>
            </a:br>
            <a:r>
              <a:rPr lang="el-GR" sz="2000" dirty="0" smtClean="0"/>
              <a:t>β) το Cervarix που προστατεύει από τη λοίμωξη από τους HPV τύπους 16 και 18, οι οποίοι είναι οι πλέον καρκινογόνοι    </a:t>
            </a:r>
            <a:endParaRPr lang="el-GR" sz="2400" dirty="0" smtClean="0"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Πότε το κάνουμε:</a:t>
            </a:r>
          </a:p>
          <a:p>
            <a:pPr lvl="1"/>
            <a:r>
              <a:rPr lang="el-GR" sz="2000" dirty="0" smtClean="0"/>
              <a:t>Συνιστάται στα κορίτσια ηλικίας 12-26 ετών</a:t>
            </a:r>
          </a:p>
          <a:p>
            <a:pPr lvl="1"/>
            <a:r>
              <a:rPr lang="el-GR" sz="2000" dirty="0" smtClean="0"/>
              <a:t>Σε χώρες του εξωτερικού συνιστάται και ο εμβολιασμός των αγοριών</a:t>
            </a:r>
            <a:endParaRPr lang="el-GR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235745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Σεξουαλικώς Μεταδιδόμενα Νοσήματα 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9144000" cy="178592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l-GR" sz="2400" dirty="0" smtClean="0">
                <a:solidFill>
                  <a:srgbClr val="C00000"/>
                </a:solidFill>
              </a:rPr>
              <a:t>     «Αν είναι  να βγάλετε τα μάτια σας» </a:t>
            </a:r>
          </a:p>
          <a:p>
            <a:pPr algn="l">
              <a:defRPr/>
            </a:pPr>
            <a:r>
              <a:rPr lang="el-GR" sz="2400" dirty="0" smtClean="0">
                <a:solidFill>
                  <a:srgbClr val="C00000"/>
                </a:solidFill>
              </a:rPr>
              <a:t>      (που θα έλεγε και η μάνα μου….)</a:t>
            </a:r>
          </a:p>
          <a:p>
            <a:pPr algn="l">
              <a:defRPr/>
            </a:pPr>
            <a:endParaRPr lang="el-GR" sz="2400" dirty="0" smtClean="0">
              <a:solidFill>
                <a:srgbClr val="C00000"/>
              </a:solidFill>
            </a:endParaRPr>
          </a:p>
          <a:p>
            <a:pPr algn="r">
              <a:defRPr/>
            </a:pPr>
            <a:r>
              <a:rPr lang="el-GR" sz="2400" dirty="0" smtClean="0">
                <a:solidFill>
                  <a:srgbClr val="C00000"/>
                </a:solidFill>
              </a:rPr>
              <a:t>… τότε </a:t>
            </a:r>
            <a:r>
              <a:rPr lang="el-GR" sz="2400" b="1" dirty="0" smtClean="0">
                <a:solidFill>
                  <a:srgbClr val="C00000"/>
                </a:solidFill>
              </a:rPr>
              <a:t>φορέστε  το προφυλακτικό</a:t>
            </a:r>
          </a:p>
          <a:p>
            <a:endParaRPr lang="el-GR" sz="2400" dirty="0"/>
          </a:p>
        </p:txBody>
      </p:sp>
      <p:pic>
        <p:nvPicPr>
          <p:cNvPr id="7" name="6 - Εικόνα" descr="main cristi180884 shutterstock_58061779.jpg"/>
          <p:cNvPicPr>
            <a:picLocks noChangeAspect="1"/>
          </p:cNvPicPr>
          <p:nvPr/>
        </p:nvPicPr>
        <p:blipFill>
          <a:blip r:embed="rId2" cstate="print"/>
          <a:srcRect t="7310" b="10575"/>
          <a:stretch>
            <a:fillRect/>
          </a:stretch>
        </p:blipFill>
        <p:spPr>
          <a:xfrm>
            <a:off x="0" y="1928802"/>
            <a:ext cx="918689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0925"/>
            <a:ext cx="4419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μετρό-Αρκά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keep-calm-and-wear-a-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7465" y="1071546"/>
            <a:ext cx="3929070" cy="4583915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42852"/>
            <a:ext cx="9144000" cy="23574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Σεξουαλικώς Μεταδιδόμενα Νοσήματα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0" y="5786454"/>
            <a:ext cx="9144000" cy="17859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/>
              <a:t>Ευχαριστώ για την προσοχή σας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Γονόρροια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l-GR" b="1" dirty="0" smtClean="0">
                <a:solidFill>
                  <a:srgbClr val="C00000"/>
                </a:solidFill>
              </a:rPr>
              <a:t>Βλεννόρροια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l-GR" sz="2000" b="1" dirty="0"/>
              <a:t>Αίτιο</a:t>
            </a:r>
            <a:r>
              <a:rPr lang="el-GR" sz="2000" dirty="0"/>
              <a:t> : </a:t>
            </a:r>
            <a:endParaRPr lang="el-GR" sz="20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l-GR" sz="2000" dirty="0"/>
              <a:t>	</a:t>
            </a:r>
            <a:r>
              <a:rPr lang="el-GR" sz="2000" dirty="0" smtClean="0"/>
              <a:t>Γονόκοκκος</a:t>
            </a:r>
            <a:r>
              <a:rPr lang="el-GR" sz="2000" dirty="0"/>
              <a:t>, προκαλεί μόλυνση της ουρήθρας, του τραχήλου της μήτρας, ορθού, φάρυγγα. </a:t>
            </a:r>
          </a:p>
          <a:p>
            <a:pPr>
              <a:lnSpc>
                <a:spcPct val="80000"/>
              </a:lnSpc>
              <a:buNone/>
              <a:defRPr/>
            </a:pPr>
            <a:endParaRPr lang="el-GR" sz="20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l-GR" sz="2000" b="1" dirty="0" smtClean="0"/>
              <a:t>Συμπτώματα</a:t>
            </a:r>
            <a:r>
              <a:rPr lang="el-GR" sz="2000" dirty="0" smtClean="0"/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l-GR" sz="2000" dirty="0"/>
              <a:t>	</a:t>
            </a:r>
            <a:r>
              <a:rPr lang="el-GR" sz="2000" dirty="0" smtClean="0"/>
              <a:t>α</a:t>
            </a:r>
            <a:r>
              <a:rPr lang="el-GR" sz="2000" dirty="0"/>
              <a:t>) Κάψιμο στην </a:t>
            </a:r>
            <a:r>
              <a:rPr lang="el-GR" sz="2000" dirty="0" smtClean="0"/>
              <a:t>ούρηση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l-GR" sz="2000" dirty="0"/>
              <a:t>	</a:t>
            </a:r>
            <a:r>
              <a:rPr lang="el-GR" sz="2000" dirty="0" smtClean="0"/>
              <a:t>β</a:t>
            </a:r>
            <a:r>
              <a:rPr lang="el-GR" sz="2000" dirty="0"/>
              <a:t>) Λευκό ή κίτρινο έκκριμα από την </a:t>
            </a:r>
            <a:r>
              <a:rPr lang="el-GR" sz="2000" dirty="0" smtClean="0"/>
              <a:t>ουρήθρα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l-GR" sz="2000" dirty="0"/>
              <a:t>	</a:t>
            </a:r>
            <a:r>
              <a:rPr lang="el-GR" sz="2000" dirty="0" smtClean="0"/>
              <a:t>γ</a:t>
            </a:r>
            <a:r>
              <a:rPr lang="el-GR" sz="2000" dirty="0"/>
              <a:t>) Κολπικά </a:t>
            </a:r>
            <a:r>
              <a:rPr lang="el-GR" sz="2000" dirty="0" smtClean="0"/>
              <a:t>υγρά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l-GR" sz="2000" dirty="0"/>
              <a:t>	</a:t>
            </a:r>
            <a:r>
              <a:rPr lang="el-GR" sz="2000" dirty="0" smtClean="0"/>
              <a:t>δ</a:t>
            </a:r>
            <a:r>
              <a:rPr lang="el-GR" sz="2000" dirty="0"/>
              <a:t>) Η μετάδοση του γίνεται αποκλειστικά με την </a:t>
            </a:r>
            <a:r>
              <a:rPr lang="el-GR" sz="2000" dirty="0" smtClean="0"/>
              <a:t>σεξουαλική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l-GR" sz="2000" dirty="0"/>
              <a:t>	 </a:t>
            </a:r>
            <a:r>
              <a:rPr lang="el-GR" sz="2000" dirty="0" smtClean="0"/>
              <a:t>   επαφή</a:t>
            </a:r>
            <a:r>
              <a:rPr lang="el-GR" sz="2000" dirty="0"/>
              <a:t>.</a:t>
            </a:r>
          </a:p>
          <a:p>
            <a:pPr lvl="1">
              <a:lnSpc>
                <a:spcPct val="80000"/>
              </a:lnSpc>
              <a:defRPr/>
            </a:pPr>
            <a:endParaRPr lang="el-GR" sz="2200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l-GR" sz="2200" dirty="0" smtClean="0">
                <a:solidFill>
                  <a:srgbClr val="C00000"/>
                </a:solidFill>
              </a:rPr>
              <a:t>	</a:t>
            </a:r>
            <a:r>
              <a:rPr lang="el-GR" sz="2200" i="1" dirty="0" smtClean="0">
                <a:solidFill>
                  <a:srgbClr val="C00000"/>
                </a:solidFill>
              </a:rPr>
              <a:t>Η </a:t>
            </a:r>
            <a:r>
              <a:rPr lang="el-GR" sz="2200" i="1" dirty="0">
                <a:solidFill>
                  <a:srgbClr val="C00000"/>
                </a:solidFill>
              </a:rPr>
              <a:t>μετάδοση γίνεται με την σεξουαλική επαφή με μολυσμένο </a:t>
            </a:r>
            <a:r>
              <a:rPr lang="el-GR" sz="2200" i="1" dirty="0" smtClean="0">
                <a:solidFill>
                  <a:srgbClr val="C00000"/>
                </a:solidFill>
              </a:rPr>
              <a:t>άτομο και </a:t>
            </a:r>
            <a:r>
              <a:rPr lang="el-GR" sz="2200" i="1" dirty="0">
                <a:solidFill>
                  <a:srgbClr val="C00000"/>
                </a:solidFill>
              </a:rPr>
              <a:t>μπορεί να προληφθεί με την πρακτική του</a:t>
            </a:r>
            <a:r>
              <a:rPr lang="el-GR" sz="2200" b="1" i="1" dirty="0">
                <a:solidFill>
                  <a:srgbClr val="C00000"/>
                </a:solidFill>
              </a:rPr>
              <a:t> ασφαλούς σεξ </a:t>
            </a:r>
            <a:r>
              <a:rPr lang="el-GR" sz="2200" i="1" dirty="0">
                <a:solidFill>
                  <a:srgbClr val="C00000"/>
                </a:solidFill>
              </a:rPr>
              <a:t>και την </a:t>
            </a:r>
            <a:r>
              <a:rPr lang="el-GR" sz="2200" b="1" i="1" dirty="0">
                <a:solidFill>
                  <a:srgbClr val="C00000"/>
                </a:solidFill>
              </a:rPr>
              <a:t>σωστή χρήση προφυλακτικού.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Ποια είναι τα ΣΜΝ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207167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Κολπίτιδα, ουρηθρίτιδα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Γονόρροια</a:t>
            </a:r>
            <a:r>
              <a:rPr lang="en-US" sz="2800" dirty="0" smtClean="0"/>
              <a:t>/</a:t>
            </a:r>
            <a:r>
              <a:rPr lang="el-GR" sz="2800" dirty="0" smtClean="0"/>
              <a:t>Βλεννόρροια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Φθειρίαση -  ψείρες εφηβαίου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Έ</a:t>
            </a:r>
            <a:r>
              <a:rPr lang="el-GR" sz="2800" dirty="0" smtClean="0"/>
              <a:t>ρπης γεννητικών οργάνων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Σύφιλη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Ηπατίτιδα 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Ηπατίτιδα </a:t>
            </a:r>
            <a:r>
              <a:rPr lang="en-US" sz="28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AIDS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n-US" sz="2800" dirty="0" smtClean="0"/>
              <a:t>HPV</a:t>
            </a:r>
            <a:r>
              <a:rPr lang="el-GR" sz="2800" dirty="0" smtClean="0"/>
              <a:t> λοίμωξη</a:t>
            </a:r>
            <a:endParaRPr lang="el-GR" sz="2800" dirty="0"/>
          </a:p>
        </p:txBody>
      </p:sp>
      <p:pic>
        <p:nvPicPr>
          <p:cNvPr id="4" name="3 - Εικόνα" descr="Con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345279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2125</Words>
  <Application>Microsoft Office PowerPoint</Application>
  <PresentationFormat>Προβολή στην οθόνη (4:3)</PresentationFormat>
  <Paragraphs>483</Paragraphs>
  <Slides>75</Slides>
  <Notes>16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75</vt:i4>
      </vt:variant>
    </vt:vector>
  </HeadingPairs>
  <TitlesOfParts>
    <vt:vector size="85" baseType="lpstr">
      <vt:lpstr>ＭＳ Ｐゴシック</vt:lpstr>
      <vt:lpstr>Arial</vt:lpstr>
      <vt:lpstr>Arial </vt:lpstr>
      <vt:lpstr>Calibri</vt:lpstr>
      <vt:lpstr>Tahoma</vt:lpstr>
      <vt:lpstr>Times New Roman</vt:lpstr>
      <vt:lpstr>Wingdings</vt:lpstr>
      <vt:lpstr>Θέμα του Office</vt:lpstr>
      <vt:lpstr>Γράφημα</vt:lpstr>
      <vt:lpstr>Chart</vt:lpstr>
      <vt:lpstr>Επιδημιολογία και πρόληψη Σεξουαλικώς Μεταδιδόμενων Νοσημάτων (ΣΜΝ) </vt:lpstr>
      <vt:lpstr>Τι είναι τα ΣΜΝ</vt:lpstr>
      <vt:lpstr>Παρουσίαση του PowerPoint</vt:lpstr>
      <vt:lpstr>Ποια είναι τα ΣΜΝ</vt:lpstr>
      <vt:lpstr>Ποια είναι τα ΣΜΝ</vt:lpstr>
      <vt:lpstr>Κολπίτιδα, ουρηθρίτιδα</vt:lpstr>
      <vt:lpstr>Ποια είναι τα ΣΜΝ</vt:lpstr>
      <vt:lpstr>Γονόρροια/Βλεννόρροια</vt:lpstr>
      <vt:lpstr>Ποια είναι τα ΣΜΝ</vt:lpstr>
      <vt:lpstr>Φθειρίαση -  ψείρες εφηβαίου</vt:lpstr>
      <vt:lpstr>Ποια είναι τα ΣΜΝ</vt:lpstr>
      <vt:lpstr> Έρπης γεννητικών οργάνων</vt:lpstr>
      <vt:lpstr>Παρουσίαση του PowerPoint</vt:lpstr>
      <vt:lpstr>Ποια είναι τα ΣΜΝ</vt:lpstr>
      <vt:lpstr>Σύφιλη</vt:lpstr>
      <vt:lpstr>Σύφιλη</vt:lpstr>
      <vt:lpstr>Σύφιλη</vt:lpstr>
      <vt:lpstr>Σύφιλη</vt:lpstr>
      <vt:lpstr>Ποια είναι τα ΣΜΝ</vt:lpstr>
      <vt:lpstr>Το Ήπαρ</vt:lpstr>
      <vt:lpstr> Ηπατίτιδα Β</vt:lpstr>
      <vt:lpstr>Παρουσίαση του PowerPoint</vt:lpstr>
      <vt:lpstr> Ηπατίτιδα Β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Ποια είναι τα ΣΜΝ</vt:lpstr>
      <vt:lpstr> Ηπατίτιδα C</vt:lpstr>
      <vt:lpstr> Ηπατίτιδα C</vt:lpstr>
      <vt:lpstr> Ηπατίτιδα C στην Ελλάδα</vt:lpstr>
      <vt:lpstr> Πρόληψη της Ηπατίτιδας C</vt:lpstr>
      <vt:lpstr>Ποια είναι τα ΣΜΝ</vt:lpstr>
      <vt:lpstr>Σύνδρομο επίκτητης ανοσοανεπάρκειας AIDS (acquired immunodeficiency syndrome) </vt:lpstr>
      <vt:lpstr>HIV  Ιός της ανθρώπινης ανοσοανεπάρκειας</vt:lpstr>
      <vt:lpstr>AIDS</vt:lpstr>
      <vt:lpstr>AIDS</vt:lpstr>
      <vt:lpstr>AIDS Πως ξεκίνησαν όλα;</vt:lpstr>
      <vt:lpstr>AIDS Πως ξεκίνησαν όλα;</vt:lpstr>
      <vt:lpstr>AIDS Πως συνέχισαν όλα;</vt:lpstr>
      <vt:lpstr>AIDS Πως συνέχισαν όλα;</vt:lpstr>
      <vt:lpstr>AIDS Πως συνέχισαν όλα;</vt:lpstr>
      <vt:lpstr>AIDS Πως συνέχισαν όλα;</vt:lpstr>
      <vt:lpstr>AIDS Πως συνέχισαν όλα;</vt:lpstr>
      <vt:lpstr>AIDS Πως συνέχισαν όλα;</vt:lpstr>
      <vt:lpstr>AIDS Πως συνέχισαν όλα;</vt:lpstr>
      <vt:lpstr>AIDS Πως συνέχισαν όλα;</vt:lpstr>
      <vt:lpstr>AIDS Πως συνέχισαν όλα;</vt:lpstr>
      <vt:lpstr>AIDS Πως μεταδίδεται;</vt:lpstr>
      <vt:lpstr>AIDS Πως μεταδίδεται;</vt:lpstr>
      <vt:lpstr>AIDS Πως μεταδίδεται;</vt:lpstr>
      <vt:lpstr>AIDS Πως μεταδίδεται;</vt:lpstr>
      <vt:lpstr>AIDS Μεταδίδεται με το φιλί;</vt:lpstr>
      <vt:lpstr>AIDS Μεταδίδεται με κοινωνικές επαφές;</vt:lpstr>
      <vt:lpstr>AIDS Μεταδίδεται με κοινωνικές επαφές;</vt:lpstr>
      <vt:lpstr>AIDS Μεταδίδεται με κοινωνικές επαφές;</vt:lpstr>
      <vt:lpstr>AIDS </vt:lpstr>
      <vt:lpstr>Ποια είναι τα ΣΜΝ</vt:lpstr>
      <vt:lpstr>HPV Λοίμωξη</vt:lpstr>
      <vt:lpstr>HPV Λοίμωξη</vt:lpstr>
      <vt:lpstr>HPV Λοίμωξη</vt:lpstr>
      <vt:lpstr>HPV Λοίμωξη</vt:lpstr>
      <vt:lpstr>HPV Λοίμωξη</vt:lpstr>
      <vt:lpstr>HPV Λοίμωξη</vt:lpstr>
      <vt:lpstr>HPV Λοίμωξη</vt:lpstr>
      <vt:lpstr>Σεξουαλικώς Μεταδιδόμενα Νοσήματα  </vt:lpstr>
      <vt:lpstr>Παρουσίαση του PowerPoint</vt:lpstr>
      <vt:lpstr>Παρουσίαση του PowerPoint</vt:lpstr>
      <vt:lpstr>Παρουσίαση του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Επιδημιολογία και πρόληψη Σεξουαλικώς Μεταδιδομένων Νοσημάτων</dc:title>
  <dc:creator>tsionisth@hotmail.com</dc:creator>
  <cp:lastModifiedBy>Tsionis Charis - Τσιώνης Χάρης</cp:lastModifiedBy>
  <cp:revision>85</cp:revision>
  <dcterms:created xsi:type="dcterms:W3CDTF">2013-12-09T16:34:12Z</dcterms:created>
  <dcterms:modified xsi:type="dcterms:W3CDTF">2016-11-30T17:44:22Z</dcterms:modified>
</cp:coreProperties>
</file>