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Lst>
  <p:sldSz cy="6858000" cx="12192000"/>
  <p:notesSz cx="6858000" cy="9144000"/>
  <p:embeddedFontLst>
    <p:embeddedFont>
      <p:font typeface="Tahoma"/>
      <p:regular r:id="rId84"/>
      <p:bold r:id="rId85"/>
    </p:embeddedFont>
    <p:embeddedFont>
      <p:font typeface="Helvetica Neue"/>
      <p:regular r:id="rId86"/>
      <p:bold r:id="rId87"/>
      <p:italic r:id="rId88"/>
      <p:boldItalic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EDFAC826-8739-4618-AA31-AFEEA7FBB5A9}">
  <a:tblStyle styleId="{EDFAC826-8739-4618-AA31-AFEEA7FBB5A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9EFF7"/>
          </a:solidFill>
        </a:fill>
      </a:tcStyle>
    </a:wholeTbl>
    <a:band1H>
      <a:tcStyle>
        <a:fill>
          <a:solidFill>
            <a:srgbClr val="D0DEEF"/>
          </a:solidFill>
        </a:fill>
      </a:tcStyle>
    </a:band1H>
    <a:band1V>
      <a:tcStyle>
        <a:fill>
          <a:solidFill>
            <a:srgbClr val="D0DEEF"/>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 styleId="{77873165-F6FB-436E-B884-B28B5104CC64}" styleName="Table_1"/>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Tahoma-regular.fntdata"/><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font" Target="fonts/HelveticaNeue-regular.fntdata"/><Relationship Id="rId41" Type="http://schemas.openxmlformats.org/officeDocument/2006/relationships/slide" Target="slides/slide36.xml"/><Relationship Id="rId85" Type="http://schemas.openxmlformats.org/officeDocument/2006/relationships/font" Target="fonts/Tahoma-bold.fntdata"/><Relationship Id="rId44" Type="http://schemas.openxmlformats.org/officeDocument/2006/relationships/slide" Target="slides/slide39.xml"/><Relationship Id="rId88" Type="http://schemas.openxmlformats.org/officeDocument/2006/relationships/font" Target="fonts/HelveticaNeue-italic.fntdata"/><Relationship Id="rId43" Type="http://schemas.openxmlformats.org/officeDocument/2006/relationships/slide" Target="slides/slide38.xml"/><Relationship Id="rId87" Type="http://schemas.openxmlformats.org/officeDocument/2006/relationships/font" Target="fonts/HelveticaNeue-bold.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HelveticaNeue-boldItalic.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97" name="Shape 9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9" name="Shape 15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5" name="Shape 16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7" name="Shape 1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3" name="Shape 18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0" name="Shape 19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6" name="Shape 19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2" name="Shape 20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04" name="Shape 10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14" name="Shape 21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20" name="Shape 22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26" name="Shape 22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2" name="Shape 23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9" name="Shape 23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45" name="Shape 24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2" name="Shape 25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8" name="Shape 2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64" name="Shape 26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1" name="Shape 2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7" name="Shape 2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83" name="Shape 28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89" name="Shape 28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95" name="Shape 29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2" name="Shape 30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8" name="Shape 30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14" name="Shape 31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20" name="Shape 32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26" name="Shape 32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32" name="Shape 33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17" name="Shape 11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38" name="Shape 33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44" name="Shape 3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50" name="Shape 35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56" name="Shape 3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62" name="Shape 36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68" name="Shape 36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77" name="Shape 3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83" name="Shape 38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89" name="Shape 38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95" name="Shape 39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23" name="Shape 1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01" name="Shape 40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10" name="Shape 41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16" name="Shape 41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22" name="Shape 42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28" name="Shape 42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chemeClr val="dk1"/>
                </a:solidFill>
                <a:latin typeface="Arial"/>
                <a:ea typeface="Arial"/>
                <a:cs typeface="Arial"/>
                <a:sym typeface="Arial"/>
              </a:rPr>
              <a:t>‹#›</a:t>
            </a:fld>
          </a:p>
        </p:txBody>
      </p:sp>
      <p:sp>
        <p:nvSpPr>
          <p:cNvPr id="434" name="Shape 434"/>
          <p:cNvSpPr txBox="1"/>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chemeClr val="dk1"/>
                </a:solidFill>
                <a:latin typeface="Arial"/>
                <a:ea typeface="Arial"/>
                <a:cs typeface="Arial"/>
                <a:sym typeface="Arial"/>
              </a:rPr>
              <a:t>‹#›</a:t>
            </a:fld>
          </a:p>
        </p:txBody>
      </p:sp>
      <p:sp>
        <p:nvSpPr>
          <p:cNvPr id="435" name="Shape 435"/>
          <p:cNvSpPr/>
          <p:nvPr>
            <p:ph idx="2" type="sldImg"/>
          </p:nvPr>
        </p:nvSpPr>
        <p:spPr>
          <a:xfrm>
            <a:off x="385762" y="687387"/>
            <a:ext cx="6091237" cy="3427412"/>
          </a:xfrm>
          <a:custGeom>
            <a:pathLst>
              <a:path extrusionOk="0" h="120000" w="120000">
                <a:moveTo>
                  <a:pt x="0" y="0"/>
                </a:moveTo>
                <a:lnTo>
                  <a:pt x="120000" y="0"/>
                </a:lnTo>
                <a:lnTo>
                  <a:pt x="120000" y="120000"/>
                </a:lnTo>
                <a:lnTo>
                  <a:pt x="0" y="120000"/>
                </a:lnTo>
                <a:close/>
              </a:path>
            </a:pathLst>
          </a:custGeom>
          <a:noFill/>
          <a:ln>
            <a:noFill/>
          </a:ln>
        </p:spPr>
      </p:sp>
      <p:sp>
        <p:nvSpPr>
          <p:cNvPr id="436" name="Shape 436"/>
          <p:cNvSpPr txBox="1"/>
          <p:nvPr>
            <p:ph idx="1" type="body"/>
          </p:nvPr>
        </p:nvSpPr>
        <p:spPr>
          <a:xfrm>
            <a:off x="914400" y="4343400"/>
            <a:ext cx="5029199" cy="4113212"/>
          </a:xfrm>
          <a:prstGeom prst="rect">
            <a:avLst/>
          </a:prstGeom>
          <a:noFill/>
          <a:ln>
            <a:noFill/>
          </a:ln>
        </p:spPr>
        <p:txBody>
          <a:bodyPr anchorCtr="0" anchor="t" bIns="45425" lIns="90875" rIns="90875" tIns="45425">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5" name="Shape 505"/>
        <p:cNvGrpSpPr/>
        <p:nvPr/>
      </p:nvGrpSpPr>
      <p:grpSpPr>
        <a:xfrm>
          <a:off x="0" y="0"/>
          <a:ext cx="0" cy="0"/>
          <a:chOff x="0" y="0"/>
          <a:chExt cx="0" cy="0"/>
        </a:xfrm>
      </p:grpSpPr>
      <p:sp>
        <p:nvSpPr>
          <p:cNvPr id="506" name="Shape 50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chemeClr val="dk1"/>
                </a:solidFill>
                <a:latin typeface="Arial"/>
                <a:ea typeface="Arial"/>
                <a:cs typeface="Arial"/>
                <a:sym typeface="Arial"/>
              </a:rPr>
              <a:t>‹#›</a:t>
            </a:fld>
          </a:p>
        </p:txBody>
      </p:sp>
      <p:sp>
        <p:nvSpPr>
          <p:cNvPr id="507" name="Shape 507"/>
          <p:cNvSpPr txBox="1"/>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chemeClr val="dk1"/>
                </a:solidFill>
                <a:latin typeface="Arial"/>
                <a:ea typeface="Arial"/>
                <a:cs typeface="Arial"/>
                <a:sym typeface="Arial"/>
              </a:rPr>
              <a:t>‹#›</a:t>
            </a:fld>
          </a:p>
        </p:txBody>
      </p:sp>
      <p:sp>
        <p:nvSpPr>
          <p:cNvPr id="508" name="Shape 50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a:noFill/>
          </a:ln>
        </p:spPr>
      </p:sp>
      <p:sp>
        <p:nvSpPr>
          <p:cNvPr id="509" name="Shape 50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23" name="Shape 5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29" name="Shape 52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3" name="Shape 533"/>
        <p:cNvGrpSpPr/>
        <p:nvPr/>
      </p:nvGrpSpPr>
      <p:grpSpPr>
        <a:xfrm>
          <a:off x="0" y="0"/>
          <a:ext cx="0" cy="0"/>
          <a:chOff x="0" y="0"/>
          <a:chExt cx="0" cy="0"/>
        </a:xfrm>
      </p:grpSpPr>
      <p:sp>
        <p:nvSpPr>
          <p:cNvPr id="534" name="Shape 53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35" name="Shape 53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29" name="Shape 12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0" name="Shape 540"/>
        <p:cNvGrpSpPr/>
        <p:nvPr/>
      </p:nvGrpSpPr>
      <p:grpSpPr>
        <a:xfrm>
          <a:off x="0" y="0"/>
          <a:ext cx="0" cy="0"/>
          <a:chOff x="0" y="0"/>
          <a:chExt cx="0" cy="0"/>
        </a:xfrm>
      </p:grpSpPr>
      <p:sp>
        <p:nvSpPr>
          <p:cNvPr id="541" name="Shape 54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42" name="Shape 54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48" name="Shape 54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54" name="Shape 55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5" name="Shape 585"/>
        <p:cNvGrpSpPr/>
        <p:nvPr/>
      </p:nvGrpSpPr>
      <p:grpSpPr>
        <a:xfrm>
          <a:off x="0" y="0"/>
          <a:ext cx="0" cy="0"/>
          <a:chOff x="0" y="0"/>
          <a:chExt cx="0" cy="0"/>
        </a:xfrm>
      </p:grpSpPr>
      <p:sp>
        <p:nvSpPr>
          <p:cNvPr id="586" name="Shape 58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87" name="Shape 58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1" name="Shape 591"/>
        <p:cNvGrpSpPr/>
        <p:nvPr/>
      </p:nvGrpSpPr>
      <p:grpSpPr>
        <a:xfrm>
          <a:off x="0" y="0"/>
          <a:ext cx="0" cy="0"/>
          <a:chOff x="0" y="0"/>
          <a:chExt cx="0" cy="0"/>
        </a:xfrm>
      </p:grpSpPr>
      <p:sp>
        <p:nvSpPr>
          <p:cNvPr id="592" name="Shape 59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93" name="Shape 5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7" name="Shape 597"/>
        <p:cNvGrpSpPr/>
        <p:nvPr/>
      </p:nvGrpSpPr>
      <p:grpSpPr>
        <a:xfrm>
          <a:off x="0" y="0"/>
          <a:ext cx="0" cy="0"/>
          <a:chOff x="0" y="0"/>
          <a:chExt cx="0" cy="0"/>
        </a:xfrm>
      </p:grpSpPr>
      <p:sp>
        <p:nvSpPr>
          <p:cNvPr id="598" name="Shape 59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99" name="Shape 5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05" name="Shape 60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9" name="Shape 609"/>
        <p:cNvGrpSpPr/>
        <p:nvPr/>
      </p:nvGrpSpPr>
      <p:grpSpPr>
        <a:xfrm>
          <a:off x="0" y="0"/>
          <a:ext cx="0" cy="0"/>
          <a:chOff x="0" y="0"/>
          <a:chExt cx="0" cy="0"/>
        </a:xfrm>
      </p:grpSpPr>
      <p:sp>
        <p:nvSpPr>
          <p:cNvPr id="610" name="Shape 61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11" name="Shape 61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5" name="Shape 615"/>
        <p:cNvGrpSpPr/>
        <p:nvPr/>
      </p:nvGrpSpPr>
      <p:grpSpPr>
        <a:xfrm>
          <a:off x="0" y="0"/>
          <a:ext cx="0" cy="0"/>
          <a:chOff x="0" y="0"/>
          <a:chExt cx="0" cy="0"/>
        </a:xfrm>
      </p:grpSpPr>
      <p:sp>
        <p:nvSpPr>
          <p:cNvPr id="616" name="Shape 61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17" name="Shape 61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23" name="Shape 6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35" name="Shape 13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29" name="Shape 62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3" name="Shape 633"/>
        <p:cNvGrpSpPr/>
        <p:nvPr/>
      </p:nvGrpSpPr>
      <p:grpSpPr>
        <a:xfrm>
          <a:off x="0" y="0"/>
          <a:ext cx="0" cy="0"/>
          <a:chOff x="0" y="0"/>
          <a:chExt cx="0" cy="0"/>
        </a:xfrm>
      </p:grpSpPr>
      <p:sp>
        <p:nvSpPr>
          <p:cNvPr id="634" name="Shape 63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35" name="Shape 63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9" name="Shape 639"/>
        <p:cNvGrpSpPr/>
        <p:nvPr/>
      </p:nvGrpSpPr>
      <p:grpSpPr>
        <a:xfrm>
          <a:off x="0" y="0"/>
          <a:ext cx="0" cy="0"/>
          <a:chOff x="0" y="0"/>
          <a:chExt cx="0" cy="0"/>
        </a:xfrm>
      </p:grpSpPr>
      <p:sp>
        <p:nvSpPr>
          <p:cNvPr id="640" name="Shape 64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41" name="Shape 64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47" name="Shape 64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1" name="Shape 651"/>
        <p:cNvGrpSpPr/>
        <p:nvPr/>
      </p:nvGrpSpPr>
      <p:grpSpPr>
        <a:xfrm>
          <a:off x="0" y="0"/>
          <a:ext cx="0" cy="0"/>
          <a:chOff x="0" y="0"/>
          <a:chExt cx="0" cy="0"/>
        </a:xfrm>
      </p:grpSpPr>
      <p:sp>
        <p:nvSpPr>
          <p:cNvPr id="652" name="Shape 65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53" name="Shape 65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60" name="Shape 66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6" name="Shape 666"/>
        <p:cNvGrpSpPr/>
        <p:nvPr/>
      </p:nvGrpSpPr>
      <p:grpSpPr>
        <a:xfrm>
          <a:off x="0" y="0"/>
          <a:ext cx="0" cy="0"/>
          <a:chOff x="0" y="0"/>
          <a:chExt cx="0" cy="0"/>
        </a:xfrm>
      </p:grpSpPr>
      <p:sp>
        <p:nvSpPr>
          <p:cNvPr id="667" name="Shape 66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68" name="Shape 66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2" name="Shape 672"/>
        <p:cNvGrpSpPr/>
        <p:nvPr/>
      </p:nvGrpSpPr>
      <p:grpSpPr>
        <a:xfrm>
          <a:off x="0" y="0"/>
          <a:ext cx="0" cy="0"/>
          <a:chOff x="0" y="0"/>
          <a:chExt cx="0" cy="0"/>
        </a:xfrm>
      </p:grpSpPr>
      <p:sp>
        <p:nvSpPr>
          <p:cNvPr id="673" name="Shape 67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74" name="Shape 67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8" name="Shape 678"/>
        <p:cNvGrpSpPr/>
        <p:nvPr/>
      </p:nvGrpSpPr>
      <p:grpSpPr>
        <a:xfrm>
          <a:off x="0" y="0"/>
          <a:ext cx="0" cy="0"/>
          <a:chOff x="0" y="0"/>
          <a:chExt cx="0" cy="0"/>
        </a:xfrm>
      </p:grpSpPr>
      <p:sp>
        <p:nvSpPr>
          <p:cNvPr id="679" name="Shape 67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80" name="Shape 68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Τίτλος και περιεχόμενο">
    <p:spTree>
      <p:nvGrpSpPr>
        <p:cNvPr id="15" name="Shape 15"/>
        <p:cNvGrpSpPr/>
        <p:nvPr/>
      </p:nvGrpSpPr>
      <p:grpSpPr>
        <a:xfrm>
          <a:off x="0" y="0"/>
          <a:ext cx="0" cy="0"/>
          <a:chOff x="0" y="0"/>
          <a:chExt cx="0" cy="0"/>
        </a:xfrm>
      </p:grpSpPr>
      <p:sp>
        <p:nvSpPr>
          <p:cNvPr id="16" name="Shape 1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Περιεχόμενο με λεζάντα">
    <p:spTree>
      <p:nvGrpSpPr>
        <p:cNvPr id="69" name="Shape 69"/>
        <p:cNvGrpSpPr/>
        <p:nvPr/>
      </p:nvGrpSpPr>
      <p:grpSpPr>
        <a:xfrm>
          <a:off x="0" y="0"/>
          <a:ext cx="0" cy="0"/>
          <a:chOff x="0" y="0"/>
          <a:chExt cx="0" cy="0"/>
        </a:xfrm>
      </p:grpSpPr>
      <p:sp>
        <p:nvSpPr>
          <p:cNvPr id="70" name="Shape 70"/>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1" name="Shape 71"/>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2" name="Shape 72"/>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Εικόνα με λεζάντα">
    <p:spTree>
      <p:nvGrpSpPr>
        <p:cNvPr id="76" name="Shape 76"/>
        <p:cNvGrpSpPr/>
        <p:nvPr/>
      </p:nvGrpSpPr>
      <p:grpSpPr>
        <a:xfrm>
          <a:off x="0" y="0"/>
          <a:ext cx="0" cy="0"/>
          <a:chOff x="0" y="0"/>
          <a:chExt cx="0" cy="0"/>
        </a:xfrm>
      </p:grpSpPr>
      <p:sp>
        <p:nvSpPr>
          <p:cNvPr id="77" name="Shape 77"/>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9" name="Shape 79"/>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80" name="Shape 8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Τίτλος και Κατακόρυφο κείμενο">
    <p:spTree>
      <p:nvGrpSpPr>
        <p:cNvPr id="83" name="Shape 83"/>
        <p:cNvGrpSpPr/>
        <p:nvPr/>
      </p:nvGrpSpPr>
      <p:grpSpPr>
        <a:xfrm>
          <a:off x="0" y="0"/>
          <a:ext cx="0" cy="0"/>
          <a:chOff x="0" y="0"/>
          <a:chExt cx="0" cy="0"/>
        </a:xfrm>
      </p:grpSpPr>
      <p:sp>
        <p:nvSpPr>
          <p:cNvPr id="84" name="Shape 8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5" name="Shape 85"/>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Κατακόρυφος τίτλος και Κείμενο">
    <p:spTree>
      <p:nvGrpSpPr>
        <p:cNvPr id="89" name="Shape 89"/>
        <p:cNvGrpSpPr/>
        <p:nvPr/>
      </p:nvGrpSpPr>
      <p:grpSpPr>
        <a:xfrm>
          <a:off x="0" y="0"/>
          <a:ext cx="0" cy="0"/>
          <a:chOff x="0" y="0"/>
          <a:chExt cx="0" cy="0"/>
        </a:xfrm>
      </p:grpSpPr>
      <p:sp>
        <p:nvSpPr>
          <p:cNvPr id="90" name="Shape 90"/>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1" name="Shape 91"/>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Κενή">
    <p:spTree>
      <p:nvGrpSpPr>
        <p:cNvPr id="21" name="Shape 21"/>
        <p:cNvGrpSpPr/>
        <p:nvPr/>
      </p:nvGrpSpPr>
      <p:grpSpPr>
        <a:xfrm>
          <a:off x="0" y="0"/>
          <a:ext cx="0" cy="0"/>
          <a:chOff x="0" y="0"/>
          <a:chExt cx="0" cy="0"/>
        </a:xfrm>
      </p:grpSpPr>
      <p:sp>
        <p:nvSpPr>
          <p:cNvPr id="22" name="Shape 2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dgm">
  <p:cSld name="Τίτλος και Διάγραμμα ή Οργανόγραμμα">
    <p:spTree>
      <p:nvGrpSpPr>
        <p:cNvPr id="25" name="Shape 25"/>
        <p:cNvGrpSpPr/>
        <p:nvPr/>
      </p:nvGrpSpPr>
      <p:grpSpPr>
        <a:xfrm>
          <a:off x="0" y="0"/>
          <a:ext cx="0" cy="0"/>
          <a:chOff x="0" y="0"/>
          <a:chExt cx="0" cy="0"/>
        </a:xfrm>
      </p:grpSpPr>
      <p:sp>
        <p:nvSpPr>
          <p:cNvPr id="26" name="Shape 26"/>
          <p:cNvSpPr txBox="1"/>
          <p:nvPr>
            <p:ph type="title"/>
          </p:nvPr>
        </p:nvSpPr>
        <p:spPr>
          <a:xfrm>
            <a:off x="609600" y="277813"/>
            <a:ext cx="10972799" cy="113982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p:nvPr>
            <p:ph idx="2" type="dgm"/>
          </p:nvPr>
        </p:nvSpPr>
        <p:spPr>
          <a:xfrm>
            <a:off x="609600" y="1600200"/>
            <a:ext cx="10972799" cy="4530724"/>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609600" y="6248400"/>
            <a:ext cx="2844800" cy="4572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4165600" y="6248400"/>
            <a:ext cx="3860799" cy="4572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8737600" y="6248400"/>
            <a:ext cx="2844800" cy="4572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Τίτλος και Πίνακας">
    <p:spTree>
      <p:nvGrpSpPr>
        <p:cNvPr id="31" name="Shape 31"/>
        <p:cNvGrpSpPr/>
        <p:nvPr/>
      </p:nvGrpSpPr>
      <p:grpSpPr>
        <a:xfrm>
          <a:off x="0" y="0"/>
          <a:ext cx="0" cy="0"/>
          <a:chOff x="0" y="0"/>
          <a:chExt cx="0" cy="0"/>
        </a:xfrm>
      </p:grpSpPr>
      <p:sp>
        <p:nvSpPr>
          <p:cNvPr id="32" name="Shape 32"/>
          <p:cNvSpPr txBox="1"/>
          <p:nvPr>
            <p:ph type="title"/>
          </p:nvPr>
        </p:nvSpPr>
        <p:spPr>
          <a:xfrm>
            <a:off x="609600" y="277813"/>
            <a:ext cx="10972799" cy="113982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Διαφάνεια τίτλου">
    <p:spTree>
      <p:nvGrpSpPr>
        <p:cNvPr id="36" name="Shape 36"/>
        <p:cNvGrpSpPr/>
        <p:nvPr/>
      </p:nvGrpSpPr>
      <p:grpSpPr>
        <a:xfrm>
          <a:off x="0" y="0"/>
          <a:ext cx="0" cy="0"/>
          <a:chOff x="0" y="0"/>
          <a:chExt cx="0" cy="0"/>
        </a:xfrm>
      </p:grpSpPr>
      <p:sp>
        <p:nvSpPr>
          <p:cNvPr id="37" name="Shape 37"/>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39" name="Shape 3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Κεφαλίδα ενότητας">
    <p:spTree>
      <p:nvGrpSpPr>
        <p:cNvPr id="42" name="Shape 42"/>
        <p:cNvGrpSpPr/>
        <p:nvPr/>
      </p:nvGrpSpPr>
      <p:grpSpPr>
        <a:xfrm>
          <a:off x="0" y="0"/>
          <a:ext cx="0" cy="0"/>
          <a:chOff x="0" y="0"/>
          <a:chExt cx="0" cy="0"/>
        </a:xfrm>
      </p:grpSpPr>
      <p:sp>
        <p:nvSpPr>
          <p:cNvPr id="43" name="Shape 43"/>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45" name="Shape 4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Δύο περιεχόμενα">
    <p:spTree>
      <p:nvGrpSpPr>
        <p:cNvPr id="48" name="Shape 48"/>
        <p:cNvGrpSpPr/>
        <p:nvPr/>
      </p:nvGrpSpPr>
      <p:grpSpPr>
        <a:xfrm>
          <a:off x="0" y="0"/>
          <a:ext cx="0" cy="0"/>
          <a:chOff x="0" y="0"/>
          <a:chExt cx="0" cy="0"/>
        </a:xfrm>
      </p:grpSpPr>
      <p:sp>
        <p:nvSpPr>
          <p:cNvPr id="49" name="Shape 4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0" name="Shape 50"/>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Σύγκριση">
    <p:spTree>
      <p:nvGrpSpPr>
        <p:cNvPr id="55" name="Shape 55"/>
        <p:cNvGrpSpPr/>
        <p:nvPr/>
      </p:nvGrpSpPr>
      <p:grpSpPr>
        <a:xfrm>
          <a:off x="0" y="0"/>
          <a:ext cx="0" cy="0"/>
          <a:chOff x="0" y="0"/>
          <a:chExt cx="0" cy="0"/>
        </a:xfrm>
      </p:grpSpPr>
      <p:sp>
        <p:nvSpPr>
          <p:cNvPr id="56" name="Shape 56"/>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7" name="Shape 57"/>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8" name="Shape 58"/>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0" name="Shape 60"/>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Μόνο τίτλος">
    <p:spTree>
      <p:nvGrpSpPr>
        <p:cNvPr id="64" name="Shape 64"/>
        <p:cNvGrpSpPr/>
        <p:nvPr/>
      </p:nvGrpSpPr>
      <p:grpSpPr>
        <a:xfrm>
          <a:off x="0" y="0"/>
          <a:ext cx="0" cy="0"/>
          <a:chOff x="0" y="0"/>
          <a:chExt cx="0" cy="0"/>
        </a:xfrm>
      </p:grpSpPr>
      <p:sp>
        <p:nvSpPr>
          <p:cNvPr id="65" name="Shape 65"/>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l-GR"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1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1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00" name="Shape 10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p:txBody>
      </p:sp>
      <p:sp>
        <p:nvSpPr>
          <p:cNvPr id="101" name="Shape 101"/>
          <p:cNvSpPr/>
          <p:nvPr/>
        </p:nvSpPr>
        <p:spPr>
          <a:xfrm>
            <a:off x="1090411" y="2906108"/>
            <a:ext cx="6096000" cy="2062103"/>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1" i="0" lang="el-GR" sz="3200" u="none" cap="none" strike="noStrike">
                <a:solidFill>
                  <a:schemeClr val="dk1"/>
                </a:solidFill>
                <a:latin typeface="Calibri"/>
                <a:ea typeface="Calibri"/>
                <a:cs typeface="Calibri"/>
                <a:sym typeface="Calibri"/>
              </a:rPr>
              <a:t>Τσιώνης Χάρης</a:t>
            </a:r>
          </a:p>
          <a:p>
            <a:pPr indent="0" lvl="0" marL="0" marR="0" rtl="0" algn="r">
              <a:spcBef>
                <a:spcPts val="0"/>
              </a:spcBef>
              <a:buSzPct val="25000"/>
              <a:buNone/>
            </a:pPr>
            <a:r>
              <a:rPr b="1" i="0" lang="el-GR" sz="3200" u="none" cap="none" strike="noStrike">
                <a:solidFill>
                  <a:schemeClr val="dk1"/>
                </a:solidFill>
                <a:latin typeface="Calibri"/>
                <a:ea typeface="Calibri"/>
                <a:cs typeface="Calibri"/>
                <a:sym typeface="Calibri"/>
              </a:rPr>
              <a:t>Γαστρεντερολόγος</a:t>
            </a:r>
          </a:p>
          <a:p>
            <a:pPr indent="0" lvl="0" marL="0" marR="0" rtl="0" algn="r">
              <a:spcBef>
                <a:spcPts val="0"/>
              </a:spcBef>
              <a:buSzPct val="25000"/>
              <a:buNone/>
            </a:pPr>
            <a:r>
              <a:rPr b="1" i="0" lang="el-GR" sz="3200" u="none" cap="none" strike="noStrike">
                <a:solidFill>
                  <a:schemeClr val="dk1"/>
                </a:solidFill>
                <a:latin typeface="Calibri"/>
                <a:ea typeface="Calibri"/>
                <a:cs typeface="Calibri"/>
                <a:sym typeface="Calibri"/>
              </a:rPr>
              <a:t>Σέρρες</a:t>
            </a:r>
          </a:p>
          <a:p>
            <a:pPr indent="0" lvl="0" marL="0" marR="0" rtl="0" algn="r">
              <a:spcBef>
                <a:spcPts val="0"/>
              </a:spcBef>
              <a:buSzPct val="25000"/>
              <a:buNone/>
            </a:pPr>
            <a:r>
              <a:rPr b="1" i="0" lang="el-GR" sz="3200" u="none" cap="none" strike="noStrike">
                <a:solidFill>
                  <a:schemeClr val="dk1"/>
                </a:solidFill>
                <a:latin typeface="Calibri"/>
                <a:ea typeface="Calibri"/>
                <a:cs typeface="Calibri"/>
                <a:sym typeface="Calibri"/>
              </a:rPr>
              <a:t>E-mail: </a:t>
            </a:r>
            <a:r>
              <a:rPr b="1" i="1" lang="el-GR" sz="3200" u="none" cap="none" strike="noStrike">
                <a:solidFill>
                  <a:schemeClr val="accent1"/>
                </a:solidFill>
                <a:latin typeface="Calibri"/>
                <a:ea typeface="Calibri"/>
                <a:cs typeface="Calibri"/>
                <a:sym typeface="Calibri"/>
              </a:rPr>
              <a:t>tsionisx@hotmail.com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56" name="Shape 156"/>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chemeClr val="dk1"/>
              </a:buClr>
              <a:buSzPct val="25000"/>
              <a:buFont typeface="Arial"/>
              <a:buNone/>
            </a:pPr>
            <a:r>
              <a:rPr b="1" i="0" lang="el-GR" sz="2590" u="none" cap="none" strike="noStrike">
                <a:solidFill>
                  <a:schemeClr val="dk1"/>
                </a:solidFill>
                <a:latin typeface="Calibri"/>
                <a:ea typeface="Calibri"/>
                <a:cs typeface="Calibri"/>
                <a:sym typeface="Calibri"/>
              </a:rPr>
              <a:t>Guidelines on the irritable bowel syndrome. Mechanisms and practical management</a:t>
            </a:r>
          </a:p>
          <a:p>
            <a:pPr indent="0" lvl="0" marL="0" marR="0" rtl="0" algn="l">
              <a:lnSpc>
                <a:spcPct val="70000"/>
              </a:lnSpc>
              <a:spcBef>
                <a:spcPts val="1000"/>
              </a:spcBef>
              <a:spcAft>
                <a:spcPts val="0"/>
              </a:spcAft>
              <a:buClr>
                <a:schemeClr val="dk1"/>
              </a:buClr>
              <a:buSzPct val="25000"/>
              <a:buFont typeface="Arial"/>
              <a:buNone/>
            </a:pPr>
            <a:br>
              <a:rPr b="1" i="0" lang="el-GR" sz="2590" u="none" cap="none" strike="noStrike">
                <a:solidFill>
                  <a:schemeClr val="dk1"/>
                </a:solidFill>
                <a:latin typeface="Calibri"/>
                <a:ea typeface="Calibri"/>
                <a:cs typeface="Calibri"/>
                <a:sym typeface="Calibri"/>
              </a:rPr>
            </a:br>
            <a:r>
              <a:rPr b="0" i="0" lang="el-GR" sz="2220" u="none" cap="none" strike="noStrike">
                <a:solidFill>
                  <a:schemeClr val="dk1"/>
                </a:solidFill>
                <a:latin typeface="Calibri"/>
                <a:ea typeface="Calibri"/>
                <a:cs typeface="Calibri"/>
                <a:sym typeface="Calibri"/>
              </a:rPr>
              <a:t>R Spiller, Q Aziz, F Creed, A Emmanuel, L Houghton, P Hungin, R Jones, D Kumar, G Rubin,N Trudgill, P Whorwell   </a:t>
            </a:r>
            <a:r>
              <a:rPr b="1" i="0" lang="el-GR" sz="1665" u="none" cap="none" strike="noStrike">
                <a:solidFill>
                  <a:schemeClr val="dk1"/>
                </a:solidFill>
                <a:latin typeface="Calibri"/>
                <a:ea typeface="Calibri"/>
                <a:cs typeface="Calibri"/>
                <a:sym typeface="Calibri"/>
              </a:rPr>
              <a:t>Gut 2007;56:1770–1798</a:t>
            </a:r>
            <a:r>
              <a:rPr b="0" i="0" lang="el-GR" sz="1665" u="none" cap="none" strike="noStrike">
                <a:solidFill>
                  <a:schemeClr val="dk1"/>
                </a:solidFill>
                <a:latin typeface="Calibri"/>
                <a:ea typeface="Calibri"/>
                <a:cs typeface="Calibri"/>
                <a:sym typeface="Calibri"/>
              </a:rPr>
              <a:t>. doi: 10.1136/gut.2007.119446</a:t>
            </a:r>
          </a:p>
          <a:p>
            <a:pPr indent="0" lvl="0" marL="0" marR="0" rtl="0" algn="l">
              <a:lnSpc>
                <a:spcPct val="70000"/>
              </a:lnSpc>
              <a:spcBef>
                <a:spcPts val="1000"/>
              </a:spcBef>
              <a:spcAft>
                <a:spcPts val="0"/>
              </a:spcAft>
              <a:buClr>
                <a:schemeClr val="dk1"/>
              </a:buClr>
              <a:buSzPct val="25000"/>
              <a:buFont typeface="Arial"/>
              <a:buNone/>
            </a:pPr>
            <a:r>
              <a:t/>
            </a:r>
            <a:endParaRPr b="0" i="0" sz="1665"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ct val="25000"/>
              <a:buFont typeface="Arial"/>
              <a:buNone/>
            </a:pPr>
            <a:r>
              <a:rPr b="1" i="0" lang="el-GR" sz="2590" u="none" cap="none" strike="noStrike">
                <a:solidFill>
                  <a:schemeClr val="dk1"/>
                </a:solidFill>
                <a:latin typeface="Calibri"/>
                <a:ea typeface="Calibri"/>
                <a:cs typeface="Calibri"/>
                <a:sym typeface="Calibri"/>
              </a:rPr>
              <a:t>Alarm features in irritable bowel syndrome</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 Age &gt;50 years</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Short history of symptoms</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Documented weight loss</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Nocturnal symptoms</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Male sex</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Family history of colon cancer</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Anaemia</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Rectal bleeding</a:t>
            </a:r>
          </a:p>
          <a:p>
            <a:pPr indent="-228600" lvl="0" marL="228600" marR="0" rtl="0" algn="l">
              <a:lnSpc>
                <a:spcPct val="70000"/>
              </a:lnSpc>
              <a:spcBef>
                <a:spcPts val="1000"/>
              </a:spcBef>
              <a:spcAft>
                <a:spcPts val="0"/>
              </a:spcAft>
              <a:buClr>
                <a:schemeClr val="dk1"/>
              </a:buClr>
              <a:buSzPct val="99615"/>
              <a:buFont typeface="Arial"/>
              <a:buChar char="•"/>
            </a:pPr>
            <a:r>
              <a:rPr b="0" i="0" lang="el-GR" sz="2590" u="none" cap="none" strike="noStrike">
                <a:solidFill>
                  <a:schemeClr val="dk1"/>
                </a:solidFill>
                <a:latin typeface="Calibri"/>
                <a:ea typeface="Calibri"/>
                <a:cs typeface="Calibri"/>
                <a:sym typeface="Calibri"/>
              </a:rPr>
              <a:t>Recent antibiotic use</a:t>
            </a:r>
          </a:p>
          <a:p>
            <a:pPr indent="0" lvl="0" marL="0" marR="0" rtl="0" algn="l">
              <a:lnSpc>
                <a:spcPct val="7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flipH="1" rot="10800000">
            <a:off x="1524000" y="6858001"/>
            <a:ext cx="9144000" cy="100013"/>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3600" u="none" cap="none" strike="noStrike">
              <a:solidFill>
                <a:schemeClr val="dk1"/>
              </a:solidFill>
              <a:latin typeface="Calibri"/>
              <a:ea typeface="Calibri"/>
              <a:cs typeface="Calibri"/>
              <a:sym typeface="Calibri"/>
            </a:endParaRPr>
          </a:p>
        </p:txBody>
      </p:sp>
      <p:pic>
        <p:nvPicPr>
          <p:cNvPr descr="pelecans stin exedra" id="162" name="Shape 162"/>
          <p:cNvPicPr preferRelativeResize="0"/>
          <p:nvPr>
            <p:ph idx="1" type="body"/>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68" name="Shape 168"/>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πρόκειται για μια λειτουργική διαταραχή του παχέος εντέρου που δεν απειλεί την υγεία ή την ζωή αλλά μπορεί να απειλήσει λίγο ή πολύ σοβαρά την ποιότητα ζωής</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ένα πολύπλοκο θεραπευτικό πρόβλημα που θα χρειαστεί προσπάθεια, συχνή επικοινωνία και κυρίως αφιέρωση χρόνου</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συχνά αναφέρεται ότι δεν υπάρχει άλλη πάθηση για την οποία ο χρόνος που αφιερώνει ο γιατρός να είναι τόσο σημαντικός.</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74" name="Shape 174"/>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δεν υπάρχει διαθέσιμη θεραπεία που να αντιμετωπίζει οριστικά το πρόβλημα</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καμία θεραπευτική επιλογή δεν έχει αποδειχθεί αποτελεσματική άμεσα και σε βάθος χρόνου </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όλες οι θεραπευτικές επιλογές ουσιαστικά στοχεύουν στην ανακούφιση των ασθενών από τα συμπτώματά τους </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όλες οι μελέτες αναδεικνύουν υψηλή ανταπόκριση στο placebo (&gt;40%) πράγμα που περιορίζει την αξιολόγηση των πιο πάνω θεραπειών.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80" name="Shape 18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Η θεραπευτική προσπάθεια στο ΣΕΕ στηρίζεται: </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στις αλλαγές του τρόπου διατροφής και του τρόπου ζωής του ασθενούς,</a:t>
            </a:r>
          </a:p>
          <a:p>
            <a:pPr indent="-228600" lvl="0" marL="228600" marR="0" rtl="0" algn="l">
              <a:lnSpc>
                <a:spcPct val="90000"/>
              </a:lnSpc>
              <a:spcBef>
                <a:spcPts val="1000"/>
              </a:spcBef>
              <a:spcAft>
                <a:spcPts val="0"/>
              </a:spcAft>
              <a:buClr>
                <a:schemeClr val="dk1"/>
              </a:buClr>
              <a:buSzPct val="100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στην ψυχολογική θεραπευτική προσέγγιση του </a:t>
            </a:r>
          </a:p>
          <a:p>
            <a:pPr indent="-228600" lvl="0" marL="228600" marR="0" rtl="0" algn="l">
              <a:lnSpc>
                <a:spcPct val="90000"/>
              </a:lnSpc>
              <a:spcBef>
                <a:spcPts val="1000"/>
              </a:spcBef>
              <a:spcAft>
                <a:spcPts val="0"/>
              </a:spcAft>
              <a:buClr>
                <a:schemeClr val="dk1"/>
              </a:buClr>
              <a:buSzPct val="100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στην φαρμακευτική αγωγή.</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86" name="Shape 186"/>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1" i="0" lang="el-GR" sz="4000" u="none" cap="none" strike="noStrike">
                <a:solidFill>
                  <a:schemeClr val="dk1"/>
                </a:solidFill>
                <a:latin typeface="Calibri"/>
                <a:ea typeface="Calibri"/>
                <a:cs typeface="Calibri"/>
                <a:sym typeface="Calibri"/>
              </a:rPr>
              <a:t>Διατροφή</a:t>
            </a:r>
          </a:p>
          <a:p>
            <a:pPr indent="0" lvl="0" marL="0" marR="0" rtl="0" algn="ctr">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pic>
        <p:nvPicPr>
          <p:cNvPr descr="441615-51med[1]" id="187" name="Shape 187"/>
          <p:cNvPicPr preferRelativeResize="0"/>
          <p:nvPr/>
        </p:nvPicPr>
        <p:blipFill rotWithShape="1">
          <a:blip r:embed="rId3">
            <a:alphaModFix/>
          </a:blip>
          <a:srcRect b="0" l="0" r="0" t="0"/>
          <a:stretch/>
        </p:blipFill>
        <p:spPr>
          <a:xfrm>
            <a:off x="4231757" y="1828800"/>
            <a:ext cx="3486667" cy="5029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93" name="Shape 193"/>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Διατροφή:</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Είναι ένα ιδιαίτερα πολύπλοκο θέμα γιατί ο κάθε ασθενής είναι ένα ιδιαίτερο πρόβλημα που απαιτεί ιδιαίτερη προσέγγιση. </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Σαν γενικός κανόνας ισχύει ότι δεν περιορίζουμε τίποτε αν δεν αναφερθεί από τον ίδιο τον ασθενή ως πρόβλημα. </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Σε κάθε περίπτωση πρέπει να εξηγούμε στους ασθενείς ότι δεν ευθύνονται οι τροφές για το σύνδρομο αλλά επιδεινώνουν τα συμπτώματα</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99" name="Shape 199"/>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folHlink"/>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Διατροφή:</a:t>
            </a:r>
          </a:p>
          <a:p>
            <a:pPr indent="-228600" lvl="0" marL="228600" marR="0" rtl="0" algn="l">
              <a:lnSpc>
                <a:spcPct val="9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Δεν υπάρχει αξιόπιστος και ειδικός οδηγός αποκλεισμού τροφών για την αποφυγή της «δυσανεξίας» σε αυτές, με συνέπεια η προσέγγιση του γιατρού στο ζήτημα αυτό να είναι εμπειρική.</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ρύθμιση της πρόσληψης </a:t>
            </a:r>
            <a:r>
              <a:rPr b="1" i="0" lang="el-GR" sz="2800" u="none" cap="none" strike="noStrike">
                <a:solidFill>
                  <a:schemeClr val="dk1"/>
                </a:solidFill>
                <a:latin typeface="Calibri"/>
                <a:ea typeface="Calibri"/>
                <a:cs typeface="Calibri"/>
                <a:sym typeface="Calibri"/>
              </a:rPr>
              <a:t> ινών, υδατανθράκων </a:t>
            </a:r>
            <a:r>
              <a:rPr b="0" i="0" lang="el-GR" sz="2800" u="none" cap="none" strike="noStrike">
                <a:solidFill>
                  <a:schemeClr val="dk1"/>
                </a:solidFill>
                <a:latin typeface="Calibri"/>
                <a:ea typeface="Calibri"/>
                <a:cs typeface="Calibri"/>
                <a:sym typeface="Calibri"/>
              </a:rPr>
              <a:t>και</a:t>
            </a:r>
            <a:r>
              <a:rPr b="1" i="0" lang="el-GR" sz="2800" u="none" cap="none" strike="noStrike">
                <a:solidFill>
                  <a:schemeClr val="dk1"/>
                </a:solidFill>
                <a:latin typeface="Calibri"/>
                <a:ea typeface="Calibri"/>
                <a:cs typeface="Calibri"/>
                <a:sym typeface="Calibri"/>
              </a:rPr>
              <a:t> λίπους</a:t>
            </a: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buClr>
                <a:schemeClr val="dk1"/>
              </a:buClr>
              <a:buSzPct val="25000"/>
              <a:buFont typeface="Arial"/>
              <a:buNone/>
            </a:pPr>
            <a:r>
              <a:rPr b="0" i="0" lang="el-GR" sz="2800" u="none" cap="none" strike="noStrike">
                <a:solidFill>
                  <a:schemeClr val="dk1"/>
                </a:solidFill>
                <a:latin typeface="Calibri"/>
                <a:ea typeface="Calibri"/>
                <a:cs typeface="Calibri"/>
                <a:sym typeface="Calibri"/>
              </a:rPr>
              <a:t>   φαίνεται να είναι πιο εύκολη μέθοδος για τον προσδιορισμό των τροφών προς αποκλεισμό παρά για κάθε τρόφιμο ξεχωριστά.</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05" name="Shape 205"/>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Διατροφή:</a:t>
            </a:r>
          </a:p>
          <a:p>
            <a:pPr indent="-228600" lvl="0" marL="22860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25000"/>
              <a:buFont typeface="Arial"/>
              <a:buNone/>
            </a:pPr>
            <a:r>
              <a:rPr b="0" i="0" lang="el-GR" sz="2800" u="none" cap="none" strike="noStrike">
                <a:solidFill>
                  <a:schemeClr val="dk1"/>
                </a:solidFill>
                <a:latin typeface="Calibri"/>
                <a:ea typeface="Calibri"/>
                <a:cs typeface="Calibri"/>
                <a:sym typeface="Calibri"/>
              </a:rPr>
              <a:t>  Ως προς την </a:t>
            </a:r>
            <a:r>
              <a:rPr b="1" i="0" lang="el-GR" sz="2800" u="none" cap="none" strike="noStrike">
                <a:solidFill>
                  <a:schemeClr val="dk1"/>
                </a:solidFill>
                <a:latin typeface="Calibri"/>
                <a:ea typeface="Calibri"/>
                <a:cs typeface="Calibri"/>
                <a:sym typeface="Calibri"/>
              </a:rPr>
              <a:t>φυτική ίνα</a:t>
            </a:r>
            <a:r>
              <a:rPr b="0" i="0" lang="el-GR" sz="2800" u="none" cap="none" strike="noStrike">
                <a:solidFill>
                  <a:schemeClr val="dk1"/>
                </a:solidFill>
                <a:latin typeface="Calibri"/>
                <a:ea typeface="Calibri"/>
                <a:cs typeface="Calibri"/>
                <a:sym typeface="Calibri"/>
              </a:rPr>
              <a:t> πολλά έχουν ειπωθεί και γραφτεί και εδώ όμως το τελικό πηλίκο είναι μάλλον αντικρουόμενες απόψεις.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11" name="Shape 211"/>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folHlink"/>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Διατροφή:</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σε ασθενείς που κάνουν υπερβολική κατανάλωση ινών προτείνουμε μείωση.</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σε ασθενείς με ΣΕΕ και δυσκοιλιότητα που δεν φτάνουν οι προσλαμβανόμενες με τις τροφές ίνες προτείνουμε την πρόσληψη διαλυτών φυτικών ινών. </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αύξηση της χρήσης διαλυτών φυτικών ινών πρέπει να γίνεται σταδιακά (σε διάστημα μιας εβδομάδος) ώστε να ελαχιστοποιηθούν συμπτώματα όπως μετεωρισμός, βορβορυγμοί και «κράμπες».</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039414" y="277813"/>
            <a:ext cx="6040190" cy="11398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107" name="Shape 107"/>
          <p:cNvPicPr preferRelativeResize="0"/>
          <p:nvPr>
            <p:ph idx="1" type="body"/>
          </p:nvPr>
        </p:nvPicPr>
        <p:blipFill rotWithShape="1">
          <a:blip r:embed="rId3">
            <a:alphaModFix/>
          </a:blip>
          <a:srcRect b="0" l="0" r="0" t="0"/>
          <a:stretch/>
        </p:blipFill>
        <p:spPr>
          <a:xfrm>
            <a:off x="3039415" y="0"/>
            <a:ext cx="60401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17" name="Shape 217"/>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folHlink"/>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Διατροφή:</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στην πρόσληψη </a:t>
            </a:r>
            <a:r>
              <a:rPr b="1" i="0" lang="el-GR" sz="2800" u="none" cap="none" strike="noStrike">
                <a:solidFill>
                  <a:schemeClr val="dk1"/>
                </a:solidFill>
                <a:latin typeface="Calibri"/>
                <a:ea typeface="Calibri"/>
                <a:cs typeface="Calibri"/>
                <a:sym typeface="Calibri"/>
              </a:rPr>
              <a:t>υδατανθράκων</a:t>
            </a:r>
            <a:r>
              <a:rPr b="0" i="0" lang="el-GR" sz="2800" u="none" cap="none" strike="noStrike">
                <a:solidFill>
                  <a:schemeClr val="dk1"/>
                </a:solidFill>
                <a:latin typeface="Calibri"/>
                <a:ea typeface="Calibri"/>
                <a:cs typeface="Calibri"/>
                <a:sym typeface="Calibri"/>
              </a:rPr>
              <a:t> έχει σημασία σε ποιους πληθυσμούς αναφερόμαστε. </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 περιορισμός ή αποκλεισμός των σχετικών υδατανθράκων σε ασθενείς που παρουσιάζουν δυσαπορρόφηση σε αυτούς έχει σαφές και αναμφισβήτητο όφελος.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23" name="Shape 223"/>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folHlink"/>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Διατροφή:</a:t>
            </a:r>
          </a:p>
          <a:p>
            <a:pPr indent="-228600" lvl="0" marL="22860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buClr>
                <a:schemeClr val="dk1"/>
              </a:buClr>
              <a:buSzPct val="25000"/>
              <a:buFont typeface="Arial"/>
              <a:buNone/>
            </a:pPr>
            <a:r>
              <a:rPr b="0" i="0" lang="el-GR" sz="2800" u="none" cap="none" strike="noStrike">
                <a:solidFill>
                  <a:schemeClr val="dk1"/>
                </a:solidFill>
                <a:latin typeface="Calibri"/>
                <a:ea typeface="Calibri"/>
                <a:cs typeface="Calibri"/>
                <a:sym typeface="Calibri"/>
              </a:rPr>
              <a:t>   Σε ασθενείς με ΣΕΕ και δυσανεξία στο </a:t>
            </a:r>
            <a:r>
              <a:rPr b="1" i="0" lang="el-GR" sz="2800" u="none" cap="none" strike="noStrike">
                <a:solidFill>
                  <a:schemeClr val="dk1"/>
                </a:solidFill>
                <a:latin typeface="Calibri"/>
                <a:ea typeface="Calibri"/>
                <a:cs typeface="Calibri"/>
                <a:sym typeface="Calibri"/>
              </a:rPr>
              <a:t>λίπος</a:t>
            </a:r>
            <a:r>
              <a:rPr b="0" i="0" lang="el-GR" sz="2800" u="none" cap="none" strike="noStrike">
                <a:solidFill>
                  <a:schemeClr val="dk1"/>
                </a:solidFill>
                <a:latin typeface="Calibri"/>
                <a:ea typeface="Calibri"/>
                <a:cs typeface="Calibri"/>
                <a:sym typeface="Calibri"/>
              </a:rPr>
              <a:t> έχει σημασία να αναφερθεί ότι τα φαινόμενα μετεωρισμού είναι πιο έντονα καθώς είναι γνωστό ότι η κατάσταση αυτή μπορεί να παράγει περισσότερα αέρια και να αυξήσει την σπλαχνική υπερευαισθησία σε σχέση με υγιή άτομα</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29" name="Shape 229"/>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folHlink"/>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Διατροφή:</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σε πρακτικό επίπεδο είναι ωφέλιμο να</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προτείνονται τα βραστά λαχανικά έναντι των ωμών</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είναι απαραίτητη η πρόσληψη σημαντικής ποσότητας νερού.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τα γεύματα να είναι μικρά και συχνότερα, σε σταθερές ώρες και χωρίς βιασύνη. </a:t>
            </a:r>
          </a:p>
          <a:p>
            <a:pPr indent="-228600" lvl="0" marL="228600" marR="0" rtl="0" algn="l">
              <a:lnSpc>
                <a:spcPct val="90000"/>
              </a:lnSpc>
              <a:spcBef>
                <a:spcPts val="1000"/>
              </a:spcBef>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συστήνεται ο περιορισμός στο τσάι, καφέ, αλκοόλ, μπαχαρικά ενώ ζεστά αφεψήματα όπως χαμόμηλο ή μέντα είναι ωφέλιμα.</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35" name="Shape 235"/>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1" i="0" lang="el-GR" sz="4000" u="none" cap="none" strike="noStrike">
                <a:solidFill>
                  <a:schemeClr val="dk1"/>
                </a:solidFill>
                <a:latin typeface="Calibri"/>
                <a:ea typeface="Calibri"/>
                <a:cs typeface="Calibri"/>
                <a:sym typeface="Calibri"/>
              </a:rPr>
              <a:t>αλλαγές στον τρόπο ζωής</a:t>
            </a:r>
          </a:p>
          <a:p>
            <a:pPr indent="0" lvl="0" marL="0" marR="0" rtl="0" algn="ctr">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pic>
        <p:nvPicPr>
          <p:cNvPr descr="verrazano[1]" id="236" name="Shape 236"/>
          <p:cNvPicPr preferRelativeResize="0"/>
          <p:nvPr/>
        </p:nvPicPr>
        <p:blipFill rotWithShape="1">
          <a:blip r:embed="rId3">
            <a:alphaModFix/>
          </a:blip>
          <a:srcRect b="0" l="0" r="0" t="0"/>
          <a:stretch/>
        </p:blipFill>
        <p:spPr>
          <a:xfrm>
            <a:off x="2112417" y="2057646"/>
            <a:ext cx="7478148" cy="48003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42" name="Shape 242"/>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Αλλαγές τρόπου ζωής:</a:t>
            </a:r>
          </a:p>
          <a:p>
            <a:pPr indent="-228600" lvl="0" marL="228600" marR="0" rtl="0" algn="l">
              <a:lnSpc>
                <a:spcPct val="80000"/>
              </a:lnSpc>
              <a:spcBef>
                <a:spcPts val="1000"/>
              </a:spcBef>
              <a:spcAft>
                <a:spcPts val="0"/>
              </a:spcAft>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οι καταστάσεις άγχους δεν αποτελούν την αιτία του ΣΕΕ όμως μπορούν να επηρεάσουν σημαντικά τα συμπτώματα του και είναι χρήσιμη η ανάπτυξη «λογικών» αντιμετώπισης του.</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φυσική δραστηριότητα όπως το περπάτημα για 30’-60’ ημερησίως, άλλες αεροβικές ασκήσεις ή η κολύμβηση φαίνεται να βοηθούν</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είναι χρήσιμο η προσπάθεια για αφόδευση του ασθενούς να γίνεται δύο σταθερές ώρες την ημέρα και ανεξάρτητα από την ανάγκη για αφόδευση </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το κρύο στην κοιλιακή χώρα και τα κάτω άκρα φαίνεται να είναι αρνητικός παράγοντας στην σωστή λειτουργία του εντέρου ενώ τα ζεστά επιθέματα στην κοιλιά ή το ζεστό λουτρό βοηθούν στην ανακούφιση κύρια του κοιλιακού άλγους και του μετεωρισμού.</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48" name="Shape 248"/>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1" i="0" lang="el-GR" sz="4000" u="none" cap="none" strike="noStrike">
                <a:solidFill>
                  <a:schemeClr val="dk1"/>
                </a:solidFill>
                <a:latin typeface="Calibri"/>
                <a:ea typeface="Calibri"/>
                <a:cs typeface="Calibri"/>
                <a:sym typeface="Calibri"/>
              </a:rPr>
              <a:t>ψυχολογική θεραπευτική προσέγγιση</a:t>
            </a:r>
          </a:p>
          <a:p>
            <a:pPr indent="0" lvl="0" marL="0" marR="0" rtl="0" algn="ctr">
              <a:lnSpc>
                <a:spcPct val="90000"/>
              </a:lnSpc>
              <a:spcBef>
                <a:spcPts val="1000"/>
              </a:spcBef>
              <a:buClr>
                <a:schemeClr val="dk1"/>
              </a:buClr>
              <a:buSzPct val="25000"/>
              <a:buFont typeface="Arial"/>
              <a:buNone/>
            </a:pPr>
            <a:r>
              <a:t/>
            </a:r>
            <a:endParaRPr b="0" i="0" sz="4000" u="none" cap="none" strike="noStrike">
              <a:solidFill>
                <a:schemeClr val="dk1"/>
              </a:solidFill>
              <a:latin typeface="Calibri"/>
              <a:ea typeface="Calibri"/>
              <a:cs typeface="Calibri"/>
              <a:sym typeface="Calibri"/>
            </a:endParaRPr>
          </a:p>
        </p:txBody>
      </p:sp>
      <p:pic>
        <p:nvPicPr>
          <p:cNvPr descr="about_people%7Eimage[1]" id="249" name="Shape 249"/>
          <p:cNvPicPr preferRelativeResize="0"/>
          <p:nvPr/>
        </p:nvPicPr>
        <p:blipFill rotWithShape="1">
          <a:blip r:embed="rId3">
            <a:alphaModFix/>
          </a:blip>
          <a:srcRect b="0" l="0" r="0" t="0"/>
          <a:stretch/>
        </p:blipFill>
        <p:spPr>
          <a:xfrm>
            <a:off x="3671776" y="1977656"/>
            <a:ext cx="4848446" cy="48803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55" name="Shape 255"/>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25000"/>
              <a:buFont typeface="Arial"/>
              <a:buNone/>
            </a:pPr>
            <a:r>
              <a:t/>
            </a:r>
            <a:endParaRPr b="1" i="0" sz="2400" u="none" cap="none" strike="noStrike">
              <a:solidFill>
                <a:schemeClr val="folHlink"/>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Ψυχολογική θεραπευτική προσέγγιση:</a:t>
            </a:r>
          </a:p>
          <a:p>
            <a:pPr indent="-228600" lvl="0" marL="228600" marR="0" rtl="0" algn="l">
              <a:lnSpc>
                <a:spcPct val="80000"/>
              </a:lnSpc>
              <a:spcBef>
                <a:spcPts val="100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 ρόλος των ψυχολογικών παραγόντων στην έναρξη και εξέλιξη του ΣΕΕ είναι σύνθετος και παραμένει αμφισβητούμενος.</a:t>
            </a:r>
          </a:p>
          <a:p>
            <a:pPr indent="-228600" lvl="0" marL="228600" marR="0" rtl="0" algn="l">
              <a:lnSpc>
                <a:spcPct val="8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εάν είναι εφικτό, να γίνεται εκμάθηση τεχνικών χαλάρωσης (προοδευτική χαλάρωση μυών, βιοανάδραση, τεχνικές yoga κλπ.) </a:t>
            </a:r>
          </a:p>
          <a:p>
            <a:pPr indent="-228600" lvl="0" marL="228600" marR="0" rtl="0" algn="l">
              <a:lnSpc>
                <a:spcPct val="8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υπνοθεραπεία ως θεραπευτική παρέμβαση στους ασθενείς που δεν ανταποκρίθηκαν σε άλλες θεραπευτικές προσεγγίσεις και βέβαια πάσχουν από μόνιμα και όχι περιοδικά συμπτώματα.</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61" name="Shape 261"/>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Ψυχολογική θεραπευτική προσέγγιση:</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ανησυχία και η κατάθλιψη είναι συχνές σε ασθενείς με ΣΕΕ.</a:t>
            </a: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παραπομπή του ασθενούς σε επίπεδο Πρωτοβάθμιας Φροντίδας Υγείας σε ειδικό Ψυχίατρο πρέπει να γίνεται με ιδιαίτερη προσοχή και πάντα σε συνεννόηση με τον ασθενή και τις επιθυμίες του.</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67" name="Shape 267"/>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1" i="0" lang="el-GR" sz="4000" u="none" cap="none" strike="noStrike">
                <a:solidFill>
                  <a:schemeClr val="dk1"/>
                </a:solidFill>
                <a:latin typeface="Calibri"/>
                <a:ea typeface="Calibri"/>
                <a:cs typeface="Calibri"/>
                <a:sym typeface="Calibri"/>
              </a:rPr>
              <a:t>Φαρμακευτική αγωγή</a:t>
            </a:r>
          </a:p>
          <a:p>
            <a:pPr indent="0" lvl="0" marL="0" marR="0" rtl="0" algn="ctr">
              <a:lnSpc>
                <a:spcPct val="90000"/>
              </a:lnSpc>
              <a:spcBef>
                <a:spcPts val="1000"/>
              </a:spcBef>
              <a:buClr>
                <a:schemeClr val="dk1"/>
              </a:buClr>
              <a:buSzPct val="25000"/>
              <a:buFont typeface="Arial"/>
              <a:buNone/>
            </a:pPr>
            <a:r>
              <a:t/>
            </a:r>
            <a:endParaRPr b="0" i="0" sz="4000" u="none" cap="none" strike="noStrike">
              <a:solidFill>
                <a:schemeClr val="dk1"/>
              </a:solidFill>
              <a:latin typeface="Calibri"/>
              <a:ea typeface="Calibri"/>
              <a:cs typeface="Calibri"/>
              <a:sym typeface="Calibri"/>
            </a:endParaRPr>
          </a:p>
        </p:txBody>
      </p:sp>
      <p:pic>
        <p:nvPicPr>
          <p:cNvPr descr="Medicine-Crow[1]" id="268" name="Shape 268"/>
          <p:cNvPicPr preferRelativeResize="0"/>
          <p:nvPr/>
        </p:nvPicPr>
        <p:blipFill rotWithShape="1">
          <a:blip r:embed="rId3">
            <a:alphaModFix/>
          </a:blip>
          <a:srcRect b="0" l="0" r="0" t="0"/>
          <a:stretch/>
        </p:blipFill>
        <p:spPr>
          <a:xfrm>
            <a:off x="4007642" y="1765005"/>
            <a:ext cx="4176712" cy="509299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74" name="Shape 274"/>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Φαρμακευτική αγωγή:</a:t>
            </a:r>
          </a:p>
          <a:p>
            <a:pPr indent="-228600" lvl="0" marL="228600" marR="0" rtl="0" algn="l">
              <a:lnSpc>
                <a:spcPct val="8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έχουν δοκιμαστεί διάφορα φαρμακευτικά σκευάσματα με περιορισμένη αποτελεσματικότητα σε βασικά συμπτώματα όπως το </a:t>
            </a:r>
            <a:r>
              <a:rPr b="1" i="1" lang="el-GR" sz="2800" u="none" cap="none" strike="noStrike">
                <a:solidFill>
                  <a:schemeClr val="dk1"/>
                </a:solidFill>
                <a:latin typeface="Calibri"/>
                <a:ea typeface="Calibri"/>
                <a:cs typeface="Calibri"/>
                <a:sym typeface="Calibri"/>
              </a:rPr>
              <a:t>κοιλιακό άλγος</a:t>
            </a:r>
            <a:r>
              <a:rPr b="1" i="0" lang="el-GR" sz="2800" u="none" cap="none" strike="noStrike">
                <a:solidFill>
                  <a:schemeClr val="dk1"/>
                </a:solidFill>
                <a:latin typeface="Calibri"/>
                <a:ea typeface="Calibri"/>
                <a:cs typeface="Calibri"/>
                <a:sym typeface="Calibri"/>
              </a:rPr>
              <a:t> </a:t>
            </a:r>
            <a:r>
              <a:rPr b="0" i="0" lang="el-GR" sz="2800" u="none" cap="none" strike="noStrike">
                <a:solidFill>
                  <a:schemeClr val="dk1"/>
                </a:solidFill>
                <a:latin typeface="Calibri"/>
                <a:ea typeface="Calibri"/>
                <a:cs typeface="Calibri"/>
                <a:sym typeface="Calibri"/>
              </a:rPr>
              <a:t>και ο</a:t>
            </a:r>
            <a:r>
              <a:rPr b="1" i="0" lang="el-GR" sz="2800" u="none" cap="none" strike="noStrike">
                <a:solidFill>
                  <a:schemeClr val="dk1"/>
                </a:solidFill>
                <a:latin typeface="Calibri"/>
                <a:ea typeface="Calibri"/>
                <a:cs typeface="Calibri"/>
                <a:sym typeface="Calibri"/>
              </a:rPr>
              <a:t> </a:t>
            </a:r>
            <a:r>
              <a:rPr b="1" i="1" lang="el-GR" sz="2800" u="none" cap="none" strike="noStrike">
                <a:solidFill>
                  <a:schemeClr val="dk1"/>
                </a:solidFill>
                <a:latin typeface="Calibri"/>
                <a:ea typeface="Calibri"/>
                <a:cs typeface="Calibri"/>
                <a:sym typeface="Calibri"/>
              </a:rPr>
              <a:t>μετεωρισμός</a:t>
            </a:r>
            <a:r>
              <a:rPr b="1" i="0" lang="el-GR" sz="2800" u="none" cap="none" strike="noStrike">
                <a:solidFill>
                  <a:schemeClr val="dk1"/>
                </a:solidFill>
                <a:latin typeface="Calibri"/>
                <a:ea typeface="Calibri"/>
                <a:cs typeface="Calibri"/>
                <a:sym typeface="Calibri"/>
              </a:rPr>
              <a:t>. </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απάντηση των ασθενών στο </a:t>
            </a:r>
            <a:r>
              <a:rPr b="1" i="0" lang="el-GR" sz="2800" u="none" cap="none" strike="noStrike">
                <a:solidFill>
                  <a:schemeClr val="dk1"/>
                </a:solidFill>
                <a:latin typeface="Calibri"/>
                <a:ea typeface="Calibri"/>
                <a:cs typeface="Calibri"/>
                <a:sym typeface="Calibri"/>
              </a:rPr>
              <a:t>placebo</a:t>
            </a:r>
            <a:r>
              <a:rPr b="0" i="0" lang="el-GR" sz="2800" u="none" cap="none" strike="noStrike">
                <a:solidFill>
                  <a:schemeClr val="dk1"/>
                </a:solidFill>
                <a:latin typeface="Calibri"/>
                <a:ea typeface="Calibri"/>
                <a:cs typeface="Calibri"/>
                <a:sym typeface="Calibri"/>
              </a:rPr>
              <a:t> σε έως 40-50% συσκοτίζει τις ερμηνείες πολλών μελετών σε σχέση με τα φάρμακα.</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με δεδομένο ότι οι περισσότερες θεραπείες ωφελούν μόνο ένα μέρος των ασθενών, και ότι θεραπεύουμε τα συμπτώματα ενός συνδρόμου που δεν απειλεί την ζωή πρέπει να ξεκινάμε με τα </a:t>
            </a:r>
            <a:r>
              <a:rPr b="1" i="1" lang="el-GR" sz="2800" u="none" cap="none" strike="noStrike">
                <a:solidFill>
                  <a:schemeClr val="dk1"/>
                </a:solidFill>
                <a:latin typeface="Calibri"/>
                <a:ea typeface="Calibri"/>
                <a:cs typeface="Calibri"/>
                <a:sym typeface="Calibri"/>
              </a:rPr>
              <a:t>ασφαλέστερα και πιο οικονομικά σκευάσματα</a:t>
            </a:r>
            <a:r>
              <a:rPr b="1" i="0" lang="el-GR" sz="2800" u="none" cap="none" strike="noStrike">
                <a:solidFill>
                  <a:schemeClr val="dk1"/>
                </a:solidFill>
                <a:latin typeface="Calibri"/>
                <a:ea typeface="Calibri"/>
                <a:cs typeface="Calibri"/>
                <a:sym typeface="Calibri"/>
              </a:rPr>
              <a:t>. </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σε κάθε περίπτωση είναι απαραίτητο να γνωρίζουμε κάθε θεραπευτική δυνατότητα και να σχεδιάζουμε το πλάνο μας για κάθε ασθενή ξεχωριστά.</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13" name="Shape 113"/>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pic>
        <p:nvPicPr>
          <p:cNvPr id="114" name="Shape 114"/>
          <p:cNvPicPr preferRelativeResize="0"/>
          <p:nvPr/>
        </p:nvPicPr>
        <p:blipFill rotWithShape="1">
          <a:blip r:embed="rId3">
            <a:alphaModFix/>
          </a:blip>
          <a:srcRect b="0" l="0" r="0" t="0"/>
          <a:stretch/>
        </p:blipFill>
        <p:spPr>
          <a:xfrm>
            <a:off x="2200141" y="1146220"/>
            <a:ext cx="7791717" cy="571177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80" name="Shape 28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Φαρμακευτική αγωγή:</a:t>
            </a:r>
          </a:p>
          <a:p>
            <a:pPr indent="-228600" lvl="0" marL="228600" marR="0" rtl="0" algn="l">
              <a:lnSpc>
                <a:spcPct val="7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ΣΠΑΣΜΟΛΥΤΙΚΑ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ΙΝΕΣ ΚΑΙ ΦΑΡΜΑΚΑ ΚΑΤΑ ΤΗΣ ΔΥΣΚΟΙΛΙΟΤΗΤΑΣ</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ΑΝΤΙΔΙΑΡΡΟΪΚΑ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ΑΝΤΙΚΑΤΑΘΛΙΠΤΙΚΑ</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τρικυκλικά αντικαταθλιπτικά </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εκλεκτικοί αναστολείς υποδοχέων σεροτονίνης (SSRI)</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ΑΓΩΝΙΣΤΕΣ ΚΑΙ ΑΝΤΑΓΩΝΙΣΤΕΣ ΥΠΟΔΟΧΕΩΝ ΣΕΡΟΤΟΝΙΝΗΣ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αγωνιστές των 5-ΗΤ4 υποδοχέων (tegaserod)</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ανταγωνιστές των 5-ΗΤ3 υποδοχέων (alosetron)</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ΕΝΑΛΛΑΚΤΙΚΕΣ ΘΕΡΑΠΕΥΤΙΚΕΣ ΠΡΟΣΕΓΓΙΣΕΙΣ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(Αντιβιοτικά, Προβιοτικά, Βότανα..)</a:t>
            </a:r>
          </a:p>
          <a:p>
            <a:pPr indent="0" lvl="0" marL="0" marR="0" rtl="0" algn="l">
              <a:lnSpc>
                <a:spcPct val="8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86" name="Shape 286"/>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Σπασμολυτικά:</a:t>
            </a:r>
          </a:p>
          <a:p>
            <a:pPr indent="-228600" lvl="0" marL="228600" marR="0" rtl="0" algn="l">
              <a:lnSpc>
                <a:spcPct val="90000"/>
              </a:lnSpc>
              <a:spcBef>
                <a:spcPts val="1000"/>
              </a:spcBef>
              <a:spcAft>
                <a:spcPts val="0"/>
              </a:spcAft>
              <a:buClr>
                <a:schemeClr val="dk1"/>
              </a:buClr>
              <a:buSzPct val="25000"/>
              <a:buFont typeface="Arial"/>
              <a:buNone/>
            </a:pPr>
            <a:r>
              <a:t/>
            </a:r>
            <a:endParaRPr b="1" i="0" sz="1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τα φάρμακα που χρησιμοποιούνται: </a:t>
            </a:r>
            <a:r>
              <a:rPr b="1" i="0" lang="el-GR" sz="2800" u="none" cap="none" strike="noStrike">
                <a:solidFill>
                  <a:schemeClr val="dk1"/>
                </a:solidFill>
                <a:latin typeface="Calibri"/>
                <a:ea typeface="Calibri"/>
                <a:cs typeface="Calibri"/>
                <a:sym typeface="Calibri"/>
              </a:rPr>
              <a:t>οτιλόνιο</a:t>
            </a:r>
            <a:r>
              <a:rPr b="0" i="0" lang="el-GR" sz="2800" u="none" cap="none" strike="noStrike">
                <a:solidFill>
                  <a:schemeClr val="dk1"/>
                </a:solidFill>
                <a:latin typeface="Calibri"/>
                <a:ea typeface="Calibri"/>
                <a:cs typeface="Calibri"/>
                <a:sym typeface="Calibri"/>
              </a:rPr>
              <a:t> (Doralin), </a:t>
            </a:r>
            <a:r>
              <a:rPr b="1" i="0" lang="el-GR" sz="2800" u="none" cap="none" strike="noStrike">
                <a:solidFill>
                  <a:schemeClr val="dk1"/>
                </a:solidFill>
                <a:latin typeface="Calibri"/>
                <a:ea typeface="Calibri"/>
                <a:cs typeface="Calibri"/>
                <a:sym typeface="Calibri"/>
              </a:rPr>
              <a:t>πιναβέριο </a:t>
            </a:r>
            <a:r>
              <a:rPr b="0" i="0" lang="el-GR" sz="2800" u="none" cap="none" strike="noStrike">
                <a:solidFill>
                  <a:schemeClr val="dk1"/>
                </a:solidFill>
                <a:latin typeface="Calibri"/>
                <a:ea typeface="Calibri"/>
                <a:cs typeface="Calibri"/>
                <a:sym typeface="Calibri"/>
              </a:rPr>
              <a:t>(Dicetel), </a:t>
            </a:r>
            <a:r>
              <a:rPr b="1" i="0" lang="el-GR" sz="2800" u="none" cap="none" strike="noStrike">
                <a:solidFill>
                  <a:schemeClr val="dk1"/>
                </a:solidFill>
                <a:latin typeface="Calibri"/>
                <a:ea typeface="Calibri"/>
                <a:cs typeface="Calibri"/>
                <a:sym typeface="Calibri"/>
              </a:rPr>
              <a:t>μεμπεβερίνη</a:t>
            </a:r>
            <a:r>
              <a:rPr b="0" i="0" lang="el-GR" sz="2800" u="none" cap="none" strike="noStrike">
                <a:solidFill>
                  <a:schemeClr val="dk1"/>
                </a:solidFill>
                <a:latin typeface="Calibri"/>
                <a:ea typeface="Calibri"/>
                <a:cs typeface="Calibri"/>
                <a:sym typeface="Calibri"/>
              </a:rPr>
              <a:t> (Duspatalin), </a:t>
            </a:r>
            <a:r>
              <a:rPr b="1" i="0" lang="el-GR" sz="2800" u="none" cap="none" strike="noStrike">
                <a:solidFill>
                  <a:schemeClr val="dk1"/>
                </a:solidFill>
                <a:latin typeface="Calibri"/>
                <a:ea typeface="Calibri"/>
                <a:cs typeface="Calibri"/>
                <a:sym typeface="Calibri"/>
              </a:rPr>
              <a:t>τριμεμπουτίνη</a:t>
            </a:r>
            <a:r>
              <a:rPr b="0" i="0" lang="el-GR" sz="2800" u="none" cap="none" strike="noStrike">
                <a:solidFill>
                  <a:schemeClr val="dk1"/>
                </a:solidFill>
                <a:latin typeface="Calibri"/>
                <a:ea typeface="Calibri"/>
                <a:cs typeface="Calibri"/>
                <a:sym typeface="Calibri"/>
              </a:rPr>
              <a:t> (Ibutin).</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δεν φαίνεται να έχουν οποιαδήποτε ευεργετική επίδραση στα συμπτώματα της διάρροιας ή δυσκοιλιότητας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92" name="Shape 292"/>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Φαρμακευτική αγωγή:</a:t>
            </a:r>
          </a:p>
          <a:p>
            <a:pPr indent="-228600" lvl="0" marL="228600" marR="0" rtl="0" algn="l">
              <a:lnSpc>
                <a:spcPct val="7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ΣΠΑΣΜΟΛΥΤΙΚΑ</a:t>
            </a:r>
          </a:p>
          <a:p>
            <a:pPr indent="-228600" lvl="0" marL="228600" marR="0" rtl="0" algn="l">
              <a:lnSpc>
                <a:spcPct val="7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ΙΝΕΣ ΚΑΙ ΦΑΡΜΑΚΑ ΚΑΤΑ ΤΗΣ ΔΥΣΚΟΙΛΙΟΤΗΤΑΣ</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ΑΝΤΙΔΙΑΡΡΟΪΚΑ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ΑΝΤΙΚΑΤΑΘΛΙΠΤΙΚΑ</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τρικυκλικά αντικαταθλιπτικά </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εκλεκτικοί αναστολείς υποδοχέων σεροτονίνης (SSRI)</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ΑΓΩΝΙΣΤΕΣ ΚΑΙ ΑΝΤΑΓΩΝΙΣΤΕΣ ΥΠΟΔΟΧΕΩΝ ΣΕΡΟΤΟΝΙΝΗΣ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αγωνιστές των 5-ΗΤ4 υποδοχέων (tegaserod)</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ανταγωνιστές των 5-ΗΤ3 υποδοχέων (alosetron)</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ΕΝΑΛΛΑΚΤΙΚΕΣ ΘΕΡΑΠΕΥΤΙΚΕΣ ΠΡΟΣΕΓΓΙΣΕΙΣ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(Αντιβιοτικά, Προβιοτικά, Βότανα..)</a:t>
            </a:r>
          </a:p>
          <a:p>
            <a:pPr indent="0" lvl="0" marL="0" marR="0" rtl="0" algn="l">
              <a:lnSpc>
                <a:spcPct val="8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298" name="Shape 298"/>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1" i="0" lang="el-GR" sz="4000" u="none" cap="none" strike="noStrike">
                <a:solidFill>
                  <a:schemeClr val="dk1"/>
                </a:solidFill>
                <a:latin typeface="Calibri"/>
                <a:ea typeface="Calibri"/>
                <a:cs typeface="Calibri"/>
                <a:sym typeface="Calibri"/>
              </a:rPr>
              <a:t>ίνες και φάρμακα κατά της δυσκοιλιότητας</a:t>
            </a:r>
          </a:p>
          <a:p>
            <a:pPr indent="0" lvl="0" marL="0" marR="0" rtl="0" algn="ctr">
              <a:lnSpc>
                <a:spcPct val="90000"/>
              </a:lnSpc>
              <a:spcBef>
                <a:spcPts val="1000"/>
              </a:spcBef>
              <a:buClr>
                <a:schemeClr val="dk1"/>
              </a:buClr>
              <a:buSzPct val="25000"/>
              <a:buFont typeface="Arial"/>
              <a:buNone/>
            </a:pPr>
            <a:r>
              <a:t/>
            </a:r>
            <a:endParaRPr b="0" i="0" sz="4000" u="none" cap="none" strike="noStrike">
              <a:solidFill>
                <a:schemeClr val="dk1"/>
              </a:solidFill>
              <a:latin typeface="Calibri"/>
              <a:ea typeface="Calibri"/>
              <a:cs typeface="Calibri"/>
              <a:sym typeface="Calibri"/>
            </a:endParaRPr>
          </a:p>
        </p:txBody>
      </p:sp>
      <p:pic>
        <p:nvPicPr>
          <p:cNvPr descr="pepperharvest[1]" id="299" name="Shape 299"/>
          <p:cNvPicPr preferRelativeResize="0"/>
          <p:nvPr/>
        </p:nvPicPr>
        <p:blipFill rotWithShape="1">
          <a:blip r:embed="rId3">
            <a:alphaModFix/>
          </a:blip>
          <a:srcRect b="0" l="0" r="0" t="0"/>
          <a:stretch/>
        </p:blipFill>
        <p:spPr>
          <a:xfrm>
            <a:off x="2938131" y="1797866"/>
            <a:ext cx="6315738" cy="50601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05" name="Shape 305"/>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Ίνες και φάρμακα κατά της δυσκοιλιότητας:</a:t>
            </a:r>
          </a:p>
          <a:p>
            <a:pPr indent="-228600" lvl="0" marL="228600" marR="0" rtl="0" algn="l">
              <a:lnSpc>
                <a:spcPct val="80000"/>
              </a:lnSpc>
              <a:spcBef>
                <a:spcPts val="1000"/>
              </a:spcBef>
              <a:spcAft>
                <a:spcPts val="0"/>
              </a:spcAft>
              <a:buClr>
                <a:schemeClr val="dk1"/>
              </a:buClr>
              <a:buSzPct val="25000"/>
              <a:buFont typeface="Arial"/>
              <a:buNone/>
            </a:pPr>
            <a:r>
              <a:t/>
            </a:r>
            <a:endParaRPr b="1" i="0" sz="20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Φυσικές φυτικές ίνες ως διατροφικό συμπλήρωμα μπορεί να αυξήσουν τον όγκο των κοπράνων και να βελτιώσουν την διέλευσή τους </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Συνολικά μόνο το 10% των ασθενών φαίνεται να βελτιώνεται </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Μελέτες συγκριτικές με placebo έχουν αναδείξει ότι οι αδιάλυτες ίνες που περιέχονται στο πίτουρο χωρίς να μειώνουν τον πόνο επιδεινώνουν τον μετεωρισμό και την κοιλιακή διάταση </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Συνολικά πάνω από το 50% των ασθενών δηλώνουν πως το πίτουρο επιδεινώνει τα συμπτώματά τους.</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Τα ανόργανα άλατα (π.χ. άλατα μαγνησίου) φαίνεται να είναι καλά ανεκτά και ωφέλημα στην χρόνια δυσκοιλιότητα και υπερέχουν της Lactulose και Lactitol που προκαλούν συχνά μετεωρισμό.</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11" name="Shape 311"/>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Φαρμακευτική αγωγή:</a:t>
            </a:r>
          </a:p>
          <a:p>
            <a:pPr indent="-228600" lvl="0" marL="228600" marR="0" rtl="0" algn="l">
              <a:lnSpc>
                <a:spcPct val="7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ΣΠΑΣΜΟΛΥΤΙΚΑ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ΙΝΕΣ ΚΑΙ ΦΑΡΜΑΚΑ ΚΑΤΑ ΤΗΣ ΔΥΣΚΟΙΛΙΟΤΗΤΑΣ</a:t>
            </a:r>
          </a:p>
          <a:p>
            <a:pPr indent="-228600" lvl="0" marL="228600" marR="0" rtl="0" algn="l">
              <a:lnSpc>
                <a:spcPct val="7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ΑΝΤΙΔΙΑΡΡΟΪΚΑ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ΑΝΤΙΚΑΤΑΘΛΙΠΤΙΚΑ</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τρικυκλικά αντικαταθλιπτικά </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εκλεκτικοί αναστολείς υποδοχέων σεροτονίνης (SSRI)</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ΑΓΩΝΙΣΤΕΣ ΚΑΙ ΑΝΤΑΓΩΝΙΣΤΕΣ ΥΠΟΔΟΧΕΩΝ ΣΕΡΟΤΟΝΙΝΗΣ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αγωνιστές των 5-ΗΤ4 υποδοχέων (tegaserod)</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ανταγωνιστές των 5-ΗΤ3 υποδοχέων (alosetron)</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ΕΝΑΛΛΑΚΤΙΚΕΣ ΘΕΡΑΠΕΥΤΙΚΕΣ ΠΡΟΣΕΓΓΙΣΕΙΣ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(Αντιβιοτικά, Προβιοτικά, Βότανα..)</a:t>
            </a:r>
          </a:p>
          <a:p>
            <a:pPr indent="0" lvl="0" marL="0" marR="0" rtl="0" algn="l">
              <a:lnSpc>
                <a:spcPct val="8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17" name="Shape 317"/>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Φαρμακευτική αγωγή:</a:t>
            </a:r>
          </a:p>
          <a:p>
            <a:pPr indent="-228600" lvl="0" marL="228600" marR="0" rtl="0" algn="l">
              <a:lnSpc>
                <a:spcPct val="7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ΣΠΑΣΜΟΛΥΤΙΚΑ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ΙΝΕΣ ΚΑΙ ΦΑΡΜΑΚΑ ΚΑΤΑ ΤΗΣ ΔΥΣΚΟΙΛΙΟΤΗΤΑΣ</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ΑΝΤΙΔΙΑΡΡΟΪΚΑ</a:t>
            </a:r>
          </a:p>
          <a:p>
            <a:pPr indent="-228600" lvl="0" marL="228600" marR="0" rtl="0" algn="l">
              <a:lnSpc>
                <a:spcPct val="7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ΑΝΤΙΚΑΤΑΘΛΙΠΤΙΚΑ</a:t>
            </a:r>
          </a:p>
          <a:p>
            <a:pPr indent="-228600" lvl="0" marL="228600" marR="0" rtl="0" algn="l">
              <a:lnSpc>
                <a:spcPct val="7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   -- τρικυκλικά αντικαταθλιπτικά </a:t>
            </a:r>
          </a:p>
          <a:p>
            <a:pPr indent="-228600" lvl="0" marL="228600" marR="0" rtl="0" algn="l">
              <a:lnSpc>
                <a:spcPct val="7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   -- εκλεκτικοί αναστολείς υποδοχέων σεροτονίνης (SSRI)</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ΑΓΩΝΙΣΤΕΣ ΚΑΙ ΑΝΤΑΓΩΝΙΣΤΕΣ ΥΠΟΔΟΧΕΩΝ ΣΕΡΟΤΟΝΙΝΗΣ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αγωνιστές των 5-ΗΤ4 υποδοχέων (tegaserod)</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ανταγωνιστές των 5-ΗΤ3 υποδοχέων (alosetron)</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ΕΝΑΛΛΑΚΤΙΚΕΣ ΘΕΡΑΠΕΥΤΙΚΕΣ ΠΡΟΣΕΓΓΙΣΕΙΣ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(Αντιβιοτικά, Προβιοτικά, Βότανα..)</a:t>
            </a:r>
          </a:p>
          <a:p>
            <a:pPr indent="0" lvl="0" marL="0" marR="0" rtl="0" algn="l">
              <a:lnSpc>
                <a:spcPct val="8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23" name="Shape 323"/>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32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3200" u="none" cap="none" strike="noStrike">
                <a:solidFill>
                  <a:schemeClr val="dk1"/>
                </a:solidFill>
                <a:latin typeface="Calibri"/>
                <a:ea typeface="Calibri"/>
                <a:cs typeface="Calibri"/>
                <a:sym typeface="Calibri"/>
              </a:rPr>
              <a:t>Αντικαταθλιπτικά:</a:t>
            </a:r>
          </a:p>
          <a:p>
            <a:pPr indent="-228600" lvl="0" marL="228600" marR="0" rtl="0" algn="l">
              <a:lnSpc>
                <a:spcPct val="9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είναι πολύ σημαντικό να ενημερώνεται σωστά ο ασθενής και να λαμβάνεται σοβαρά υπόψη  η γνώμη του κατά την απόφαση να χρησιμοποιηθούν αντικαταθλιπτικά σκευάσματα όπως άλλωστε και σε παραπομπή του για ψυχολογική θεραπεία </a:t>
            </a:r>
          </a:p>
          <a:p>
            <a:pPr indent="-228600" lvl="0" marL="22860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καθώς και οι δύο αυτές θεραπευτικές προσεγγίσεις απαιτούν χρόνο για να δώσουν αποτελέσματα άρα και την υπομονή – συμμόρφωση από τον ασθενή.</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29" name="Shape 329"/>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2800" u="none" cap="none" strike="noStrike">
              <a:solidFill>
                <a:schemeClr val="folHlink"/>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Αντικαταθλιπτικά:</a:t>
            </a: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Τρικυκλικά αντικαταθλιπτικά:</a:t>
            </a:r>
          </a:p>
          <a:p>
            <a:pPr indent="-228600" lvl="0" marL="228600" marR="0" rtl="0" algn="l">
              <a:lnSpc>
                <a:spcPct val="90000"/>
              </a:lnSpc>
              <a:spcBef>
                <a:spcPts val="1000"/>
              </a:spcBef>
              <a:spcAft>
                <a:spcPts val="0"/>
              </a:spcAft>
              <a:buClr>
                <a:schemeClr val="dk1"/>
              </a:buClr>
              <a:buSzPct val="25000"/>
              <a:buFont typeface="Arial"/>
              <a:buNone/>
            </a:pPr>
            <a:r>
              <a:t/>
            </a:r>
            <a:endParaRPr b="1" i="0" sz="36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χρησιμοποιούνται συχνά για να ενδυναμώσουν την δράση αναλγητικών &amp; μπορούν να μεταβάλουν την αντίληψη του άλγους κύρια στην οξεία φάση της κρίσεως ανεξάρτητα από την αντικαταθλιπτική και αγχολυτική τους δράση.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35" name="Shape 335"/>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Αντικαταθλιπτικά:</a:t>
            </a:r>
          </a:p>
          <a:p>
            <a:pPr indent="-228600" lvl="0" marL="228600" marR="0" rtl="0" algn="l">
              <a:lnSpc>
                <a:spcPct val="8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Τρικυκλικά αντικαταθλιπτικά:</a:t>
            </a:r>
          </a:p>
          <a:p>
            <a:pPr indent="-228600" lvl="0" marL="228600" marR="0" rtl="0" algn="l">
              <a:lnSpc>
                <a:spcPct val="80000"/>
              </a:lnSpc>
              <a:spcBef>
                <a:spcPts val="1000"/>
              </a:spcBef>
              <a:spcAft>
                <a:spcPts val="0"/>
              </a:spcAft>
              <a:buClr>
                <a:schemeClr val="dk1"/>
              </a:buClr>
              <a:buSzPct val="25000"/>
              <a:buFont typeface="Arial"/>
              <a:buNone/>
            </a:pPr>
            <a:r>
              <a:t/>
            </a:r>
            <a:endParaRPr b="1" i="0" sz="24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25000"/>
              <a:buFont typeface="Arial"/>
              <a:buNone/>
            </a:pPr>
            <a:r>
              <a:t/>
            </a:r>
            <a:endParaRPr b="1" i="0" sz="20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φαίνεται να υπάρχουν ικανοποιητικά αποτελέσματα στην μείωση των συμπτωμάτων με χρήση χαμηλών δόσεων φαρμάκου.</a:t>
            </a:r>
          </a:p>
          <a:p>
            <a:pPr indent="0" lvl="0" marL="0" marR="0" rtl="0" algn="l">
              <a:lnSpc>
                <a:spcPct val="8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φαίνεται πως η δράση αυτών των παραγόντων αφορά πρωτίστως τον πόνο και την διάρροια.</a:t>
            </a:r>
          </a:p>
          <a:p>
            <a:pPr indent="0" lvl="0" marL="0" marR="0" rtl="0" algn="l">
              <a:lnSpc>
                <a:spcPct val="8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λήψη του φαρμάκου πρέπει να συνεχιστεί (εφόσον είναι αποτελεσματικό) για 6 έως και 12 μήνες.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20" name="Shape 12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folHlink"/>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Άγνωστη η αιτιολογία με επίδραση ωστόσο γενετικών, ψυχολογικών, περιβαλλοντικών, διατροφικών και μικροβιακών παραγόντων.</a:t>
            </a:r>
          </a:p>
          <a:p>
            <a:pPr indent="-228600" lvl="0" marL="22860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Η συχνότητα (10-20%) σχετίζεται με την ηλικία, το φύλλο, το επάγγελμα και το επίπεδο μόρφωσης.</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Σχέση γυναικών / ανδρών: 2:1 έως 4:1</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41" name="Shape 341"/>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3200" u="none" cap="none" strike="noStrike">
              <a:solidFill>
                <a:schemeClr val="folHlink"/>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3200" u="none" cap="none" strike="noStrike">
                <a:solidFill>
                  <a:schemeClr val="dk1"/>
                </a:solidFill>
                <a:latin typeface="Calibri"/>
                <a:ea typeface="Calibri"/>
                <a:cs typeface="Calibri"/>
                <a:sym typeface="Calibri"/>
              </a:rPr>
              <a:t>Αντικαταθλιπτικά:</a:t>
            </a:r>
          </a:p>
          <a:p>
            <a:pPr indent="-228600" lvl="0" marL="228600" marR="0" rtl="0" algn="l">
              <a:lnSpc>
                <a:spcPct val="90000"/>
              </a:lnSpc>
              <a:spcBef>
                <a:spcPts val="1000"/>
              </a:spcBef>
              <a:spcAft>
                <a:spcPts val="0"/>
              </a:spcAft>
              <a:buClr>
                <a:schemeClr val="dk1"/>
              </a:buClr>
              <a:buSzPct val="25000"/>
              <a:buFont typeface="Arial"/>
              <a:buNone/>
            </a:pPr>
            <a:r>
              <a:rPr b="1" i="0" lang="el-GR" sz="3200" u="none" cap="none" strike="noStrike">
                <a:solidFill>
                  <a:schemeClr val="dk1"/>
                </a:solidFill>
                <a:latin typeface="Calibri"/>
                <a:ea typeface="Calibri"/>
                <a:cs typeface="Calibri"/>
                <a:sym typeface="Calibri"/>
              </a:rPr>
              <a:t>Τρικυκλικά αντικαταθλιπτικά:</a:t>
            </a:r>
          </a:p>
          <a:p>
            <a:pPr indent="-228600" lvl="0" marL="228600" marR="0" rtl="0" algn="l">
              <a:lnSpc>
                <a:spcPct val="90000"/>
              </a:lnSpc>
              <a:spcBef>
                <a:spcPts val="1000"/>
              </a:spcBef>
              <a:spcAft>
                <a:spcPts val="0"/>
              </a:spcAft>
              <a:buClr>
                <a:schemeClr val="dk1"/>
              </a:buClr>
              <a:buSzPct val="25000"/>
              <a:buFont typeface="Arial"/>
              <a:buNone/>
            </a:pPr>
            <a:r>
              <a:t/>
            </a:r>
            <a:endParaRPr b="1" i="0" sz="32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Δυστυχώς ακόμη και σε χαμηλές δόσεις τρικυκλικών αντικαταθλιπτικών οι παρενέργειες της δυσκοιλιότητας, ξηροστομίας, υπνηλίας και κόπωσης εμφανίζονται σε πάνω από το 1/3 των ασθενών.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Οι παρενέργειες αυτές συχνά εμποδίζουν την συμμόρφωση των ασθενών και ουσιαστικά ακυρώνουν την θεραπεία. </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Οι παρενέργειες μπορεί να ελαχιστοποιηθούν εκμεταλλευόμενοι την νυχτερινή χορήγηση του σκευάσματος ενώ η δόση μπορεί να αυξηθεί σταδιακά (από 10mg-.. 25mg-.. 100mg). </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47" name="Shape 347"/>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Φαρμακευτική αγωγή:</a:t>
            </a:r>
          </a:p>
          <a:p>
            <a:pPr indent="-228600" lvl="0" marL="228600" marR="0" rtl="0" algn="l">
              <a:lnSpc>
                <a:spcPct val="7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ΣΠΑΣΜΟΛΥΤΙΚΑ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ΙΝΕΣ ΚΑΙ ΦΑΡΜΑΚΑ ΚΑΤΑ ΤΗΣ ΔΥΣΚΟΙΛΙΟΤΗΤΑΣ</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ΑΝΤΙΔΙΑΡΡΟΪΚΑ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ΑΝΤΙΚΑΤΑΘΛΙΠΤΙΚΑ</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τρικυκλικά αντικαταθλιπτικά </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εκλεκτικοί αναστολείς υποδοχέων σεροτονίνης (SSRI)</a:t>
            </a:r>
          </a:p>
          <a:p>
            <a:pPr indent="-228600" lvl="0" marL="228600" marR="0" rtl="0" algn="l">
              <a:lnSpc>
                <a:spcPct val="7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ΑΓΩΝΙΣΤΕΣ ΚΑΙ ΑΝΤΑΓΩΝΙΣΤΕΣ ΥΠΟΔΟΧΕΩΝ ΣΕΡΟΤΟΝΙΝΗΣ</a:t>
            </a:r>
          </a:p>
          <a:p>
            <a:pPr indent="-228600" lvl="0" marL="228600" marR="0" rtl="0" algn="l">
              <a:lnSpc>
                <a:spcPct val="7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   -- αγωνιστές των 5-ΗΤ4 υποδοχέων (tegaserod)</a:t>
            </a:r>
          </a:p>
          <a:p>
            <a:pPr indent="-228600" lvl="0" marL="228600" marR="0" rtl="0" algn="l">
              <a:lnSpc>
                <a:spcPct val="7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   -- ανταγωνιστές των 5-ΗΤ3 υποδοχέων (alosetron)</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ΕΝΑΛΛΑΚΤΙΚΕΣ ΘΕΡΑΠΕΥΤΙΚΕΣ ΠΡΟΣΕΓΓΙΣΕΙΣ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(Αντιβιοτικά, Προβιοτικά, Βότανα..)</a:t>
            </a:r>
          </a:p>
          <a:p>
            <a:pPr indent="0" lvl="0" marL="0" marR="0" rtl="0" algn="l">
              <a:lnSpc>
                <a:spcPct val="8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53" name="Shape 353"/>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Αγωνιστές και ανταγωνιστές υποδοχέων σεροτονίνης:</a:t>
            </a:r>
          </a:p>
          <a:p>
            <a:pPr indent="-228600" lvl="0" marL="228600" marR="0" rtl="0" algn="l">
              <a:lnSpc>
                <a:spcPct val="80000"/>
              </a:lnSpc>
              <a:spcBef>
                <a:spcPts val="1000"/>
              </a:spcBef>
              <a:spcAft>
                <a:spcPts val="0"/>
              </a:spcAft>
              <a:buClr>
                <a:schemeClr val="dk1"/>
              </a:buClr>
              <a:buSzPct val="25000"/>
              <a:buFont typeface="Arial"/>
              <a:buNone/>
            </a:pPr>
            <a:r>
              <a:t/>
            </a:r>
            <a:endParaRPr b="1" i="0" sz="24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το εντερικό νευρικό σύστημα παίζει καθοριστικό ρόλο στην ρύθμιση της εντερικής κινητικότητας, αισθητικότητας και εντερικής έκκρισης</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η σεροτονίνη είναι μεταξύ των νευροπεπτιδίων που είναι υπεύθυνα για την ρύθμιση αυτών των λειτουργιών  </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το 95% της σεροτονίνης του οργανισμού βρίσκεται στο έντερο με το 90% εντός των εντεροχρωμαφινικών κυττάρων και το 10% στους εντερικούς νευρώνες</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οι υποδοχείς σεροτονίνης 5-ΗΤΡ1Ρ, 5-ΗΤ3 και 5-ΗΤ4 παίζουν σημαντικό ρόλο στην ρύθμιση των πιο πάνω λειτουργιών</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οι αγωνιστές των 5-ΗΤ4 υποδοχέων θεωρούνται υπεύθυνοι για την προωθητική ικανότητα του γαστρεντερικού σωλήνα (αυτή είναι προκινητική δράση)</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οι ανταγωνιστές των 5-ΗΤ3 υποδοχέων επιβραδύνουν την εντερική διέλευση και μειώνουν την σπλαχνική αισθητικότητα.</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59" name="Shape 359"/>
          <p:cNvSpPr txBox="1"/>
          <p:nvPr>
            <p:ph idx="1" type="body"/>
          </p:nvPr>
        </p:nvSpPr>
        <p:spPr>
          <a:xfrm>
            <a:off x="0" y="1146220"/>
            <a:ext cx="12192000" cy="5711779"/>
          </a:xfrm>
          <a:prstGeom prst="rect">
            <a:avLst/>
          </a:prstGeom>
          <a:solidFill>
            <a:schemeClr val="lt1"/>
          </a:solid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228600" lvl="0" marL="228600" marR="0" rtl="0" algn="l">
              <a:lnSpc>
                <a:spcPct val="60000"/>
              </a:lnSpc>
              <a:spcBef>
                <a:spcPts val="0"/>
              </a:spcBef>
              <a:spcAft>
                <a:spcPts val="0"/>
              </a:spcAft>
              <a:buClr>
                <a:schemeClr val="dk1"/>
              </a:buClr>
              <a:buSzPct val="25000"/>
              <a:buFont typeface="Arial"/>
              <a:buNone/>
            </a:pPr>
            <a:r>
              <a:rPr b="1" i="0" lang="el-GR" sz="2775" u="none" cap="none" strike="noStrike">
                <a:solidFill>
                  <a:schemeClr val="dk1"/>
                </a:solidFill>
                <a:latin typeface="Calibri"/>
                <a:ea typeface="Calibri"/>
                <a:cs typeface="Calibri"/>
                <a:sym typeface="Calibri"/>
              </a:rPr>
              <a:t>Αγωνιστές και ανταγωνιστές υποδοχέων σεροτονίνης:</a:t>
            </a:r>
          </a:p>
          <a:p>
            <a:pPr indent="-228600" lvl="0" marL="228600" marR="0" rtl="0" algn="l">
              <a:lnSpc>
                <a:spcPct val="60000"/>
              </a:lnSpc>
              <a:spcBef>
                <a:spcPts val="1000"/>
              </a:spcBef>
              <a:spcAft>
                <a:spcPts val="0"/>
              </a:spcAft>
              <a:buClr>
                <a:schemeClr val="dk1"/>
              </a:buClr>
              <a:buSzPct val="25000"/>
              <a:buFont typeface="Arial"/>
              <a:buNone/>
            </a:pPr>
            <a:r>
              <a:rPr b="1" i="0" lang="el-GR" sz="2775" u="none" cap="none" strike="noStrike">
                <a:solidFill>
                  <a:schemeClr val="dk1"/>
                </a:solidFill>
                <a:latin typeface="Calibri"/>
                <a:ea typeface="Calibri"/>
                <a:cs typeface="Calibri"/>
                <a:sym typeface="Calibri"/>
              </a:rPr>
              <a:t>Αγωνιστές των 5-ΗΤ4 υποδοχέων (tegaserod):</a:t>
            </a:r>
          </a:p>
          <a:p>
            <a:pPr indent="-228600" lvl="0" marL="228600" marR="0" rtl="0" algn="l">
              <a:lnSpc>
                <a:spcPct val="60000"/>
              </a:lnSpc>
              <a:spcBef>
                <a:spcPts val="1000"/>
              </a:spcBef>
              <a:spcAft>
                <a:spcPts val="0"/>
              </a:spcAft>
              <a:buClr>
                <a:schemeClr val="dk1"/>
              </a:buClr>
              <a:buSzPct val="25000"/>
              <a:buFont typeface="Arial"/>
              <a:buNone/>
            </a:pPr>
            <a:r>
              <a:t/>
            </a:r>
            <a:endParaRPr b="1" i="0" sz="2590" u="none" cap="none" strike="noStrike">
              <a:solidFill>
                <a:schemeClr val="dk1"/>
              </a:solidFill>
              <a:latin typeface="Calibri"/>
              <a:ea typeface="Calibri"/>
              <a:cs typeface="Calibri"/>
              <a:sym typeface="Calibri"/>
            </a:endParaRPr>
          </a:p>
          <a:p>
            <a:pPr indent="-228600" lvl="0" marL="228600" marR="0" rtl="0" algn="l">
              <a:lnSpc>
                <a:spcPct val="60000"/>
              </a:lnSpc>
              <a:spcBef>
                <a:spcPts val="1000"/>
              </a:spcBef>
              <a:spcAft>
                <a:spcPts val="0"/>
              </a:spcAft>
              <a:buClr>
                <a:schemeClr val="dk1"/>
              </a:buClr>
              <a:buSzPct val="99107"/>
              <a:buFont typeface="Arial"/>
              <a:buChar char="•"/>
            </a:pPr>
            <a:r>
              <a:rPr b="0" i="0" lang="el-GR" sz="2775" u="none" cap="none" strike="noStrike">
                <a:solidFill>
                  <a:schemeClr val="dk1"/>
                </a:solidFill>
                <a:latin typeface="Calibri"/>
                <a:ea typeface="Calibri"/>
                <a:cs typeface="Calibri"/>
                <a:sym typeface="Calibri"/>
              </a:rPr>
              <a:t>τo tegaserod είναι ένας μερικά εκλεκτικός αγωνιστής του 5-HT4 υποδοχέα διαθέσιμος στις ΗΠΑ από το 2002 όπως και σε πολλές άλλες χώρες (όχι όμως στην Ευρώπη) για την θεραπεία του ΣΕΕ και της δυσκοιλιότητας. </a:t>
            </a:r>
          </a:p>
          <a:p>
            <a:pPr indent="-228600" lvl="0" marL="228600" marR="0" rtl="0" algn="l">
              <a:lnSpc>
                <a:spcPct val="60000"/>
              </a:lnSpc>
              <a:spcBef>
                <a:spcPts val="1000"/>
              </a:spcBef>
              <a:spcAft>
                <a:spcPts val="0"/>
              </a:spcAft>
              <a:buClr>
                <a:schemeClr val="dk1"/>
              </a:buClr>
              <a:buSzPct val="99107"/>
              <a:buFont typeface="Arial"/>
              <a:buChar char="•"/>
            </a:pPr>
            <a:r>
              <a:rPr b="0" i="0" lang="el-GR" sz="2775" u="none" cap="none" strike="noStrike">
                <a:solidFill>
                  <a:schemeClr val="dk1"/>
                </a:solidFill>
                <a:latin typeface="Calibri"/>
                <a:ea typeface="Calibri"/>
                <a:cs typeface="Calibri"/>
                <a:sym typeface="Calibri"/>
              </a:rPr>
              <a:t>έχει αξιολογηθεί σε πολλές, μεγάλες και καλά σχεδιασμένες μελέτες και φαίνεται να αυξάνει τον αριθμό των κενώσεων, ελαττώνει τον μετεωρισμό, ελαττώνει τον κοιλιακό πόνο ή την δυσφορία. </a:t>
            </a:r>
          </a:p>
          <a:p>
            <a:pPr indent="-228600" lvl="0" marL="228600" marR="0" rtl="0" algn="l">
              <a:lnSpc>
                <a:spcPct val="60000"/>
              </a:lnSpc>
              <a:spcBef>
                <a:spcPts val="1000"/>
              </a:spcBef>
              <a:spcAft>
                <a:spcPts val="0"/>
              </a:spcAft>
              <a:buClr>
                <a:schemeClr val="dk1"/>
              </a:buClr>
              <a:buSzPct val="99107"/>
              <a:buFont typeface="Arial"/>
              <a:buChar char="•"/>
            </a:pPr>
            <a:r>
              <a:rPr b="0" i="0" lang="el-GR" sz="2775" u="none" cap="none" strike="noStrike">
                <a:solidFill>
                  <a:schemeClr val="dk1"/>
                </a:solidFill>
                <a:latin typeface="Calibri"/>
                <a:ea typeface="Calibri"/>
                <a:cs typeface="Calibri"/>
                <a:sym typeface="Calibri"/>
              </a:rPr>
              <a:t>ενώ η δράση του φαρμάκου φαίνεται να βοηθάει κύρια την διαδικασία της αφόδευσης υπάρχουν αρκετά στοιχεία που βεβαιώνουν μια συνολική βελτίωση της ποιότητας ζωής </a:t>
            </a:r>
          </a:p>
          <a:p>
            <a:pPr indent="-228600" lvl="0" marL="228600" marR="0" rtl="0" algn="l">
              <a:lnSpc>
                <a:spcPct val="60000"/>
              </a:lnSpc>
              <a:spcBef>
                <a:spcPts val="1000"/>
              </a:spcBef>
              <a:spcAft>
                <a:spcPts val="0"/>
              </a:spcAft>
              <a:buClr>
                <a:schemeClr val="dk1"/>
              </a:buClr>
              <a:buSzPct val="99107"/>
              <a:buFont typeface="Arial"/>
              <a:buChar char="•"/>
            </a:pPr>
            <a:r>
              <a:rPr b="0" i="0" lang="el-GR" sz="2775" u="none" cap="none" strike="noStrike">
                <a:solidFill>
                  <a:schemeClr val="dk1"/>
                </a:solidFill>
                <a:latin typeface="Calibri"/>
                <a:ea typeface="Calibri"/>
                <a:cs typeface="Calibri"/>
                <a:sym typeface="Calibri"/>
              </a:rPr>
              <a:t>η πιο κοινή παρενέργεια στην χορήγηση του 6mg δις ημερησίως είναι η διάρροια που όμως είναι ήπια και αυτοπεριοριζόμενη μετά από 2 εβδομάδες θεραπείας</a:t>
            </a:r>
          </a:p>
          <a:p>
            <a:pPr indent="-228600" lvl="0" marL="228600" marR="0" rtl="0" algn="l">
              <a:lnSpc>
                <a:spcPct val="60000"/>
              </a:lnSpc>
              <a:spcBef>
                <a:spcPts val="1000"/>
              </a:spcBef>
              <a:spcAft>
                <a:spcPts val="0"/>
              </a:spcAft>
              <a:buClr>
                <a:schemeClr val="dk1"/>
              </a:buClr>
              <a:buSzPct val="99107"/>
              <a:buFont typeface="Arial"/>
              <a:buChar char="•"/>
            </a:pPr>
            <a:r>
              <a:rPr b="0" i="0" lang="el-GR" sz="2775" u="none" cap="none" strike="noStrike">
                <a:solidFill>
                  <a:schemeClr val="dk1"/>
                </a:solidFill>
                <a:latin typeface="Calibri"/>
                <a:ea typeface="Calibri"/>
                <a:cs typeface="Calibri"/>
                <a:sym typeface="Calibri"/>
              </a:rPr>
              <a:t>η βιοδιαθεσιμότητα του φαρμάκου μειώνεται έως και 40% όταν λαμβάνεται με τα γεύματα.</a:t>
            </a:r>
          </a:p>
          <a:p>
            <a:pPr indent="0" lvl="0" marL="0" marR="0" rtl="0" algn="l">
              <a:lnSpc>
                <a:spcPct val="7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65" name="Shape 365"/>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1"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1" lang="el-GR" sz="2800" u="none" cap="none" strike="noStrike">
                <a:solidFill>
                  <a:schemeClr val="dk1"/>
                </a:solidFill>
                <a:latin typeface="Calibri"/>
                <a:ea typeface="Calibri"/>
                <a:cs typeface="Calibri"/>
                <a:sym typeface="Calibri"/>
              </a:rPr>
              <a:t>Tell your doctor immediately if you get any of the following side effects:</a:t>
            </a:r>
          </a:p>
          <a:p>
            <a:pPr indent="-228600" lvl="0" marL="228600" marR="0" rtl="0" algn="l">
              <a:lnSpc>
                <a:spcPct val="90000"/>
              </a:lnSpc>
              <a:spcBef>
                <a:spcPts val="1000"/>
              </a:spcBef>
              <a:spcAft>
                <a:spcPts val="0"/>
              </a:spcAft>
              <a:buClr>
                <a:schemeClr val="dk1"/>
              </a:buClr>
              <a:buSzPct val="25000"/>
              <a:buFont typeface="Arial"/>
              <a:buNone/>
            </a:pPr>
            <a:r>
              <a:t/>
            </a:r>
            <a:endParaRPr b="1" i="1"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1" lang="el-GR" sz="2800" u="none" cap="none" strike="noStrike">
                <a:solidFill>
                  <a:schemeClr val="dk1"/>
                </a:solidFill>
                <a:latin typeface="Calibri"/>
                <a:ea typeface="Calibri"/>
                <a:cs typeface="Calibri"/>
                <a:sym typeface="Calibri"/>
              </a:rPr>
              <a:t>palpitations (fast or irregular heart beat), chest pain or shortness of breath which can signs of heart attack</a:t>
            </a:r>
          </a:p>
          <a:p>
            <a:pPr indent="-228600" lvl="0" marL="228600" marR="0" rtl="0" algn="l">
              <a:lnSpc>
                <a:spcPct val="90000"/>
              </a:lnSpc>
              <a:spcBef>
                <a:spcPts val="1000"/>
              </a:spcBef>
              <a:spcAft>
                <a:spcPts val="0"/>
              </a:spcAft>
              <a:buClr>
                <a:schemeClr val="dk1"/>
              </a:buClr>
              <a:buSzPct val="100000"/>
              <a:buFont typeface="Arial"/>
              <a:buNone/>
            </a:pPr>
            <a:r>
              <a:t/>
            </a:r>
            <a:endParaRPr b="0" i="1"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1" lang="el-GR" sz="2800" u="none" cap="none" strike="noStrike">
                <a:solidFill>
                  <a:schemeClr val="dk1"/>
                </a:solidFill>
                <a:latin typeface="Calibri"/>
                <a:ea typeface="Calibri"/>
                <a:cs typeface="Calibri"/>
                <a:sym typeface="Calibri"/>
              </a:rPr>
              <a:t>sudden or severe headache, nausea, dizziness, numbness, inability or difficulty in speaking, paralysis of one side of the body which can be signs of a stroke</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71" name="Shape 371"/>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Tegaserod</a:t>
            </a:r>
            <a:r>
              <a:rPr b="0" i="0" lang="el-GR" sz="2800" u="none" cap="none" strike="noStrike">
                <a:solidFill>
                  <a:schemeClr val="dk1"/>
                </a:solidFill>
                <a:latin typeface="Calibri"/>
                <a:ea typeface="Calibri"/>
                <a:cs typeface="Calibri"/>
                <a:sym typeface="Calibri"/>
              </a:rPr>
              <a:t> is reported as an ingredient of </a:t>
            </a:r>
            <a:r>
              <a:rPr b="1" i="0" lang="el-GR" sz="2800" u="none" cap="none" strike="noStrike">
                <a:solidFill>
                  <a:schemeClr val="dk1"/>
                </a:solidFill>
                <a:latin typeface="Calibri"/>
                <a:ea typeface="Calibri"/>
                <a:cs typeface="Calibri"/>
                <a:sym typeface="Calibri"/>
              </a:rPr>
              <a:t>Zelmac</a:t>
            </a:r>
            <a:r>
              <a:rPr b="0" i="0" lang="el-GR" sz="2800" u="none" cap="none" strike="noStrike">
                <a:solidFill>
                  <a:schemeClr val="dk1"/>
                </a:solidFill>
                <a:latin typeface="Calibri"/>
                <a:ea typeface="Calibri"/>
                <a:cs typeface="Calibri"/>
                <a:sym typeface="Calibri"/>
              </a:rPr>
              <a:t> in the following countries:</a:t>
            </a:r>
          </a:p>
          <a:p>
            <a:pPr indent="-228600" lvl="0" marL="228600" marR="0" rtl="0" algn="l">
              <a:lnSpc>
                <a:spcPct val="90000"/>
              </a:lnSpc>
              <a:spcBef>
                <a:spcPts val="1000"/>
              </a:spcBef>
              <a:spcAft>
                <a:spcPts val="0"/>
              </a:spcAft>
              <a:buClr>
                <a:schemeClr val="dk1"/>
              </a:buClr>
              <a:buSzPct val="100000"/>
              <a:buFont typeface="Arial"/>
              <a:buChar char="•"/>
            </a:pPr>
            <a:r>
              <a:rPr b="0" i="0" lang="el-GR" sz="3200" u="none" cap="none" strike="noStrike">
                <a:solidFill>
                  <a:schemeClr val="dk1"/>
                </a:solidFill>
                <a:latin typeface="Calibri"/>
                <a:ea typeface="Calibri"/>
                <a:cs typeface="Calibri"/>
                <a:sym typeface="Calibri"/>
              </a:rPr>
              <a:t>Argentina - Bangladesh - Indonesia</a:t>
            </a:r>
            <a:r>
              <a:rPr b="0"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Tegaserod maleate</a:t>
            </a:r>
            <a:r>
              <a:rPr b="0" i="0" lang="el-GR" sz="2800" u="none" cap="none" strike="noStrike">
                <a:solidFill>
                  <a:schemeClr val="dk1"/>
                </a:solidFill>
                <a:latin typeface="Calibri"/>
                <a:ea typeface="Calibri"/>
                <a:cs typeface="Calibri"/>
                <a:sym typeface="Calibri"/>
              </a:rPr>
              <a:t> (a derivative of Tegaserod) is reported as an ingredient of </a:t>
            </a:r>
            <a:r>
              <a:rPr b="1" i="0" lang="el-GR" sz="2800" u="none" cap="none" strike="noStrike">
                <a:solidFill>
                  <a:schemeClr val="dk1"/>
                </a:solidFill>
                <a:latin typeface="Calibri"/>
                <a:ea typeface="Calibri"/>
                <a:cs typeface="Calibri"/>
                <a:sym typeface="Calibri"/>
              </a:rPr>
              <a:t>Zelmac</a:t>
            </a:r>
            <a:r>
              <a:rPr b="0" i="0" lang="el-GR" sz="2800" u="none" cap="none" strike="noStrike">
                <a:solidFill>
                  <a:schemeClr val="dk1"/>
                </a:solidFill>
                <a:latin typeface="Calibri"/>
                <a:ea typeface="Calibri"/>
                <a:cs typeface="Calibri"/>
                <a:sym typeface="Calibri"/>
              </a:rPr>
              <a:t> in the following countries:</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graphicFrame>
        <p:nvGraphicFramePr>
          <p:cNvPr id="372" name="Shape 372"/>
          <p:cNvGraphicFramePr/>
          <p:nvPr/>
        </p:nvGraphicFramePr>
        <p:xfrm>
          <a:off x="-1" y="3115340"/>
          <a:ext cx="3000000" cy="3000000"/>
        </p:xfrm>
        <a:graphic>
          <a:graphicData uri="http://schemas.openxmlformats.org/drawingml/2006/table">
            <a:tbl>
              <a:tblPr bandRow="1" firstRow="1">
                <a:noFill/>
                <a:tableStyleId>{EDFAC826-8739-4618-AA31-AFEEA7FBB5A9}</a:tableStyleId>
              </a:tblPr>
              <a:tblGrid>
                <a:gridCol w="6007400"/>
                <a:gridCol w="6007400"/>
              </a:tblGrid>
              <a:tr h="3009025">
                <a:tc>
                  <a:txBody>
                    <a:bodyPr>
                      <a:noAutofit/>
                    </a:bodyPr>
                    <a:lstStyle/>
                    <a:p>
                      <a:pPr indent="0" lvl="0" marL="0" marR="0" rtl="0" algn="l">
                        <a:spcBef>
                          <a:spcPts val="0"/>
                        </a:spcBef>
                        <a:buSzPct val="25000"/>
                        <a:buNone/>
                      </a:pPr>
                      <a:r>
                        <a:t/>
                      </a:r>
                      <a:endParaRPr b="0" sz="2800" u="none" cap="none" strike="noStrike">
                        <a:solidFill>
                          <a:schemeClr val="dk1"/>
                        </a:solidFill>
                      </a:endParaRPr>
                    </a:p>
                    <a:p>
                      <a:pPr indent="0" lvl="0" marL="0" marR="0" rtl="0" algn="l">
                        <a:spcBef>
                          <a:spcPts val="0"/>
                        </a:spcBef>
                        <a:buSzPct val="25000"/>
                        <a:buNone/>
                      </a:pPr>
                      <a:r>
                        <a:t/>
                      </a:r>
                      <a:endParaRPr b="0" sz="2800">
                        <a:solidFill>
                          <a:schemeClr val="dk1"/>
                        </a:solidFill>
                      </a:endParaRPr>
                    </a:p>
                  </a:txBody>
                  <a:tcPr marT="45725" marB="45725" marR="91450" marL="91450">
                    <a:solidFill>
                      <a:schemeClr val="lt1"/>
                    </a:solidFill>
                  </a:tcPr>
                </a:tc>
                <a:tc>
                  <a:txBody>
                    <a:bodyPr>
                      <a:noAutofit/>
                    </a:bodyPr>
                    <a:lstStyle/>
                    <a:p>
                      <a:pPr indent="0" lvl="0" marL="0" marR="0" rtl="0" algn="l">
                        <a:spcBef>
                          <a:spcPts val="0"/>
                        </a:spcBef>
                        <a:buSzPct val="25000"/>
                        <a:buNone/>
                      </a:pPr>
                      <a:r>
                        <a:t/>
                      </a:r>
                      <a:endParaRPr b="0" sz="2400">
                        <a:solidFill>
                          <a:schemeClr val="dk1"/>
                        </a:solidFill>
                      </a:endParaRPr>
                    </a:p>
                  </a:txBody>
                  <a:tcPr marT="45725" marB="45725" marR="91450" marL="91450">
                    <a:solidFill>
                      <a:schemeClr val="lt1"/>
                    </a:solidFill>
                  </a:tcPr>
                </a:tc>
              </a:tr>
            </a:tbl>
          </a:graphicData>
        </a:graphic>
      </p:graphicFrame>
      <p:graphicFrame>
        <p:nvGraphicFramePr>
          <p:cNvPr id="373" name="Shape 373"/>
          <p:cNvGraphicFramePr/>
          <p:nvPr/>
        </p:nvGraphicFramePr>
        <p:xfrm>
          <a:off x="0" y="3058827"/>
          <a:ext cx="3000000" cy="3000000"/>
        </p:xfrm>
        <a:graphic>
          <a:graphicData uri="http://schemas.openxmlformats.org/drawingml/2006/table">
            <a:tbl>
              <a:tblPr bandRow="1" firstRow="1">
                <a:noFill/>
                <a:tableStyleId>{EDFAC826-8739-4618-AA31-AFEEA7FBB5A9}</a:tableStyleId>
              </a:tblPr>
              <a:tblGrid>
                <a:gridCol w="4064000"/>
                <a:gridCol w="4064000"/>
                <a:gridCol w="4064000"/>
              </a:tblGrid>
              <a:tr h="2640225">
                <a:tc>
                  <a:txBody>
                    <a:bodyPr>
                      <a:noAutofit/>
                    </a:bodyPr>
                    <a:lstStyle/>
                    <a:p>
                      <a:pPr indent="0" lvl="0" marL="0" marR="0" rtl="0" algn="l">
                        <a:spcBef>
                          <a:spcPts val="0"/>
                        </a:spcBef>
                        <a:buSzPct val="25000"/>
                        <a:buNone/>
                      </a:pPr>
                      <a:r>
                        <a:rPr b="0" lang="el-GR" sz="2800">
                          <a:solidFill>
                            <a:srgbClr val="0C0C0C"/>
                          </a:solidFill>
                        </a:rPr>
                        <a:t>Brazil </a:t>
                      </a:r>
                    </a:p>
                    <a:p>
                      <a:pPr indent="0" lvl="0" marL="0" marR="0" rtl="0" algn="l">
                        <a:spcBef>
                          <a:spcPts val="0"/>
                        </a:spcBef>
                        <a:buSzPct val="25000"/>
                        <a:buNone/>
                      </a:pPr>
                      <a:r>
                        <a:rPr b="0" lang="el-GR" sz="2800">
                          <a:solidFill>
                            <a:srgbClr val="0C0C0C"/>
                          </a:solidFill>
                        </a:rPr>
                        <a:t>Chile </a:t>
                      </a:r>
                    </a:p>
                    <a:p>
                      <a:pPr indent="0" lvl="0" marL="0" marR="0" rtl="0" algn="l">
                        <a:spcBef>
                          <a:spcPts val="0"/>
                        </a:spcBef>
                        <a:buSzPct val="25000"/>
                        <a:buNone/>
                      </a:pPr>
                      <a:r>
                        <a:rPr b="0" lang="el-GR" sz="2800">
                          <a:solidFill>
                            <a:srgbClr val="0C0C0C"/>
                          </a:solidFill>
                        </a:rPr>
                        <a:t>Mexico</a:t>
                      </a:r>
                    </a:p>
                    <a:p>
                      <a:pPr indent="0" lvl="0" marL="0" marR="0" rtl="0" algn="l">
                        <a:spcBef>
                          <a:spcPts val="0"/>
                        </a:spcBef>
                        <a:buSzPct val="25000"/>
                        <a:buNone/>
                      </a:pPr>
                      <a:r>
                        <a:rPr b="0" lang="el-GR" sz="2800">
                          <a:solidFill>
                            <a:srgbClr val="0C0C0C"/>
                          </a:solidFill>
                        </a:rPr>
                        <a:t>Colombia </a:t>
                      </a:r>
                    </a:p>
                    <a:p>
                      <a:pPr indent="0" lvl="0" marL="0" marR="0" rtl="0" algn="l">
                        <a:spcBef>
                          <a:spcPts val="0"/>
                        </a:spcBef>
                        <a:buSzPct val="25000"/>
                        <a:buNone/>
                      </a:pPr>
                      <a:r>
                        <a:rPr b="0" lang="el-GR" sz="2800">
                          <a:solidFill>
                            <a:srgbClr val="0C0C0C"/>
                          </a:solidFill>
                        </a:rPr>
                        <a:t>Ecuador </a:t>
                      </a:r>
                    </a:p>
                    <a:p>
                      <a:pPr indent="0" lvl="0" marL="0" marR="0" rtl="0" algn="l">
                        <a:spcBef>
                          <a:spcPts val="0"/>
                        </a:spcBef>
                        <a:buSzPct val="25000"/>
                        <a:buNone/>
                      </a:pPr>
                      <a:r>
                        <a:t/>
                      </a:r>
                      <a:endParaRPr sz="2800">
                        <a:solidFill>
                          <a:srgbClr val="0C0C0C"/>
                        </a:solidFill>
                      </a:endParaRPr>
                    </a:p>
                  </a:txBody>
                  <a:tcPr marT="45725" marB="45725" marR="91450" marL="91450">
                    <a:solidFill>
                      <a:schemeClr val="lt1"/>
                    </a:solidFill>
                  </a:tcPr>
                </a:tc>
                <a:tc>
                  <a:txBody>
                    <a:bodyPr>
                      <a:noAutofit/>
                    </a:bodyPr>
                    <a:lstStyle/>
                    <a:p>
                      <a:pPr indent="0" lvl="0" marL="0" marR="0" rtl="0" algn="l">
                        <a:spcBef>
                          <a:spcPts val="0"/>
                        </a:spcBef>
                        <a:buSzPct val="25000"/>
                        <a:buNone/>
                      </a:pPr>
                      <a:r>
                        <a:rPr b="0" lang="el-GR" sz="2800">
                          <a:solidFill>
                            <a:srgbClr val="0C0C0C"/>
                          </a:solidFill>
                        </a:rPr>
                        <a:t>Peru</a:t>
                      </a:r>
                    </a:p>
                    <a:p>
                      <a:pPr indent="0" lvl="0" marL="0" marR="0" rtl="0" algn="l">
                        <a:spcBef>
                          <a:spcPts val="0"/>
                        </a:spcBef>
                        <a:spcAft>
                          <a:spcPts val="0"/>
                        </a:spcAft>
                        <a:buSzPct val="25000"/>
                        <a:buNone/>
                      </a:pPr>
                      <a:r>
                        <a:rPr b="0" lang="el-GR" sz="2800">
                          <a:solidFill>
                            <a:srgbClr val="0C0C0C"/>
                          </a:solidFill>
                        </a:rPr>
                        <a:t>Venezuela</a:t>
                      </a:r>
                    </a:p>
                    <a:p>
                      <a:pPr indent="0" lvl="0" marL="0" marR="0" rtl="0" algn="l">
                        <a:lnSpc>
                          <a:spcPct val="100000"/>
                        </a:lnSpc>
                        <a:spcBef>
                          <a:spcPts val="0"/>
                        </a:spcBef>
                        <a:spcAft>
                          <a:spcPts val="0"/>
                        </a:spcAft>
                        <a:buClr>
                          <a:srgbClr val="0C0C0C"/>
                        </a:buClr>
                        <a:buSzPct val="25000"/>
                        <a:buFont typeface="Calibri"/>
                        <a:buNone/>
                      </a:pPr>
                      <a:r>
                        <a:rPr b="0" lang="el-GR" sz="2800">
                          <a:solidFill>
                            <a:srgbClr val="0C0C0C"/>
                          </a:solidFill>
                        </a:rPr>
                        <a:t>China</a:t>
                      </a:r>
                    </a:p>
                    <a:p>
                      <a:pPr indent="0" lvl="0" marL="0" marR="0" rtl="0" algn="l">
                        <a:spcBef>
                          <a:spcPts val="0"/>
                        </a:spcBef>
                        <a:buSzPct val="25000"/>
                        <a:buNone/>
                      </a:pPr>
                      <a:r>
                        <a:rPr b="0" lang="el-GR" sz="2800">
                          <a:solidFill>
                            <a:srgbClr val="0C0C0C"/>
                          </a:solidFill>
                        </a:rPr>
                        <a:t>Hong Kong</a:t>
                      </a:r>
                    </a:p>
                    <a:p>
                      <a:pPr indent="0" lvl="0" marL="0" marR="0" rtl="0" algn="l">
                        <a:spcBef>
                          <a:spcPts val="0"/>
                        </a:spcBef>
                        <a:buSzPct val="25000"/>
                        <a:buNone/>
                      </a:pPr>
                      <a:r>
                        <a:rPr b="0" lang="el-GR" sz="2800">
                          <a:solidFill>
                            <a:srgbClr val="0C0C0C"/>
                          </a:solidFill>
                        </a:rPr>
                        <a:t>Malaysia</a:t>
                      </a:r>
                    </a:p>
                    <a:p>
                      <a:pPr indent="0" lvl="0" marL="0" marR="0" rtl="0" algn="l">
                        <a:spcBef>
                          <a:spcPts val="0"/>
                        </a:spcBef>
                        <a:buSzPct val="25000"/>
                        <a:buNone/>
                      </a:pPr>
                      <a:r>
                        <a:t/>
                      </a:r>
                      <a:endParaRPr sz="2800">
                        <a:solidFill>
                          <a:srgbClr val="0C0C0C"/>
                        </a:solidFill>
                      </a:endParaRPr>
                    </a:p>
                  </a:txBody>
                  <a:tcPr marT="45725" marB="45725" marR="91450" marL="91450">
                    <a:solidFill>
                      <a:schemeClr val="lt1"/>
                    </a:solidFill>
                  </a:tcPr>
                </a:tc>
                <a:tc>
                  <a:txBody>
                    <a:bodyPr>
                      <a:noAutofit/>
                    </a:bodyPr>
                    <a:lstStyle/>
                    <a:p>
                      <a:pPr indent="0" lvl="0" marL="0" marR="0" rtl="0" algn="l">
                        <a:spcBef>
                          <a:spcPts val="0"/>
                        </a:spcBef>
                        <a:buSzPct val="25000"/>
                        <a:buNone/>
                      </a:pPr>
                      <a:r>
                        <a:rPr b="0" lang="el-GR" sz="2800">
                          <a:solidFill>
                            <a:srgbClr val="0C0C0C"/>
                          </a:solidFill>
                        </a:rPr>
                        <a:t>Singapore </a:t>
                      </a:r>
                    </a:p>
                    <a:p>
                      <a:pPr indent="0" lvl="0" marL="0" marR="0" rtl="0" algn="l">
                        <a:spcBef>
                          <a:spcPts val="0"/>
                        </a:spcBef>
                        <a:buSzPct val="25000"/>
                        <a:buNone/>
                      </a:pPr>
                      <a:r>
                        <a:rPr b="0" lang="el-GR" sz="2800">
                          <a:solidFill>
                            <a:srgbClr val="0C0C0C"/>
                          </a:solidFill>
                        </a:rPr>
                        <a:t>Thailand </a:t>
                      </a:r>
                    </a:p>
                    <a:p>
                      <a:pPr indent="0" lvl="0" marL="0" marR="0" rtl="0" algn="l">
                        <a:spcBef>
                          <a:spcPts val="0"/>
                        </a:spcBef>
                        <a:buSzPct val="25000"/>
                        <a:buNone/>
                      </a:pPr>
                      <a:r>
                        <a:rPr b="0" lang="el-GR" sz="2800">
                          <a:solidFill>
                            <a:srgbClr val="0C0C0C"/>
                          </a:solidFill>
                        </a:rPr>
                        <a:t>Vietnam</a:t>
                      </a:r>
                    </a:p>
                    <a:p>
                      <a:pPr indent="0" lvl="0" marL="0" marR="0" rtl="0" algn="l">
                        <a:spcBef>
                          <a:spcPts val="0"/>
                        </a:spcBef>
                        <a:buSzPct val="25000"/>
                        <a:buNone/>
                      </a:pPr>
                      <a:r>
                        <a:rPr b="0" lang="el-GR" sz="2800">
                          <a:solidFill>
                            <a:srgbClr val="0C0C0C"/>
                          </a:solidFill>
                        </a:rPr>
                        <a:t>Israel</a:t>
                      </a:r>
                    </a:p>
                    <a:p>
                      <a:pPr indent="0" lvl="0" marL="0" marR="0" rtl="0" algn="l">
                        <a:spcBef>
                          <a:spcPts val="0"/>
                        </a:spcBef>
                        <a:buSzPct val="25000"/>
                        <a:buNone/>
                      </a:pPr>
                      <a:r>
                        <a:rPr b="0" lang="el-GR" sz="2800">
                          <a:solidFill>
                            <a:srgbClr val="0C0C0C"/>
                          </a:solidFill>
                        </a:rPr>
                        <a:t>Oman</a:t>
                      </a:r>
                    </a:p>
                    <a:p>
                      <a:pPr indent="0" lvl="0" marL="0" marR="0" rtl="0" algn="l">
                        <a:spcBef>
                          <a:spcPts val="0"/>
                        </a:spcBef>
                        <a:buSzPct val="25000"/>
                        <a:buNone/>
                      </a:pPr>
                      <a:r>
                        <a:t/>
                      </a:r>
                      <a:endParaRPr sz="2800">
                        <a:solidFill>
                          <a:srgbClr val="0C0C0C"/>
                        </a:solidFill>
                      </a:endParaRPr>
                    </a:p>
                  </a:txBody>
                  <a:tcPr marT="45725" marB="45725" marR="91450" marL="91450">
                    <a:solidFill>
                      <a:schemeClr val="lt1"/>
                    </a:solidFill>
                  </a:tcPr>
                </a:tc>
              </a:tr>
            </a:tbl>
          </a:graphicData>
        </a:graphic>
      </p:graphicFrame>
      <p:sp>
        <p:nvSpPr>
          <p:cNvPr id="374" name="Shape 374"/>
          <p:cNvSpPr txBox="1"/>
          <p:nvPr/>
        </p:nvSpPr>
        <p:spPr>
          <a:xfrm>
            <a:off x="0" y="5935776"/>
            <a:ext cx="13148929" cy="95410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l-GR" sz="2800" u="none" cap="none" strike="noStrike">
                <a:solidFill>
                  <a:schemeClr val="dk1"/>
                </a:solidFill>
                <a:latin typeface="Calibri"/>
                <a:ea typeface="Calibri"/>
                <a:cs typeface="Calibri"/>
                <a:sym typeface="Calibri"/>
              </a:rPr>
              <a:t>Το Zelnorm (Tegaserod) αποσύρθηκε από την αγορά των </a:t>
            </a:r>
          </a:p>
          <a:p>
            <a:pPr indent="0" lvl="0" marL="0" marR="0" rtl="0" algn="ctr">
              <a:spcBef>
                <a:spcPts val="0"/>
              </a:spcBef>
              <a:buSzPct val="25000"/>
              <a:buNone/>
            </a:pPr>
            <a:r>
              <a:rPr b="1" i="0" lang="el-GR" sz="2800" u="none" cap="none" strike="noStrike">
                <a:solidFill>
                  <a:schemeClr val="dk1"/>
                </a:solidFill>
                <a:latin typeface="Calibri"/>
                <a:ea typeface="Calibri"/>
                <a:cs typeface="Calibri"/>
                <a:sym typeface="Calibri"/>
              </a:rPr>
              <a:t>ΗΠΑ και ΚΑΝΑΔΑ στις 30 Μαρτίου 2007</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80" name="Shape 38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rgbClr val="0C0C0C"/>
              </a:buClr>
              <a:buSzPct val="25000"/>
              <a:buFont typeface="Arial"/>
              <a:buNone/>
            </a:pPr>
            <a:r>
              <a:rPr b="1" i="0" lang="el-GR" sz="2590" u="none" cap="none" strike="noStrike">
                <a:solidFill>
                  <a:srgbClr val="0C0C0C"/>
                </a:solidFill>
                <a:latin typeface="Calibri"/>
                <a:ea typeface="Calibri"/>
                <a:cs typeface="Calibri"/>
                <a:sym typeface="Calibri"/>
              </a:rPr>
              <a:t>Αγωνιστές και ανταγωνιστές υποδοχέων σεροτονίνης:</a:t>
            </a:r>
          </a:p>
          <a:p>
            <a:pPr indent="-228600" lvl="0" marL="228600" marR="0" rtl="0" algn="l">
              <a:lnSpc>
                <a:spcPct val="70000"/>
              </a:lnSpc>
              <a:spcBef>
                <a:spcPts val="1000"/>
              </a:spcBef>
              <a:spcAft>
                <a:spcPts val="0"/>
              </a:spcAft>
              <a:buClr>
                <a:srgbClr val="0C0C0C"/>
              </a:buClr>
              <a:buSzPct val="25000"/>
              <a:buFont typeface="Arial"/>
              <a:buNone/>
            </a:pPr>
            <a:r>
              <a:rPr b="1" i="0" lang="el-GR" sz="2590" u="none" cap="none" strike="noStrike">
                <a:solidFill>
                  <a:srgbClr val="0C0C0C"/>
                </a:solidFill>
                <a:latin typeface="Calibri"/>
                <a:ea typeface="Calibri"/>
                <a:cs typeface="Calibri"/>
                <a:sym typeface="Calibri"/>
              </a:rPr>
              <a:t>Ανταγωνιστές των 5-ΗΤ3 υποδοχέων (alosetron):</a:t>
            </a:r>
          </a:p>
          <a:p>
            <a:pPr indent="-228600" lvl="0" marL="228600" marR="0" rtl="0" algn="l">
              <a:lnSpc>
                <a:spcPct val="70000"/>
              </a:lnSpc>
              <a:spcBef>
                <a:spcPts val="1000"/>
              </a:spcBef>
              <a:spcAft>
                <a:spcPts val="0"/>
              </a:spcAft>
              <a:buClr>
                <a:schemeClr val="dk1"/>
              </a:buClr>
              <a:buSzPct val="25000"/>
              <a:buFont typeface="Arial"/>
              <a:buNone/>
            </a:pPr>
            <a:r>
              <a:t/>
            </a:r>
            <a:endParaRPr b="1" i="0" sz="2590" u="none" cap="none" strike="noStrike">
              <a:solidFill>
                <a:srgbClr val="0C0C0C"/>
              </a:solidFill>
              <a:latin typeface="Calibri"/>
              <a:ea typeface="Calibri"/>
              <a:cs typeface="Calibri"/>
              <a:sym typeface="Calibri"/>
            </a:endParaRPr>
          </a:p>
          <a:p>
            <a:pPr indent="-228600" lvl="0" marL="228600" marR="0" rtl="0" algn="l">
              <a:lnSpc>
                <a:spcPct val="70000"/>
              </a:lnSpc>
              <a:spcBef>
                <a:spcPts val="1000"/>
              </a:spcBef>
              <a:spcAft>
                <a:spcPts val="0"/>
              </a:spcAft>
              <a:buClr>
                <a:srgbClr val="0C0C0C"/>
              </a:buClr>
              <a:buSzPct val="99615"/>
              <a:buFont typeface="Arial"/>
              <a:buChar char="•"/>
            </a:pPr>
            <a:r>
              <a:rPr b="0" i="0" lang="el-GR" sz="2590" u="none" cap="none" strike="noStrike">
                <a:solidFill>
                  <a:srgbClr val="0C0C0C"/>
                </a:solidFill>
                <a:latin typeface="Calibri"/>
                <a:ea typeface="Calibri"/>
                <a:cs typeface="Calibri"/>
                <a:sym typeface="Calibri"/>
              </a:rPr>
              <a:t>Toν 6/2002 επανεγκρίθηκε η χρήση του </a:t>
            </a:r>
            <a:r>
              <a:rPr b="1" i="0" lang="el-GR" sz="2590" u="none" cap="none" strike="noStrike">
                <a:solidFill>
                  <a:srgbClr val="0C0C0C"/>
                </a:solidFill>
                <a:latin typeface="Calibri"/>
                <a:ea typeface="Calibri"/>
                <a:cs typeface="Calibri"/>
                <a:sym typeface="Calibri"/>
              </a:rPr>
              <a:t>alosetron</a:t>
            </a:r>
            <a:r>
              <a:rPr b="0" i="0" lang="el-GR" sz="2590" u="none" cap="none" strike="noStrike">
                <a:solidFill>
                  <a:srgbClr val="0C0C0C"/>
                </a:solidFill>
                <a:latin typeface="Calibri"/>
                <a:ea typeface="Calibri"/>
                <a:cs typeface="Calibri"/>
                <a:sym typeface="Calibri"/>
              </a:rPr>
              <a:t> στις ΗΠΑ μετά την απόσυρσή του τον 3/ 2000 λόγω παρενεργειών δυσκοιλιότητας και ισχαιμικής κολίτιδας. </a:t>
            </a:r>
          </a:p>
          <a:p>
            <a:pPr indent="-228600" lvl="0" marL="228600" marR="0" rtl="0" algn="l">
              <a:lnSpc>
                <a:spcPct val="70000"/>
              </a:lnSpc>
              <a:spcBef>
                <a:spcPts val="1000"/>
              </a:spcBef>
              <a:spcAft>
                <a:spcPts val="0"/>
              </a:spcAft>
              <a:buClr>
                <a:srgbClr val="0C0C0C"/>
              </a:buClr>
              <a:buSzPct val="99615"/>
              <a:buFont typeface="Arial"/>
              <a:buChar char="•"/>
            </a:pPr>
            <a:r>
              <a:rPr b="0" i="0" lang="el-GR" sz="2590" u="none" cap="none" strike="noStrike">
                <a:solidFill>
                  <a:srgbClr val="0C0C0C"/>
                </a:solidFill>
                <a:latin typeface="Calibri"/>
                <a:ea typeface="Calibri"/>
                <a:cs typeface="Calibri"/>
                <a:sym typeface="Calibri"/>
              </a:rPr>
              <a:t>δεν είναι διαθέσιμο σε άλλες χώρες εκτός των ΗΠΑ.</a:t>
            </a:r>
          </a:p>
          <a:p>
            <a:pPr indent="-228600" lvl="0" marL="228600" marR="0" rtl="0" algn="l">
              <a:lnSpc>
                <a:spcPct val="70000"/>
              </a:lnSpc>
              <a:spcBef>
                <a:spcPts val="1000"/>
              </a:spcBef>
              <a:spcAft>
                <a:spcPts val="0"/>
              </a:spcAft>
              <a:buClr>
                <a:srgbClr val="0C0C0C"/>
              </a:buClr>
              <a:buSzPct val="99615"/>
              <a:buFont typeface="Arial"/>
              <a:buChar char="•"/>
            </a:pPr>
            <a:r>
              <a:rPr b="0" i="0" lang="el-GR" sz="2590" u="none" cap="none" strike="noStrike">
                <a:solidFill>
                  <a:srgbClr val="0C0C0C"/>
                </a:solidFill>
                <a:latin typeface="Calibri"/>
                <a:ea typeface="Calibri"/>
                <a:cs typeface="Calibri"/>
                <a:sym typeface="Calibri"/>
              </a:rPr>
              <a:t>το </a:t>
            </a:r>
            <a:r>
              <a:rPr b="1" i="0" lang="el-GR" sz="2590" u="none" cap="none" strike="noStrike">
                <a:solidFill>
                  <a:srgbClr val="0C0C0C"/>
                </a:solidFill>
                <a:latin typeface="Calibri"/>
                <a:ea typeface="Calibri"/>
                <a:cs typeface="Calibri"/>
                <a:sym typeface="Calibri"/>
              </a:rPr>
              <a:t>alosetron</a:t>
            </a:r>
            <a:r>
              <a:rPr b="0" i="0" lang="el-GR" sz="2590" u="none" cap="none" strike="noStrike">
                <a:solidFill>
                  <a:srgbClr val="0C0C0C"/>
                </a:solidFill>
                <a:latin typeface="Calibri"/>
                <a:ea typeface="Calibri"/>
                <a:cs typeface="Calibri"/>
                <a:sym typeface="Calibri"/>
              </a:rPr>
              <a:t> είναι ένας εκλεκτικός ανταγωνιστής των 5-ΗΤ3 υποδοχέων και χρησιμοποιείται στην θεραπεία γυναικών που πάσχουν από ΣΕΕ και διάρροια. </a:t>
            </a:r>
          </a:p>
          <a:p>
            <a:pPr indent="-228600" lvl="0" marL="228600" marR="0" rtl="0" algn="l">
              <a:lnSpc>
                <a:spcPct val="70000"/>
              </a:lnSpc>
              <a:spcBef>
                <a:spcPts val="1000"/>
              </a:spcBef>
              <a:spcAft>
                <a:spcPts val="0"/>
              </a:spcAft>
              <a:buClr>
                <a:srgbClr val="0C0C0C"/>
              </a:buClr>
              <a:buSzPct val="99615"/>
              <a:buFont typeface="Arial"/>
              <a:buChar char="•"/>
            </a:pPr>
            <a:r>
              <a:rPr b="0" i="0" lang="el-GR" sz="2590" u="none" cap="none" strike="noStrike">
                <a:solidFill>
                  <a:srgbClr val="0C0C0C"/>
                </a:solidFill>
                <a:latin typeface="Calibri"/>
                <a:ea typeface="Calibri"/>
                <a:cs typeface="Calibri"/>
                <a:sym typeface="Calibri"/>
              </a:rPr>
              <a:t>οι ανταγωνιστές των 5-ΗΤ3 υποδοχέων προκαλούν σημαντική ελάττωση της κινητικότητας του παχέος εντέρου και της σπλαχνικής αισθητικότητας.</a:t>
            </a:r>
          </a:p>
          <a:p>
            <a:pPr indent="-228600" lvl="0" marL="228600" marR="0" rtl="0" algn="l">
              <a:lnSpc>
                <a:spcPct val="70000"/>
              </a:lnSpc>
              <a:spcBef>
                <a:spcPts val="1000"/>
              </a:spcBef>
              <a:spcAft>
                <a:spcPts val="0"/>
              </a:spcAft>
              <a:buClr>
                <a:srgbClr val="0C0C0C"/>
              </a:buClr>
              <a:buSzPct val="99615"/>
              <a:buFont typeface="Arial"/>
              <a:buChar char="•"/>
            </a:pPr>
            <a:r>
              <a:rPr b="0" i="0" lang="el-GR" sz="2590" u="none" cap="none" strike="noStrike">
                <a:solidFill>
                  <a:srgbClr val="0C0C0C"/>
                </a:solidFill>
                <a:latin typeface="Calibri"/>
                <a:ea typeface="Calibri"/>
                <a:cs typeface="Calibri"/>
                <a:sym typeface="Calibri"/>
              </a:rPr>
              <a:t>οι μετα-αναλύσεις το παρουσιάζουν ως χρήσιμο σε γυναίκες με ΣΕΕ έναντι του placebo στην ανακούφιση του κοιλιακού πόνου και την ταλαιπωρία από την συχνή επίσκεψη στην τουαλέτα καθώς και της μείωσης της επείγουσας ανάγκης για αφόδευση</a:t>
            </a:r>
          </a:p>
          <a:p>
            <a:pPr indent="-228600" lvl="0" marL="228600" marR="0" rtl="0" algn="l">
              <a:lnSpc>
                <a:spcPct val="70000"/>
              </a:lnSpc>
              <a:spcBef>
                <a:spcPts val="1000"/>
              </a:spcBef>
              <a:spcAft>
                <a:spcPts val="0"/>
              </a:spcAft>
              <a:buClr>
                <a:srgbClr val="0C0C0C"/>
              </a:buClr>
              <a:buSzPct val="99615"/>
              <a:buFont typeface="Arial"/>
              <a:buChar char="•"/>
            </a:pPr>
            <a:r>
              <a:rPr b="0" i="0" lang="el-GR" sz="2590" u="none" cap="none" strike="noStrike">
                <a:solidFill>
                  <a:srgbClr val="0C0C0C"/>
                </a:solidFill>
                <a:latin typeface="Calibri"/>
                <a:ea typeface="Calibri"/>
                <a:cs typeface="Calibri"/>
                <a:sym typeface="Calibri"/>
              </a:rPr>
              <a:t>υπάρχουν μελέτες που ισχυρίζονται ότι το όφελος παραμένει επί μακρόν και μετά το τέλος της αγωγής.</a:t>
            </a:r>
          </a:p>
          <a:p>
            <a:pPr indent="0" lvl="0" marL="0" marR="0" rtl="0" algn="l">
              <a:lnSpc>
                <a:spcPct val="8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86" name="Shape 386"/>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7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Φαρμακευτική αγωγή:</a:t>
            </a:r>
          </a:p>
          <a:p>
            <a:pPr indent="-228600" lvl="0" marL="228600" marR="0" rtl="0" algn="l">
              <a:lnSpc>
                <a:spcPct val="7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ΣΠΑΣΜΟΛΥΤΙΚΑ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ΙΝΕΣ ΚΑΙ ΦΑΡΜΑΚΑ ΚΑΤΑ ΤΗΣ ΔΥΣΚΟΙΛΙΟΤΗΤΑΣ</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ΑΝΤΙΔΙΑΡΡΟΪΚΑ</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ΑΝΤΙΚΑΤΑΘΛΙΠΤΙΚΑ</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τρικυκλικά αντικαταθλιπτικά </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εκλεκτικοί αναστολείς υποδοχέων σεροτονίνης (SSRI)</a:t>
            </a:r>
          </a:p>
          <a:p>
            <a:pPr indent="-228600" lvl="0" marL="228600" marR="0" rtl="0" algn="l">
              <a:lnSpc>
                <a:spcPct val="7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ΑΓΩΝΙΣΤΕΣ ΚΑΙ ΑΝΤΑΓΩΝΙΣΤΕΣ ΥΠΟΔΟΧΕΩΝ ΣΕΡΟΤΟΝΙΝΗΣ</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αγωνιστές των 5-ΗΤ4 υποδοχέων (tegaserod)</a:t>
            </a:r>
          </a:p>
          <a:p>
            <a:pPr indent="-228600" lvl="0" marL="228600" marR="0" rtl="0" algn="l">
              <a:lnSpc>
                <a:spcPct val="7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 ανταγωνιστές των 5-ΗΤ3 υποδοχέων (alosetron)</a:t>
            </a:r>
          </a:p>
          <a:p>
            <a:pPr indent="-228600" lvl="0" marL="228600" marR="0" rtl="0" algn="l">
              <a:lnSpc>
                <a:spcPct val="70000"/>
              </a:lnSpc>
              <a:spcBef>
                <a:spcPts val="1000"/>
              </a:spcBef>
              <a:spcAft>
                <a:spcPts val="0"/>
              </a:spcAft>
              <a:buClr>
                <a:schemeClr val="dk1"/>
              </a:buClr>
              <a:buSzPct val="100000"/>
              <a:buFont typeface="Arial"/>
              <a:buChar char="•"/>
            </a:pPr>
            <a:r>
              <a:rPr b="1" i="0" lang="el-GR" sz="2800" u="none" cap="none" strike="noStrike">
                <a:solidFill>
                  <a:schemeClr val="dk1"/>
                </a:solidFill>
                <a:latin typeface="Calibri"/>
                <a:ea typeface="Calibri"/>
                <a:cs typeface="Calibri"/>
                <a:sym typeface="Calibri"/>
              </a:rPr>
              <a:t>ΕΝΑΛΛΑΚΤΙΚΕΣ ΘΕΡΑΠΕΥΤΙΚΕΣ ΠΡΟΣΕΓΓΙΣΕΙΣ</a:t>
            </a:r>
          </a:p>
          <a:p>
            <a:pPr indent="-228600" lvl="0" marL="228600" marR="0" rtl="0" algn="l">
              <a:lnSpc>
                <a:spcPct val="7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    (Αντιβιοτικά, Προβιοτικά, Βότανα..)</a:t>
            </a:r>
          </a:p>
          <a:p>
            <a:pPr indent="0" lvl="0" marL="0" marR="0" rtl="0" algn="l">
              <a:lnSpc>
                <a:spcPct val="8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92" name="Shape 392"/>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228600" lvl="0" marL="228600" marR="0" rtl="0" algn="l">
              <a:lnSpc>
                <a:spcPct val="90000"/>
              </a:lnSpc>
              <a:spcBef>
                <a:spcPts val="100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Εναλλακτικές θεραπευτικές προσεγγίσεις:</a:t>
            </a:r>
          </a:p>
          <a:p>
            <a:pPr indent="-228600" lvl="0" marL="228600" marR="0" rtl="0" algn="l">
              <a:lnSpc>
                <a:spcPct val="90000"/>
              </a:lnSpc>
              <a:spcBef>
                <a:spcPts val="100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Αντιβιοτικά:</a:t>
            </a:r>
          </a:p>
          <a:p>
            <a:pPr indent="-228600" lvl="0" marL="228600" marR="0" rtl="0" algn="l">
              <a:lnSpc>
                <a:spcPct val="90000"/>
              </a:lnSpc>
              <a:spcBef>
                <a:spcPts val="100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228600" lvl="0" marL="228600" marR="0" rtl="0" algn="l">
              <a:lnSpc>
                <a:spcPct val="90000"/>
              </a:lnSpc>
              <a:spcBef>
                <a:spcPts val="1000"/>
              </a:spcBef>
              <a:spcAft>
                <a:spcPts val="0"/>
              </a:spcAft>
              <a:buClr>
                <a:srgbClr val="0C0C0C"/>
              </a:buClr>
              <a:buSzPct val="100000"/>
              <a:buFont typeface="Arial"/>
              <a:buChar char="•"/>
            </a:pPr>
            <a:r>
              <a:rPr b="1" i="1" lang="el-GR" sz="2800" u="none" cap="none" strike="noStrike">
                <a:solidFill>
                  <a:srgbClr val="0C0C0C"/>
                </a:solidFill>
                <a:latin typeface="Calibri"/>
                <a:ea typeface="Calibri"/>
                <a:cs typeface="Calibri"/>
                <a:sym typeface="Calibri"/>
              </a:rPr>
              <a:t>neomicine, ciprofloxacin, metronidazole</a:t>
            </a:r>
            <a:r>
              <a:rPr b="1" i="0" lang="el-GR" sz="2800" u="none" cap="none" strike="noStrike">
                <a:solidFill>
                  <a:srgbClr val="0C0C0C"/>
                </a:solidFill>
                <a:latin typeface="Calibri"/>
                <a:ea typeface="Calibri"/>
                <a:cs typeface="Calibri"/>
                <a:sym typeface="Calibri"/>
              </a:rPr>
              <a:t> ή </a:t>
            </a:r>
            <a:r>
              <a:rPr b="1" i="1" lang="el-GR" sz="2800" u="none" cap="none" strike="noStrike">
                <a:solidFill>
                  <a:srgbClr val="0C0C0C"/>
                </a:solidFill>
                <a:latin typeface="Calibri"/>
                <a:ea typeface="Calibri"/>
                <a:cs typeface="Calibri"/>
                <a:sym typeface="Calibri"/>
              </a:rPr>
              <a:t>doxycycline</a:t>
            </a:r>
            <a:r>
              <a:rPr b="0" i="0" lang="el-GR" sz="2800" u="none" cap="none" strike="noStrike">
                <a:solidFill>
                  <a:srgbClr val="0C0C0C"/>
                </a:solidFill>
                <a:latin typeface="Calibri"/>
                <a:ea typeface="Calibri"/>
                <a:cs typeface="Calibri"/>
                <a:sym typeface="Calibri"/>
              </a:rPr>
              <a:t> έχουν χρησιμοποιηθεί με συνέπεια να παρατηρηθεί ότι το 1/3 των ασθενών αυτών έγιναν ασυμπτωματικοί τουλάχιστον βραχυπρόθεσμα</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398" name="Shape 398"/>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0" lvl="0" marL="0" marR="0" rtl="0" algn="l">
              <a:lnSpc>
                <a:spcPct val="90000"/>
              </a:lnSpc>
              <a:spcBef>
                <a:spcPts val="100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Πιά είναι τα χαρακτηριστικά του ιδανικού αντιβιοτικού, </a:t>
            </a:r>
          </a:p>
          <a:p>
            <a:pPr indent="0" lvl="0" marL="0" marR="0" rtl="0" algn="l">
              <a:lnSpc>
                <a:spcPct val="90000"/>
              </a:lnSpc>
              <a:spcBef>
                <a:spcPts val="100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ώστε να χρησιμοποιηθεί σε ΣΕΕ; </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rgbClr val="0C0C0C"/>
              </a:solidFill>
              <a:latin typeface="Calibri"/>
              <a:ea typeface="Calibri"/>
              <a:cs typeface="Calibri"/>
              <a:sym typeface="Calibri"/>
            </a:endParaRPr>
          </a:p>
          <a:p>
            <a:pPr indent="-228600" lvl="0" marL="228600" marR="0" rtl="0" algn="l">
              <a:lnSpc>
                <a:spcPct val="9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Να δρα στα στελέχη της χλωρίδας</a:t>
            </a:r>
          </a:p>
          <a:p>
            <a:pPr indent="-228600" lvl="0" marL="228600" marR="0" rtl="0" algn="l">
              <a:lnSpc>
                <a:spcPct val="9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Να μην απορροφάται συστηματικά</a:t>
            </a:r>
          </a:p>
          <a:p>
            <a:pPr indent="-228600" lvl="0" marL="228600" marR="0" rtl="0" algn="l">
              <a:lnSpc>
                <a:spcPct val="9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Να μην είναι τοξικό</a:t>
            </a:r>
          </a:p>
          <a:p>
            <a:pPr indent="-228600" lvl="0" marL="228600" marR="0" rtl="0" algn="l">
              <a:lnSpc>
                <a:spcPct val="9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Να μην προκαλεί αντοχή</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26" name="Shape 126"/>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Αντιπροσωπεύει το 12% των επισκέψεων στους γενικούς ιατρούς και το 28% στους γαστρεντερολόγους.</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Άμεσο και έμμεσο κόστος στις ΗΠΑ το 2002 ήταν 1,6 και 19,2 δις $ αντίστοιχα ετησίως.</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Οι άδειες υπολογίζονται σε 8,5-21,6 μέρες/έτος και η απόδοση των υπαλλήλων μειωμένη κατά 20% σε σχέση με τους υγιείς.</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p:nvPr/>
        </p:nvSpPr>
        <p:spPr>
          <a:xfrm>
            <a:off x="5528930" y="5209953"/>
            <a:ext cx="1679944" cy="984782"/>
          </a:xfrm>
          <a:prstGeom prst="ellipse">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404" name="Shape 404"/>
          <p:cNvSpPr/>
          <p:nvPr/>
        </p:nvSpPr>
        <p:spPr>
          <a:xfrm>
            <a:off x="5528930" y="2049238"/>
            <a:ext cx="1679944" cy="1020725"/>
          </a:xfrm>
          <a:prstGeom prst="ellipse">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405" name="Shape 405"/>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406" name="Shape 406"/>
          <p:cNvSpPr txBox="1"/>
          <p:nvPr>
            <p:ph idx="1" type="body"/>
          </p:nvPr>
        </p:nvSpPr>
        <p:spPr>
          <a:xfrm>
            <a:off x="556437" y="259833"/>
            <a:ext cx="11079124" cy="5692142"/>
          </a:xfrm>
          <a:prstGeom prst="rect">
            <a:avLst/>
          </a:prstGeom>
          <a:noFill/>
          <a:ln>
            <a:noFill/>
          </a:ln>
        </p:spPr>
        <p:txBody>
          <a:bodyPr anchorCtr="0" anchor="t" bIns="45700" lIns="91425" rIns="91425" tIns="45700">
            <a:noAutofit/>
          </a:bodyPr>
          <a:lstStyle/>
          <a:p>
            <a:pPr indent="0" lvl="0" marL="0" marR="0" rtl="0" algn="ctr">
              <a:lnSpc>
                <a:spcPct val="70000"/>
              </a:lnSpc>
              <a:spcBef>
                <a:spcPts val="0"/>
              </a:spcBef>
              <a:spcAft>
                <a:spcPts val="0"/>
              </a:spcAft>
              <a:buClr>
                <a:schemeClr val="dk1"/>
              </a:buClr>
              <a:buSzPct val="25000"/>
              <a:buFont typeface="Arial"/>
              <a:buNone/>
            </a:pPr>
            <a:r>
              <a:t/>
            </a:r>
            <a:endParaRPr b="1" i="0" sz="3100" u="none" cap="none" strike="noStrike">
              <a:solidFill>
                <a:srgbClr val="0C0C0C"/>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ct val="25000"/>
              <a:buFont typeface="Arial"/>
              <a:buNone/>
            </a:pPr>
            <a:r>
              <a:t/>
            </a:r>
            <a:endParaRPr b="1" i="0" sz="3100" u="none" cap="none" strike="noStrike">
              <a:solidFill>
                <a:srgbClr val="0C0C0C"/>
              </a:solidFill>
              <a:latin typeface="Calibri"/>
              <a:ea typeface="Calibri"/>
              <a:cs typeface="Calibri"/>
              <a:sym typeface="Calibri"/>
            </a:endParaRPr>
          </a:p>
          <a:p>
            <a:pPr indent="0" lvl="0" marL="0" marR="0" rtl="0" algn="ctr">
              <a:lnSpc>
                <a:spcPct val="70000"/>
              </a:lnSpc>
              <a:spcBef>
                <a:spcPts val="1000"/>
              </a:spcBef>
              <a:spcAft>
                <a:spcPts val="0"/>
              </a:spcAft>
              <a:buClr>
                <a:srgbClr val="0C0C0C"/>
              </a:buClr>
              <a:buSzPct val="25000"/>
              <a:buFont typeface="Arial"/>
              <a:buNone/>
            </a:pPr>
            <a:r>
              <a:rPr b="1" i="0" lang="el-GR" sz="3100" u="none" cap="none" strike="noStrike">
                <a:solidFill>
                  <a:srgbClr val="0C0C0C"/>
                </a:solidFill>
                <a:latin typeface="Calibri"/>
                <a:ea typeface="Calibri"/>
                <a:cs typeface="Calibri"/>
                <a:sym typeface="Calibri"/>
              </a:rPr>
              <a:t>Αποτελεσματικότητα των αντιβιοτικών</a:t>
            </a:r>
          </a:p>
          <a:p>
            <a:pPr indent="0" lvl="0" marL="0" marR="0" rtl="0" algn="l">
              <a:lnSpc>
                <a:spcPct val="70000"/>
              </a:lnSpc>
              <a:spcBef>
                <a:spcPts val="576"/>
              </a:spcBef>
              <a:spcAft>
                <a:spcPts val="0"/>
              </a:spcAft>
              <a:buClr>
                <a:srgbClr val="0C0C0C"/>
              </a:buClr>
              <a:buSzPct val="25000"/>
              <a:buFont typeface="Arial"/>
              <a:buNone/>
            </a:pPr>
            <a:r>
              <a:rPr b="0" i="0" lang="el-GR" sz="2790" u="none" cap="none" strike="noStrike">
                <a:solidFill>
                  <a:srgbClr val="0C0C0C"/>
                </a:solidFill>
                <a:latin typeface="Arial"/>
                <a:ea typeface="Arial"/>
                <a:cs typeface="Arial"/>
                <a:sym typeface="Arial"/>
              </a:rPr>
              <a:t>ΑΝΤΙΒΙΟΤΙΚΟ</a:t>
            </a:r>
            <a:r>
              <a:rPr b="0" i="0" lang="el-GR" sz="3100" u="none" cap="none" strike="noStrike">
                <a:solidFill>
                  <a:srgbClr val="0C0C0C"/>
                </a:solidFill>
                <a:latin typeface="Arial"/>
                <a:ea typeface="Arial"/>
                <a:cs typeface="Arial"/>
                <a:sym typeface="Arial"/>
              </a:rPr>
              <a:t>                   </a:t>
            </a:r>
            <a:r>
              <a:rPr b="0" i="0" lang="el-GR" sz="2790" u="none" cap="none" strike="noStrike">
                <a:solidFill>
                  <a:srgbClr val="0C0C0C"/>
                </a:solidFill>
                <a:latin typeface="Arial"/>
                <a:ea typeface="Arial"/>
                <a:cs typeface="Arial"/>
                <a:sym typeface="Arial"/>
              </a:rPr>
              <a:t>ΑΠΟΤΕΛΕΣΜΑΤΙΚΟΤΗΤΑ</a:t>
            </a:r>
          </a:p>
          <a:p>
            <a:pPr indent="0" lvl="0" marL="0" marR="0" rtl="0" algn="l">
              <a:lnSpc>
                <a:spcPct val="70000"/>
              </a:lnSpc>
              <a:spcBef>
                <a:spcPts val="672"/>
              </a:spcBef>
              <a:spcAft>
                <a:spcPts val="0"/>
              </a:spcAft>
              <a:buClr>
                <a:schemeClr val="dk1"/>
              </a:buClr>
              <a:buSzPct val="25000"/>
              <a:buFont typeface="Arial"/>
              <a:buNone/>
            </a:pPr>
            <a:r>
              <a:t/>
            </a:r>
            <a:endParaRPr b="0" i="0" sz="3100" u="none" cap="none" strike="noStrike">
              <a:solidFill>
                <a:srgbClr val="0C0C0C"/>
              </a:solidFill>
              <a:latin typeface="Arial"/>
              <a:ea typeface="Arial"/>
              <a:cs typeface="Arial"/>
              <a:sym typeface="Arial"/>
            </a:endParaRPr>
          </a:p>
          <a:p>
            <a:pPr indent="0" lvl="0" marL="0" marR="0" rtl="0" algn="l">
              <a:lnSpc>
                <a:spcPct val="70000"/>
              </a:lnSpc>
              <a:spcBef>
                <a:spcPts val="672"/>
              </a:spcBef>
              <a:spcAft>
                <a:spcPts val="0"/>
              </a:spcAft>
              <a:buClr>
                <a:srgbClr val="0C0C0C"/>
              </a:buClr>
              <a:buSzPct val="100000"/>
              <a:buFont typeface="Arial"/>
              <a:buChar char="•"/>
            </a:pPr>
            <a:r>
              <a:rPr b="0" i="0" lang="el-GR" sz="3100" u="none" cap="none" strike="noStrike">
                <a:solidFill>
                  <a:srgbClr val="0C0C0C"/>
                </a:solidFill>
                <a:latin typeface="Arial"/>
                <a:ea typeface="Arial"/>
                <a:cs typeface="Arial"/>
                <a:sym typeface="Arial"/>
              </a:rPr>
              <a:t>Μετρονιδαζόλη                      &lt;20%</a:t>
            </a:r>
          </a:p>
          <a:p>
            <a:pPr indent="0" lvl="0" marL="0" marR="0" rtl="0" algn="l">
              <a:lnSpc>
                <a:spcPct val="70000"/>
              </a:lnSpc>
              <a:spcBef>
                <a:spcPts val="672"/>
              </a:spcBef>
              <a:spcAft>
                <a:spcPts val="0"/>
              </a:spcAft>
              <a:buClr>
                <a:schemeClr val="dk1"/>
              </a:buClr>
              <a:buSzPct val="100000"/>
              <a:buFont typeface="Arial"/>
              <a:buNone/>
            </a:pPr>
            <a:r>
              <a:t/>
            </a:r>
            <a:endParaRPr b="0" i="0" sz="3100" u="none" cap="none" strike="noStrike">
              <a:solidFill>
                <a:srgbClr val="0C0C0C"/>
              </a:solidFill>
              <a:latin typeface="Arial"/>
              <a:ea typeface="Arial"/>
              <a:cs typeface="Arial"/>
              <a:sym typeface="Arial"/>
            </a:endParaRPr>
          </a:p>
          <a:p>
            <a:pPr indent="0" lvl="0" marL="0" marR="0" rtl="0" algn="l">
              <a:lnSpc>
                <a:spcPct val="70000"/>
              </a:lnSpc>
              <a:spcBef>
                <a:spcPts val="672"/>
              </a:spcBef>
              <a:spcAft>
                <a:spcPts val="0"/>
              </a:spcAft>
              <a:buClr>
                <a:srgbClr val="0C0C0C"/>
              </a:buClr>
              <a:buSzPct val="100000"/>
              <a:buFont typeface="Arial"/>
              <a:buChar char="•"/>
            </a:pPr>
            <a:r>
              <a:rPr b="0" i="0" lang="el-GR" sz="3100" u="none" cap="none" strike="noStrike">
                <a:solidFill>
                  <a:srgbClr val="0C0C0C"/>
                </a:solidFill>
                <a:latin typeface="Arial"/>
                <a:ea typeface="Arial"/>
                <a:cs typeface="Arial"/>
                <a:sym typeface="Arial"/>
              </a:rPr>
              <a:t>Νεομυκίνη                               25%</a:t>
            </a:r>
          </a:p>
          <a:p>
            <a:pPr indent="0" lvl="0" marL="0" marR="0" rtl="0" algn="l">
              <a:lnSpc>
                <a:spcPct val="70000"/>
              </a:lnSpc>
              <a:spcBef>
                <a:spcPts val="672"/>
              </a:spcBef>
              <a:spcAft>
                <a:spcPts val="0"/>
              </a:spcAft>
              <a:buClr>
                <a:schemeClr val="dk1"/>
              </a:buClr>
              <a:buSzPct val="100000"/>
              <a:buFont typeface="Arial"/>
              <a:buNone/>
            </a:pPr>
            <a:r>
              <a:t/>
            </a:r>
            <a:endParaRPr b="0" i="0" sz="3100" u="none" cap="none" strike="noStrike">
              <a:solidFill>
                <a:srgbClr val="0C0C0C"/>
              </a:solidFill>
              <a:latin typeface="Arial"/>
              <a:ea typeface="Arial"/>
              <a:cs typeface="Arial"/>
              <a:sym typeface="Arial"/>
            </a:endParaRPr>
          </a:p>
          <a:p>
            <a:pPr indent="0" lvl="0" marL="0" marR="0" rtl="0" algn="l">
              <a:lnSpc>
                <a:spcPct val="70000"/>
              </a:lnSpc>
              <a:spcBef>
                <a:spcPts val="672"/>
              </a:spcBef>
              <a:spcAft>
                <a:spcPts val="0"/>
              </a:spcAft>
              <a:buClr>
                <a:srgbClr val="0C0C0C"/>
              </a:buClr>
              <a:buSzPct val="100000"/>
              <a:buFont typeface="Arial"/>
              <a:buChar char="•"/>
            </a:pPr>
            <a:r>
              <a:rPr b="0" i="0" lang="el-GR" sz="3100" u="none" cap="none" strike="noStrike">
                <a:solidFill>
                  <a:srgbClr val="0C0C0C"/>
                </a:solidFill>
                <a:latin typeface="Arial"/>
                <a:ea typeface="Arial"/>
                <a:cs typeface="Arial"/>
                <a:sym typeface="Arial"/>
              </a:rPr>
              <a:t>Αμοξυκιλλίνη/Κλαβ.</a:t>
            </a:r>
          </a:p>
          <a:p>
            <a:pPr indent="0" lvl="0" marL="0" marR="0" rtl="0" algn="l">
              <a:lnSpc>
                <a:spcPct val="70000"/>
              </a:lnSpc>
              <a:spcBef>
                <a:spcPts val="672"/>
              </a:spcBef>
              <a:spcAft>
                <a:spcPts val="0"/>
              </a:spcAft>
              <a:buClr>
                <a:srgbClr val="0C0C0C"/>
              </a:buClr>
              <a:buSzPct val="100000"/>
              <a:buFont typeface="Arial"/>
              <a:buChar char="•"/>
            </a:pPr>
            <a:r>
              <a:rPr b="0" i="0" lang="el-GR" sz="3100" u="none" cap="none" strike="noStrike">
                <a:solidFill>
                  <a:srgbClr val="0C0C0C"/>
                </a:solidFill>
                <a:latin typeface="Arial"/>
                <a:ea typeface="Arial"/>
                <a:cs typeface="Arial"/>
                <a:sym typeface="Arial"/>
              </a:rPr>
              <a:t>ή Δοξυκυκλίνη                       30-40%</a:t>
            </a:r>
          </a:p>
          <a:p>
            <a:pPr indent="0" lvl="0" marL="0" marR="0" rtl="0" algn="l">
              <a:lnSpc>
                <a:spcPct val="70000"/>
              </a:lnSpc>
              <a:spcBef>
                <a:spcPts val="672"/>
              </a:spcBef>
              <a:spcAft>
                <a:spcPts val="0"/>
              </a:spcAft>
              <a:buClr>
                <a:schemeClr val="dk1"/>
              </a:buClr>
              <a:buSzPct val="100000"/>
              <a:buFont typeface="Arial"/>
              <a:buNone/>
            </a:pPr>
            <a:r>
              <a:t/>
            </a:r>
            <a:endParaRPr b="0" i="0" sz="3100" u="none" cap="none" strike="noStrike">
              <a:solidFill>
                <a:srgbClr val="0C0C0C"/>
              </a:solidFill>
              <a:latin typeface="Arial"/>
              <a:ea typeface="Arial"/>
              <a:cs typeface="Arial"/>
              <a:sym typeface="Arial"/>
            </a:endParaRPr>
          </a:p>
          <a:p>
            <a:pPr indent="0" lvl="0" marL="0" marR="0" rtl="0" algn="l">
              <a:lnSpc>
                <a:spcPct val="70000"/>
              </a:lnSpc>
              <a:spcBef>
                <a:spcPts val="672"/>
              </a:spcBef>
              <a:spcAft>
                <a:spcPts val="0"/>
              </a:spcAft>
              <a:buClr>
                <a:srgbClr val="0C0C0C"/>
              </a:buClr>
              <a:buSzPct val="100000"/>
              <a:buFont typeface="Arial"/>
              <a:buChar char="•"/>
            </a:pPr>
            <a:r>
              <a:rPr b="0" i="0" lang="el-GR" sz="3100" u="none" cap="none" strike="noStrike">
                <a:solidFill>
                  <a:srgbClr val="0C0C0C"/>
                </a:solidFill>
                <a:latin typeface="Arial"/>
                <a:ea typeface="Arial"/>
                <a:cs typeface="Arial"/>
                <a:sym typeface="Arial"/>
              </a:rPr>
              <a:t>Ριφαξιμίνη                              70%*</a:t>
            </a:r>
          </a:p>
          <a:p>
            <a:pPr indent="0" lvl="0" marL="0" marR="0" rtl="0" algn="ctr">
              <a:lnSpc>
                <a:spcPct val="70000"/>
              </a:lnSpc>
              <a:spcBef>
                <a:spcPts val="1000"/>
              </a:spcBef>
              <a:buClr>
                <a:schemeClr val="dk1"/>
              </a:buClr>
              <a:buSzPct val="25000"/>
              <a:buFont typeface="Arial"/>
              <a:buNone/>
            </a:pPr>
            <a:r>
              <a:t/>
            </a:r>
            <a:endParaRPr b="1" i="0" sz="3100" u="none" cap="none" strike="noStrike">
              <a:solidFill>
                <a:srgbClr val="0C0C0C"/>
              </a:solidFill>
              <a:latin typeface="Calibri"/>
              <a:ea typeface="Calibri"/>
              <a:cs typeface="Calibri"/>
              <a:sym typeface="Calibri"/>
            </a:endParaRPr>
          </a:p>
        </p:txBody>
      </p:sp>
      <p:sp>
        <p:nvSpPr>
          <p:cNvPr id="407" name="Shape 407"/>
          <p:cNvSpPr txBox="1"/>
          <p:nvPr/>
        </p:nvSpPr>
        <p:spPr>
          <a:xfrm>
            <a:off x="4316819" y="6520566"/>
            <a:ext cx="7875180" cy="40010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1" lang="el-GR" sz="2000" u="none" cap="none" strike="noStrike">
                <a:solidFill>
                  <a:srgbClr val="0C0C0C"/>
                </a:solidFill>
                <a:latin typeface="Calibri"/>
                <a:ea typeface="Calibri"/>
                <a:cs typeface="Calibri"/>
                <a:sym typeface="Calibri"/>
              </a:rPr>
              <a:t>DiStefano M, Aliment Pharm Ther, 2000</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413" name="Shape 413"/>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1" i="0" sz="4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b="1" i="0" lang="el-GR" sz="4000" u="none" cap="none" strike="noStrike">
                <a:solidFill>
                  <a:schemeClr val="dk1"/>
                </a:solidFill>
                <a:latin typeface="Calibri"/>
                <a:ea typeface="Calibri"/>
                <a:cs typeface="Calibri"/>
                <a:sym typeface="Calibri"/>
              </a:rPr>
              <a:t>Ριφαξιμίνη</a:t>
            </a:r>
          </a:p>
          <a:p>
            <a:pPr indent="0" lvl="0" marL="0" marR="0" rtl="0" algn="l">
              <a:lnSpc>
                <a:spcPct val="90000"/>
              </a:lnSpc>
              <a:spcBef>
                <a:spcPts val="1000"/>
              </a:spcBef>
              <a:spcAft>
                <a:spcPts val="0"/>
              </a:spcAft>
              <a:buClr>
                <a:schemeClr val="dk1"/>
              </a:buClr>
              <a:buSzPct val="25000"/>
              <a:buFont typeface="Arial"/>
              <a:buNone/>
            </a:pPr>
            <a:r>
              <a:t/>
            </a:r>
            <a:endParaRPr b="1" i="0" sz="4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Ημισυνθετικό  παράγωγο της ριφαμυκίνης</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rgbClr val="0C0C0C"/>
              </a:solidFill>
              <a:latin typeface="Calibri"/>
              <a:ea typeface="Calibri"/>
              <a:cs typeface="Calibri"/>
              <a:sym typeface="Calibri"/>
            </a:endParaRPr>
          </a:p>
          <a:p>
            <a:pPr indent="-342900" lvl="0" marL="342900" marR="0" rtl="0" algn="l">
              <a:lnSpc>
                <a:spcPct val="90000"/>
              </a:lnSpc>
              <a:spcBef>
                <a:spcPts val="560"/>
              </a:spcBef>
              <a:spcAft>
                <a:spcPts val="0"/>
              </a:spcAft>
              <a:buClr>
                <a:schemeClr val="hlink"/>
              </a:buClr>
              <a:buSzPct val="25000"/>
              <a:buFont typeface="Arial"/>
              <a:buNone/>
            </a:pPr>
            <a:r>
              <a:rPr b="0" i="0" lang="el-GR" sz="2800" u="none" cap="none" strike="noStrike">
                <a:solidFill>
                  <a:srgbClr val="0C0C0C"/>
                </a:solidFill>
                <a:latin typeface="Calibri"/>
                <a:ea typeface="Calibri"/>
                <a:cs typeface="Calibri"/>
                <a:sym typeface="Calibri"/>
              </a:rPr>
              <a:t>Μακρολιδικό αντιβιοτικό παραγόμενο από τον μύκητα </a:t>
            </a:r>
            <a:r>
              <a:rPr b="0" i="1" lang="el-GR" sz="2800" u="none" cap="none" strike="noStrike">
                <a:solidFill>
                  <a:srgbClr val="0C0C0C"/>
                </a:solidFill>
                <a:latin typeface="Calibri"/>
                <a:ea typeface="Calibri"/>
                <a:cs typeface="Calibri"/>
                <a:sym typeface="Calibri"/>
              </a:rPr>
              <a:t>Nocardia mediterranea </a:t>
            </a:r>
            <a:r>
              <a:rPr b="0" i="0" lang="el-GR" sz="2800" u="none" cap="none" strike="noStrike">
                <a:solidFill>
                  <a:srgbClr val="0C0C0C"/>
                </a:solidFill>
                <a:latin typeface="Calibri"/>
                <a:ea typeface="Calibri"/>
                <a:cs typeface="Calibri"/>
                <a:sym typeface="Calibri"/>
              </a:rPr>
              <a:t>(</a:t>
            </a:r>
            <a:r>
              <a:rPr b="0" i="1" lang="el-GR" sz="2800" u="none" cap="none" strike="noStrike">
                <a:solidFill>
                  <a:srgbClr val="0C0C0C"/>
                </a:solidFill>
                <a:latin typeface="Calibri"/>
                <a:ea typeface="Calibri"/>
                <a:cs typeface="Calibri"/>
                <a:sym typeface="Calibri"/>
              </a:rPr>
              <a:t>Streptomyces mediterranei)</a:t>
            </a:r>
          </a:p>
          <a:p>
            <a:pPr indent="0" lvl="0" marL="0" marR="0" rtl="0" algn="l">
              <a:lnSpc>
                <a:spcPct val="90000"/>
              </a:lnSpc>
              <a:spcBef>
                <a:spcPts val="1000"/>
              </a:spcBef>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sp>
        <p:nvSpPr>
          <p:cNvPr id="418" name="Shape 418"/>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pic>
        <p:nvPicPr>
          <p:cNvPr id="419" name="Shape 419"/>
          <p:cNvPicPr preferRelativeResize="0"/>
          <p:nvPr>
            <p:ph idx="1" type="body"/>
          </p:nvPr>
        </p:nvPicPr>
        <p:blipFill rotWithShape="1">
          <a:blip r:embed="rId3">
            <a:alphaModFix/>
          </a:blip>
          <a:srcRect b="0" l="0" r="0" t="0"/>
          <a:stretch/>
        </p:blipFill>
        <p:spPr>
          <a:xfrm>
            <a:off x="1339701" y="965916"/>
            <a:ext cx="9356650" cy="589208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sp>
        <p:nvSpPr>
          <p:cNvPr id="424" name="Shape 424"/>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pic>
        <p:nvPicPr>
          <p:cNvPr id="425" name="Shape 425"/>
          <p:cNvPicPr preferRelativeResize="0"/>
          <p:nvPr>
            <p:ph idx="1" type="body"/>
          </p:nvPr>
        </p:nvPicPr>
        <p:blipFill rotWithShape="1">
          <a:blip r:embed="rId3">
            <a:alphaModFix/>
          </a:blip>
          <a:srcRect b="0" l="0" r="0" t="0"/>
          <a:stretch/>
        </p:blipFill>
        <p:spPr>
          <a:xfrm>
            <a:off x="1722474" y="965916"/>
            <a:ext cx="8867553" cy="589208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pic>
        <p:nvPicPr>
          <p:cNvPr id="431" name="Shape 431"/>
          <p:cNvPicPr preferRelativeResize="0"/>
          <p:nvPr>
            <p:ph idx="1" type="body"/>
          </p:nvPr>
        </p:nvPicPr>
        <p:blipFill rotWithShape="1">
          <a:blip r:embed="rId3">
            <a:alphaModFix/>
          </a:blip>
          <a:srcRect b="0" l="0" r="0" t="0"/>
          <a:stretch/>
        </p:blipFill>
        <p:spPr>
          <a:xfrm>
            <a:off x="1509823" y="965916"/>
            <a:ext cx="9250325" cy="589208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p:nvPr/>
        </p:nvSpPr>
        <p:spPr>
          <a:xfrm>
            <a:off x="1722474" y="1803400"/>
            <a:ext cx="8945526" cy="5054600"/>
          </a:xfrm>
          <a:prstGeom prst="rect">
            <a:avLst/>
          </a:prstGeom>
          <a:solidFill>
            <a:srgbClr val="000A21"/>
          </a:solidFill>
          <a:ln cap="flat" cmpd="sng" w="12700">
            <a:solidFill>
              <a:schemeClr val="dk1"/>
            </a:solidFill>
            <a:prstDash val="solid"/>
            <a:miter/>
            <a:headEnd len="med" w="med" type="none"/>
            <a:tailEnd len="med" w="med" type="none"/>
          </a:ln>
          <a:effectLst>
            <a:outerShdw rotWithShape="0" algn="ctr" dir="2700000" dist="143684">
              <a:srgbClr val="B2B2B2"/>
            </a:outerShdw>
          </a:effectLst>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chemeClr val="dk1"/>
              </a:solidFill>
              <a:latin typeface="Arial"/>
              <a:ea typeface="Arial"/>
              <a:cs typeface="Arial"/>
              <a:sym typeface="Arial"/>
            </a:endParaRPr>
          </a:p>
        </p:txBody>
      </p:sp>
      <p:sp>
        <p:nvSpPr>
          <p:cNvPr id="439" name="Shape 439"/>
          <p:cNvSpPr/>
          <p:nvPr/>
        </p:nvSpPr>
        <p:spPr>
          <a:xfrm>
            <a:off x="1722474" y="1828800"/>
            <a:ext cx="8945526" cy="1104899"/>
          </a:xfrm>
          <a:prstGeom prst="rect">
            <a:avLst/>
          </a:prstGeom>
          <a:solidFill>
            <a:srgbClr val="008000"/>
          </a:solidFill>
          <a:ln>
            <a:noFill/>
          </a:ln>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chemeClr val="dk1"/>
              </a:solidFill>
              <a:latin typeface="Arial"/>
              <a:ea typeface="Arial"/>
              <a:cs typeface="Arial"/>
              <a:sym typeface="Arial"/>
            </a:endParaRPr>
          </a:p>
        </p:txBody>
      </p:sp>
      <p:sp>
        <p:nvSpPr>
          <p:cNvPr id="440" name="Shape 440"/>
          <p:cNvSpPr txBox="1"/>
          <p:nvPr>
            <p:ph idx="4294967295" type="title"/>
          </p:nvPr>
        </p:nvSpPr>
        <p:spPr>
          <a:xfrm>
            <a:off x="1524000" y="304800"/>
            <a:ext cx="9144000" cy="1130299"/>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0C0C0C"/>
              </a:buClr>
              <a:buSzPct val="25000"/>
              <a:buFont typeface="Calibri"/>
              <a:buNone/>
            </a:pPr>
            <a:r>
              <a:rPr b="1" i="0" lang="el-GR" sz="4000" u="none" cap="none" strike="noStrike">
                <a:solidFill>
                  <a:srgbClr val="0C0C0C"/>
                </a:solidFill>
                <a:latin typeface="Calibri"/>
                <a:ea typeface="Calibri"/>
                <a:cs typeface="Calibri"/>
                <a:sym typeface="Calibri"/>
              </a:rPr>
              <a:t>RIFAXIMIN              </a:t>
            </a:r>
            <a:br>
              <a:rPr b="1" i="0" lang="el-GR" sz="4000" u="none" cap="none" strike="noStrike">
                <a:solidFill>
                  <a:srgbClr val="0C0C0C"/>
                </a:solidFill>
                <a:latin typeface="Calibri"/>
                <a:ea typeface="Calibri"/>
                <a:cs typeface="Calibri"/>
                <a:sym typeface="Calibri"/>
              </a:rPr>
            </a:br>
            <a:r>
              <a:rPr b="1" i="0" lang="el-GR" sz="4000" u="none" cap="none" strike="noStrike">
                <a:solidFill>
                  <a:srgbClr val="0C0C0C"/>
                </a:solidFill>
                <a:latin typeface="Calibri"/>
                <a:ea typeface="Calibri"/>
                <a:cs typeface="Calibri"/>
                <a:sym typeface="Calibri"/>
              </a:rPr>
              <a:t>ΑΝΕΠΙΘΥΜΗΤΕΣ   ΕΝΕΡΓΕΙΕΣ</a:t>
            </a:r>
          </a:p>
        </p:txBody>
      </p:sp>
      <p:sp>
        <p:nvSpPr>
          <p:cNvPr id="441" name="Shape 441"/>
          <p:cNvSpPr/>
          <p:nvPr/>
        </p:nvSpPr>
        <p:spPr>
          <a:xfrm>
            <a:off x="7805739" y="5337176"/>
            <a:ext cx="2109786" cy="334963"/>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4%</a:t>
            </a:r>
          </a:p>
        </p:txBody>
      </p:sp>
      <p:sp>
        <p:nvSpPr>
          <p:cNvPr id="442" name="Shape 442"/>
          <p:cNvSpPr/>
          <p:nvPr/>
        </p:nvSpPr>
        <p:spPr>
          <a:xfrm>
            <a:off x="5454650" y="5337176"/>
            <a:ext cx="2351087" cy="334963"/>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3%</a:t>
            </a:r>
          </a:p>
        </p:txBody>
      </p:sp>
      <p:sp>
        <p:nvSpPr>
          <p:cNvPr id="443" name="Shape 443"/>
          <p:cNvSpPr/>
          <p:nvPr/>
        </p:nvSpPr>
        <p:spPr>
          <a:xfrm>
            <a:off x="2359025" y="5337176"/>
            <a:ext cx="3095625" cy="334963"/>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FFFF"/>
                </a:solidFill>
                <a:latin typeface="Arial"/>
                <a:ea typeface="Arial"/>
                <a:cs typeface="Arial"/>
                <a:sym typeface="Arial"/>
              </a:rPr>
              <a:t>Πυρετός</a:t>
            </a:r>
          </a:p>
        </p:txBody>
      </p:sp>
      <p:sp>
        <p:nvSpPr>
          <p:cNvPr id="444" name="Shape 444"/>
          <p:cNvSpPr/>
          <p:nvPr/>
        </p:nvSpPr>
        <p:spPr>
          <a:xfrm>
            <a:off x="7805739" y="5672137"/>
            <a:ext cx="2109786"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2%</a:t>
            </a:r>
          </a:p>
        </p:txBody>
      </p:sp>
      <p:sp>
        <p:nvSpPr>
          <p:cNvPr id="445" name="Shape 445"/>
          <p:cNvSpPr/>
          <p:nvPr/>
        </p:nvSpPr>
        <p:spPr>
          <a:xfrm>
            <a:off x="5454650" y="5672137"/>
            <a:ext cx="2351087"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2%</a:t>
            </a:r>
          </a:p>
        </p:txBody>
      </p:sp>
      <p:sp>
        <p:nvSpPr>
          <p:cNvPr id="446" name="Shape 446"/>
          <p:cNvSpPr/>
          <p:nvPr/>
        </p:nvSpPr>
        <p:spPr>
          <a:xfrm>
            <a:off x="2359025" y="5672137"/>
            <a:ext cx="3095625" cy="334961"/>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FFFF"/>
                </a:solidFill>
                <a:latin typeface="Arial"/>
                <a:ea typeface="Arial"/>
                <a:cs typeface="Arial"/>
                <a:sym typeface="Arial"/>
              </a:rPr>
              <a:t>Έμετοι</a:t>
            </a:r>
          </a:p>
        </p:txBody>
      </p:sp>
      <p:sp>
        <p:nvSpPr>
          <p:cNvPr id="447" name="Shape 447"/>
          <p:cNvSpPr/>
          <p:nvPr/>
        </p:nvSpPr>
        <p:spPr>
          <a:xfrm>
            <a:off x="7805739" y="5002212"/>
            <a:ext cx="2109786"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4%</a:t>
            </a:r>
          </a:p>
        </p:txBody>
      </p:sp>
      <p:sp>
        <p:nvSpPr>
          <p:cNvPr id="448" name="Shape 448"/>
          <p:cNvSpPr/>
          <p:nvPr/>
        </p:nvSpPr>
        <p:spPr>
          <a:xfrm>
            <a:off x="5454650" y="5002212"/>
            <a:ext cx="2351087"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4%</a:t>
            </a:r>
          </a:p>
        </p:txBody>
      </p:sp>
      <p:sp>
        <p:nvSpPr>
          <p:cNvPr id="449" name="Shape 449"/>
          <p:cNvSpPr/>
          <p:nvPr/>
        </p:nvSpPr>
        <p:spPr>
          <a:xfrm>
            <a:off x="2359025" y="5002212"/>
            <a:ext cx="3095625" cy="334961"/>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FFFF"/>
                </a:solidFill>
                <a:latin typeface="Arial"/>
                <a:ea typeface="Arial"/>
                <a:cs typeface="Arial"/>
                <a:sym typeface="Arial"/>
              </a:rPr>
              <a:t>Δυσκοιλιότητα</a:t>
            </a:r>
          </a:p>
        </p:txBody>
      </p:sp>
      <p:sp>
        <p:nvSpPr>
          <p:cNvPr id="450" name="Shape 450"/>
          <p:cNvSpPr/>
          <p:nvPr/>
        </p:nvSpPr>
        <p:spPr>
          <a:xfrm>
            <a:off x="7805739" y="4667251"/>
            <a:ext cx="2109786" cy="334963"/>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8%</a:t>
            </a:r>
          </a:p>
        </p:txBody>
      </p:sp>
      <p:sp>
        <p:nvSpPr>
          <p:cNvPr id="451" name="Shape 451"/>
          <p:cNvSpPr/>
          <p:nvPr/>
        </p:nvSpPr>
        <p:spPr>
          <a:xfrm>
            <a:off x="5454650" y="4667251"/>
            <a:ext cx="2351087" cy="334963"/>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5%</a:t>
            </a:r>
          </a:p>
        </p:txBody>
      </p:sp>
      <p:sp>
        <p:nvSpPr>
          <p:cNvPr id="452" name="Shape 452"/>
          <p:cNvSpPr/>
          <p:nvPr/>
        </p:nvSpPr>
        <p:spPr>
          <a:xfrm>
            <a:off x="2359025" y="4667251"/>
            <a:ext cx="3095625" cy="334963"/>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FFFF"/>
                </a:solidFill>
                <a:latin typeface="Arial"/>
                <a:ea typeface="Arial"/>
                <a:cs typeface="Arial"/>
                <a:sym typeface="Arial"/>
              </a:rPr>
              <a:t>Ναυτία</a:t>
            </a:r>
          </a:p>
        </p:txBody>
      </p:sp>
      <p:sp>
        <p:nvSpPr>
          <p:cNvPr id="453" name="Shape 453"/>
          <p:cNvSpPr/>
          <p:nvPr/>
        </p:nvSpPr>
        <p:spPr>
          <a:xfrm>
            <a:off x="7805739" y="4332287"/>
            <a:ext cx="2109786"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9%</a:t>
            </a:r>
          </a:p>
        </p:txBody>
      </p:sp>
      <p:sp>
        <p:nvSpPr>
          <p:cNvPr id="454" name="Shape 454"/>
          <p:cNvSpPr/>
          <p:nvPr/>
        </p:nvSpPr>
        <p:spPr>
          <a:xfrm>
            <a:off x="5454650" y="4332287"/>
            <a:ext cx="2351087"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6%</a:t>
            </a:r>
          </a:p>
        </p:txBody>
      </p:sp>
      <p:sp>
        <p:nvSpPr>
          <p:cNvPr id="455" name="Shape 455"/>
          <p:cNvSpPr/>
          <p:nvPr/>
        </p:nvSpPr>
        <p:spPr>
          <a:xfrm>
            <a:off x="2359025" y="4332287"/>
            <a:ext cx="3095625" cy="334961"/>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FFFF"/>
                </a:solidFill>
                <a:latin typeface="Arial"/>
                <a:ea typeface="Arial"/>
                <a:cs typeface="Arial"/>
                <a:sym typeface="Arial"/>
              </a:rPr>
              <a:t>Επιτακτική κένωση</a:t>
            </a:r>
          </a:p>
        </p:txBody>
      </p:sp>
      <p:sp>
        <p:nvSpPr>
          <p:cNvPr id="456" name="Shape 456"/>
          <p:cNvSpPr/>
          <p:nvPr/>
        </p:nvSpPr>
        <p:spPr>
          <a:xfrm>
            <a:off x="7805739" y="3997326"/>
            <a:ext cx="2109786" cy="334963"/>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9%</a:t>
            </a:r>
          </a:p>
        </p:txBody>
      </p:sp>
      <p:sp>
        <p:nvSpPr>
          <p:cNvPr id="457" name="Shape 457"/>
          <p:cNvSpPr/>
          <p:nvPr/>
        </p:nvSpPr>
        <p:spPr>
          <a:xfrm>
            <a:off x="5454650" y="3997326"/>
            <a:ext cx="2351087" cy="334963"/>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7%</a:t>
            </a:r>
          </a:p>
        </p:txBody>
      </p:sp>
      <p:sp>
        <p:nvSpPr>
          <p:cNvPr id="458" name="Shape 458"/>
          <p:cNvSpPr/>
          <p:nvPr/>
        </p:nvSpPr>
        <p:spPr>
          <a:xfrm>
            <a:off x="2359025" y="3997326"/>
            <a:ext cx="3095625" cy="334963"/>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FFFF"/>
                </a:solidFill>
                <a:latin typeface="Arial"/>
                <a:ea typeface="Arial"/>
                <a:cs typeface="Arial"/>
                <a:sym typeface="Arial"/>
              </a:rPr>
              <a:t>Τεινεσμός</a:t>
            </a:r>
          </a:p>
        </p:txBody>
      </p:sp>
      <p:sp>
        <p:nvSpPr>
          <p:cNvPr id="459" name="Shape 459"/>
          <p:cNvSpPr/>
          <p:nvPr/>
        </p:nvSpPr>
        <p:spPr>
          <a:xfrm>
            <a:off x="7805739" y="3662362"/>
            <a:ext cx="2109786"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10%</a:t>
            </a:r>
          </a:p>
        </p:txBody>
      </p:sp>
      <p:sp>
        <p:nvSpPr>
          <p:cNvPr id="460" name="Shape 460"/>
          <p:cNvSpPr/>
          <p:nvPr/>
        </p:nvSpPr>
        <p:spPr>
          <a:xfrm>
            <a:off x="5454650" y="3662362"/>
            <a:ext cx="2351087"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7%</a:t>
            </a:r>
          </a:p>
        </p:txBody>
      </p:sp>
      <p:sp>
        <p:nvSpPr>
          <p:cNvPr id="461" name="Shape 461"/>
          <p:cNvSpPr/>
          <p:nvPr/>
        </p:nvSpPr>
        <p:spPr>
          <a:xfrm>
            <a:off x="2359025" y="3662362"/>
            <a:ext cx="3095625" cy="334961"/>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FFFF"/>
                </a:solidFill>
                <a:latin typeface="Arial"/>
                <a:ea typeface="Arial"/>
                <a:cs typeface="Arial"/>
                <a:sym typeface="Arial"/>
              </a:rPr>
              <a:t>Κοιλιακό άλγος</a:t>
            </a:r>
          </a:p>
        </p:txBody>
      </p:sp>
      <p:sp>
        <p:nvSpPr>
          <p:cNvPr id="462" name="Shape 462"/>
          <p:cNvSpPr/>
          <p:nvPr/>
        </p:nvSpPr>
        <p:spPr>
          <a:xfrm>
            <a:off x="7805739" y="3327401"/>
            <a:ext cx="2109786" cy="334963"/>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9%</a:t>
            </a:r>
          </a:p>
        </p:txBody>
      </p:sp>
      <p:sp>
        <p:nvSpPr>
          <p:cNvPr id="463" name="Shape 463"/>
          <p:cNvSpPr/>
          <p:nvPr/>
        </p:nvSpPr>
        <p:spPr>
          <a:xfrm>
            <a:off x="5454650" y="3327401"/>
            <a:ext cx="2351087" cy="334963"/>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FFFF"/>
                </a:solidFill>
                <a:latin typeface="Arial"/>
                <a:ea typeface="Arial"/>
                <a:cs typeface="Arial"/>
                <a:sym typeface="Arial"/>
              </a:rPr>
              <a:t>10%</a:t>
            </a:r>
          </a:p>
        </p:txBody>
      </p:sp>
      <p:sp>
        <p:nvSpPr>
          <p:cNvPr id="464" name="Shape 464"/>
          <p:cNvSpPr/>
          <p:nvPr/>
        </p:nvSpPr>
        <p:spPr>
          <a:xfrm>
            <a:off x="2359025" y="3327401"/>
            <a:ext cx="3095625" cy="334963"/>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FFFF"/>
                </a:solidFill>
                <a:latin typeface="Arial"/>
                <a:ea typeface="Arial"/>
                <a:cs typeface="Arial"/>
                <a:sym typeface="Arial"/>
              </a:rPr>
              <a:t>Κεφαλαλγία</a:t>
            </a:r>
          </a:p>
        </p:txBody>
      </p:sp>
      <p:sp>
        <p:nvSpPr>
          <p:cNvPr id="465" name="Shape 465"/>
          <p:cNvSpPr/>
          <p:nvPr/>
        </p:nvSpPr>
        <p:spPr>
          <a:xfrm>
            <a:off x="7805739" y="2992438"/>
            <a:ext cx="2109786"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9900"/>
                </a:solidFill>
                <a:latin typeface="Arial"/>
                <a:ea typeface="Arial"/>
                <a:cs typeface="Arial"/>
                <a:sym typeface="Arial"/>
              </a:rPr>
              <a:t>20%</a:t>
            </a:r>
          </a:p>
        </p:txBody>
      </p:sp>
      <p:sp>
        <p:nvSpPr>
          <p:cNvPr id="466" name="Shape 466"/>
          <p:cNvSpPr/>
          <p:nvPr/>
        </p:nvSpPr>
        <p:spPr>
          <a:xfrm>
            <a:off x="5454650" y="2992438"/>
            <a:ext cx="2351087" cy="33496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2000" u="none" cap="none" strike="noStrike">
                <a:solidFill>
                  <a:srgbClr val="FF9900"/>
                </a:solidFill>
                <a:latin typeface="Arial"/>
                <a:ea typeface="Arial"/>
                <a:cs typeface="Arial"/>
                <a:sym typeface="Arial"/>
              </a:rPr>
              <a:t>11%</a:t>
            </a:r>
          </a:p>
        </p:txBody>
      </p:sp>
      <p:sp>
        <p:nvSpPr>
          <p:cNvPr id="467" name="Shape 467"/>
          <p:cNvSpPr/>
          <p:nvPr/>
        </p:nvSpPr>
        <p:spPr>
          <a:xfrm>
            <a:off x="2359025" y="2992438"/>
            <a:ext cx="3095625" cy="334961"/>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l-GR" sz="2000" u="none" cap="none" strike="noStrike">
                <a:solidFill>
                  <a:srgbClr val="FF9900"/>
                </a:solidFill>
                <a:latin typeface="Arial"/>
                <a:ea typeface="Arial"/>
                <a:cs typeface="Arial"/>
                <a:sym typeface="Arial"/>
              </a:rPr>
              <a:t>Μετεωρισμός</a:t>
            </a:r>
          </a:p>
        </p:txBody>
      </p:sp>
      <p:sp>
        <p:nvSpPr>
          <p:cNvPr id="468" name="Shape 468"/>
          <p:cNvSpPr/>
          <p:nvPr/>
        </p:nvSpPr>
        <p:spPr>
          <a:xfrm>
            <a:off x="7805739" y="2000250"/>
            <a:ext cx="2109786" cy="895349"/>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SzPct val="25000"/>
              <a:buNone/>
            </a:pPr>
            <a:r>
              <a:rPr b="0" i="0" lang="el-GR" sz="1600" u="none" cap="none" strike="noStrike">
                <a:solidFill>
                  <a:srgbClr val="FFFFFF"/>
                </a:solidFill>
                <a:latin typeface="Arial"/>
                <a:ea typeface="Arial"/>
                <a:cs typeface="Arial"/>
                <a:sym typeface="Arial"/>
              </a:rPr>
              <a:t>Placebo</a:t>
            </a:r>
            <a:br>
              <a:rPr b="0" i="0" lang="el-GR" sz="1600" u="none" cap="none" strike="noStrike">
                <a:solidFill>
                  <a:srgbClr val="FFFFFF"/>
                </a:solidFill>
                <a:latin typeface="Arial"/>
                <a:ea typeface="Arial"/>
                <a:cs typeface="Arial"/>
                <a:sym typeface="Arial"/>
              </a:rPr>
            </a:br>
            <a:r>
              <a:rPr b="0" i="0" lang="el-GR" sz="1600" u="none" cap="none" strike="noStrike">
                <a:solidFill>
                  <a:srgbClr val="FFFFFF"/>
                </a:solidFill>
                <a:latin typeface="Arial"/>
                <a:ea typeface="Arial"/>
                <a:cs typeface="Arial"/>
                <a:sym typeface="Arial"/>
              </a:rPr>
              <a:t>(N=228)</a:t>
            </a:r>
          </a:p>
        </p:txBody>
      </p:sp>
      <p:sp>
        <p:nvSpPr>
          <p:cNvPr id="469" name="Shape 469"/>
          <p:cNvSpPr/>
          <p:nvPr/>
        </p:nvSpPr>
        <p:spPr>
          <a:xfrm>
            <a:off x="5454651" y="2033588"/>
            <a:ext cx="2436812" cy="895349"/>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spcAft>
                <a:spcPts val="0"/>
              </a:spcAft>
              <a:buSzPct val="25000"/>
              <a:buNone/>
            </a:pPr>
            <a:r>
              <a:rPr b="0" i="0" lang="el-GR" sz="1600" u="none" cap="none" strike="noStrike">
                <a:solidFill>
                  <a:srgbClr val="FFFFFF"/>
                </a:solidFill>
                <a:latin typeface="Arial"/>
                <a:ea typeface="Arial"/>
                <a:cs typeface="Arial"/>
                <a:sym typeface="Arial"/>
              </a:rPr>
              <a:t>Ριφαξιμίνη, 600 mg/ημ.</a:t>
            </a:r>
          </a:p>
          <a:p>
            <a:pPr indent="0" lvl="0" marL="0" marR="0" rtl="0" algn="ctr">
              <a:lnSpc>
                <a:spcPct val="90000"/>
              </a:lnSpc>
              <a:spcBef>
                <a:spcPts val="320"/>
              </a:spcBef>
              <a:buSzPct val="25000"/>
              <a:buNone/>
            </a:pPr>
            <a:r>
              <a:rPr b="0" i="0" lang="el-GR" sz="1600" u="none" cap="none" strike="noStrike">
                <a:solidFill>
                  <a:srgbClr val="FFFFFF"/>
                </a:solidFill>
                <a:latin typeface="Arial"/>
                <a:ea typeface="Arial"/>
                <a:cs typeface="Arial"/>
                <a:sym typeface="Arial"/>
              </a:rPr>
              <a:t>(N=320)</a:t>
            </a:r>
          </a:p>
        </p:txBody>
      </p:sp>
      <p:sp>
        <p:nvSpPr>
          <p:cNvPr id="470" name="Shape 470"/>
          <p:cNvSpPr/>
          <p:nvPr/>
        </p:nvSpPr>
        <p:spPr>
          <a:xfrm>
            <a:off x="2286000" y="2209800"/>
            <a:ext cx="3095625" cy="69214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b="0" i="0" lang="el-GR" sz="2600" u="none" cap="none" strike="noStrike">
                <a:solidFill>
                  <a:srgbClr val="FFFFFF"/>
                </a:solidFill>
                <a:latin typeface="Arial"/>
                <a:ea typeface="Arial"/>
                <a:cs typeface="Arial"/>
                <a:sym typeface="Arial"/>
              </a:rPr>
              <a:t>Συμπτώματα</a:t>
            </a:r>
          </a:p>
          <a:p>
            <a:pPr indent="0" lvl="0" marL="0" marR="0" rtl="0" algn="l">
              <a:spcBef>
                <a:spcPts val="240"/>
              </a:spcBef>
              <a:buNone/>
            </a:pPr>
            <a:r>
              <a:t/>
            </a:r>
            <a:endParaRPr b="0" i="0" sz="1200" u="none" cap="none" strike="noStrike">
              <a:solidFill>
                <a:srgbClr val="FFFFFF"/>
              </a:solidFill>
              <a:latin typeface="Arial"/>
              <a:ea typeface="Arial"/>
              <a:cs typeface="Arial"/>
              <a:sym typeface="Arial"/>
            </a:endParaRPr>
          </a:p>
        </p:txBody>
      </p:sp>
      <p:sp>
        <p:nvSpPr>
          <p:cNvPr id="471" name="Shape 471"/>
          <p:cNvSpPr/>
          <p:nvPr/>
        </p:nvSpPr>
        <p:spPr>
          <a:xfrm>
            <a:off x="5454651" y="1839914"/>
            <a:ext cx="4460875" cy="35877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l-GR" sz="1800" u="none" cap="none" strike="noStrike">
                <a:solidFill>
                  <a:srgbClr val="FFFFFF"/>
                </a:solidFill>
                <a:latin typeface="Arial"/>
                <a:ea typeface="Arial"/>
                <a:cs typeface="Arial"/>
                <a:sym typeface="Arial"/>
              </a:rPr>
              <a:t>Ασθενείς (%)</a:t>
            </a:r>
          </a:p>
        </p:txBody>
      </p:sp>
      <p:cxnSp>
        <p:nvCxnSpPr>
          <p:cNvPr id="472" name="Shape 472"/>
          <p:cNvCxnSpPr/>
          <p:nvPr/>
        </p:nvCxnSpPr>
        <p:spPr>
          <a:xfrm>
            <a:off x="2359025" y="1544637"/>
            <a:ext cx="7556500" cy="0"/>
          </a:xfrm>
          <a:prstGeom prst="straightConnector1">
            <a:avLst/>
          </a:prstGeom>
          <a:noFill/>
          <a:ln>
            <a:noFill/>
          </a:ln>
        </p:spPr>
      </p:cxnSp>
      <p:cxnSp>
        <p:nvCxnSpPr>
          <p:cNvPr id="473" name="Shape 473"/>
          <p:cNvCxnSpPr/>
          <p:nvPr/>
        </p:nvCxnSpPr>
        <p:spPr>
          <a:xfrm>
            <a:off x="2359025" y="6172200"/>
            <a:ext cx="3095625" cy="0"/>
          </a:xfrm>
          <a:prstGeom prst="straightConnector1">
            <a:avLst/>
          </a:prstGeom>
          <a:noFill/>
          <a:ln>
            <a:noFill/>
          </a:ln>
        </p:spPr>
      </p:cxnSp>
      <p:cxnSp>
        <p:nvCxnSpPr>
          <p:cNvPr id="474" name="Shape 474"/>
          <p:cNvCxnSpPr/>
          <p:nvPr/>
        </p:nvCxnSpPr>
        <p:spPr>
          <a:xfrm>
            <a:off x="2359025" y="1544638"/>
            <a:ext cx="0" cy="358775"/>
          </a:xfrm>
          <a:prstGeom prst="straightConnector1">
            <a:avLst/>
          </a:prstGeom>
          <a:noFill/>
          <a:ln>
            <a:noFill/>
          </a:ln>
        </p:spPr>
      </p:cxnSp>
      <p:cxnSp>
        <p:nvCxnSpPr>
          <p:cNvPr id="475" name="Shape 475"/>
          <p:cNvCxnSpPr/>
          <p:nvPr/>
        </p:nvCxnSpPr>
        <p:spPr>
          <a:xfrm>
            <a:off x="9915525" y="1544638"/>
            <a:ext cx="0" cy="358775"/>
          </a:xfrm>
          <a:prstGeom prst="straightConnector1">
            <a:avLst/>
          </a:prstGeom>
          <a:noFill/>
          <a:ln>
            <a:noFill/>
          </a:ln>
        </p:spPr>
      </p:cxnSp>
      <p:cxnSp>
        <p:nvCxnSpPr>
          <p:cNvPr id="476" name="Shape 476"/>
          <p:cNvCxnSpPr/>
          <p:nvPr/>
        </p:nvCxnSpPr>
        <p:spPr>
          <a:xfrm>
            <a:off x="2359025" y="1903414"/>
            <a:ext cx="0" cy="358775"/>
          </a:xfrm>
          <a:prstGeom prst="straightConnector1">
            <a:avLst/>
          </a:prstGeom>
          <a:noFill/>
          <a:ln>
            <a:noFill/>
          </a:ln>
        </p:spPr>
      </p:cxnSp>
      <p:cxnSp>
        <p:nvCxnSpPr>
          <p:cNvPr id="477" name="Shape 477"/>
          <p:cNvCxnSpPr/>
          <p:nvPr/>
        </p:nvCxnSpPr>
        <p:spPr>
          <a:xfrm>
            <a:off x="9915525" y="1903414"/>
            <a:ext cx="0" cy="358775"/>
          </a:xfrm>
          <a:prstGeom prst="straightConnector1">
            <a:avLst/>
          </a:prstGeom>
          <a:noFill/>
          <a:ln>
            <a:noFill/>
          </a:ln>
        </p:spPr>
      </p:cxnSp>
      <p:cxnSp>
        <p:nvCxnSpPr>
          <p:cNvPr id="478" name="Shape 478"/>
          <p:cNvCxnSpPr/>
          <p:nvPr/>
        </p:nvCxnSpPr>
        <p:spPr>
          <a:xfrm>
            <a:off x="2359025" y="2262188"/>
            <a:ext cx="0" cy="895349"/>
          </a:xfrm>
          <a:prstGeom prst="straightConnector1">
            <a:avLst/>
          </a:prstGeom>
          <a:noFill/>
          <a:ln>
            <a:noFill/>
          </a:ln>
        </p:spPr>
      </p:cxnSp>
      <p:cxnSp>
        <p:nvCxnSpPr>
          <p:cNvPr id="479" name="Shape 479"/>
          <p:cNvCxnSpPr/>
          <p:nvPr/>
        </p:nvCxnSpPr>
        <p:spPr>
          <a:xfrm>
            <a:off x="9915525" y="2262188"/>
            <a:ext cx="0" cy="895349"/>
          </a:xfrm>
          <a:prstGeom prst="straightConnector1">
            <a:avLst/>
          </a:prstGeom>
          <a:noFill/>
          <a:ln>
            <a:noFill/>
          </a:ln>
        </p:spPr>
      </p:cxnSp>
      <p:cxnSp>
        <p:nvCxnSpPr>
          <p:cNvPr id="480" name="Shape 480"/>
          <p:cNvCxnSpPr/>
          <p:nvPr/>
        </p:nvCxnSpPr>
        <p:spPr>
          <a:xfrm>
            <a:off x="2359025" y="3157538"/>
            <a:ext cx="0" cy="334961"/>
          </a:xfrm>
          <a:prstGeom prst="straightConnector1">
            <a:avLst/>
          </a:prstGeom>
          <a:noFill/>
          <a:ln>
            <a:noFill/>
          </a:ln>
        </p:spPr>
      </p:cxnSp>
      <p:cxnSp>
        <p:nvCxnSpPr>
          <p:cNvPr id="481" name="Shape 481"/>
          <p:cNvCxnSpPr/>
          <p:nvPr/>
        </p:nvCxnSpPr>
        <p:spPr>
          <a:xfrm>
            <a:off x="9915525" y="3157538"/>
            <a:ext cx="0" cy="334961"/>
          </a:xfrm>
          <a:prstGeom prst="straightConnector1">
            <a:avLst/>
          </a:prstGeom>
          <a:noFill/>
          <a:ln>
            <a:noFill/>
          </a:ln>
        </p:spPr>
      </p:cxnSp>
      <p:cxnSp>
        <p:nvCxnSpPr>
          <p:cNvPr id="482" name="Shape 482"/>
          <p:cNvCxnSpPr/>
          <p:nvPr/>
        </p:nvCxnSpPr>
        <p:spPr>
          <a:xfrm>
            <a:off x="2359025" y="3492501"/>
            <a:ext cx="0" cy="334963"/>
          </a:xfrm>
          <a:prstGeom prst="straightConnector1">
            <a:avLst/>
          </a:prstGeom>
          <a:noFill/>
          <a:ln>
            <a:noFill/>
          </a:ln>
        </p:spPr>
      </p:cxnSp>
      <p:cxnSp>
        <p:nvCxnSpPr>
          <p:cNvPr id="483" name="Shape 483"/>
          <p:cNvCxnSpPr/>
          <p:nvPr/>
        </p:nvCxnSpPr>
        <p:spPr>
          <a:xfrm>
            <a:off x="9915525" y="3492501"/>
            <a:ext cx="0" cy="334963"/>
          </a:xfrm>
          <a:prstGeom prst="straightConnector1">
            <a:avLst/>
          </a:prstGeom>
          <a:noFill/>
          <a:ln>
            <a:noFill/>
          </a:ln>
        </p:spPr>
      </p:cxnSp>
      <p:cxnSp>
        <p:nvCxnSpPr>
          <p:cNvPr id="484" name="Shape 484"/>
          <p:cNvCxnSpPr/>
          <p:nvPr/>
        </p:nvCxnSpPr>
        <p:spPr>
          <a:xfrm>
            <a:off x="2359025" y="3827462"/>
            <a:ext cx="0" cy="334961"/>
          </a:xfrm>
          <a:prstGeom prst="straightConnector1">
            <a:avLst/>
          </a:prstGeom>
          <a:noFill/>
          <a:ln>
            <a:noFill/>
          </a:ln>
        </p:spPr>
      </p:cxnSp>
      <p:cxnSp>
        <p:nvCxnSpPr>
          <p:cNvPr id="485" name="Shape 485"/>
          <p:cNvCxnSpPr/>
          <p:nvPr/>
        </p:nvCxnSpPr>
        <p:spPr>
          <a:xfrm>
            <a:off x="9915525" y="3827462"/>
            <a:ext cx="0" cy="334961"/>
          </a:xfrm>
          <a:prstGeom prst="straightConnector1">
            <a:avLst/>
          </a:prstGeom>
          <a:noFill/>
          <a:ln>
            <a:noFill/>
          </a:ln>
        </p:spPr>
      </p:cxnSp>
      <p:cxnSp>
        <p:nvCxnSpPr>
          <p:cNvPr id="486" name="Shape 486"/>
          <p:cNvCxnSpPr/>
          <p:nvPr/>
        </p:nvCxnSpPr>
        <p:spPr>
          <a:xfrm>
            <a:off x="2359025" y="4162426"/>
            <a:ext cx="0" cy="334963"/>
          </a:xfrm>
          <a:prstGeom prst="straightConnector1">
            <a:avLst/>
          </a:prstGeom>
          <a:noFill/>
          <a:ln>
            <a:noFill/>
          </a:ln>
        </p:spPr>
      </p:cxnSp>
      <p:cxnSp>
        <p:nvCxnSpPr>
          <p:cNvPr id="487" name="Shape 487"/>
          <p:cNvCxnSpPr/>
          <p:nvPr/>
        </p:nvCxnSpPr>
        <p:spPr>
          <a:xfrm>
            <a:off x="9915525" y="4162426"/>
            <a:ext cx="0" cy="334963"/>
          </a:xfrm>
          <a:prstGeom prst="straightConnector1">
            <a:avLst/>
          </a:prstGeom>
          <a:noFill/>
          <a:ln>
            <a:noFill/>
          </a:ln>
        </p:spPr>
      </p:cxnSp>
      <p:cxnSp>
        <p:nvCxnSpPr>
          <p:cNvPr id="488" name="Shape 488"/>
          <p:cNvCxnSpPr/>
          <p:nvPr/>
        </p:nvCxnSpPr>
        <p:spPr>
          <a:xfrm>
            <a:off x="2359025" y="4497387"/>
            <a:ext cx="0" cy="334961"/>
          </a:xfrm>
          <a:prstGeom prst="straightConnector1">
            <a:avLst/>
          </a:prstGeom>
          <a:noFill/>
          <a:ln>
            <a:noFill/>
          </a:ln>
        </p:spPr>
      </p:cxnSp>
      <p:cxnSp>
        <p:nvCxnSpPr>
          <p:cNvPr id="489" name="Shape 489"/>
          <p:cNvCxnSpPr/>
          <p:nvPr/>
        </p:nvCxnSpPr>
        <p:spPr>
          <a:xfrm>
            <a:off x="9915525" y="4497387"/>
            <a:ext cx="0" cy="334961"/>
          </a:xfrm>
          <a:prstGeom prst="straightConnector1">
            <a:avLst/>
          </a:prstGeom>
          <a:noFill/>
          <a:ln>
            <a:noFill/>
          </a:ln>
        </p:spPr>
      </p:cxnSp>
      <p:cxnSp>
        <p:nvCxnSpPr>
          <p:cNvPr id="490" name="Shape 490"/>
          <p:cNvCxnSpPr/>
          <p:nvPr/>
        </p:nvCxnSpPr>
        <p:spPr>
          <a:xfrm>
            <a:off x="2359025" y="4832351"/>
            <a:ext cx="0" cy="334963"/>
          </a:xfrm>
          <a:prstGeom prst="straightConnector1">
            <a:avLst/>
          </a:prstGeom>
          <a:noFill/>
          <a:ln>
            <a:noFill/>
          </a:ln>
        </p:spPr>
      </p:cxnSp>
      <p:cxnSp>
        <p:nvCxnSpPr>
          <p:cNvPr id="491" name="Shape 491"/>
          <p:cNvCxnSpPr/>
          <p:nvPr/>
        </p:nvCxnSpPr>
        <p:spPr>
          <a:xfrm>
            <a:off x="9915525" y="4832351"/>
            <a:ext cx="0" cy="334963"/>
          </a:xfrm>
          <a:prstGeom prst="straightConnector1">
            <a:avLst/>
          </a:prstGeom>
          <a:noFill/>
          <a:ln>
            <a:noFill/>
          </a:ln>
        </p:spPr>
      </p:cxnSp>
      <p:cxnSp>
        <p:nvCxnSpPr>
          <p:cNvPr id="492" name="Shape 492"/>
          <p:cNvCxnSpPr/>
          <p:nvPr/>
        </p:nvCxnSpPr>
        <p:spPr>
          <a:xfrm>
            <a:off x="2359025" y="5167312"/>
            <a:ext cx="0" cy="334961"/>
          </a:xfrm>
          <a:prstGeom prst="straightConnector1">
            <a:avLst/>
          </a:prstGeom>
          <a:noFill/>
          <a:ln>
            <a:noFill/>
          </a:ln>
        </p:spPr>
      </p:cxnSp>
      <p:cxnSp>
        <p:nvCxnSpPr>
          <p:cNvPr id="493" name="Shape 493"/>
          <p:cNvCxnSpPr/>
          <p:nvPr/>
        </p:nvCxnSpPr>
        <p:spPr>
          <a:xfrm>
            <a:off x="9915525" y="5167312"/>
            <a:ext cx="0" cy="334961"/>
          </a:xfrm>
          <a:prstGeom prst="straightConnector1">
            <a:avLst/>
          </a:prstGeom>
          <a:noFill/>
          <a:ln>
            <a:noFill/>
          </a:ln>
        </p:spPr>
      </p:cxnSp>
      <p:cxnSp>
        <p:nvCxnSpPr>
          <p:cNvPr id="494" name="Shape 494"/>
          <p:cNvCxnSpPr/>
          <p:nvPr/>
        </p:nvCxnSpPr>
        <p:spPr>
          <a:xfrm>
            <a:off x="2359025" y="5502276"/>
            <a:ext cx="0" cy="334963"/>
          </a:xfrm>
          <a:prstGeom prst="straightConnector1">
            <a:avLst/>
          </a:prstGeom>
          <a:noFill/>
          <a:ln>
            <a:noFill/>
          </a:ln>
        </p:spPr>
      </p:cxnSp>
      <p:cxnSp>
        <p:nvCxnSpPr>
          <p:cNvPr id="495" name="Shape 495"/>
          <p:cNvCxnSpPr/>
          <p:nvPr/>
        </p:nvCxnSpPr>
        <p:spPr>
          <a:xfrm>
            <a:off x="9915525" y="5502276"/>
            <a:ext cx="0" cy="334963"/>
          </a:xfrm>
          <a:prstGeom prst="straightConnector1">
            <a:avLst/>
          </a:prstGeom>
          <a:noFill/>
          <a:ln>
            <a:noFill/>
          </a:ln>
        </p:spPr>
      </p:cxnSp>
      <p:cxnSp>
        <p:nvCxnSpPr>
          <p:cNvPr id="496" name="Shape 496"/>
          <p:cNvCxnSpPr/>
          <p:nvPr/>
        </p:nvCxnSpPr>
        <p:spPr>
          <a:xfrm>
            <a:off x="2359025" y="5837237"/>
            <a:ext cx="0" cy="334961"/>
          </a:xfrm>
          <a:prstGeom prst="straightConnector1">
            <a:avLst/>
          </a:prstGeom>
          <a:noFill/>
          <a:ln>
            <a:noFill/>
          </a:ln>
        </p:spPr>
      </p:cxnSp>
      <p:cxnSp>
        <p:nvCxnSpPr>
          <p:cNvPr id="497" name="Shape 497"/>
          <p:cNvCxnSpPr/>
          <p:nvPr/>
        </p:nvCxnSpPr>
        <p:spPr>
          <a:xfrm>
            <a:off x="9915525" y="5837237"/>
            <a:ext cx="0" cy="334961"/>
          </a:xfrm>
          <a:prstGeom prst="straightConnector1">
            <a:avLst/>
          </a:prstGeom>
          <a:noFill/>
          <a:ln>
            <a:noFill/>
          </a:ln>
        </p:spPr>
      </p:cxnSp>
      <p:cxnSp>
        <p:nvCxnSpPr>
          <p:cNvPr id="498" name="Shape 498"/>
          <p:cNvCxnSpPr/>
          <p:nvPr/>
        </p:nvCxnSpPr>
        <p:spPr>
          <a:xfrm>
            <a:off x="5454650" y="6172200"/>
            <a:ext cx="2351087" cy="0"/>
          </a:xfrm>
          <a:prstGeom prst="straightConnector1">
            <a:avLst/>
          </a:prstGeom>
          <a:noFill/>
          <a:ln>
            <a:noFill/>
          </a:ln>
        </p:spPr>
      </p:cxnSp>
      <p:cxnSp>
        <p:nvCxnSpPr>
          <p:cNvPr id="499" name="Shape 499"/>
          <p:cNvCxnSpPr/>
          <p:nvPr/>
        </p:nvCxnSpPr>
        <p:spPr>
          <a:xfrm>
            <a:off x="7805739" y="6172200"/>
            <a:ext cx="2109786" cy="0"/>
          </a:xfrm>
          <a:prstGeom prst="straightConnector1">
            <a:avLst/>
          </a:prstGeom>
          <a:noFill/>
          <a:ln>
            <a:noFill/>
          </a:ln>
        </p:spPr>
      </p:cxnSp>
      <p:cxnSp>
        <p:nvCxnSpPr>
          <p:cNvPr id="500" name="Shape 500"/>
          <p:cNvCxnSpPr/>
          <p:nvPr/>
        </p:nvCxnSpPr>
        <p:spPr>
          <a:xfrm>
            <a:off x="5454651" y="2249488"/>
            <a:ext cx="4460875" cy="0"/>
          </a:xfrm>
          <a:prstGeom prst="straightConnector1">
            <a:avLst/>
          </a:prstGeom>
          <a:noFill/>
          <a:ln cap="flat" cmpd="sng" w="12700">
            <a:solidFill>
              <a:srgbClr val="FFFFCC"/>
            </a:solidFill>
            <a:prstDash val="solid"/>
            <a:round/>
            <a:headEnd len="med" w="med" type="none"/>
            <a:tailEnd len="med" w="med" type="none"/>
          </a:ln>
        </p:spPr>
      </p:cxnSp>
      <p:cxnSp>
        <p:nvCxnSpPr>
          <p:cNvPr id="501" name="Shape 501"/>
          <p:cNvCxnSpPr/>
          <p:nvPr/>
        </p:nvCxnSpPr>
        <p:spPr>
          <a:xfrm>
            <a:off x="2190750" y="2916238"/>
            <a:ext cx="7916863" cy="0"/>
          </a:xfrm>
          <a:prstGeom prst="straightConnector1">
            <a:avLst/>
          </a:prstGeom>
          <a:noFill/>
          <a:ln cap="flat" cmpd="sng" w="12700">
            <a:solidFill>
              <a:srgbClr val="FFFFCC"/>
            </a:solidFill>
            <a:prstDash val="solid"/>
            <a:round/>
            <a:headEnd len="med" w="med" type="none"/>
            <a:tailEnd len="med" w="med" type="none"/>
          </a:ln>
        </p:spPr>
      </p:cxnSp>
      <p:sp>
        <p:nvSpPr>
          <p:cNvPr id="502" name="Shape 502"/>
          <p:cNvSpPr txBox="1"/>
          <p:nvPr/>
        </p:nvSpPr>
        <p:spPr>
          <a:xfrm>
            <a:off x="7315128" y="2982913"/>
            <a:ext cx="966931" cy="33855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l-GR" sz="1600" u="none" cap="none" strike="noStrike">
                <a:solidFill>
                  <a:schemeClr val="dk2"/>
                </a:solidFill>
                <a:latin typeface="Times"/>
                <a:ea typeface="Times"/>
                <a:cs typeface="Times"/>
                <a:sym typeface="Times"/>
              </a:rPr>
              <a:t>p&lt;0.0071</a:t>
            </a:r>
          </a:p>
        </p:txBody>
      </p:sp>
      <p:cxnSp>
        <p:nvCxnSpPr>
          <p:cNvPr id="503" name="Shape 503"/>
          <p:cNvCxnSpPr/>
          <p:nvPr/>
        </p:nvCxnSpPr>
        <p:spPr>
          <a:xfrm>
            <a:off x="6897688" y="3151188"/>
            <a:ext cx="461961" cy="0"/>
          </a:xfrm>
          <a:prstGeom prst="straightConnector1">
            <a:avLst/>
          </a:prstGeom>
          <a:noFill/>
          <a:ln cap="flat" cmpd="sng" w="9525">
            <a:solidFill>
              <a:schemeClr val="dk2"/>
            </a:solidFill>
            <a:prstDash val="solid"/>
            <a:round/>
            <a:headEnd len="lg" w="lg" type="triangle"/>
            <a:tailEnd len="med" w="med" type="none"/>
          </a:ln>
        </p:spPr>
      </p:cxnSp>
      <p:cxnSp>
        <p:nvCxnSpPr>
          <p:cNvPr id="504" name="Shape 504"/>
          <p:cNvCxnSpPr/>
          <p:nvPr/>
        </p:nvCxnSpPr>
        <p:spPr>
          <a:xfrm>
            <a:off x="8172450" y="3151188"/>
            <a:ext cx="463550" cy="0"/>
          </a:xfrm>
          <a:prstGeom prst="straightConnector1">
            <a:avLst/>
          </a:prstGeom>
          <a:noFill/>
          <a:ln cap="flat" cmpd="sng" w="9525">
            <a:solidFill>
              <a:schemeClr val="dk2"/>
            </a:solidFill>
            <a:prstDash val="solid"/>
            <a:round/>
            <a:headEnd len="med" w="med" type="none"/>
            <a:tailEnd len="lg" w="lg" type="triangle"/>
          </a:ln>
        </p:spPr>
      </p:cxn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sp>
        <p:nvSpPr>
          <p:cNvPr id="511" name="Shape 511"/>
          <p:cNvSpPr/>
          <p:nvPr/>
        </p:nvSpPr>
        <p:spPr>
          <a:xfrm>
            <a:off x="3962400" y="1371600"/>
            <a:ext cx="5943599" cy="3733800"/>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Clr>
                <a:schemeClr val="dk1"/>
              </a:buClr>
              <a:buFont typeface="Noto Sans Symbols"/>
              <a:buNone/>
            </a:pPr>
            <a:r>
              <a:t/>
            </a:r>
            <a:endParaRPr b="0" i="0" sz="3200" u="none" cap="none" strike="noStrike">
              <a:solidFill>
                <a:schemeClr val="dk1"/>
              </a:solidFill>
              <a:latin typeface="Arial"/>
              <a:ea typeface="Arial"/>
              <a:cs typeface="Arial"/>
              <a:sym typeface="Arial"/>
            </a:endParaRPr>
          </a:p>
        </p:txBody>
      </p:sp>
      <p:sp>
        <p:nvSpPr>
          <p:cNvPr id="512" name="Shape 512"/>
          <p:cNvSpPr/>
          <p:nvPr/>
        </p:nvSpPr>
        <p:spPr>
          <a:xfrm>
            <a:off x="3352800" y="1371600"/>
            <a:ext cx="609599" cy="3733800"/>
          </a:xfrm>
          <a:prstGeom prst="rect">
            <a:avLst/>
          </a:prstGeom>
          <a:gradFill>
            <a:gsLst>
              <a:gs pos="0">
                <a:srgbClr val="000000"/>
              </a:gs>
              <a:gs pos="100000">
                <a:srgbClr val="800000"/>
              </a:gs>
            </a:gsLst>
            <a:lin ang="5400000" scaled="0"/>
          </a:gradFill>
          <a:ln>
            <a:noFill/>
          </a:ln>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chemeClr val="dk1"/>
              </a:solidFill>
              <a:latin typeface="Arial"/>
              <a:ea typeface="Arial"/>
              <a:cs typeface="Arial"/>
              <a:sym typeface="Arial"/>
            </a:endParaRPr>
          </a:p>
        </p:txBody>
      </p:sp>
      <p:sp>
        <p:nvSpPr>
          <p:cNvPr id="513" name="Shape 513"/>
          <p:cNvSpPr txBox="1"/>
          <p:nvPr/>
        </p:nvSpPr>
        <p:spPr>
          <a:xfrm rot="-5400000">
            <a:off x="2793999" y="3829049"/>
            <a:ext cx="1606550" cy="641350"/>
          </a:xfrm>
          <a:prstGeom prst="rect">
            <a:avLst/>
          </a:prstGeom>
          <a:noFill/>
          <a:ln>
            <a:noFill/>
          </a:ln>
        </p:spPr>
        <p:txBody>
          <a:bodyPr anchorCtr="0" anchor="t" bIns="45700" lIns="91425" rIns="91425" tIns="45700">
            <a:noAutofit/>
          </a:bodyPr>
          <a:lstStyle/>
          <a:p>
            <a:pPr indent="0" lvl="0" marL="0" marR="0" rtl="0" algn="l">
              <a:spcBef>
                <a:spcPts val="0"/>
              </a:spcBef>
              <a:buClr>
                <a:srgbClr val="FFFFFF"/>
              </a:buClr>
              <a:buSzPct val="25000"/>
              <a:buFont typeface="Noto Sans Symbols"/>
              <a:buNone/>
            </a:pPr>
            <a:r>
              <a:rPr b="0" i="0" lang="el-GR" sz="1800" u="none" cap="none" strike="noStrike">
                <a:solidFill>
                  <a:srgbClr val="FFFFFF"/>
                </a:solidFill>
                <a:latin typeface="Arial"/>
                <a:ea typeface="Arial"/>
                <a:cs typeface="Arial"/>
                <a:sym typeface="Arial"/>
              </a:rPr>
              <a:t>Θεραπευτική αγωγή</a:t>
            </a:r>
          </a:p>
        </p:txBody>
      </p:sp>
      <p:pic>
        <p:nvPicPr>
          <p:cNvPr id="514" name="Shape 514"/>
          <p:cNvPicPr preferRelativeResize="0"/>
          <p:nvPr/>
        </p:nvPicPr>
        <p:blipFill rotWithShape="1">
          <a:blip r:embed="rId3">
            <a:alphaModFix/>
          </a:blip>
          <a:srcRect b="0" l="0" r="0" t="0"/>
          <a:stretch/>
        </p:blipFill>
        <p:spPr>
          <a:xfrm>
            <a:off x="1524000" y="1143000"/>
            <a:ext cx="9144000" cy="4619625"/>
          </a:xfrm>
          <a:prstGeom prst="rect">
            <a:avLst/>
          </a:prstGeom>
          <a:noFill/>
          <a:ln>
            <a:noFill/>
          </a:ln>
        </p:spPr>
      </p:pic>
      <p:sp>
        <p:nvSpPr>
          <p:cNvPr id="515" name="Shape 515"/>
          <p:cNvSpPr txBox="1"/>
          <p:nvPr>
            <p:ph idx="4294967295" type="title"/>
          </p:nvPr>
        </p:nvSpPr>
        <p:spPr>
          <a:xfrm>
            <a:off x="0" y="0"/>
            <a:ext cx="12192000" cy="9144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0C0C0C"/>
              </a:buClr>
              <a:buSzPct val="25000"/>
              <a:buFont typeface="Calibri"/>
              <a:buNone/>
            </a:pPr>
            <a:r>
              <a:rPr b="1" i="0" lang="el-GR" sz="4000" u="none" cap="none" strike="noStrike">
                <a:solidFill>
                  <a:srgbClr val="0C0C0C"/>
                </a:solidFill>
                <a:latin typeface="Calibri"/>
                <a:ea typeface="Calibri"/>
                <a:cs typeface="Calibri"/>
                <a:sym typeface="Calibri"/>
              </a:rPr>
              <a:t>Η Ριφαξιμίνη  ΣΤΟ  Σ.Ε.Ε.</a:t>
            </a:r>
          </a:p>
        </p:txBody>
      </p:sp>
      <p:sp>
        <p:nvSpPr>
          <p:cNvPr id="516" name="Shape 516"/>
          <p:cNvSpPr txBox="1"/>
          <p:nvPr/>
        </p:nvSpPr>
        <p:spPr>
          <a:xfrm>
            <a:off x="5791200" y="1371600"/>
            <a:ext cx="2344737" cy="457200"/>
          </a:xfrm>
          <a:prstGeom prst="rect">
            <a:avLst/>
          </a:prstGeom>
          <a:noFill/>
          <a:ln>
            <a:noFill/>
          </a:ln>
        </p:spPr>
        <p:txBody>
          <a:bodyPr anchorCtr="0" anchor="t" bIns="45700" lIns="91425" rIns="91425" tIns="45700">
            <a:noAutofit/>
          </a:bodyPr>
          <a:lstStyle/>
          <a:p>
            <a:pPr indent="0" lvl="0" marL="0" marR="0" rtl="0" algn="l">
              <a:spcBef>
                <a:spcPts val="0"/>
              </a:spcBef>
              <a:buClr>
                <a:srgbClr val="FFFFFF"/>
              </a:buClr>
              <a:buSzPct val="25000"/>
              <a:buFont typeface="Noto Sans Symbols"/>
              <a:buNone/>
            </a:pPr>
            <a:r>
              <a:rPr b="0" i="0" lang="el-GR" sz="2400" u="none" cap="none" strike="noStrike">
                <a:solidFill>
                  <a:srgbClr val="FFFFFF"/>
                </a:solidFill>
                <a:latin typeface="Arial"/>
                <a:ea typeface="Arial"/>
                <a:cs typeface="Arial"/>
                <a:sym typeface="Arial"/>
              </a:rPr>
              <a:t>Χωρίς θεραπεία</a:t>
            </a:r>
          </a:p>
        </p:txBody>
      </p:sp>
      <p:sp>
        <p:nvSpPr>
          <p:cNvPr id="517" name="Shape 517"/>
          <p:cNvSpPr/>
          <p:nvPr/>
        </p:nvSpPr>
        <p:spPr>
          <a:xfrm rot="-5400000">
            <a:off x="-38100" y="2781299"/>
            <a:ext cx="4343400" cy="609599"/>
          </a:xfrm>
          <a:prstGeom prst="rect">
            <a:avLst/>
          </a:prstGeom>
          <a:noFill/>
          <a:ln>
            <a:noFill/>
          </a:ln>
        </p:spPr>
        <p:txBody>
          <a:bodyPr anchorCtr="0" anchor="ctr" bIns="45700" lIns="91425" rIns="91425" tIns="45700">
            <a:noAutofit/>
          </a:bodyPr>
          <a:lstStyle/>
          <a:p>
            <a:pPr indent="0" lvl="0" marL="0" marR="0" rtl="0" algn="ctr">
              <a:spcBef>
                <a:spcPts val="0"/>
              </a:spcBef>
              <a:buClr>
                <a:srgbClr val="0C0C0C"/>
              </a:buClr>
              <a:buSzPct val="25000"/>
              <a:buFont typeface="Noto Sans Symbols"/>
              <a:buNone/>
            </a:pPr>
            <a:r>
              <a:rPr b="0" i="0" lang="el-GR" sz="2400" u="none" cap="none" strike="noStrike">
                <a:solidFill>
                  <a:srgbClr val="0C0C0C"/>
                </a:solidFill>
                <a:latin typeface="Arial"/>
                <a:ea typeface="Arial"/>
                <a:cs typeface="Arial"/>
                <a:sym typeface="Arial"/>
              </a:rPr>
              <a:t>Βελτίωση (%)</a:t>
            </a:r>
          </a:p>
        </p:txBody>
      </p:sp>
      <p:sp>
        <p:nvSpPr>
          <p:cNvPr id="518" name="Shape 518"/>
          <p:cNvSpPr/>
          <p:nvPr/>
        </p:nvSpPr>
        <p:spPr>
          <a:xfrm>
            <a:off x="4038600" y="5638800"/>
            <a:ext cx="5943599" cy="533399"/>
          </a:xfrm>
          <a:prstGeom prst="rect">
            <a:avLst/>
          </a:prstGeom>
          <a:noFill/>
          <a:ln>
            <a:noFill/>
          </a:ln>
        </p:spPr>
        <p:txBody>
          <a:bodyPr anchorCtr="0" anchor="ctr" bIns="45700" lIns="91425" rIns="91425" tIns="45700">
            <a:noAutofit/>
          </a:bodyPr>
          <a:lstStyle/>
          <a:p>
            <a:pPr indent="0" lvl="0" marL="0" marR="0" rtl="0" algn="ctr">
              <a:spcBef>
                <a:spcPts val="0"/>
              </a:spcBef>
              <a:buClr>
                <a:srgbClr val="0C0C0C"/>
              </a:buClr>
              <a:buSzPct val="25000"/>
              <a:buFont typeface="Noto Sans Symbols"/>
              <a:buNone/>
            </a:pPr>
            <a:r>
              <a:rPr b="0" i="0" lang="el-GR" sz="2400" u="none" cap="none" strike="noStrike">
                <a:solidFill>
                  <a:srgbClr val="0C0C0C"/>
                </a:solidFill>
                <a:latin typeface="Arial"/>
                <a:ea typeface="Arial"/>
                <a:cs typeface="Arial"/>
                <a:sym typeface="Arial"/>
              </a:rPr>
              <a:t>Εβδομάδες μετά τη λήψη ριφαξιμίνης</a:t>
            </a:r>
          </a:p>
        </p:txBody>
      </p:sp>
      <p:sp>
        <p:nvSpPr>
          <p:cNvPr id="519" name="Shape 519"/>
          <p:cNvSpPr txBox="1"/>
          <p:nvPr/>
        </p:nvSpPr>
        <p:spPr>
          <a:xfrm>
            <a:off x="6096000" y="6415087"/>
            <a:ext cx="4502150" cy="366711"/>
          </a:xfrm>
          <a:prstGeom prst="rect">
            <a:avLst/>
          </a:prstGeom>
          <a:noFill/>
          <a:ln>
            <a:noFill/>
          </a:ln>
        </p:spPr>
        <p:txBody>
          <a:bodyPr anchorCtr="0" anchor="t" bIns="45700" lIns="91425" rIns="91425" tIns="45700">
            <a:noAutofit/>
          </a:bodyPr>
          <a:lstStyle/>
          <a:p>
            <a:pPr indent="0" lvl="0" marL="0" marR="0" rtl="0" algn="ctr">
              <a:spcBef>
                <a:spcPts val="0"/>
              </a:spcBef>
              <a:buClr>
                <a:srgbClr val="0C0C0C"/>
              </a:buClr>
              <a:buSzPct val="25000"/>
              <a:buFont typeface="Noto Sans Symbols"/>
              <a:buNone/>
            </a:pPr>
            <a:r>
              <a:rPr b="0" i="1" lang="el-GR" sz="1800" u="none" cap="none" strike="noStrike">
                <a:solidFill>
                  <a:srgbClr val="0C0C0C"/>
                </a:solidFill>
                <a:latin typeface="Arial"/>
                <a:ea typeface="Arial"/>
                <a:cs typeface="Arial"/>
                <a:sym typeface="Arial"/>
              </a:rPr>
              <a:t>Pimentel, et al, Ann Intern Med, Oct., 2006</a:t>
            </a:r>
          </a:p>
        </p:txBody>
      </p:sp>
      <p:sp>
        <p:nvSpPr>
          <p:cNvPr id="520" name="Shape 520"/>
          <p:cNvSpPr txBox="1"/>
          <p:nvPr/>
        </p:nvSpPr>
        <p:spPr>
          <a:xfrm>
            <a:off x="8366125" y="2819400"/>
            <a:ext cx="1158874" cy="457200"/>
          </a:xfrm>
          <a:prstGeom prst="rect">
            <a:avLst/>
          </a:prstGeom>
          <a:noFill/>
          <a:ln>
            <a:noFill/>
          </a:ln>
        </p:spPr>
        <p:txBody>
          <a:bodyPr anchorCtr="0" anchor="t" bIns="45700" lIns="91425" rIns="91425" tIns="45700">
            <a:noAutofit/>
          </a:bodyPr>
          <a:lstStyle/>
          <a:p>
            <a:pPr indent="0" lvl="0" marL="0" marR="0" rtl="0" algn="l">
              <a:spcBef>
                <a:spcPts val="0"/>
              </a:spcBef>
              <a:buClr>
                <a:srgbClr val="FFFFFF"/>
              </a:buClr>
              <a:buSzPct val="25000"/>
              <a:buFont typeface="Noto Sans Symbols"/>
              <a:buNone/>
            </a:pPr>
            <a:r>
              <a:rPr b="0" i="0" lang="el-GR" sz="2400" u="none" cap="none" strike="noStrike">
                <a:solidFill>
                  <a:srgbClr val="FFFFFF"/>
                </a:solidFill>
                <a:latin typeface="Arial"/>
                <a:ea typeface="Arial"/>
                <a:cs typeface="Arial"/>
                <a:sym typeface="Arial"/>
              </a:rPr>
              <a:t>P=0.02</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526" name="Shape 526"/>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rgbClr val="0C0C0C"/>
              </a:buClr>
              <a:buSzPct val="25000"/>
              <a:buFont typeface="Arial"/>
              <a:buNone/>
            </a:pPr>
            <a:r>
              <a:rPr b="1" i="0" lang="el-GR" sz="2805" u="sng" cap="none" strike="noStrike">
                <a:solidFill>
                  <a:srgbClr val="0C0C0C"/>
                </a:solidFill>
                <a:latin typeface="Calibri"/>
                <a:ea typeface="Calibri"/>
                <a:cs typeface="Calibri"/>
                <a:sym typeface="Calibri"/>
              </a:rPr>
              <a:t>Αποτελέσματα μελέτης της Ριφαξιμίνης στην θεραπεία  του ΣΕΕ με κύριο σύμπτωμα  την διάρροια 2008</a:t>
            </a:r>
          </a:p>
          <a:p>
            <a:pPr indent="0" lvl="0" marL="0" marR="0" rtl="0" algn="l">
              <a:lnSpc>
                <a:spcPct val="70000"/>
              </a:lnSpc>
              <a:spcBef>
                <a:spcPts val="1000"/>
              </a:spcBef>
              <a:spcAft>
                <a:spcPts val="0"/>
              </a:spcAft>
              <a:buClr>
                <a:schemeClr val="dk1"/>
              </a:buClr>
              <a:buSzPct val="25000"/>
              <a:buFont typeface="Arial"/>
              <a:buNone/>
            </a:pPr>
            <a:r>
              <a:t/>
            </a:r>
            <a:endParaRPr b="0" i="0" sz="2380" u="none" cap="none" strike="noStrike">
              <a:solidFill>
                <a:srgbClr val="0C0C0C"/>
              </a:solidFill>
              <a:latin typeface="Calibri"/>
              <a:ea typeface="Calibri"/>
              <a:cs typeface="Calibri"/>
              <a:sym typeface="Calibri"/>
            </a:endParaRPr>
          </a:p>
          <a:p>
            <a:pPr indent="-228600" lvl="0" marL="228600" marR="0" rtl="0" algn="l">
              <a:lnSpc>
                <a:spcPct val="60000"/>
              </a:lnSpc>
              <a:spcBef>
                <a:spcPts val="1000"/>
              </a:spcBef>
              <a:spcAft>
                <a:spcPts val="0"/>
              </a:spcAft>
              <a:buClr>
                <a:srgbClr val="0C0C0C"/>
              </a:buClr>
              <a:buSzPct val="25000"/>
              <a:buFont typeface="Arial"/>
              <a:buNone/>
            </a:pPr>
            <a:r>
              <a:rPr b="1" i="0" lang="el-GR" sz="2380" u="none" cap="none" strike="noStrike">
                <a:solidFill>
                  <a:srgbClr val="0C0C0C"/>
                </a:solidFill>
                <a:latin typeface="Tahoma"/>
                <a:ea typeface="Tahoma"/>
                <a:cs typeface="Tahoma"/>
                <a:sym typeface="Tahoma"/>
              </a:rPr>
              <a:t>Οργάνωση  μελέτης : </a:t>
            </a:r>
            <a:r>
              <a:rPr b="1" i="0" lang="el-GR" sz="2720" u="none" cap="none" strike="noStrike">
                <a:solidFill>
                  <a:srgbClr val="0C0C0C"/>
                </a:solidFill>
                <a:latin typeface="Tahoma"/>
                <a:ea typeface="Tahoma"/>
                <a:cs typeface="Tahoma"/>
                <a:sym typeface="Tahoma"/>
              </a:rPr>
              <a:t>Salix</a:t>
            </a:r>
          </a:p>
          <a:p>
            <a:pPr indent="-228600" lvl="0" marL="228600" marR="0" rtl="0" algn="l">
              <a:lnSpc>
                <a:spcPct val="6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ΠΟΛΥΚΕΝΤΡΙΚΗ -</a:t>
            </a:r>
            <a:r>
              <a:rPr b="0" i="1" lang="el-GR" sz="2380" u="none" cap="none" strike="noStrike">
                <a:solidFill>
                  <a:srgbClr val="0C0C0C"/>
                </a:solidFill>
                <a:latin typeface="Tahoma"/>
                <a:ea typeface="Tahoma"/>
                <a:cs typeface="Tahoma"/>
                <a:sym typeface="Tahoma"/>
              </a:rPr>
              <a:t>Τυχαιοποιημένη, Διπλή –τυφλή, placebo-ελεγχόμενη: </a:t>
            </a:r>
          </a:p>
          <a:p>
            <a:pPr indent="-228600" lvl="0" marL="228600" marR="0" rtl="0" algn="l">
              <a:lnSpc>
                <a:spcPct val="60000"/>
              </a:lnSpc>
              <a:spcBef>
                <a:spcPts val="1000"/>
              </a:spcBef>
              <a:spcAft>
                <a:spcPts val="0"/>
              </a:spcAft>
              <a:buClr>
                <a:srgbClr val="0C0C0C"/>
              </a:buClr>
              <a:buSzPct val="25000"/>
              <a:buFont typeface="Arial"/>
              <a:buNone/>
            </a:pPr>
            <a:r>
              <a:rPr b="0" i="1" lang="el-GR" sz="2380" u="none" cap="none" strike="noStrike">
                <a:solidFill>
                  <a:srgbClr val="0C0C0C"/>
                </a:solidFill>
                <a:latin typeface="Tahoma"/>
                <a:ea typeface="Tahoma"/>
                <a:cs typeface="Tahoma"/>
                <a:sym typeface="Tahoma"/>
              </a:rPr>
              <a:t>με 680  ασθενείς</a:t>
            </a:r>
          </a:p>
          <a:p>
            <a:pPr indent="-228600" lvl="0" marL="228600" marR="0" rtl="0" algn="l">
              <a:lnSpc>
                <a:spcPct val="60000"/>
              </a:lnSpc>
              <a:spcBef>
                <a:spcPts val="1000"/>
              </a:spcBef>
              <a:spcAft>
                <a:spcPts val="0"/>
              </a:spcAft>
              <a:buClr>
                <a:srgbClr val="0C0C0C"/>
              </a:buClr>
              <a:buSzPct val="99166"/>
              <a:buFont typeface="Arial"/>
              <a:buChar char="•"/>
            </a:pPr>
            <a:r>
              <a:rPr b="0" i="0" lang="el-GR" sz="2380" u="none" cap="none" strike="noStrike">
                <a:solidFill>
                  <a:srgbClr val="0C0C0C"/>
                </a:solidFill>
                <a:latin typeface="Tahoma"/>
                <a:ea typeface="Tahoma"/>
                <a:cs typeface="Tahoma"/>
                <a:sym typeface="Tahoma"/>
              </a:rPr>
              <a:t>Ομάδες  Ελέγχου</a:t>
            </a:r>
            <a:r>
              <a:rPr b="0" i="0" lang="el-GR" sz="2380" u="none" cap="none" strike="noStrike">
                <a:solidFill>
                  <a:srgbClr val="0C0C0C"/>
                </a:solidFill>
                <a:latin typeface="Calibri"/>
                <a:ea typeface="Calibri"/>
                <a:cs typeface="Calibri"/>
                <a:sym typeface="Calibri"/>
              </a:rPr>
              <a:t>  :   </a:t>
            </a:r>
            <a:r>
              <a:rPr b="0" i="0" lang="el-GR" sz="2380" u="none" cap="none" strike="noStrike">
                <a:solidFill>
                  <a:srgbClr val="0C0C0C"/>
                </a:solidFill>
                <a:latin typeface="Tahoma"/>
                <a:ea typeface="Tahoma"/>
                <a:cs typeface="Tahoma"/>
                <a:sym typeface="Tahoma"/>
              </a:rPr>
              <a:t>1η</a:t>
            </a:r>
            <a:r>
              <a:rPr b="0" i="0" lang="el-GR" sz="2380" u="none" cap="none" strike="noStrike">
                <a:solidFill>
                  <a:srgbClr val="0C0C0C"/>
                </a:solidFill>
                <a:latin typeface="Calibri"/>
                <a:ea typeface="Calibri"/>
                <a:cs typeface="Calibri"/>
                <a:sym typeface="Calibri"/>
              </a:rPr>
              <a:t>   </a:t>
            </a:r>
            <a:r>
              <a:rPr b="0" i="0" lang="el-GR" sz="2380" u="none" cap="none" strike="noStrike">
                <a:solidFill>
                  <a:srgbClr val="0C0C0C"/>
                </a:solidFill>
                <a:latin typeface="Tahoma"/>
                <a:ea typeface="Tahoma"/>
                <a:cs typeface="Tahoma"/>
                <a:sym typeface="Tahoma"/>
              </a:rPr>
              <a:t>Ομάδα: Rifaximin 550mg x 2  x  14  H</a:t>
            </a:r>
            <a:r>
              <a:rPr b="0" i="0" lang="el-GR" sz="2380" u="none" cap="none" strike="noStrike">
                <a:solidFill>
                  <a:srgbClr val="0C0C0C"/>
                </a:solidFill>
                <a:latin typeface="Calibri"/>
                <a:ea typeface="Calibri"/>
                <a:cs typeface="Calibri"/>
                <a:sym typeface="Calibri"/>
              </a:rPr>
              <a:t> </a:t>
            </a:r>
          </a:p>
          <a:p>
            <a:pPr indent="-228600" lvl="0" marL="228600" marR="0" rtl="0" algn="l">
              <a:lnSpc>
                <a:spcPct val="60000"/>
              </a:lnSpc>
              <a:spcBef>
                <a:spcPts val="1000"/>
              </a:spcBef>
              <a:spcAft>
                <a:spcPts val="0"/>
              </a:spcAft>
              <a:buClr>
                <a:srgbClr val="0C0C0C"/>
              </a:buClr>
              <a:buSzPct val="25000"/>
              <a:buFont typeface="Arial"/>
              <a:buNone/>
            </a:pPr>
            <a:r>
              <a:rPr b="0" i="0" lang="el-GR" sz="2380" u="none" cap="none" strike="noStrike">
                <a:solidFill>
                  <a:srgbClr val="0C0C0C"/>
                </a:solidFill>
                <a:latin typeface="Calibri"/>
                <a:ea typeface="Calibri"/>
                <a:cs typeface="Calibri"/>
                <a:sym typeface="Calibri"/>
              </a:rPr>
              <a:t>	                                        </a:t>
            </a:r>
            <a:r>
              <a:rPr b="0" i="0" lang="el-GR" sz="2380" u="none" cap="none" strike="noStrike">
                <a:solidFill>
                  <a:srgbClr val="0C0C0C"/>
                </a:solidFill>
                <a:latin typeface="Tahoma"/>
                <a:ea typeface="Tahoma"/>
                <a:cs typeface="Tahoma"/>
                <a:sym typeface="Tahoma"/>
              </a:rPr>
              <a:t>2η   Ομάδα: Placebo</a:t>
            </a:r>
          </a:p>
          <a:p>
            <a:pPr indent="-228600" lvl="0" marL="228600" marR="0" rtl="0" algn="l">
              <a:lnSpc>
                <a:spcPct val="6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Συμπεράσματα:   α. Στατιστικά σημαντική  διαφορά  όσον  αφορά</a:t>
            </a:r>
            <a:r>
              <a:rPr b="0" i="0" lang="el-GR" sz="2380" u="none" cap="none" strike="noStrike">
                <a:solidFill>
                  <a:srgbClr val="0C0C0C"/>
                </a:solidFill>
                <a:latin typeface="Calibri"/>
                <a:ea typeface="Calibri"/>
                <a:cs typeface="Calibri"/>
                <a:sym typeface="Calibri"/>
              </a:rPr>
              <a:t>  </a:t>
            </a:r>
            <a:r>
              <a:rPr b="0" i="0" lang="el-GR" sz="2380" u="none" cap="none" strike="noStrike">
                <a:solidFill>
                  <a:srgbClr val="0C0C0C"/>
                </a:solidFill>
                <a:latin typeface="Tahoma"/>
                <a:ea typeface="Tahoma"/>
                <a:cs typeface="Tahoma"/>
                <a:sym typeface="Tahoma"/>
              </a:rPr>
              <a:t>την       </a:t>
            </a:r>
          </a:p>
          <a:p>
            <a:pPr indent="-228600" lvl="0" marL="228600" marR="0" rtl="0" algn="l">
              <a:lnSpc>
                <a:spcPct val="6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                                   διάρροια</a:t>
            </a:r>
          </a:p>
          <a:p>
            <a:pPr indent="-228600" lvl="0" marL="228600" marR="0" rtl="0" algn="l">
              <a:lnSpc>
                <a:spcPct val="6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		               β. Στατιστικά  σημαντική  διαφορά όσον  αφορά</a:t>
            </a:r>
            <a:r>
              <a:rPr b="0" i="0" lang="el-GR" sz="2380" u="none" cap="none" strike="noStrike">
                <a:solidFill>
                  <a:srgbClr val="0C0C0C"/>
                </a:solidFill>
                <a:latin typeface="Calibri"/>
                <a:ea typeface="Calibri"/>
                <a:cs typeface="Calibri"/>
                <a:sym typeface="Calibri"/>
              </a:rPr>
              <a:t>  το  </a:t>
            </a:r>
          </a:p>
          <a:p>
            <a:pPr indent="-228600" lvl="0" marL="228600" marR="0" rtl="0" algn="l">
              <a:lnSpc>
                <a:spcPct val="60000"/>
              </a:lnSpc>
              <a:spcBef>
                <a:spcPts val="1000"/>
              </a:spcBef>
              <a:spcAft>
                <a:spcPts val="0"/>
              </a:spcAft>
              <a:buClr>
                <a:srgbClr val="0C0C0C"/>
              </a:buClr>
              <a:buSzPct val="25000"/>
              <a:buFont typeface="Arial"/>
              <a:buNone/>
            </a:pPr>
            <a:r>
              <a:rPr b="0" i="0" lang="el-GR" sz="2380" u="none" cap="none" strike="noStrike">
                <a:solidFill>
                  <a:srgbClr val="0C0C0C"/>
                </a:solidFill>
                <a:latin typeface="Calibri"/>
                <a:ea typeface="Calibri"/>
                <a:cs typeface="Calibri"/>
                <a:sym typeface="Calibri"/>
              </a:rPr>
              <a:t>                                    </a:t>
            </a:r>
            <a:r>
              <a:rPr b="0" i="0" lang="el-GR" sz="2380" u="none" cap="none" strike="noStrike">
                <a:solidFill>
                  <a:srgbClr val="0C0C0C"/>
                </a:solidFill>
                <a:latin typeface="Tahoma"/>
                <a:ea typeface="Tahoma"/>
                <a:cs typeface="Tahoma"/>
                <a:sym typeface="Tahoma"/>
              </a:rPr>
              <a:t>φούσκωμα</a:t>
            </a:r>
          </a:p>
          <a:p>
            <a:pPr indent="-228600" lvl="0" marL="228600" marR="0" rtl="0" algn="l">
              <a:lnSpc>
                <a:spcPct val="6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		               γ. Ανακούφιση  μεγαλύτερη  του  66% το χρόνο</a:t>
            </a:r>
          </a:p>
          <a:p>
            <a:pPr indent="-228600" lvl="0" marL="228600" marR="0" rtl="0" algn="l">
              <a:lnSpc>
                <a:spcPct val="60000"/>
              </a:lnSpc>
              <a:spcBef>
                <a:spcPts val="1000"/>
              </a:spcBef>
              <a:spcAft>
                <a:spcPts val="0"/>
              </a:spcAft>
              <a:buClr>
                <a:srgbClr val="0C0C0C"/>
              </a:buClr>
              <a:buSzPct val="25000"/>
              <a:buFont typeface="Arial"/>
              <a:buNone/>
            </a:pPr>
            <a:r>
              <a:rPr b="1" i="0" lang="el-GR" sz="2380" u="none" cap="none" strike="noStrike">
                <a:solidFill>
                  <a:srgbClr val="0C0C0C"/>
                </a:solidFill>
                <a:latin typeface="Tahoma"/>
                <a:ea typeface="Tahoma"/>
                <a:cs typeface="Tahoma"/>
                <a:sym typeface="Tahoma"/>
              </a:rPr>
              <a:t>                                </a:t>
            </a:r>
          </a:p>
          <a:p>
            <a:pPr indent="-228600" lvl="0" marL="228600" marR="0" rtl="0" algn="l">
              <a:lnSpc>
                <a:spcPct val="60000"/>
              </a:lnSpc>
              <a:spcBef>
                <a:spcPts val="1000"/>
              </a:spcBef>
              <a:spcAft>
                <a:spcPts val="0"/>
              </a:spcAft>
              <a:buClr>
                <a:schemeClr val="dk1"/>
              </a:buClr>
              <a:buSzPct val="25000"/>
              <a:buFont typeface="Arial"/>
              <a:buNone/>
            </a:pPr>
            <a:r>
              <a:t/>
            </a:r>
            <a:endParaRPr b="1" i="0" sz="2380" u="none" cap="none" strike="noStrike">
              <a:solidFill>
                <a:srgbClr val="0C0C0C"/>
              </a:solidFill>
              <a:latin typeface="Tahoma"/>
              <a:ea typeface="Tahoma"/>
              <a:cs typeface="Tahoma"/>
              <a:sym typeface="Tahoma"/>
            </a:endParaRPr>
          </a:p>
          <a:p>
            <a:pPr indent="-228600" lvl="0" marL="228600" marR="0" rtl="0" algn="l">
              <a:lnSpc>
                <a:spcPct val="60000"/>
              </a:lnSpc>
              <a:spcBef>
                <a:spcPts val="1000"/>
              </a:spcBef>
              <a:spcAft>
                <a:spcPts val="0"/>
              </a:spcAft>
              <a:buClr>
                <a:srgbClr val="0C0C0C"/>
              </a:buClr>
              <a:buSzPct val="25000"/>
              <a:buFont typeface="Arial"/>
              <a:buNone/>
            </a:pPr>
            <a:r>
              <a:rPr b="1" i="0" lang="el-GR" sz="2380" u="none" cap="none" strike="noStrike">
                <a:solidFill>
                  <a:srgbClr val="0C0C0C"/>
                </a:solidFill>
                <a:latin typeface="Tahoma"/>
                <a:ea typeface="Tahoma"/>
                <a:cs typeface="Tahoma"/>
                <a:sym typeface="Tahoma"/>
              </a:rPr>
              <a:t>“</a:t>
            </a:r>
            <a:r>
              <a:rPr b="1" i="0" lang="el-GR" sz="2380" u="none" cap="none" strike="noStrike">
                <a:solidFill>
                  <a:srgbClr val="0C0C0C"/>
                </a:solidFill>
                <a:latin typeface="Calibri"/>
                <a:ea typeface="Calibri"/>
                <a:cs typeface="Calibri"/>
                <a:sym typeface="Calibri"/>
              </a:rPr>
              <a:t>American College of Gastroenterology 10/2007 </a:t>
            </a:r>
            <a:r>
              <a:rPr b="1" i="0" lang="el-GR" sz="2380" u="none" cap="none" strike="noStrike">
                <a:solidFill>
                  <a:srgbClr val="0C0C0C"/>
                </a:solidFill>
                <a:latin typeface="Tahoma"/>
                <a:ea typeface="Tahoma"/>
                <a:cs typeface="Tahoma"/>
                <a:sym typeface="Tahoma"/>
              </a:rPr>
              <a:t>”</a:t>
            </a:r>
          </a:p>
          <a:p>
            <a:pPr indent="0" lvl="0" marL="0" marR="0" rtl="0" algn="l">
              <a:lnSpc>
                <a:spcPct val="70000"/>
              </a:lnSpc>
              <a:spcBef>
                <a:spcPts val="1000"/>
              </a:spcBef>
              <a:buClr>
                <a:schemeClr val="dk1"/>
              </a:buClr>
              <a:buSzPct val="25000"/>
              <a:buFont typeface="Arial"/>
              <a:buNone/>
            </a:pPr>
            <a:r>
              <a:t/>
            </a:r>
            <a:endParaRPr b="0" i="0" sz="2380" u="none" cap="none" strike="noStrik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sp>
        <p:nvSpPr>
          <p:cNvPr id="531" name="Shape 531"/>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532" name="Shape 532"/>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rgbClr val="0C0C0C"/>
              </a:buClr>
              <a:buSzPct val="25000"/>
              <a:buFont typeface="Arial"/>
              <a:buNone/>
            </a:pPr>
            <a:r>
              <a:rPr b="1" i="0" lang="el-GR" sz="2805" u="sng" cap="none" strike="noStrike">
                <a:solidFill>
                  <a:srgbClr val="0C0C0C"/>
                </a:solidFill>
                <a:latin typeface="Calibri"/>
                <a:ea typeface="Calibri"/>
                <a:cs typeface="Calibri"/>
                <a:sym typeface="Calibri"/>
              </a:rPr>
              <a:t>Μελέτη της Ριφαξιμίνης στην θεραπεία  του ΣΕΕ με κύριο σύμπτωμα  την διάρροια   2009</a:t>
            </a:r>
          </a:p>
          <a:p>
            <a:pPr indent="0" lvl="0" marL="0" marR="0" rtl="0" algn="l">
              <a:lnSpc>
                <a:spcPct val="70000"/>
              </a:lnSpc>
              <a:spcBef>
                <a:spcPts val="1000"/>
              </a:spcBef>
              <a:spcAft>
                <a:spcPts val="0"/>
              </a:spcAft>
              <a:buClr>
                <a:schemeClr val="dk1"/>
              </a:buClr>
              <a:buSzPct val="25000"/>
              <a:buFont typeface="Arial"/>
              <a:buNone/>
            </a:pPr>
            <a:r>
              <a:t/>
            </a:r>
            <a:endParaRPr b="1" i="0" sz="2380" u="sng" cap="none" strike="noStrike">
              <a:solidFill>
                <a:srgbClr val="0C0C0C"/>
              </a:solidFill>
              <a:latin typeface="Calibri"/>
              <a:ea typeface="Calibri"/>
              <a:cs typeface="Calibri"/>
              <a:sym typeface="Calibri"/>
            </a:endParaRPr>
          </a:p>
          <a:p>
            <a:pPr indent="-533400" lvl="0" marL="533400" marR="0" rtl="0" algn="l">
              <a:lnSpc>
                <a:spcPct val="70000"/>
              </a:lnSpc>
              <a:spcBef>
                <a:spcPts val="1000"/>
              </a:spcBef>
              <a:spcAft>
                <a:spcPts val="0"/>
              </a:spcAft>
              <a:buClr>
                <a:srgbClr val="0C0C0C"/>
              </a:buClr>
              <a:buSzPct val="25000"/>
              <a:buFont typeface="Arial"/>
              <a:buNone/>
            </a:pPr>
            <a:r>
              <a:rPr b="1" i="0" lang="el-GR" sz="2380" u="none" cap="none" strike="noStrike">
                <a:solidFill>
                  <a:srgbClr val="0C0C0C"/>
                </a:solidFill>
                <a:latin typeface="Tahoma"/>
                <a:ea typeface="Tahoma"/>
                <a:cs typeface="Tahoma"/>
                <a:sym typeface="Tahoma"/>
              </a:rPr>
              <a:t>Οργάνωση  μελέτης : Salix</a:t>
            </a:r>
          </a:p>
          <a:p>
            <a:pPr indent="-533400" lvl="0" marL="533400" marR="0" rtl="0" algn="l">
              <a:lnSpc>
                <a:spcPct val="7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2  ΠΟΛΥΚΕΝΤΡΙΚΕΣ ΜΕΛΕΤΕΣ  (180  Κέντρα  Μελέτης)</a:t>
            </a:r>
          </a:p>
          <a:p>
            <a:pPr indent="-533400" lvl="0" marL="533400" marR="0" rtl="0" algn="l">
              <a:lnSpc>
                <a:spcPct val="7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Τυχαιοποιημένη,Διπλή –τυφλή,placebo-ελεγχόμενη :</a:t>
            </a:r>
          </a:p>
          <a:p>
            <a:pPr indent="-533400" lvl="0" marL="533400" marR="0" rtl="0" algn="l">
              <a:lnSpc>
                <a:spcPct val="70000"/>
              </a:lnSpc>
              <a:spcBef>
                <a:spcPts val="1000"/>
              </a:spcBef>
              <a:spcAft>
                <a:spcPts val="0"/>
              </a:spcAft>
              <a:buClr>
                <a:srgbClr val="0C0C0C"/>
              </a:buClr>
              <a:buSzPct val="25000"/>
              <a:buFont typeface="Arial"/>
              <a:buNone/>
            </a:pPr>
            <a:r>
              <a:rPr b="0" i="0" lang="el-GR" sz="2040" u="none" cap="none" strike="noStrike">
                <a:solidFill>
                  <a:srgbClr val="0C0C0C"/>
                </a:solidFill>
                <a:latin typeface="Tahoma"/>
                <a:ea typeface="Tahoma"/>
                <a:cs typeface="Tahoma"/>
                <a:sym typeface="Tahoma"/>
              </a:rPr>
              <a:t>1.200 ασθενείς</a:t>
            </a:r>
          </a:p>
          <a:p>
            <a:pPr indent="-533400" lvl="0" marL="533400" marR="0" rtl="0" algn="l">
              <a:lnSpc>
                <a:spcPct val="70000"/>
              </a:lnSpc>
              <a:spcBef>
                <a:spcPts val="1000"/>
              </a:spcBef>
              <a:spcAft>
                <a:spcPts val="0"/>
              </a:spcAft>
              <a:buClr>
                <a:srgbClr val="0C0C0C"/>
              </a:buClr>
              <a:buSzPct val="99166"/>
              <a:buFont typeface="Arial"/>
              <a:buChar char="•"/>
            </a:pPr>
            <a:r>
              <a:rPr b="0" i="0" lang="el-GR" sz="2380" u="sng" cap="none" strike="noStrike">
                <a:solidFill>
                  <a:srgbClr val="0C0C0C"/>
                </a:solidFill>
                <a:latin typeface="Tahoma"/>
                <a:ea typeface="Tahoma"/>
                <a:cs typeface="Tahoma"/>
                <a:sym typeface="Tahoma"/>
              </a:rPr>
              <a:t>Ομάδες  Ελέγχου</a:t>
            </a:r>
            <a:r>
              <a:rPr b="0" i="0" lang="el-GR" sz="2380" u="none" cap="none" strike="noStrike">
                <a:solidFill>
                  <a:srgbClr val="0C0C0C"/>
                </a:solidFill>
                <a:latin typeface="Calibri"/>
                <a:ea typeface="Calibri"/>
                <a:cs typeface="Calibri"/>
                <a:sym typeface="Calibri"/>
              </a:rPr>
              <a:t>  :</a:t>
            </a:r>
          </a:p>
          <a:p>
            <a:pPr indent="-533400" lvl="0" marL="533400" marR="0" rtl="0" algn="l">
              <a:lnSpc>
                <a:spcPct val="7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     1η</a:t>
            </a:r>
            <a:r>
              <a:rPr b="0" i="0" lang="el-GR" sz="2380" u="none" cap="none" strike="noStrike">
                <a:solidFill>
                  <a:srgbClr val="0C0C0C"/>
                </a:solidFill>
                <a:latin typeface="Calibri"/>
                <a:ea typeface="Calibri"/>
                <a:cs typeface="Calibri"/>
                <a:sym typeface="Calibri"/>
              </a:rPr>
              <a:t>   </a:t>
            </a:r>
            <a:r>
              <a:rPr b="0" i="0" lang="el-GR" sz="2380" u="none" cap="none" strike="noStrike">
                <a:solidFill>
                  <a:srgbClr val="0C0C0C"/>
                </a:solidFill>
                <a:latin typeface="Tahoma"/>
                <a:ea typeface="Tahoma"/>
                <a:cs typeface="Tahoma"/>
                <a:sym typeface="Tahoma"/>
              </a:rPr>
              <a:t>Ομάδα: Rifaximin 550mg x </a:t>
            </a:r>
            <a:r>
              <a:rPr b="0" i="0" lang="el-GR" sz="2380" u="none" cap="none" strike="noStrike">
                <a:solidFill>
                  <a:srgbClr val="0C0C0C"/>
                </a:solidFill>
                <a:latin typeface="Calibri"/>
                <a:ea typeface="Calibri"/>
                <a:cs typeface="Calibri"/>
                <a:sym typeface="Calibri"/>
              </a:rPr>
              <a:t>3</a:t>
            </a:r>
            <a:r>
              <a:rPr b="0" i="0" lang="el-GR" sz="2380" u="none" cap="none" strike="noStrike">
                <a:solidFill>
                  <a:srgbClr val="0C0C0C"/>
                </a:solidFill>
                <a:latin typeface="Tahoma"/>
                <a:ea typeface="Tahoma"/>
                <a:cs typeface="Tahoma"/>
                <a:sym typeface="Tahoma"/>
              </a:rPr>
              <a:t>  x  14  H</a:t>
            </a:r>
            <a:r>
              <a:rPr b="0" i="0" lang="el-GR" sz="2380" u="none" cap="none" strike="noStrike">
                <a:solidFill>
                  <a:srgbClr val="0C0C0C"/>
                </a:solidFill>
                <a:latin typeface="Calibri"/>
                <a:ea typeface="Calibri"/>
                <a:cs typeface="Calibri"/>
                <a:sym typeface="Calibri"/>
              </a:rPr>
              <a:t> (1.650mg/day)</a:t>
            </a:r>
          </a:p>
          <a:p>
            <a:pPr indent="-533400" lvl="0" marL="533400" marR="0" rtl="0" algn="l">
              <a:lnSpc>
                <a:spcPct val="70000"/>
              </a:lnSpc>
              <a:spcBef>
                <a:spcPts val="1000"/>
              </a:spcBef>
              <a:spcAft>
                <a:spcPts val="0"/>
              </a:spcAft>
              <a:buClr>
                <a:srgbClr val="0C0C0C"/>
              </a:buClr>
              <a:buSzPct val="25000"/>
              <a:buFont typeface="Arial"/>
              <a:buNone/>
            </a:pPr>
            <a:r>
              <a:rPr b="0" i="0" lang="el-GR" sz="2380" u="none" cap="none" strike="noStrike">
                <a:solidFill>
                  <a:srgbClr val="0C0C0C"/>
                </a:solidFill>
                <a:latin typeface="Calibri"/>
                <a:ea typeface="Calibri"/>
                <a:cs typeface="Calibri"/>
                <a:sym typeface="Calibri"/>
              </a:rPr>
              <a:t>       </a:t>
            </a:r>
            <a:r>
              <a:rPr b="0" i="0" lang="el-GR" sz="2380" u="none" cap="none" strike="noStrike">
                <a:solidFill>
                  <a:srgbClr val="0C0C0C"/>
                </a:solidFill>
                <a:latin typeface="Tahoma"/>
                <a:ea typeface="Tahoma"/>
                <a:cs typeface="Tahoma"/>
                <a:sym typeface="Tahoma"/>
              </a:rPr>
              <a:t>2η   Ομάδα: Placebo</a:t>
            </a:r>
          </a:p>
          <a:p>
            <a:pPr indent="-533400" lvl="0" marL="533400" marR="0" rtl="0" algn="l">
              <a:lnSpc>
                <a:spcPct val="70000"/>
              </a:lnSpc>
              <a:spcBef>
                <a:spcPts val="1000"/>
              </a:spcBef>
              <a:spcAft>
                <a:spcPts val="0"/>
              </a:spcAft>
              <a:buClr>
                <a:srgbClr val="0C0C0C"/>
              </a:buClr>
              <a:buSzPct val="99166"/>
              <a:buFont typeface="Arial"/>
              <a:buChar char="•"/>
            </a:pPr>
            <a:r>
              <a:rPr b="0" i="0" lang="el-GR" sz="2380" u="none" cap="none" strike="noStrike">
                <a:solidFill>
                  <a:srgbClr val="0C0C0C"/>
                </a:solidFill>
                <a:latin typeface="Tahoma"/>
                <a:ea typeface="Tahoma"/>
                <a:cs typeface="Tahoma"/>
                <a:sym typeface="Tahoma"/>
              </a:rPr>
              <a:t>Περίοδος, 10  Εβδομάδων, παρακολούθησης  των  συμπτωμάτων  των  ασθενών</a:t>
            </a:r>
          </a:p>
          <a:p>
            <a:pPr indent="-533400" lvl="0" marL="533400" marR="0" rtl="0" algn="l">
              <a:lnSpc>
                <a:spcPct val="70000"/>
              </a:lnSpc>
              <a:spcBef>
                <a:spcPts val="1000"/>
              </a:spcBef>
              <a:spcAft>
                <a:spcPts val="0"/>
              </a:spcAft>
              <a:buClr>
                <a:srgbClr val="0C0C0C"/>
              </a:buClr>
              <a:buSzPct val="25000"/>
              <a:buFont typeface="Arial"/>
              <a:buNone/>
            </a:pPr>
            <a:r>
              <a:rPr b="0" i="0" lang="el-GR" sz="2380" u="none" cap="none" strike="noStrike">
                <a:solidFill>
                  <a:srgbClr val="0C0C0C"/>
                </a:solidFill>
                <a:latin typeface="Tahoma"/>
                <a:ea typeface="Tahoma"/>
                <a:cs typeface="Tahoma"/>
                <a:sym typeface="Tahoma"/>
              </a:rPr>
              <a:t>      Το  πρωταρχικό  καταληκτικό  σημείο  αποτελεσματικότητας  της  μελέτης  είναι   το  ποσοστό  των  ασθενών, που έχει  πετύχει ικανοποιητική  ανακούφιση  από  τα  συμπτώματα  του  IBS  για  2 τουλάχιστον  εβδομάδες , από  τις 4 πρώτες  εβδομάδες  του 10-week  follow-up </a:t>
            </a:r>
            <a:r>
              <a:rPr b="0" i="0" lang="el-GR" sz="2380" u="none" cap="none" strike="noStrike">
                <a:solidFill>
                  <a:srgbClr val="FFFFFF"/>
                </a:solidFill>
                <a:latin typeface="Tahoma"/>
                <a:ea typeface="Tahoma"/>
                <a:cs typeface="Tahoma"/>
                <a:sym typeface="Tahoma"/>
              </a:rPr>
              <a:t>phase</a:t>
            </a:r>
            <a:r>
              <a:rPr b="1" i="0" lang="el-GR" sz="2380" u="none" cap="none" strike="noStrike">
                <a:solidFill>
                  <a:srgbClr val="FFFFFF"/>
                </a:solidFill>
                <a:latin typeface="Tahoma"/>
                <a:ea typeface="Tahoma"/>
                <a:cs typeface="Tahoma"/>
                <a:sym typeface="Tahoma"/>
              </a:rPr>
              <a:t>.</a:t>
            </a:r>
          </a:p>
          <a:p>
            <a:pPr indent="0" lvl="0" marL="0" marR="0" rtl="0" algn="l">
              <a:lnSpc>
                <a:spcPct val="70000"/>
              </a:lnSpc>
              <a:spcBef>
                <a:spcPts val="1000"/>
              </a:spcBef>
              <a:buClr>
                <a:schemeClr val="dk1"/>
              </a:buClr>
              <a:buSzPct val="25000"/>
              <a:buFont typeface="Arial"/>
              <a:buNone/>
            </a:pPr>
            <a:r>
              <a:t/>
            </a:r>
            <a:endParaRPr b="0" i="0" sz="2380" u="none" cap="none" strike="noStrike">
              <a:solidFill>
                <a:srgbClr val="0C0C0C"/>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6" name="Shape 536"/>
        <p:cNvGrpSpPr/>
        <p:nvPr/>
      </p:nvGrpSpPr>
      <p:grpSpPr>
        <a:xfrm>
          <a:off x="0" y="0"/>
          <a:ext cx="0" cy="0"/>
          <a:chOff x="0" y="0"/>
          <a:chExt cx="0" cy="0"/>
        </a:xfrm>
      </p:grpSpPr>
      <p:sp>
        <p:nvSpPr>
          <p:cNvPr id="537" name="Shape 537"/>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538" name="Shape 538"/>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pic>
        <p:nvPicPr>
          <p:cNvPr id="539" name="Shape 539"/>
          <p:cNvPicPr preferRelativeResize="0"/>
          <p:nvPr/>
        </p:nvPicPr>
        <p:blipFill rotWithShape="1">
          <a:blip r:embed="rId3">
            <a:alphaModFix/>
          </a:blip>
          <a:srcRect b="0" l="0" r="0" t="0"/>
          <a:stretch/>
        </p:blipFill>
        <p:spPr>
          <a:xfrm>
            <a:off x="1212112" y="1146220"/>
            <a:ext cx="9781953" cy="57117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32" name="Shape 132"/>
          <p:cNvSpPr txBox="1"/>
          <p:nvPr>
            <p:ph idx="1" type="body"/>
          </p:nvPr>
        </p:nvSpPr>
        <p:spPr>
          <a:xfrm>
            <a:off x="0" y="965913"/>
            <a:ext cx="12192000" cy="5892085"/>
          </a:xfrm>
          <a:prstGeom prst="rect">
            <a:avLst/>
          </a:prstGeom>
          <a:noFill/>
          <a:ln>
            <a:noFill/>
          </a:ln>
        </p:spPr>
        <p:txBody>
          <a:bodyPr anchorCtr="0" anchor="t" bIns="45700" lIns="91425" rIns="91425" tIns="45700">
            <a:noAutofit/>
          </a:bodyPr>
          <a:lstStyle/>
          <a:p>
            <a:pPr indent="-228600" lvl="0" marL="228600" marR="0" rtl="0" algn="ctr">
              <a:lnSpc>
                <a:spcPct val="80000"/>
              </a:lnSpc>
              <a:spcBef>
                <a:spcPts val="0"/>
              </a:spcBef>
              <a:spcAft>
                <a:spcPts val="0"/>
              </a:spcAft>
              <a:buClr>
                <a:schemeClr val="dk1"/>
              </a:buClr>
              <a:buSzPct val="25000"/>
              <a:buFont typeface="Arial"/>
              <a:buNone/>
            </a:pPr>
            <a:r>
              <a:t/>
            </a:r>
            <a:endParaRPr b="1" i="0" sz="4000" u="none" cap="none" strike="noStrike">
              <a:solidFill>
                <a:schemeClr val="dk1"/>
              </a:solidFill>
              <a:latin typeface="Calibri"/>
              <a:ea typeface="Calibri"/>
              <a:cs typeface="Calibri"/>
              <a:sym typeface="Calibri"/>
            </a:endParaRPr>
          </a:p>
          <a:p>
            <a:pPr indent="-228600" lvl="0" marL="228600" marR="0" rtl="0" algn="ctr">
              <a:lnSpc>
                <a:spcPct val="80000"/>
              </a:lnSpc>
              <a:spcBef>
                <a:spcPts val="1000"/>
              </a:spcBef>
              <a:spcAft>
                <a:spcPts val="0"/>
              </a:spcAft>
              <a:buClr>
                <a:schemeClr val="dk1"/>
              </a:buClr>
              <a:buSzPct val="25000"/>
              <a:buFont typeface="Arial"/>
              <a:buNone/>
            </a:pPr>
            <a:r>
              <a:rPr b="1" i="0" lang="el-GR" sz="4000" u="none" cap="none" strike="noStrike">
                <a:solidFill>
                  <a:schemeClr val="dk1"/>
                </a:solidFill>
                <a:latin typeface="Calibri"/>
                <a:ea typeface="Calibri"/>
                <a:cs typeface="Calibri"/>
                <a:sym typeface="Calibri"/>
              </a:rPr>
              <a:t>Κριτήρια Ρώμης III</a:t>
            </a:r>
          </a:p>
          <a:p>
            <a:pPr indent="-228600" lvl="0" marL="228600" marR="0" rtl="0" algn="ctr">
              <a:lnSpc>
                <a:spcPct val="8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Υποτροπιάζων κοιλιακός πόνος ή μετεωρισμός για τουλάχιστον 3 ημέρες/μήνα, τους τελευταίους 3 μήνες μαζί με 2 από:</a:t>
            </a:r>
          </a:p>
          <a:p>
            <a:pPr indent="-228600" lvl="0" marL="228600" marR="0" rtl="0" algn="l">
              <a:lnSpc>
                <a:spcPct val="8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Βελτίωση με την αφόδευση</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Έναρξη σε συνδυασμό με αλλαγή στην συχνότητα των κενώσεων</a:t>
            </a:r>
          </a:p>
          <a:p>
            <a:pPr indent="-228600" lvl="0" marL="228600" marR="0" rtl="0" algn="l">
              <a:lnSpc>
                <a:spcPct val="8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Έναρξη σε συνδυασμό με αλλαγή στην  σύσταση των κενώσεων.</a:t>
            </a:r>
          </a:p>
          <a:p>
            <a:pPr indent="-228600" lvl="0" marL="228600" marR="0" rtl="0" algn="l">
              <a:lnSpc>
                <a:spcPct val="8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Πρώτη έναρξη συμπτωμάτων &gt;6 μήνες</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3" name="Shape 543"/>
        <p:cNvGrpSpPr/>
        <p:nvPr/>
      </p:nvGrpSpPr>
      <p:grpSpPr>
        <a:xfrm>
          <a:off x="0" y="0"/>
          <a:ext cx="0" cy="0"/>
          <a:chOff x="0" y="0"/>
          <a:chExt cx="0" cy="0"/>
        </a:xfrm>
      </p:grpSpPr>
      <p:sp>
        <p:nvSpPr>
          <p:cNvPr id="544" name="Shape 544"/>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pic>
        <p:nvPicPr>
          <p:cNvPr id="545" name="Shape 545"/>
          <p:cNvPicPr preferRelativeResize="0"/>
          <p:nvPr>
            <p:ph idx="1" type="body"/>
          </p:nvPr>
        </p:nvPicPr>
        <p:blipFill rotWithShape="1">
          <a:blip r:embed="rId3">
            <a:alphaModFix/>
          </a:blip>
          <a:srcRect b="0" l="0" r="0" t="0"/>
          <a:stretch/>
        </p:blipFill>
        <p:spPr>
          <a:xfrm>
            <a:off x="2232836" y="965916"/>
            <a:ext cx="7846828" cy="589208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x="0" y="0"/>
          <a:ext cx="0" cy="0"/>
          <a:chOff x="0" y="0"/>
          <a:chExt cx="0" cy="0"/>
        </a:xfrm>
      </p:grpSpPr>
      <p:sp>
        <p:nvSpPr>
          <p:cNvPr id="550" name="Shape 550"/>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551" name="Shape 551"/>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TARGET 1 and TARGET 2</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Two large scale, identically designed, randomized, double-blind, placebo-controlled registered trials</a:t>
            </a:r>
          </a:p>
          <a:p>
            <a:pPr indent="-228600" lvl="0" marL="228600" marR="0" rtl="0" algn="l">
              <a:lnSpc>
                <a:spcPct val="90000"/>
              </a:lnSpc>
              <a:spcBef>
                <a:spcPts val="288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To study rifaximin 550 mg or placebo TID for 14 days in IBS-D</a:t>
            </a:r>
          </a:p>
          <a:p>
            <a:pPr indent="-228600" lvl="0" marL="228600" marR="0" rtl="0" algn="l">
              <a:lnSpc>
                <a:spcPct val="90000"/>
              </a:lnSpc>
              <a:spcBef>
                <a:spcPts val="288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Conducted in parallel in the U.S. and Canada </a:t>
            </a:r>
          </a:p>
          <a:p>
            <a:pPr indent="-228600" lvl="1" marL="685800" marR="0" rtl="0" algn="l">
              <a:lnSpc>
                <a:spcPct val="90000"/>
              </a:lnSpc>
              <a:spcBef>
                <a:spcPts val="5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TARGET 1: 95 centers  </a:t>
            </a:r>
          </a:p>
          <a:p>
            <a:pPr indent="-228600" lvl="1" marL="685800" marR="0" rtl="0" algn="l">
              <a:lnSpc>
                <a:spcPct val="90000"/>
              </a:lnSpc>
              <a:spcBef>
                <a:spcPts val="5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TARGET 2: 84 centers  </a:t>
            </a:r>
          </a:p>
          <a:p>
            <a:pPr indent="-228600" lvl="1" marL="685800" marR="0" rtl="0" algn="l">
              <a:lnSpc>
                <a:spcPct val="90000"/>
              </a:lnSpc>
              <a:spcBef>
                <a:spcPts val="5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Site participation unique to either TARGET 1 or TARGET 2</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sp>
        <p:nvSpPr>
          <p:cNvPr id="556" name="Shape 556"/>
          <p:cNvSpPr/>
          <p:nvPr/>
        </p:nvSpPr>
        <p:spPr>
          <a:xfrm>
            <a:off x="1828800" y="174626"/>
            <a:ext cx="8534399" cy="1139825"/>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None/>
            </a:pPr>
            <a:r>
              <a:t/>
            </a:r>
            <a:endParaRPr b="0" i="0" sz="4400" u="none" cap="none" strike="noStrike">
              <a:solidFill>
                <a:schemeClr val="dk2"/>
              </a:solidFill>
              <a:latin typeface="Arial"/>
              <a:ea typeface="Arial"/>
              <a:cs typeface="Arial"/>
              <a:sym typeface="Arial"/>
            </a:endParaRPr>
          </a:p>
        </p:txBody>
      </p:sp>
      <p:sp>
        <p:nvSpPr>
          <p:cNvPr id="557" name="Shape 557"/>
          <p:cNvSpPr txBox="1"/>
          <p:nvPr>
            <p:ph idx="4294967295" type="body"/>
          </p:nvPr>
        </p:nvSpPr>
        <p:spPr>
          <a:xfrm>
            <a:off x="1905000" y="1295400"/>
            <a:ext cx="7967662" cy="1676399"/>
          </a:xfrm>
          <a:prstGeom prst="rect">
            <a:avLst/>
          </a:prstGeom>
          <a:noFill/>
          <a:ln>
            <a:noFill/>
          </a:ln>
        </p:spPr>
        <p:txBody>
          <a:bodyPr anchorCtr="0" anchor="t" bIns="45700" lIns="91425" rIns="91425" tIns="45700">
            <a:noAutofit/>
          </a:bodyPr>
          <a:lstStyle/>
          <a:p>
            <a:pPr indent="-228600" lvl="2" marL="1143000" marR="0" rtl="0" algn="l">
              <a:lnSpc>
                <a:spcPct val="90000"/>
              </a:lnSpc>
              <a:spcBef>
                <a:spcPts val="0"/>
              </a:spcBef>
              <a:spcAft>
                <a:spcPts val="0"/>
              </a:spcAft>
              <a:buClr>
                <a:srgbClr val="FFFFFF"/>
              </a:buClr>
              <a:buSzPct val="25000"/>
              <a:buFont typeface="Arial"/>
              <a:buNone/>
            </a:pPr>
            <a:r>
              <a:rPr b="1" i="0" lang="el-GR" sz="2000" u="none" cap="none" strike="noStrike">
                <a:solidFill>
                  <a:srgbClr val="FFFFFF"/>
                </a:solidFill>
                <a:latin typeface="Calibri"/>
                <a:ea typeface="Calibri"/>
                <a:cs typeface="Calibri"/>
                <a:sym typeface="Calibri"/>
              </a:rPr>
              <a:t>      </a:t>
            </a:r>
            <a:r>
              <a:rPr b="1" i="0" lang="el-GR" sz="2000" u="none" cap="none" strike="noStrike">
                <a:solidFill>
                  <a:srgbClr val="0C0C0C"/>
                </a:solidFill>
                <a:latin typeface="Calibri"/>
                <a:ea typeface="Calibri"/>
                <a:cs typeface="Calibri"/>
                <a:sym typeface="Calibri"/>
              </a:rPr>
              <a:t>Λοιμώξεις γαστρεντερικού συστήματος</a:t>
            </a:r>
          </a:p>
          <a:p>
            <a:pPr indent="-228600" lvl="2" marL="1143000" marR="0" rtl="0" algn="l">
              <a:lnSpc>
                <a:spcPct val="90000"/>
              </a:lnSpc>
              <a:spcBef>
                <a:spcPts val="0"/>
              </a:spcBef>
              <a:spcAft>
                <a:spcPts val="0"/>
              </a:spcAft>
              <a:buClr>
                <a:srgbClr val="0C0C0C"/>
              </a:buClr>
              <a:buSzPct val="25000"/>
              <a:buFont typeface="Arial"/>
              <a:buNone/>
            </a:pPr>
            <a:r>
              <a:rPr b="1" i="1" lang="el-GR" sz="2000" u="none" cap="none" strike="noStrike">
                <a:solidFill>
                  <a:srgbClr val="0C0C0C"/>
                </a:solidFill>
                <a:latin typeface="Calibri"/>
                <a:ea typeface="Calibri"/>
                <a:cs typeface="Calibri"/>
                <a:sym typeface="Calibri"/>
              </a:rPr>
              <a:t>       • Οξεία λοιμώδης γαστρεντεριτιδα </a:t>
            </a:r>
          </a:p>
          <a:p>
            <a:pPr indent="-228600" lvl="2" marL="1143000" marR="0" rtl="0" algn="l">
              <a:lnSpc>
                <a:spcPct val="90000"/>
              </a:lnSpc>
              <a:spcBef>
                <a:spcPts val="0"/>
              </a:spcBef>
              <a:spcAft>
                <a:spcPts val="0"/>
              </a:spcAft>
              <a:buClr>
                <a:srgbClr val="0C0C0C"/>
              </a:buClr>
              <a:buSzPct val="25000"/>
              <a:buFont typeface="Arial"/>
              <a:buNone/>
            </a:pPr>
            <a:r>
              <a:rPr b="1" i="1" lang="el-GR" sz="2000" u="none" cap="none" strike="noStrike">
                <a:solidFill>
                  <a:srgbClr val="0C0C0C"/>
                </a:solidFill>
                <a:latin typeface="Calibri"/>
                <a:ea typeface="Calibri"/>
                <a:cs typeface="Calibri"/>
                <a:sym typeface="Calibri"/>
              </a:rPr>
              <a:t>       • Διάρροια Ταξιδιωτών</a:t>
            </a:r>
          </a:p>
          <a:p>
            <a:pPr indent="-228600" lvl="2" marL="1143000" marR="0" rtl="0" algn="l">
              <a:lnSpc>
                <a:spcPct val="90000"/>
              </a:lnSpc>
              <a:spcBef>
                <a:spcPts val="0"/>
              </a:spcBef>
              <a:spcAft>
                <a:spcPts val="0"/>
              </a:spcAft>
              <a:buClr>
                <a:srgbClr val="0C0C0C"/>
              </a:buClr>
              <a:buSzPct val="25000"/>
              <a:buFont typeface="Arial"/>
              <a:buNone/>
            </a:pPr>
            <a:r>
              <a:rPr b="1" i="1" lang="el-GR" sz="2000" u="none" cap="none" strike="noStrike">
                <a:solidFill>
                  <a:srgbClr val="0C0C0C"/>
                </a:solidFill>
                <a:latin typeface="Calibri"/>
                <a:ea typeface="Calibri"/>
                <a:cs typeface="Calibri"/>
                <a:sym typeface="Calibri"/>
              </a:rPr>
              <a:t>       • Κολίτιδα σχετιζόμενη με την χρήση αντιβιοτικών (AAC)</a:t>
            </a:r>
          </a:p>
          <a:p>
            <a:pPr indent="-228600" lvl="2" marL="1143000" marR="0" rtl="0" algn="l">
              <a:lnSpc>
                <a:spcPct val="90000"/>
              </a:lnSpc>
              <a:spcBef>
                <a:spcPts val="0"/>
              </a:spcBef>
              <a:buClr>
                <a:srgbClr val="0C0C0C"/>
              </a:buClr>
              <a:buSzPct val="25000"/>
              <a:buFont typeface="Arial"/>
              <a:buNone/>
            </a:pPr>
            <a:r>
              <a:rPr b="1" i="1" lang="el-GR" sz="2000" u="none" cap="none" strike="noStrike">
                <a:solidFill>
                  <a:srgbClr val="0C0C0C"/>
                </a:solidFill>
                <a:latin typeface="Calibri"/>
                <a:ea typeface="Calibri"/>
                <a:cs typeface="Calibri"/>
                <a:sym typeface="Calibri"/>
              </a:rPr>
              <a:t>       • Υπερανάπτυξη μικροβίων στο λεπτό έντερο</a:t>
            </a:r>
          </a:p>
        </p:txBody>
      </p:sp>
      <p:sp>
        <p:nvSpPr>
          <p:cNvPr id="558" name="Shape 558"/>
          <p:cNvSpPr txBox="1"/>
          <p:nvPr/>
        </p:nvSpPr>
        <p:spPr>
          <a:xfrm>
            <a:off x="2819400" y="5486401"/>
            <a:ext cx="4300538" cy="404813"/>
          </a:xfrm>
          <a:prstGeom prst="rect">
            <a:avLst/>
          </a:prstGeom>
          <a:noFill/>
          <a:ln>
            <a:noFill/>
          </a:ln>
        </p:spPr>
        <p:txBody>
          <a:bodyPr anchorCtr="0" anchor="t" bIns="49025" lIns="98075" rIns="98075" tIns="49025">
            <a:noAutofit/>
          </a:bodyPr>
          <a:lstStyle/>
          <a:p>
            <a:pPr indent="-1587" lvl="2" marL="407988" marR="0" rtl="0" algn="l">
              <a:lnSpc>
                <a:spcPct val="90000"/>
              </a:lnSpc>
              <a:spcBef>
                <a:spcPts val="0"/>
              </a:spcBef>
              <a:buClr>
                <a:srgbClr val="0C0C0C"/>
              </a:buClr>
              <a:buSzPct val="25000"/>
              <a:buFont typeface="Noto Sans Symbols"/>
              <a:buNone/>
            </a:pPr>
            <a:r>
              <a:rPr b="0" i="0" lang="el-GR" sz="2000" u="none" cap="none" strike="noStrike">
                <a:solidFill>
                  <a:srgbClr val="0C0C0C"/>
                </a:solidFill>
                <a:latin typeface="Helvetica Neue"/>
                <a:ea typeface="Helvetica Neue"/>
                <a:cs typeface="Helvetica Neue"/>
                <a:sym typeface="Helvetica Neue"/>
              </a:rPr>
              <a:t>Εκκολπωματική Νόσος</a:t>
            </a:r>
          </a:p>
        </p:txBody>
      </p:sp>
      <p:grpSp>
        <p:nvGrpSpPr>
          <p:cNvPr id="559" name="Shape 559"/>
          <p:cNvGrpSpPr/>
          <p:nvPr/>
        </p:nvGrpSpPr>
        <p:grpSpPr>
          <a:xfrm>
            <a:off x="2306489" y="1225549"/>
            <a:ext cx="7158185" cy="1822449"/>
            <a:chOff x="50" y="767"/>
            <a:chExt cx="4414" cy="911"/>
          </a:xfrm>
        </p:grpSpPr>
        <p:sp>
          <p:nvSpPr>
            <p:cNvPr id="560" name="Shape 560"/>
            <p:cNvSpPr/>
            <p:nvPr/>
          </p:nvSpPr>
          <p:spPr>
            <a:xfrm>
              <a:off x="488" y="767"/>
              <a:ext cx="3976" cy="911"/>
            </a:xfrm>
            <a:prstGeom prst="rect">
              <a:avLst/>
            </a:prstGeom>
            <a:noFill/>
            <a:ln cap="flat" cmpd="sng" w="9525">
              <a:solidFill>
                <a:srgbClr val="81FFFF"/>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rgbClr val="0C0C0C"/>
                </a:solidFill>
                <a:latin typeface="Arial"/>
                <a:ea typeface="Arial"/>
                <a:cs typeface="Arial"/>
                <a:sym typeface="Arial"/>
              </a:endParaRPr>
            </a:p>
          </p:txBody>
        </p:sp>
        <p:sp>
          <p:nvSpPr>
            <p:cNvPr id="561" name="Shape 561"/>
            <p:cNvSpPr/>
            <p:nvPr/>
          </p:nvSpPr>
          <p:spPr>
            <a:xfrm flipH="1" rot="10800000">
              <a:off x="56" y="1141"/>
              <a:ext cx="432" cy="72"/>
            </a:xfrm>
            <a:prstGeom prst="homePlate">
              <a:avLst>
                <a:gd fmla="val 150000" name="adj"/>
              </a:avLst>
            </a:prstGeom>
            <a:solidFill>
              <a:srgbClr val="00FFFF"/>
            </a:solidFill>
            <a:ln cap="flat" cmpd="sng" w="9525">
              <a:solidFill>
                <a:schemeClr val="dk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2" name="Shape 562"/>
            <p:cNvSpPr txBox="1"/>
            <p:nvPr/>
          </p:nvSpPr>
          <p:spPr>
            <a:xfrm flipH="1">
              <a:off x="50" y="1125"/>
              <a:ext cx="377" cy="72"/>
            </a:xfrm>
            <a:prstGeom prst="rect">
              <a:avLst/>
            </a:prstGeom>
            <a:noFill/>
            <a:ln>
              <a:noFill/>
            </a:ln>
          </p:spPr>
          <p:txBody>
            <a:bodyPr anchorCtr="0" anchor="ctr" bIns="49025" lIns="98075" rIns="98075" tIns="49025">
              <a:noAutofit/>
            </a:bodyPr>
            <a:lstStyle/>
            <a:p>
              <a:pPr indent="0" lvl="0" marL="0" marR="0" rtl="0" algn="ctr">
                <a:spcBef>
                  <a:spcPts val="0"/>
                </a:spcBef>
                <a:buClr>
                  <a:schemeClr val="dk1"/>
                </a:buClr>
                <a:buFont typeface="Noto Sans Symbols"/>
                <a:buNone/>
              </a:pPr>
              <a:r>
                <a:t/>
              </a:r>
              <a:endParaRPr b="0" i="0" sz="2600" u="none" cap="none" strike="noStrike">
                <a:solidFill>
                  <a:srgbClr val="0C0C0C"/>
                </a:solidFill>
                <a:latin typeface="Times"/>
                <a:ea typeface="Times"/>
                <a:cs typeface="Times"/>
                <a:sym typeface="Times"/>
              </a:endParaRPr>
            </a:p>
          </p:txBody>
        </p:sp>
      </p:grpSp>
      <p:sp>
        <p:nvSpPr>
          <p:cNvPr id="563" name="Shape 563"/>
          <p:cNvSpPr txBox="1"/>
          <p:nvPr/>
        </p:nvSpPr>
        <p:spPr>
          <a:xfrm>
            <a:off x="3276600" y="3962401"/>
            <a:ext cx="6292850" cy="525462"/>
          </a:xfrm>
          <a:prstGeom prst="rect">
            <a:avLst/>
          </a:prstGeom>
          <a:noFill/>
          <a:ln>
            <a:noFill/>
          </a:ln>
        </p:spPr>
        <p:txBody>
          <a:bodyPr anchorCtr="0" anchor="t" bIns="49025" lIns="98075" rIns="98075" tIns="49025">
            <a:noAutofit/>
          </a:bodyPr>
          <a:lstStyle/>
          <a:p>
            <a:pPr indent="0" lvl="0" marL="0" marR="0" rtl="0" algn="l">
              <a:spcBef>
                <a:spcPts val="0"/>
              </a:spcBef>
              <a:buClr>
                <a:srgbClr val="0C0C0C"/>
              </a:buClr>
              <a:buSzPct val="25000"/>
              <a:buFont typeface="Noto Sans Symbols"/>
              <a:buNone/>
            </a:pPr>
            <a:r>
              <a:rPr b="0" i="0" lang="el-GR" sz="2000" u="none" cap="none" strike="noStrike">
                <a:solidFill>
                  <a:srgbClr val="0C0C0C"/>
                </a:solidFill>
                <a:latin typeface="Helvetica Neue"/>
                <a:ea typeface="Helvetica Neue"/>
                <a:cs typeface="Helvetica Neue"/>
                <a:sym typeface="Helvetica Neue"/>
              </a:rPr>
              <a:t>Φλεγμονώδης νόσος του εντέρου (IBD)</a:t>
            </a:r>
          </a:p>
        </p:txBody>
      </p:sp>
      <p:sp>
        <p:nvSpPr>
          <p:cNvPr id="564" name="Shape 564"/>
          <p:cNvSpPr/>
          <p:nvPr/>
        </p:nvSpPr>
        <p:spPr>
          <a:xfrm flipH="1" rot="10800000">
            <a:off x="2323925" y="4113198"/>
            <a:ext cx="700086" cy="130175"/>
          </a:xfrm>
          <a:prstGeom prst="homePlate">
            <a:avLst>
              <a:gd fmla="val 134451" name="adj"/>
            </a:avLst>
          </a:prstGeom>
          <a:solidFill>
            <a:srgbClr val="00FFFF"/>
          </a:solidFill>
          <a:ln cap="flat" cmpd="sng" w="9525">
            <a:solidFill>
              <a:schemeClr val="dk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5" name="Shape 565"/>
          <p:cNvSpPr txBox="1"/>
          <p:nvPr/>
        </p:nvSpPr>
        <p:spPr>
          <a:xfrm flipH="1">
            <a:off x="2323924" y="4113175"/>
            <a:ext cx="612576" cy="130175"/>
          </a:xfrm>
          <a:prstGeom prst="rect">
            <a:avLst/>
          </a:prstGeom>
          <a:noFill/>
          <a:ln>
            <a:noFill/>
          </a:ln>
        </p:spPr>
        <p:txBody>
          <a:bodyPr anchorCtr="0" anchor="ctr" bIns="49025" lIns="98075" rIns="98075" tIns="49025">
            <a:noAutofit/>
          </a:bodyPr>
          <a:lstStyle/>
          <a:p>
            <a:pPr indent="0" lvl="0" marL="0" marR="0" rtl="0" algn="ctr">
              <a:spcBef>
                <a:spcPts val="0"/>
              </a:spcBef>
              <a:buClr>
                <a:schemeClr val="dk1"/>
              </a:buClr>
              <a:buFont typeface="Noto Sans Symbols"/>
              <a:buNone/>
            </a:pPr>
            <a:r>
              <a:t/>
            </a:r>
            <a:endParaRPr b="0" i="0" sz="2600" u="none" cap="none" strike="noStrike">
              <a:solidFill>
                <a:srgbClr val="0C0C0C"/>
              </a:solidFill>
              <a:latin typeface="Times"/>
              <a:ea typeface="Times"/>
              <a:cs typeface="Times"/>
              <a:sym typeface="Times"/>
            </a:endParaRPr>
          </a:p>
        </p:txBody>
      </p:sp>
      <p:sp>
        <p:nvSpPr>
          <p:cNvPr id="566" name="Shape 566"/>
          <p:cNvSpPr txBox="1"/>
          <p:nvPr/>
        </p:nvSpPr>
        <p:spPr>
          <a:xfrm>
            <a:off x="2286000" y="3276600"/>
            <a:ext cx="5943599" cy="438150"/>
          </a:xfrm>
          <a:prstGeom prst="rect">
            <a:avLst/>
          </a:prstGeom>
          <a:noFill/>
          <a:ln>
            <a:noFill/>
          </a:ln>
        </p:spPr>
        <p:txBody>
          <a:bodyPr anchorCtr="0" anchor="t" bIns="49025" lIns="98075" rIns="98075" tIns="49025">
            <a:noAutofit/>
          </a:bodyPr>
          <a:lstStyle/>
          <a:p>
            <a:pPr indent="-3175" lvl="2" marL="981075" marR="0" rtl="0" algn="l">
              <a:lnSpc>
                <a:spcPct val="90000"/>
              </a:lnSpc>
              <a:spcBef>
                <a:spcPts val="0"/>
              </a:spcBef>
              <a:buClr>
                <a:srgbClr val="0C0C0C"/>
              </a:buClr>
              <a:buSzPct val="25000"/>
              <a:buFont typeface="Noto Sans Symbols"/>
              <a:buNone/>
            </a:pPr>
            <a:r>
              <a:rPr b="0" i="0" lang="el-GR" sz="2000" u="none" cap="none" strike="noStrike">
                <a:solidFill>
                  <a:srgbClr val="0C0C0C"/>
                </a:solidFill>
                <a:latin typeface="Helvetica Neue"/>
                <a:ea typeface="Helvetica Neue"/>
                <a:cs typeface="Helvetica Neue"/>
                <a:sym typeface="Helvetica Neue"/>
              </a:rPr>
              <a:t>Ηπατική  Εγκεφαλοπάθεια</a:t>
            </a:r>
          </a:p>
        </p:txBody>
      </p:sp>
      <p:sp>
        <p:nvSpPr>
          <p:cNvPr id="567" name="Shape 567"/>
          <p:cNvSpPr/>
          <p:nvPr/>
        </p:nvSpPr>
        <p:spPr>
          <a:xfrm>
            <a:off x="3014664" y="3200400"/>
            <a:ext cx="6446836" cy="471487"/>
          </a:xfrm>
          <a:prstGeom prst="rect">
            <a:avLst/>
          </a:prstGeom>
          <a:noFill/>
          <a:ln cap="flat" cmpd="sng" w="9525">
            <a:solidFill>
              <a:srgbClr val="81FFFF"/>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rgbClr val="0C0C0C"/>
              </a:solidFill>
              <a:latin typeface="Arial"/>
              <a:ea typeface="Arial"/>
              <a:cs typeface="Arial"/>
              <a:sym typeface="Arial"/>
            </a:endParaRPr>
          </a:p>
        </p:txBody>
      </p:sp>
      <p:sp>
        <p:nvSpPr>
          <p:cNvPr id="568" name="Shape 568"/>
          <p:cNvSpPr/>
          <p:nvPr/>
        </p:nvSpPr>
        <p:spPr>
          <a:xfrm flipH="1" rot="10800000">
            <a:off x="2310265" y="3361879"/>
            <a:ext cx="700086" cy="124716"/>
          </a:xfrm>
          <a:prstGeom prst="homePlate">
            <a:avLst>
              <a:gd fmla="val 132831" name="adj"/>
            </a:avLst>
          </a:prstGeom>
          <a:solidFill>
            <a:srgbClr val="00FFFF"/>
          </a:solidFill>
          <a:ln cap="flat" cmpd="sng" w="9525">
            <a:solidFill>
              <a:schemeClr val="dk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9" name="Shape 569"/>
          <p:cNvSpPr txBox="1"/>
          <p:nvPr/>
        </p:nvSpPr>
        <p:spPr>
          <a:xfrm flipH="1">
            <a:off x="2310250" y="3361875"/>
            <a:ext cx="617255" cy="124716"/>
          </a:xfrm>
          <a:prstGeom prst="rect">
            <a:avLst/>
          </a:prstGeom>
          <a:noFill/>
          <a:ln>
            <a:noFill/>
          </a:ln>
        </p:spPr>
        <p:txBody>
          <a:bodyPr anchorCtr="0" anchor="ctr" bIns="49025" lIns="98075" rIns="98075" tIns="49025">
            <a:noAutofit/>
          </a:bodyPr>
          <a:lstStyle/>
          <a:p>
            <a:pPr indent="0" lvl="0" marL="0" marR="0" rtl="0" algn="ctr">
              <a:spcBef>
                <a:spcPts val="0"/>
              </a:spcBef>
              <a:buClr>
                <a:schemeClr val="dk1"/>
              </a:buClr>
              <a:buFont typeface="Noto Sans Symbols"/>
              <a:buNone/>
            </a:pPr>
            <a:r>
              <a:t/>
            </a:r>
            <a:endParaRPr b="0" i="0" sz="2600" u="none" cap="none" strike="noStrike">
              <a:solidFill>
                <a:srgbClr val="0C0C0C"/>
              </a:solidFill>
              <a:latin typeface="Times"/>
              <a:ea typeface="Times"/>
              <a:cs typeface="Times"/>
              <a:sym typeface="Times"/>
            </a:endParaRPr>
          </a:p>
        </p:txBody>
      </p:sp>
      <p:sp>
        <p:nvSpPr>
          <p:cNvPr id="570" name="Shape 570"/>
          <p:cNvSpPr txBox="1"/>
          <p:nvPr/>
        </p:nvSpPr>
        <p:spPr>
          <a:xfrm>
            <a:off x="2286000" y="4572000"/>
            <a:ext cx="7416800" cy="700087"/>
          </a:xfrm>
          <a:prstGeom prst="rect">
            <a:avLst/>
          </a:prstGeom>
          <a:noFill/>
          <a:ln>
            <a:noFill/>
          </a:ln>
        </p:spPr>
        <p:txBody>
          <a:bodyPr anchorCtr="0" anchor="t" bIns="49025" lIns="98075" rIns="98075" tIns="49025">
            <a:noAutofit/>
          </a:bodyPr>
          <a:lstStyle/>
          <a:p>
            <a:pPr indent="-3175" lvl="2" marL="981075" marR="0" rtl="0" algn="l">
              <a:lnSpc>
                <a:spcPct val="90000"/>
              </a:lnSpc>
              <a:spcBef>
                <a:spcPts val="0"/>
              </a:spcBef>
              <a:buClr>
                <a:srgbClr val="0C0C0C"/>
              </a:buClr>
              <a:buSzPct val="25000"/>
              <a:buFont typeface="Noto Sans Symbols"/>
              <a:buNone/>
            </a:pPr>
            <a:r>
              <a:rPr b="0" i="0" lang="el-GR" sz="2000" u="none" cap="none" strike="noStrike">
                <a:solidFill>
                  <a:srgbClr val="0C0C0C"/>
                </a:solidFill>
                <a:latin typeface="Helvetica Neue"/>
                <a:ea typeface="Helvetica Neue"/>
                <a:cs typeface="Helvetica Neue"/>
                <a:sym typeface="Helvetica Neue"/>
              </a:rPr>
              <a:t>Προ και μετεγχειρητική αντισηψια του εντέρου σε χειρουργικές επεμβάσεις του γαστρεντερικού σώλήνα</a:t>
            </a:r>
          </a:p>
        </p:txBody>
      </p:sp>
      <p:grpSp>
        <p:nvGrpSpPr>
          <p:cNvPr id="571" name="Shape 571"/>
          <p:cNvGrpSpPr/>
          <p:nvPr/>
        </p:nvGrpSpPr>
        <p:grpSpPr>
          <a:xfrm>
            <a:off x="2282749" y="4572000"/>
            <a:ext cx="7156526" cy="700088"/>
            <a:chOff x="50" y="2992"/>
            <a:chExt cx="4414" cy="383"/>
          </a:xfrm>
        </p:grpSpPr>
        <p:sp>
          <p:nvSpPr>
            <p:cNvPr id="572" name="Shape 572"/>
            <p:cNvSpPr/>
            <p:nvPr/>
          </p:nvSpPr>
          <p:spPr>
            <a:xfrm>
              <a:off x="488" y="2992"/>
              <a:ext cx="3976" cy="383"/>
            </a:xfrm>
            <a:prstGeom prst="rect">
              <a:avLst/>
            </a:prstGeom>
            <a:noFill/>
            <a:ln cap="flat" cmpd="sng" w="9525">
              <a:solidFill>
                <a:srgbClr val="81FFFF"/>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rgbClr val="0C0C0C"/>
                </a:solidFill>
                <a:latin typeface="Arial"/>
                <a:ea typeface="Arial"/>
                <a:cs typeface="Arial"/>
                <a:sym typeface="Arial"/>
              </a:endParaRPr>
            </a:p>
          </p:txBody>
        </p:sp>
        <p:sp>
          <p:nvSpPr>
            <p:cNvPr id="573" name="Shape 573"/>
            <p:cNvSpPr/>
            <p:nvPr/>
          </p:nvSpPr>
          <p:spPr>
            <a:xfrm flipH="1" rot="10800000">
              <a:off x="56" y="3130"/>
              <a:ext cx="432" cy="72"/>
            </a:xfrm>
            <a:prstGeom prst="homePlate">
              <a:avLst>
                <a:gd fmla="val 150000" name="adj"/>
              </a:avLst>
            </a:prstGeom>
            <a:solidFill>
              <a:srgbClr val="00FFFF"/>
            </a:solidFill>
            <a:ln cap="flat" cmpd="sng" w="9525">
              <a:solidFill>
                <a:schemeClr val="dk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4" name="Shape 574"/>
            <p:cNvSpPr txBox="1"/>
            <p:nvPr/>
          </p:nvSpPr>
          <p:spPr>
            <a:xfrm flipH="1">
              <a:off x="50" y="3125"/>
              <a:ext cx="377" cy="72"/>
            </a:xfrm>
            <a:prstGeom prst="rect">
              <a:avLst/>
            </a:prstGeom>
            <a:noFill/>
            <a:ln>
              <a:noFill/>
            </a:ln>
          </p:spPr>
          <p:txBody>
            <a:bodyPr anchorCtr="0" anchor="ctr" bIns="49025" lIns="98075" rIns="98075" tIns="49025">
              <a:noAutofit/>
            </a:bodyPr>
            <a:lstStyle/>
            <a:p>
              <a:pPr indent="0" lvl="0" marL="0" marR="0" rtl="0" algn="ctr">
                <a:spcBef>
                  <a:spcPts val="0"/>
                </a:spcBef>
                <a:buClr>
                  <a:schemeClr val="dk1"/>
                </a:buClr>
                <a:buFont typeface="Noto Sans Symbols"/>
                <a:buNone/>
              </a:pPr>
              <a:r>
                <a:t/>
              </a:r>
              <a:endParaRPr b="0" i="0" sz="2600" u="none" cap="none" strike="noStrike">
                <a:solidFill>
                  <a:srgbClr val="0C0C0C"/>
                </a:solidFill>
                <a:latin typeface="Times"/>
                <a:ea typeface="Times"/>
                <a:cs typeface="Times"/>
                <a:sym typeface="Times"/>
              </a:endParaRPr>
            </a:p>
          </p:txBody>
        </p:sp>
      </p:grpSp>
      <p:grpSp>
        <p:nvGrpSpPr>
          <p:cNvPr id="575" name="Shape 575"/>
          <p:cNvGrpSpPr/>
          <p:nvPr/>
        </p:nvGrpSpPr>
        <p:grpSpPr>
          <a:xfrm>
            <a:off x="2300212" y="5410200"/>
            <a:ext cx="7156526" cy="533399"/>
            <a:chOff x="49" y="1776"/>
            <a:chExt cx="4414" cy="383"/>
          </a:xfrm>
        </p:grpSpPr>
        <p:sp>
          <p:nvSpPr>
            <p:cNvPr id="576" name="Shape 576"/>
            <p:cNvSpPr/>
            <p:nvPr/>
          </p:nvSpPr>
          <p:spPr>
            <a:xfrm flipH="1" rot="10800000">
              <a:off x="60" y="1918"/>
              <a:ext cx="432" cy="85"/>
            </a:xfrm>
            <a:prstGeom prst="homePlate">
              <a:avLst>
                <a:gd fmla="val 150000" name="adj"/>
              </a:avLst>
            </a:prstGeom>
            <a:solidFill>
              <a:srgbClr val="00FFFF"/>
            </a:solidFill>
            <a:ln cap="flat" cmpd="sng" w="9525">
              <a:solidFill>
                <a:schemeClr val="dk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7" name="Shape 577"/>
            <p:cNvSpPr txBox="1"/>
            <p:nvPr/>
          </p:nvSpPr>
          <p:spPr>
            <a:xfrm flipH="1">
              <a:off x="49" y="1900"/>
              <a:ext cx="368" cy="85"/>
            </a:xfrm>
            <a:prstGeom prst="rect">
              <a:avLst/>
            </a:prstGeom>
            <a:noFill/>
            <a:ln>
              <a:noFill/>
            </a:ln>
          </p:spPr>
          <p:txBody>
            <a:bodyPr anchorCtr="0" anchor="ctr" bIns="49025" lIns="98075" rIns="98075" tIns="49025">
              <a:noAutofit/>
            </a:bodyPr>
            <a:lstStyle/>
            <a:p>
              <a:pPr indent="0" lvl="0" marL="0" marR="0" rtl="0" algn="ctr">
                <a:spcBef>
                  <a:spcPts val="0"/>
                </a:spcBef>
                <a:buClr>
                  <a:schemeClr val="dk1"/>
                </a:buClr>
                <a:buFont typeface="Noto Sans Symbols"/>
                <a:buNone/>
              </a:pPr>
              <a:r>
                <a:t/>
              </a:r>
              <a:endParaRPr b="0" i="0" sz="2600" u="none" cap="none" strike="noStrike">
                <a:solidFill>
                  <a:srgbClr val="0C0C0C"/>
                </a:solidFill>
                <a:latin typeface="Times"/>
                <a:ea typeface="Times"/>
                <a:cs typeface="Times"/>
                <a:sym typeface="Times"/>
              </a:endParaRPr>
            </a:p>
          </p:txBody>
        </p:sp>
        <p:sp>
          <p:nvSpPr>
            <p:cNvPr id="578" name="Shape 578"/>
            <p:cNvSpPr/>
            <p:nvPr/>
          </p:nvSpPr>
          <p:spPr>
            <a:xfrm>
              <a:off x="488" y="1776"/>
              <a:ext cx="3976" cy="383"/>
            </a:xfrm>
            <a:prstGeom prst="rect">
              <a:avLst/>
            </a:prstGeom>
            <a:noFill/>
            <a:ln cap="flat" cmpd="sng" w="9525">
              <a:solidFill>
                <a:srgbClr val="81FFFF"/>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rgbClr val="0C0C0C"/>
                </a:solidFill>
                <a:latin typeface="Arial"/>
                <a:ea typeface="Arial"/>
                <a:cs typeface="Arial"/>
                <a:sym typeface="Arial"/>
              </a:endParaRPr>
            </a:p>
          </p:txBody>
        </p:sp>
      </p:grpSp>
      <p:sp>
        <p:nvSpPr>
          <p:cNvPr id="579" name="Shape 579"/>
          <p:cNvSpPr/>
          <p:nvPr/>
        </p:nvSpPr>
        <p:spPr>
          <a:xfrm>
            <a:off x="3014664" y="3886200"/>
            <a:ext cx="6446836" cy="533399"/>
          </a:xfrm>
          <a:prstGeom prst="rect">
            <a:avLst/>
          </a:prstGeom>
          <a:noFill/>
          <a:ln cap="flat" cmpd="sng" w="9525">
            <a:solidFill>
              <a:srgbClr val="81FFFF"/>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rgbClr val="0C0C0C"/>
              </a:solidFill>
              <a:latin typeface="Arial"/>
              <a:ea typeface="Arial"/>
              <a:cs typeface="Arial"/>
              <a:sym typeface="Arial"/>
            </a:endParaRPr>
          </a:p>
        </p:txBody>
      </p:sp>
      <p:sp>
        <p:nvSpPr>
          <p:cNvPr id="580" name="Shape 580"/>
          <p:cNvSpPr/>
          <p:nvPr/>
        </p:nvSpPr>
        <p:spPr>
          <a:xfrm>
            <a:off x="3014664" y="6019800"/>
            <a:ext cx="6446836" cy="457200"/>
          </a:xfrm>
          <a:prstGeom prst="rect">
            <a:avLst/>
          </a:prstGeom>
          <a:solidFill>
            <a:schemeClr val="lt1"/>
          </a:solidFill>
          <a:ln cap="flat" cmpd="sng" w="9525">
            <a:solidFill>
              <a:srgbClr val="81FFFF"/>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Clr>
                <a:schemeClr val="dk1"/>
              </a:buClr>
              <a:buFont typeface="Noto Sans Symbols"/>
              <a:buNone/>
            </a:pPr>
            <a:r>
              <a:t/>
            </a:r>
            <a:endParaRPr b="0" i="0" sz="3200" u="none" cap="none" strike="noStrike">
              <a:solidFill>
                <a:schemeClr val="dk1"/>
              </a:solidFill>
              <a:latin typeface="Arial"/>
              <a:ea typeface="Arial"/>
              <a:cs typeface="Arial"/>
              <a:sym typeface="Arial"/>
            </a:endParaRPr>
          </a:p>
        </p:txBody>
      </p:sp>
      <p:sp>
        <p:nvSpPr>
          <p:cNvPr id="581" name="Shape 581"/>
          <p:cNvSpPr/>
          <p:nvPr/>
        </p:nvSpPr>
        <p:spPr>
          <a:xfrm flipH="1" rot="10800000">
            <a:off x="2316707" y="6248399"/>
            <a:ext cx="700087" cy="130175"/>
          </a:xfrm>
          <a:prstGeom prst="homePlate">
            <a:avLst>
              <a:gd fmla="val 134451" name="adj"/>
            </a:avLst>
          </a:prstGeom>
          <a:solidFill>
            <a:srgbClr val="00FFFF"/>
          </a:solidFill>
          <a:ln cap="flat" cmpd="sng" w="952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2" name="Shape 582"/>
          <p:cNvSpPr txBox="1"/>
          <p:nvPr/>
        </p:nvSpPr>
        <p:spPr>
          <a:xfrm flipH="1">
            <a:off x="2316699" y="6248400"/>
            <a:ext cx="612577" cy="130175"/>
          </a:xfrm>
          <a:prstGeom prst="rect">
            <a:avLst/>
          </a:prstGeom>
          <a:noFill/>
          <a:ln>
            <a:noFill/>
          </a:ln>
        </p:spPr>
        <p:txBody>
          <a:bodyPr anchorCtr="0" anchor="ctr" bIns="49025" lIns="98075" rIns="98075" tIns="49025">
            <a:noAutofit/>
          </a:bodyPr>
          <a:lstStyle/>
          <a:p>
            <a:pPr indent="0" lvl="0" marL="0" marR="0" rtl="0" algn="ctr">
              <a:spcBef>
                <a:spcPts val="0"/>
              </a:spcBef>
              <a:buClr>
                <a:schemeClr val="dk1"/>
              </a:buClr>
              <a:buFont typeface="Noto Sans Symbols"/>
              <a:buNone/>
            </a:pPr>
            <a:r>
              <a:t/>
            </a:r>
            <a:endParaRPr b="0" i="0" sz="2600" u="none" cap="none" strike="noStrike">
              <a:solidFill>
                <a:srgbClr val="0C0C0C"/>
              </a:solidFill>
              <a:latin typeface="Times"/>
              <a:ea typeface="Times"/>
              <a:cs typeface="Times"/>
              <a:sym typeface="Times"/>
            </a:endParaRPr>
          </a:p>
        </p:txBody>
      </p:sp>
      <p:sp>
        <p:nvSpPr>
          <p:cNvPr id="583" name="Shape 583"/>
          <p:cNvSpPr/>
          <p:nvPr/>
        </p:nvSpPr>
        <p:spPr>
          <a:xfrm>
            <a:off x="2438400" y="6096001"/>
            <a:ext cx="5975350" cy="366713"/>
          </a:xfrm>
          <a:prstGeom prst="rect">
            <a:avLst/>
          </a:prstGeom>
          <a:noFill/>
          <a:ln>
            <a:noFill/>
          </a:ln>
        </p:spPr>
        <p:txBody>
          <a:bodyPr anchorCtr="0" anchor="t" bIns="45700" lIns="91425" rIns="91425" tIns="45700">
            <a:noAutofit/>
          </a:bodyPr>
          <a:lstStyle/>
          <a:p>
            <a:pPr indent="0" lvl="2" marL="914400" marR="0" rtl="0" algn="l">
              <a:lnSpc>
                <a:spcPct val="90000"/>
              </a:lnSpc>
              <a:spcBef>
                <a:spcPts val="0"/>
              </a:spcBef>
              <a:buClr>
                <a:srgbClr val="0C0C0C"/>
              </a:buClr>
              <a:buSzPct val="25000"/>
              <a:buFont typeface="Noto Sans Symbols"/>
              <a:buNone/>
            </a:pPr>
            <a:r>
              <a:rPr b="1" i="0" lang="el-GR" sz="2000" u="none" cap="none" strike="noStrike">
                <a:solidFill>
                  <a:srgbClr val="0C0C0C"/>
                </a:solidFill>
                <a:latin typeface="Helvetica Neue"/>
                <a:ea typeface="Helvetica Neue"/>
                <a:cs typeface="Helvetica Neue"/>
                <a:sym typeface="Helvetica Neue"/>
              </a:rPr>
              <a:t>Σύνδρομο  Ευερέθιστου   Εντέρου  (IBS)</a:t>
            </a:r>
          </a:p>
        </p:txBody>
      </p:sp>
      <p:sp>
        <p:nvSpPr>
          <p:cNvPr id="584" name="Shape 584"/>
          <p:cNvSpPr/>
          <p:nvPr/>
        </p:nvSpPr>
        <p:spPr>
          <a:xfrm>
            <a:off x="1703388" y="0"/>
            <a:ext cx="8964612" cy="132343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C0C0C"/>
              </a:buClr>
              <a:buSzPct val="25000"/>
              <a:buFont typeface="Noto Sans Symbols"/>
              <a:buNone/>
            </a:pPr>
            <a:r>
              <a:rPr b="1" i="0" lang="el-GR" sz="4000" u="none" cap="none" strike="noStrike">
                <a:solidFill>
                  <a:srgbClr val="0C0C0C"/>
                </a:solidFill>
                <a:latin typeface="Arial"/>
                <a:ea typeface="Arial"/>
                <a:cs typeface="Arial"/>
                <a:sym typeface="Arial"/>
              </a:rPr>
              <a:t>RIFAXIMIN</a:t>
            </a:r>
          </a:p>
          <a:p>
            <a:pPr indent="0" lvl="0" marL="0" marR="0" rtl="0" algn="ctr">
              <a:spcBef>
                <a:spcPts val="0"/>
              </a:spcBef>
              <a:buClr>
                <a:srgbClr val="0C0C0C"/>
              </a:buClr>
              <a:buSzPct val="25000"/>
              <a:buFont typeface="Noto Sans Symbols"/>
              <a:buNone/>
            </a:pPr>
            <a:r>
              <a:rPr b="1" i="0" lang="el-GR" sz="4000" u="none" cap="none" strike="noStrike">
                <a:solidFill>
                  <a:srgbClr val="0C0C0C"/>
                </a:solidFill>
                <a:latin typeface="Arial"/>
                <a:ea typeface="Arial"/>
                <a:cs typeface="Arial"/>
                <a:sym typeface="Arial"/>
              </a:rPr>
              <a:t>Παθήσεις στόχος</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8" name="Shape 588"/>
        <p:cNvGrpSpPr/>
        <p:nvPr/>
      </p:nvGrpSpPr>
      <p:grpSpPr>
        <a:xfrm>
          <a:off x="0" y="0"/>
          <a:ext cx="0" cy="0"/>
          <a:chOff x="0" y="0"/>
          <a:chExt cx="0" cy="0"/>
        </a:xfrm>
      </p:grpSpPr>
      <p:sp>
        <p:nvSpPr>
          <p:cNvPr id="589" name="Shape 58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590" name="Shape 59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rgbClr val="0C0C0C"/>
              </a:buClr>
              <a:buSzPct val="25000"/>
              <a:buFont typeface="Arial"/>
              <a:buNone/>
            </a:pPr>
            <a:r>
              <a:rPr b="1" i="0" lang="el-GR" sz="2800" u="sng" cap="none" strike="noStrike">
                <a:solidFill>
                  <a:srgbClr val="0C0C0C"/>
                </a:solidFill>
                <a:latin typeface="Calibri"/>
                <a:ea typeface="Calibri"/>
                <a:cs typeface="Calibri"/>
                <a:sym typeface="Calibri"/>
              </a:rPr>
              <a:t>Ενήλικες</a:t>
            </a:r>
          </a:p>
          <a:p>
            <a:pPr indent="0" lvl="0" marL="0" marR="0" rtl="0" algn="just">
              <a:lnSpc>
                <a:spcPct val="70000"/>
              </a:lnSpc>
              <a:spcBef>
                <a:spcPts val="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Λοιμώδης γαστρεντερίτιδα</a:t>
            </a:r>
          </a:p>
          <a:p>
            <a:pPr indent="0" lvl="0" marL="0" marR="0" rtl="0" algn="just">
              <a:lnSpc>
                <a:spcPct val="70000"/>
              </a:lnSpc>
              <a:spcBef>
                <a:spcPts val="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2 χ 2/ημέρα  για  3-7 ημέρες</a:t>
            </a:r>
          </a:p>
          <a:p>
            <a:pPr indent="0" lvl="0" marL="0" marR="0" rtl="0" algn="just">
              <a:lnSpc>
                <a:spcPct val="70000"/>
              </a:lnSpc>
              <a:spcBef>
                <a:spcPts val="0"/>
              </a:spcBef>
              <a:spcAft>
                <a:spcPts val="0"/>
              </a:spcAft>
              <a:buClr>
                <a:schemeClr val="dk1"/>
              </a:buClr>
              <a:buSzPct val="100000"/>
              <a:buFont typeface="Arial"/>
              <a:buNone/>
            </a:pPr>
            <a:r>
              <a:t/>
            </a:r>
            <a:endParaRPr b="0" i="0" sz="2800" u="none" cap="none" strike="noStrike">
              <a:solidFill>
                <a:srgbClr val="0C0C0C"/>
              </a:solidFill>
              <a:latin typeface="Calibri"/>
              <a:ea typeface="Calibri"/>
              <a:cs typeface="Calibri"/>
              <a:sym typeface="Calibri"/>
            </a:endParaRPr>
          </a:p>
          <a:p>
            <a:pPr indent="0" lvl="0" marL="0" marR="0" rtl="0" algn="just">
              <a:lnSpc>
                <a:spcPct val="70000"/>
              </a:lnSpc>
              <a:spcBef>
                <a:spcPts val="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Εκκολπωματίτιδα </a:t>
            </a:r>
          </a:p>
          <a:p>
            <a:pPr indent="0" lvl="0" marL="0" marR="0" rtl="0" algn="just">
              <a:lnSpc>
                <a:spcPct val="70000"/>
              </a:lnSpc>
              <a:spcBef>
                <a:spcPts val="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2 χ 2/ημέρα για 10 ημέρες-Μηνιαίες Κυκλικές Θεραπείες</a:t>
            </a:r>
          </a:p>
          <a:p>
            <a:pPr indent="0" lvl="0" marL="0" marR="0" rtl="0" algn="just">
              <a:lnSpc>
                <a:spcPct val="70000"/>
              </a:lnSpc>
              <a:spcBef>
                <a:spcPts val="0"/>
              </a:spcBef>
              <a:spcAft>
                <a:spcPts val="0"/>
              </a:spcAft>
              <a:buClr>
                <a:schemeClr val="dk1"/>
              </a:buClr>
              <a:buSzPct val="100000"/>
              <a:buFont typeface="Arial"/>
              <a:buNone/>
            </a:pPr>
            <a:r>
              <a:t/>
            </a:r>
            <a:endParaRPr b="0" i="0" sz="2800" u="none" cap="none" strike="noStrike">
              <a:solidFill>
                <a:srgbClr val="0C0C0C"/>
              </a:solidFill>
              <a:latin typeface="Calibri"/>
              <a:ea typeface="Calibri"/>
              <a:cs typeface="Calibri"/>
              <a:sym typeface="Calibri"/>
            </a:endParaRPr>
          </a:p>
          <a:p>
            <a:pPr indent="0" lvl="0" marL="0" marR="0" rtl="0" algn="just">
              <a:lnSpc>
                <a:spcPct val="70000"/>
              </a:lnSpc>
              <a:spcBef>
                <a:spcPts val="0"/>
              </a:spcBef>
              <a:spcAft>
                <a:spcPts val="0"/>
              </a:spcAft>
              <a:buClr>
                <a:srgbClr val="0C0C0C"/>
              </a:buClr>
              <a:buSzPct val="100000"/>
              <a:buFont typeface="Arial"/>
              <a:buChar char="•"/>
            </a:pPr>
            <a:r>
              <a:rPr b="1" i="0" lang="el-GR" sz="2800" u="none" cap="none" strike="noStrike">
                <a:solidFill>
                  <a:srgbClr val="0C0C0C"/>
                </a:solidFill>
                <a:latin typeface="Calibri"/>
                <a:ea typeface="Calibri"/>
                <a:cs typeface="Calibri"/>
                <a:sym typeface="Calibri"/>
              </a:rPr>
              <a:t>Σύνδρομο Ευερέθιστου Εντέρου </a:t>
            </a:r>
          </a:p>
          <a:p>
            <a:pPr indent="0" lvl="0" marL="0" marR="0" rtl="0" algn="l">
              <a:lnSpc>
                <a:spcPct val="70000"/>
              </a:lnSpc>
              <a:spcBef>
                <a:spcPts val="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2 χ 2/ημέρα  για  10  ημέρες-Μηνιαίες Κυκλικές Θεραπείες</a:t>
            </a:r>
          </a:p>
          <a:p>
            <a:pPr indent="0" lvl="0" marL="0" marR="0" rtl="0" algn="just">
              <a:lnSpc>
                <a:spcPct val="70000"/>
              </a:lnSpc>
              <a:spcBef>
                <a:spcPts val="0"/>
              </a:spcBef>
              <a:spcAft>
                <a:spcPts val="0"/>
              </a:spcAft>
              <a:buClr>
                <a:schemeClr val="dk1"/>
              </a:buClr>
              <a:buSzPct val="100000"/>
              <a:buFont typeface="Arial"/>
              <a:buNone/>
            </a:pPr>
            <a:r>
              <a:t/>
            </a:r>
            <a:endParaRPr b="0" i="0" sz="2800" u="none" cap="none" strike="noStrike">
              <a:solidFill>
                <a:srgbClr val="0C0C0C"/>
              </a:solidFill>
              <a:latin typeface="Calibri"/>
              <a:ea typeface="Calibri"/>
              <a:cs typeface="Calibri"/>
              <a:sym typeface="Calibri"/>
            </a:endParaRPr>
          </a:p>
          <a:p>
            <a:pPr indent="0" lvl="0" marL="0" marR="0" rtl="0" algn="just">
              <a:lnSpc>
                <a:spcPct val="70000"/>
              </a:lnSpc>
              <a:spcBef>
                <a:spcPts val="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Ηπατική εγκεφαλοπάθεια</a:t>
            </a:r>
          </a:p>
          <a:p>
            <a:pPr indent="0" lvl="0" marL="0" marR="0" rtl="0" algn="l">
              <a:lnSpc>
                <a:spcPct val="70000"/>
              </a:lnSpc>
              <a:spcBef>
                <a:spcPts val="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2 χ 3/ημέρα  για  10  ημέρες-Μηνιαίες Κυκλικές Θεραπείες</a:t>
            </a:r>
          </a:p>
          <a:p>
            <a:pPr indent="0" lvl="0" marL="0" marR="0" rtl="0" algn="just">
              <a:lnSpc>
                <a:spcPct val="70000"/>
              </a:lnSpc>
              <a:spcBef>
                <a:spcPts val="0"/>
              </a:spcBef>
              <a:spcAft>
                <a:spcPts val="0"/>
              </a:spcAft>
              <a:buClr>
                <a:schemeClr val="dk1"/>
              </a:buClr>
              <a:buSzPct val="100000"/>
              <a:buFont typeface="Arial"/>
              <a:buNone/>
            </a:pPr>
            <a:r>
              <a:t/>
            </a:r>
            <a:endParaRPr b="0" i="0" sz="2800" u="none" cap="none" strike="noStrike">
              <a:solidFill>
                <a:srgbClr val="0C0C0C"/>
              </a:solidFill>
              <a:latin typeface="Calibri"/>
              <a:ea typeface="Calibri"/>
              <a:cs typeface="Calibri"/>
              <a:sym typeface="Calibri"/>
            </a:endParaRPr>
          </a:p>
          <a:p>
            <a:pPr indent="0" lvl="0" marL="0" marR="0" rtl="0" algn="just">
              <a:lnSpc>
                <a:spcPct val="70000"/>
              </a:lnSpc>
              <a:spcBef>
                <a:spcPts val="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Προ και Μετεγχειρητική αντισηψία του εντέρου </a:t>
            </a:r>
          </a:p>
          <a:p>
            <a:pPr indent="0" lvl="0" marL="0" marR="0" rtl="0" algn="l">
              <a:lnSpc>
                <a:spcPct val="70000"/>
              </a:lnSpc>
              <a:spcBef>
                <a:spcPts val="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2 χ 2/ημέρα  για  3-5  ημέρες πριν την εγχείρηση</a:t>
            </a:r>
          </a:p>
          <a:p>
            <a:pPr indent="0" lvl="0" marL="0" marR="0" rtl="0" algn="l">
              <a:lnSpc>
                <a:spcPct val="70000"/>
              </a:lnSpc>
              <a:spcBef>
                <a:spcPts val="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0" lvl="0" marL="0" marR="0" rtl="0" algn="l">
              <a:lnSpc>
                <a:spcPct val="70000"/>
              </a:lnSpc>
              <a:spcBef>
                <a:spcPts val="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Παιδιά </a:t>
            </a:r>
          </a:p>
          <a:p>
            <a:pPr indent="0" lvl="0" marL="0" marR="0" rtl="0" algn="l">
              <a:lnSpc>
                <a:spcPct val="70000"/>
              </a:lnSpc>
              <a:spcBef>
                <a:spcPts val="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Μειωμένη στο μισό η δόση των ενηλίκων για κάθε ένδειξη</a:t>
            </a:r>
          </a:p>
          <a:p>
            <a:pPr indent="0" lvl="0" marL="0" marR="0" rtl="0" algn="l">
              <a:lnSpc>
                <a:spcPct val="8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4" name="Shape 594"/>
        <p:cNvGrpSpPr/>
        <p:nvPr/>
      </p:nvGrpSpPr>
      <p:grpSpPr>
        <a:xfrm>
          <a:off x="0" y="0"/>
          <a:ext cx="0" cy="0"/>
          <a:chOff x="0" y="0"/>
          <a:chExt cx="0" cy="0"/>
        </a:xfrm>
      </p:grpSpPr>
      <p:sp>
        <p:nvSpPr>
          <p:cNvPr id="595" name="Shape 595"/>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596" name="Shape 596"/>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ctr">
              <a:lnSpc>
                <a:spcPct val="90000"/>
              </a:lnSpc>
              <a:spcBef>
                <a:spcPts val="0"/>
              </a:spcBef>
              <a:spcAft>
                <a:spcPts val="0"/>
              </a:spcAft>
              <a:buClr>
                <a:schemeClr val="dk1"/>
              </a:buClr>
              <a:buSzPct val="25000"/>
              <a:buFont typeface="Arial"/>
              <a:buNone/>
            </a:pPr>
            <a:r>
              <a:t/>
            </a:r>
            <a:endParaRPr b="0" i="0" sz="2800" u="none" cap="none" strike="noStrike">
              <a:solidFill>
                <a:srgbClr val="0C0C0C"/>
              </a:solidFill>
              <a:latin typeface="Calibri"/>
              <a:ea typeface="Calibri"/>
              <a:cs typeface="Calibri"/>
              <a:sym typeface="Calibri"/>
            </a:endParaRPr>
          </a:p>
          <a:p>
            <a:pPr indent="-228600" lvl="0" marL="228600" marR="0" rtl="0" algn="ctr">
              <a:lnSpc>
                <a:spcPct val="90000"/>
              </a:lnSpc>
              <a:spcBef>
                <a:spcPts val="1000"/>
              </a:spcBef>
              <a:spcAft>
                <a:spcPts val="0"/>
              </a:spcAft>
              <a:buClr>
                <a:schemeClr val="dk1"/>
              </a:buClr>
              <a:buSzPct val="25000"/>
              <a:buFont typeface="Arial"/>
              <a:buNone/>
            </a:pPr>
            <a:r>
              <a:t/>
            </a:r>
            <a:endParaRPr b="0" i="0" sz="2800" u="none" cap="none" strike="noStrike">
              <a:solidFill>
                <a:srgbClr val="0C0C0C"/>
              </a:solidFill>
              <a:latin typeface="Calibri"/>
              <a:ea typeface="Calibri"/>
              <a:cs typeface="Calibri"/>
              <a:sym typeface="Calibri"/>
            </a:endParaRPr>
          </a:p>
          <a:p>
            <a:pPr indent="-228600" lvl="0" marL="228600" marR="0" rtl="0" algn="ctr">
              <a:lnSpc>
                <a:spcPct val="90000"/>
              </a:lnSpc>
              <a:spcBef>
                <a:spcPts val="1000"/>
              </a:spcBef>
              <a:spcAft>
                <a:spcPts val="0"/>
              </a:spcAft>
              <a:buClr>
                <a:schemeClr val="dk1"/>
              </a:buClr>
              <a:buSzPct val="25000"/>
              <a:buFont typeface="Arial"/>
              <a:buNone/>
            </a:pPr>
            <a:r>
              <a:t/>
            </a:r>
            <a:endParaRPr b="0" i="0" sz="2800" u="none" cap="none" strike="noStrike">
              <a:solidFill>
                <a:srgbClr val="0C0C0C"/>
              </a:solidFill>
              <a:latin typeface="Calibri"/>
              <a:ea typeface="Calibri"/>
              <a:cs typeface="Calibri"/>
              <a:sym typeface="Calibri"/>
            </a:endParaRPr>
          </a:p>
          <a:p>
            <a:pPr indent="-228600" lvl="0" marL="228600" marR="0" rtl="0" algn="ctr">
              <a:lnSpc>
                <a:spcPct val="90000"/>
              </a:lnSpc>
              <a:spcBef>
                <a:spcPts val="100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Στους ασθενείς με κοιλιακό άλγος, διάρροιες, δυσκοιλιότητα, </a:t>
            </a:r>
          </a:p>
          <a:p>
            <a:pPr indent="-228600" lvl="0" marL="228600" marR="0" rtl="0" algn="ctr">
              <a:lnSpc>
                <a:spcPct val="90000"/>
              </a:lnSpc>
              <a:spcBef>
                <a:spcPts val="100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διάταση και τεινεσμό στα πλαίσια του IBS συνιστάται </a:t>
            </a:r>
          </a:p>
          <a:p>
            <a:pPr indent="-228600" lvl="0" marL="228600" marR="0" rtl="0" algn="ctr">
              <a:lnSpc>
                <a:spcPct val="90000"/>
              </a:lnSpc>
              <a:spcBef>
                <a:spcPts val="100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η κυκλική χορήγηση Ριφαξιμίνης σε 10ήμερα σχήματα για 3 μήνες.</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0" name="Shape 600"/>
        <p:cNvGrpSpPr/>
        <p:nvPr/>
      </p:nvGrpSpPr>
      <p:grpSpPr>
        <a:xfrm>
          <a:off x="0" y="0"/>
          <a:ext cx="0" cy="0"/>
          <a:chOff x="0" y="0"/>
          <a:chExt cx="0" cy="0"/>
        </a:xfrm>
      </p:grpSpPr>
      <p:sp>
        <p:nvSpPr>
          <p:cNvPr id="601" name="Shape 601"/>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02" name="Shape 602"/>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228600" lvl="0" marL="228600" marR="0" rtl="0" algn="l">
              <a:lnSpc>
                <a:spcPct val="80000"/>
              </a:lnSpc>
              <a:spcBef>
                <a:spcPts val="100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Εναλλακτικές θεραπευτικές προσεγγίσεις</a:t>
            </a:r>
          </a:p>
          <a:p>
            <a:pPr indent="-228600" lvl="0" marL="228600" marR="0" rtl="0" algn="l">
              <a:lnSpc>
                <a:spcPct val="80000"/>
              </a:lnSpc>
              <a:spcBef>
                <a:spcPts val="100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Προβιοτικά:</a:t>
            </a:r>
          </a:p>
          <a:p>
            <a:pPr indent="-228600" lvl="0" marL="228600" marR="0" rtl="0" algn="l">
              <a:lnSpc>
                <a:spcPct val="80000"/>
              </a:lnSpc>
              <a:spcBef>
                <a:spcPts val="100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228600" lvl="0" marL="228600" marR="0" rtl="0" algn="l">
              <a:lnSpc>
                <a:spcPct val="8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αν και λιγότερο αποτελεσματικά των αντιβιοτικών φαίνεται ελκυστική η χρήση των προβιοτικών στην τροποποίηση της βακτηριακής χλωρίδας.</a:t>
            </a:r>
          </a:p>
          <a:p>
            <a:pPr indent="-228600" lvl="0" marL="228600" marR="0" rtl="0" algn="l">
              <a:lnSpc>
                <a:spcPct val="8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πέντε τυχαιοποιημένες με placebo ελεγχόμενες μελέτες προβιοτικών εμφανίζουν όφελος για μερικά εκ των συμπτωμάτων, όπως μετεωρισμός χρησιμοποιόντας μια ποικιλία από προβιοτικούς παράγοντες (lactobacillus rhamnonsus, plantarum, και μείγμα γαλακτοβάκιλλων bifidobacteria και στρεπτοκόκκους)</a:t>
            </a:r>
          </a:p>
          <a:p>
            <a:pPr indent="-228600" lvl="0" marL="228600" marR="0" rtl="0" algn="l">
              <a:lnSpc>
                <a:spcPct val="8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παρ’όλα αυτά και σε αυτή την περίπτωση χρειάζονται περισσότερες μελέτες για να διατυπωθεί σύσταση στην χρήση για το ΣΕΕ.</a:t>
            </a:r>
          </a:p>
          <a:p>
            <a:pPr indent="0" lvl="0" marL="0" marR="0" rtl="0" algn="l">
              <a:lnSpc>
                <a:spcPct val="8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6" name="Shape 606"/>
        <p:cNvGrpSpPr/>
        <p:nvPr/>
      </p:nvGrpSpPr>
      <p:grpSpPr>
        <a:xfrm>
          <a:off x="0" y="0"/>
          <a:ext cx="0" cy="0"/>
          <a:chOff x="0" y="0"/>
          <a:chExt cx="0" cy="0"/>
        </a:xfrm>
      </p:grpSpPr>
      <p:sp>
        <p:nvSpPr>
          <p:cNvPr id="607" name="Shape 607"/>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08" name="Shape 608"/>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228600" lvl="0" marL="228600" marR="0" rtl="0" algn="l">
              <a:lnSpc>
                <a:spcPct val="90000"/>
              </a:lnSpc>
              <a:spcBef>
                <a:spcPts val="100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Εναλλακτικές θεραπευτικές προσεγγίσεις</a:t>
            </a:r>
          </a:p>
          <a:p>
            <a:pPr indent="-228600" lvl="0" marL="228600" marR="0" rtl="0" algn="l">
              <a:lnSpc>
                <a:spcPct val="90000"/>
              </a:lnSpc>
              <a:spcBef>
                <a:spcPts val="1000"/>
              </a:spcBef>
              <a:spcAft>
                <a:spcPts val="0"/>
              </a:spcAft>
              <a:buClr>
                <a:srgbClr val="0C0C0C"/>
              </a:buClr>
              <a:buSzPct val="25000"/>
              <a:buFont typeface="Arial"/>
              <a:buNone/>
            </a:pPr>
            <a:r>
              <a:rPr b="1" i="0" lang="el-GR" sz="2800" u="none" cap="none" strike="noStrike">
                <a:solidFill>
                  <a:srgbClr val="0C0C0C"/>
                </a:solidFill>
                <a:latin typeface="Calibri"/>
                <a:ea typeface="Calibri"/>
                <a:cs typeface="Calibri"/>
                <a:sym typeface="Calibri"/>
              </a:rPr>
              <a:t>Βότανα:</a:t>
            </a:r>
          </a:p>
          <a:p>
            <a:pPr indent="-228600" lvl="0" marL="228600" marR="0" rtl="0" algn="l">
              <a:lnSpc>
                <a:spcPct val="9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οι θεραπείες με βότανα φαίνονται ιδιαίτερα ελκυστικές στους ασθενείς και κίνησαν το ενδιαφέρον σοβαρών μελετητών. </a:t>
            </a:r>
          </a:p>
          <a:p>
            <a:pPr indent="-228600" lvl="0" marL="228600" marR="0" rtl="0" algn="l">
              <a:lnSpc>
                <a:spcPct val="9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μείγματα φυτικών βοτάνων φαίνεται να βοηθούν τους ασθενείς στην ανακούφιση συμπτωμάτων</a:t>
            </a:r>
          </a:p>
          <a:p>
            <a:pPr indent="-228600" lvl="0" marL="228600" marR="0" rtl="0" algn="l">
              <a:lnSpc>
                <a:spcPct val="9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όμως και εδώ ισχύει όπως και με τα προβιοτικά, ότι χρειάζονται περισσότερες παρατηρήσεις και μελέτες για να υιοθετηθούν στην θεραπευτική πρακτική.</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2" name="Shape 612"/>
        <p:cNvGrpSpPr/>
        <p:nvPr/>
      </p:nvGrpSpPr>
      <p:grpSpPr>
        <a:xfrm>
          <a:off x="0" y="0"/>
          <a:ext cx="0" cy="0"/>
          <a:chOff x="0" y="0"/>
          <a:chExt cx="0" cy="0"/>
        </a:xfrm>
      </p:grpSpPr>
      <p:sp>
        <p:nvSpPr>
          <p:cNvPr id="613" name="Shape 613"/>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14" name="Shape 614"/>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Εναλλακτικές «Θεραπείες» μια αυξανόμενη τάση – «μόδα»</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Acupuncture.  Massage. Progressive muscle relaxation. Yoga. Psychotherapy. Hypnotherapy. Biofeedback. Reiki</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αλλά και..</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Reflexology. Chiropractic. Imagery. Journaling. </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Art therapy. Spirituality. Humor therapy. PET therapy.</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και ακόμη…</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Oμοιοπαθητική. Ολιστική «ιατρική». Ηλεκτροθεραπεία. Ραδιοκύματα. Μαγνητική ενέργεια. Ιριδολογία. Αγιουβέρδα. Μουσικοθεραπεία. Αρωματοθεραπεία.</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8" name="Shape 618"/>
        <p:cNvGrpSpPr/>
        <p:nvPr/>
      </p:nvGrpSpPr>
      <p:grpSpPr>
        <a:xfrm>
          <a:off x="0" y="0"/>
          <a:ext cx="0" cy="0"/>
          <a:chOff x="0" y="0"/>
          <a:chExt cx="0" cy="0"/>
        </a:xfrm>
      </p:grpSpPr>
      <p:sp>
        <p:nvSpPr>
          <p:cNvPr id="619" name="Shape 61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20" name="Shape 62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0C0C0C"/>
              </a:buClr>
              <a:buSzPct val="25000"/>
              <a:buFont typeface="Arial"/>
              <a:buNone/>
            </a:pPr>
            <a:r>
              <a:rPr b="1" i="0" lang="el-GR" sz="4000" u="none" cap="none" strike="noStrike">
                <a:solidFill>
                  <a:srgbClr val="0C0C0C"/>
                </a:solidFill>
                <a:latin typeface="Calibri"/>
                <a:ea typeface="Calibri"/>
                <a:cs typeface="Calibri"/>
                <a:sym typeface="Calibri"/>
              </a:rPr>
              <a:t>Συμπεράσματα και μηνύματα</a:t>
            </a:r>
          </a:p>
          <a:p>
            <a:pPr indent="0" lvl="0" marL="0" marR="0" rtl="0" algn="ctr">
              <a:lnSpc>
                <a:spcPct val="80000"/>
              </a:lnSpc>
              <a:spcBef>
                <a:spcPts val="1000"/>
              </a:spcBef>
              <a:spcAft>
                <a:spcPts val="0"/>
              </a:spcAft>
              <a:buClr>
                <a:schemeClr val="dk1"/>
              </a:buClr>
              <a:buSzPct val="25000"/>
              <a:buFont typeface="Arial"/>
              <a:buNone/>
            </a:pPr>
            <a:r>
              <a:t/>
            </a:r>
            <a:endParaRPr b="1" i="0" sz="4000" u="none" cap="none" strike="noStrike">
              <a:solidFill>
                <a:srgbClr val="0C0C0C"/>
              </a:solidFill>
              <a:latin typeface="Calibri"/>
              <a:ea typeface="Calibri"/>
              <a:cs typeface="Calibri"/>
              <a:sym typeface="Calibri"/>
            </a:endParaRPr>
          </a:p>
          <a:p>
            <a:pPr indent="-228600" lvl="0" marL="228600" marR="0" rtl="0" algn="l">
              <a:lnSpc>
                <a:spcPct val="8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ανακεφαλαιώνοντας πρέπει το τονιστεί  και πάλι ότι  η θεραπεία του ΣΕΕ είναι ένα πολύπλοκα τυλιγμένο κουβάρι που θα πρέπει  ο γιατρός με δεξιοτεχνία να ξετυλίξει γνωρίζοντας όλες τις διαθέσιμες θεραπείες και πρακτικές αλλά και εξατομικεύοντας αυτές για κάθε άρρωστο ξεχωριστά.</a:t>
            </a:r>
          </a:p>
          <a:p>
            <a:pPr indent="-228600" lvl="0" marL="228600" marR="0" rtl="0" algn="l">
              <a:lnSpc>
                <a:spcPct val="80000"/>
              </a:lnSpc>
              <a:spcBef>
                <a:spcPts val="1000"/>
              </a:spcBef>
              <a:spcAft>
                <a:spcPts val="0"/>
              </a:spcAft>
              <a:buClr>
                <a:schemeClr val="dk1"/>
              </a:buClr>
              <a:buSzPct val="25000"/>
              <a:buFont typeface="Arial"/>
              <a:buNone/>
            </a:pPr>
            <a:r>
              <a:t/>
            </a:r>
            <a:endParaRPr b="0" i="0" sz="2800" u="none" cap="none" strike="noStrike">
              <a:solidFill>
                <a:srgbClr val="0C0C0C"/>
              </a:solidFill>
              <a:latin typeface="Calibri"/>
              <a:ea typeface="Calibri"/>
              <a:cs typeface="Calibri"/>
              <a:sym typeface="Calibri"/>
            </a:endParaRPr>
          </a:p>
          <a:p>
            <a:pPr indent="-228600" lvl="0" marL="228600" marR="0" rtl="0" algn="l">
              <a:lnSpc>
                <a:spcPct val="80000"/>
              </a:lnSpc>
              <a:spcBef>
                <a:spcPts val="1000"/>
              </a:spcBef>
              <a:spcAft>
                <a:spcPts val="0"/>
              </a:spcAft>
              <a:buClr>
                <a:srgbClr val="0C0C0C"/>
              </a:buClr>
              <a:buSzPct val="100000"/>
              <a:buFont typeface="Arial"/>
              <a:buChar char="•"/>
            </a:pPr>
            <a:r>
              <a:rPr b="0" i="0" lang="el-GR" sz="2800" u="none" cap="none" strike="noStrike">
                <a:solidFill>
                  <a:srgbClr val="0C0C0C"/>
                </a:solidFill>
                <a:latin typeface="Calibri"/>
                <a:ea typeface="Calibri"/>
                <a:cs typeface="Calibri"/>
                <a:sym typeface="Calibri"/>
              </a:rPr>
              <a:t>η σωστή προσέγγιση του ασθενούς (επεξήγηση – ενθάρρυνση - καθησυχασμός) </a:t>
            </a:r>
          </a:p>
          <a:p>
            <a:pPr indent="-228600" lvl="0" marL="228600" marR="0" rtl="0" algn="l">
              <a:lnSpc>
                <a:spcPct val="80000"/>
              </a:lnSpc>
              <a:spcBef>
                <a:spcPts val="1000"/>
              </a:spcBef>
              <a:spcAft>
                <a:spcPts val="0"/>
              </a:spcAft>
              <a:buClr>
                <a:srgbClr val="0C0C0C"/>
              </a:buClr>
              <a:buSzPct val="25000"/>
              <a:buFont typeface="Arial"/>
              <a:buNone/>
            </a:pPr>
            <a:r>
              <a:rPr b="0" i="0" lang="el-GR" sz="2800" u="none" cap="none" strike="noStrike">
                <a:solidFill>
                  <a:srgbClr val="0C0C0C"/>
                </a:solidFill>
                <a:latin typeface="Calibri"/>
                <a:ea typeface="Calibri"/>
                <a:cs typeface="Calibri"/>
                <a:sym typeface="Calibri"/>
              </a:rPr>
              <a:t>    με αλλαγές στην διατροφή και τον τρόπο ζωής, ψυχολογική υποστήριξη και φαρμακευτική αγωγή με τους περιορισμούς και τα προβλήματα των φαρμάκων όλα μαζί συνθέτουν ένα πολύπλοκο πάζλ που πρέπει μαζί με τον άρρωστο, κερδίζοντας την εμπιστοσύνη του, να δημιουργήσουμε.</a:t>
            </a:r>
          </a:p>
          <a:p>
            <a:pPr indent="-228600" lvl="0" marL="228600" marR="0" rtl="0" algn="l">
              <a:lnSpc>
                <a:spcPct val="90000"/>
              </a:lnSpc>
              <a:spcBef>
                <a:spcPts val="100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4" name="Shape 624"/>
        <p:cNvGrpSpPr/>
        <p:nvPr/>
      </p:nvGrpSpPr>
      <p:grpSpPr>
        <a:xfrm>
          <a:off x="0" y="0"/>
          <a:ext cx="0" cy="0"/>
          <a:chOff x="0" y="0"/>
          <a:chExt cx="0" cy="0"/>
        </a:xfrm>
      </p:grpSpPr>
      <p:sp>
        <p:nvSpPr>
          <p:cNvPr id="625" name="Shape 625"/>
          <p:cNvSpPr txBox="1"/>
          <p:nvPr>
            <p:ph type="title"/>
          </p:nvPr>
        </p:nvSpPr>
        <p:spPr>
          <a:xfrm>
            <a:off x="1703388" y="277813"/>
            <a:ext cx="8964612" cy="1139825"/>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0C0C0C"/>
              </a:buClr>
              <a:buSzPct val="25000"/>
              <a:buFont typeface="Calibri"/>
              <a:buNone/>
            </a:pPr>
            <a:br>
              <a:rPr b="1" i="0" lang="el-GR" sz="2800" u="none" cap="none" strike="noStrike">
                <a:solidFill>
                  <a:srgbClr val="0C0C0C"/>
                </a:solidFill>
                <a:latin typeface="Calibri"/>
                <a:ea typeface="Calibri"/>
                <a:cs typeface="Calibri"/>
                <a:sym typeface="Calibri"/>
              </a:rPr>
            </a:br>
            <a:r>
              <a:rPr b="1" i="0" lang="el-GR" sz="4000" u="none" cap="none" strike="noStrike">
                <a:solidFill>
                  <a:srgbClr val="0C0C0C"/>
                </a:solidFill>
                <a:latin typeface="Calibri"/>
                <a:ea typeface="Calibri"/>
                <a:cs typeface="Calibri"/>
                <a:sym typeface="Calibri"/>
              </a:rPr>
              <a:t>Συμπεράσματα και μηνύματα</a:t>
            </a:r>
          </a:p>
        </p:txBody>
      </p:sp>
      <p:sp>
        <p:nvSpPr>
          <p:cNvPr id="626" name="Shape 626"/>
          <p:cNvSpPr/>
          <p:nvPr/>
        </p:nvSpPr>
        <p:spPr>
          <a:xfrm>
            <a:off x="1613694" y="1557337"/>
            <a:ext cx="9144000" cy="4464050"/>
          </a:xfrm>
          <a:custGeom>
            <a:pathLst>
              <a:path extrusionOk="0" h="120000" w="120000">
                <a:moveTo>
                  <a:pt x="0" y="0"/>
                </a:moveTo>
                <a:lnTo>
                  <a:pt x="120000" y="0"/>
                </a:lnTo>
                <a:lnTo>
                  <a:pt x="120000" y="120000"/>
                </a:lnTo>
                <a:lnTo>
                  <a:pt x="0" y="120000"/>
                </a:lnTo>
                <a:close/>
              </a:path>
              <a:path extrusionOk="0" fill="none" h="120000" w="120000">
                <a:moveTo>
                  <a:pt x="-9999" y="0"/>
                </a:moveTo>
                <a:close/>
                <a:lnTo>
                  <a:pt x="-9999" y="120000"/>
                </a:lnTo>
              </a:path>
              <a:path extrusionOk="0" fill="none" h="120000" w="120000">
                <a:moveTo>
                  <a:pt x="-9999" y="22500"/>
                </a:moveTo>
                <a:lnTo>
                  <a:pt x="-45999" y="134999"/>
                </a:lnTo>
              </a:path>
            </a:pathLst>
          </a:custGeom>
          <a:noFill/>
          <a:ln>
            <a:noFill/>
          </a:ln>
        </p:spPr>
        <p:txBody>
          <a:bodyPr anchorCtr="1" anchor="ctr" bIns="45700" lIns="91425" rIns="91425" tIns="45700">
            <a:noAutofit/>
          </a:bodyPr>
          <a:lstStyle/>
          <a:p>
            <a:pPr indent="-114300" lvl="1" marL="114300" marR="0" rtl="0" algn="l">
              <a:lnSpc>
                <a:spcPct val="75000"/>
              </a:lnSpc>
              <a:spcBef>
                <a:spcPts val="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με κυρίαρχες τις ψυχοσωματικές διαταραχές</a:t>
            </a:r>
          </a:p>
          <a:p>
            <a:pPr indent="-114300" lvl="1" marL="1143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 ή/και κατάθλιψη</a:t>
            </a:r>
          </a:p>
          <a:p>
            <a:pPr indent="-114300" lvl="1" marL="114300" marR="0" rtl="0" algn="l">
              <a:lnSpc>
                <a:spcPct val="75000"/>
              </a:lnSpc>
              <a:spcBef>
                <a:spcPts val="180"/>
              </a:spcBef>
              <a:spcAft>
                <a:spcPts val="0"/>
              </a:spcAft>
              <a:buClr>
                <a:schemeClr val="dk1"/>
              </a:buClr>
              <a:buFont typeface="Calibri"/>
              <a:buNone/>
            </a:pPr>
            <a:r>
              <a:t/>
            </a:r>
            <a:endParaRPr b="0" i="0" sz="1800" u="none" cap="none" strike="noStrike">
              <a:solidFill>
                <a:schemeClr val="lt1"/>
              </a:solidFill>
              <a:latin typeface="Arial"/>
              <a:ea typeface="Arial"/>
              <a:cs typeface="Arial"/>
              <a:sym typeface="Arial"/>
            </a:endParaRPr>
          </a:p>
          <a:p>
            <a:pPr indent="-114300" lvl="1" marL="1143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Παραπομπή στον ειδικό</a:t>
            </a: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Ψυχομετρικές </a:t>
            </a: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Δοκιμασίες</a:t>
            </a: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a:t>
            </a: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Φαρμακευτική</a:t>
            </a: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 αγωγή</a:t>
            </a:r>
          </a:p>
          <a:p>
            <a:pPr indent="-114300" lvl="2" marL="2286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Εκμάθηση</a:t>
            </a: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τεχνικών</a:t>
            </a: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χαλάρωσης</a:t>
            </a:r>
          </a:p>
          <a:p>
            <a:pPr indent="-114300" lvl="2" marL="2286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lt1"/>
              </a:buClr>
              <a:buSzPct val="100000"/>
              <a:buFont typeface="Arial"/>
              <a:buChar char="•"/>
            </a:pPr>
            <a:r>
              <a:rPr b="1" i="0" lang="el-GR" sz="1800" u="none" cap="none" strike="noStrike">
                <a:solidFill>
                  <a:schemeClr val="lt1"/>
                </a:solidFill>
                <a:latin typeface="Arial"/>
                <a:ea typeface="Arial"/>
                <a:cs typeface="Arial"/>
                <a:sym typeface="Arial"/>
              </a:rPr>
              <a:t>Υπνοθεραπεία</a:t>
            </a:r>
          </a:p>
          <a:p>
            <a:pPr indent="-114300" lvl="2" marL="2286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38" name="Shape 138"/>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609600" lvl="0" marL="609600" marR="0" rtl="0" algn="l">
              <a:lnSpc>
                <a:spcPct val="90000"/>
              </a:lnSpc>
              <a:spcBef>
                <a:spcPts val="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609600" lvl="0" marL="609600" marR="0" rtl="0" algn="l">
              <a:lnSpc>
                <a:spcPct val="90000"/>
              </a:lnSpc>
              <a:spcBef>
                <a:spcPts val="1000"/>
              </a:spcBef>
              <a:spcAft>
                <a:spcPts val="0"/>
              </a:spcAft>
              <a:buClr>
                <a:schemeClr val="dk1"/>
              </a:buClr>
              <a:buSzPct val="25000"/>
              <a:buFont typeface="Arial"/>
              <a:buNone/>
            </a:pPr>
            <a:r>
              <a:rPr b="1" i="0" lang="el-GR" sz="3200" u="none" cap="none" strike="noStrike">
                <a:solidFill>
                  <a:schemeClr val="dk1"/>
                </a:solidFill>
                <a:latin typeface="Calibri"/>
                <a:ea typeface="Calibri"/>
                <a:cs typeface="Calibri"/>
                <a:sym typeface="Calibri"/>
              </a:rPr>
              <a:t>Διαχωρισμός ανάλογα με την σύσταση των κοπράνων:</a:t>
            </a:r>
          </a:p>
          <a:p>
            <a:pPr indent="-609600" lvl="0" marL="609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609600" lvl="0" marL="609600" marR="0" rtl="0" algn="l">
              <a:lnSpc>
                <a:spcPct val="90000"/>
              </a:lnSpc>
              <a:spcBef>
                <a:spcPts val="1000"/>
              </a:spcBef>
              <a:spcAft>
                <a:spcPts val="0"/>
              </a:spcAft>
              <a:buClr>
                <a:schemeClr val="dk1"/>
              </a:buClr>
              <a:buSzPct val="100000"/>
              <a:buFont typeface="Noto Sans Symbols"/>
              <a:buAutoNum type="arabicPeriod"/>
            </a:pPr>
            <a:r>
              <a:rPr b="0" i="0" lang="el-GR" sz="2800" u="none" cap="none" strike="noStrike">
                <a:solidFill>
                  <a:schemeClr val="dk1"/>
                </a:solidFill>
                <a:latin typeface="Calibri"/>
                <a:ea typeface="Calibri"/>
                <a:cs typeface="Calibri"/>
                <a:sym typeface="Calibri"/>
              </a:rPr>
              <a:t>ΣΕΕ με δυσκοιλιότητα</a:t>
            </a:r>
          </a:p>
          <a:p>
            <a:pPr indent="-609600" lvl="0" marL="609600" marR="0" rtl="0" algn="l">
              <a:lnSpc>
                <a:spcPct val="90000"/>
              </a:lnSpc>
              <a:spcBef>
                <a:spcPts val="1000"/>
              </a:spcBef>
              <a:spcAft>
                <a:spcPts val="0"/>
              </a:spcAft>
              <a:buClr>
                <a:schemeClr val="dk1"/>
              </a:buClr>
              <a:buSzPct val="100000"/>
              <a:buFont typeface="Noto Sans Symbols"/>
              <a:buAutoNum type="arabicPeriod"/>
            </a:pPr>
            <a:r>
              <a:rPr b="0" i="0" lang="el-GR" sz="2800" u="none" cap="none" strike="noStrike">
                <a:solidFill>
                  <a:schemeClr val="dk1"/>
                </a:solidFill>
                <a:latin typeface="Calibri"/>
                <a:ea typeface="Calibri"/>
                <a:cs typeface="Calibri"/>
                <a:sym typeface="Calibri"/>
              </a:rPr>
              <a:t>ΣΕΕ με διάρροια</a:t>
            </a:r>
          </a:p>
          <a:p>
            <a:pPr indent="-609600" lvl="0" marL="609600" marR="0" rtl="0" algn="l">
              <a:lnSpc>
                <a:spcPct val="90000"/>
              </a:lnSpc>
              <a:spcBef>
                <a:spcPts val="1000"/>
              </a:spcBef>
              <a:spcAft>
                <a:spcPts val="0"/>
              </a:spcAft>
              <a:buClr>
                <a:schemeClr val="dk1"/>
              </a:buClr>
              <a:buSzPct val="100000"/>
              <a:buFont typeface="Noto Sans Symbols"/>
              <a:buAutoNum type="arabicPeriod"/>
            </a:pPr>
            <a:r>
              <a:rPr b="0" i="0" lang="el-GR" sz="2800" u="none" cap="none" strike="noStrike">
                <a:solidFill>
                  <a:schemeClr val="dk1"/>
                </a:solidFill>
                <a:latin typeface="Calibri"/>
                <a:ea typeface="Calibri"/>
                <a:cs typeface="Calibri"/>
                <a:sym typeface="Calibri"/>
              </a:rPr>
              <a:t>ΣΕΕ μεικτού τύπου</a:t>
            </a:r>
          </a:p>
          <a:p>
            <a:pPr indent="-609600" lvl="0" marL="609600" marR="0" rtl="0" algn="l">
              <a:lnSpc>
                <a:spcPct val="90000"/>
              </a:lnSpc>
              <a:spcBef>
                <a:spcPts val="1000"/>
              </a:spcBef>
              <a:spcAft>
                <a:spcPts val="0"/>
              </a:spcAft>
              <a:buClr>
                <a:schemeClr val="dk1"/>
              </a:buClr>
              <a:buSzPct val="100000"/>
              <a:buFont typeface="Noto Sans Symbols"/>
              <a:buAutoNum type="arabicPeriod"/>
            </a:pPr>
            <a:r>
              <a:rPr b="0" i="0" lang="el-GR" sz="2800" u="none" cap="none" strike="noStrike">
                <a:solidFill>
                  <a:schemeClr val="dk1"/>
                </a:solidFill>
                <a:latin typeface="Calibri"/>
                <a:ea typeface="Calibri"/>
                <a:cs typeface="Calibri"/>
                <a:sym typeface="Calibri"/>
              </a:rPr>
              <a:t>ΣΕΕ αδιευκρίνιστου τύπου</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0" name="Shape 630"/>
        <p:cNvGrpSpPr/>
        <p:nvPr/>
      </p:nvGrpSpPr>
      <p:grpSpPr>
        <a:xfrm>
          <a:off x="0" y="0"/>
          <a:ext cx="0" cy="0"/>
          <a:chOff x="0" y="0"/>
          <a:chExt cx="0" cy="0"/>
        </a:xfrm>
      </p:grpSpPr>
      <p:sp>
        <p:nvSpPr>
          <p:cNvPr id="631" name="Shape 631"/>
          <p:cNvSpPr txBox="1"/>
          <p:nvPr>
            <p:ph type="title"/>
          </p:nvPr>
        </p:nvSpPr>
        <p:spPr>
          <a:xfrm>
            <a:off x="1524000" y="0"/>
            <a:ext cx="9144000" cy="116958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rgbClr val="0C0C0C"/>
              </a:buClr>
              <a:buSzPct val="25000"/>
              <a:buFont typeface="Calibri"/>
              <a:buNone/>
            </a:pPr>
            <a:r>
              <a:rPr b="1" i="0" lang="el-GR" sz="4000" u="none" cap="none" strike="noStrike">
                <a:solidFill>
                  <a:srgbClr val="0C0C0C"/>
                </a:solidFill>
                <a:latin typeface="Calibri"/>
                <a:ea typeface="Calibri"/>
                <a:cs typeface="Calibri"/>
                <a:sym typeface="Calibri"/>
              </a:rPr>
              <a:t>Συμπεράσματα και μηνύματα</a:t>
            </a:r>
            <a:br>
              <a:rPr b="1" i="0" lang="el-GR" sz="4000" u="none" cap="none" strike="noStrike">
                <a:solidFill>
                  <a:srgbClr val="0C0C0C"/>
                </a:solidFill>
                <a:latin typeface="Calibri"/>
                <a:ea typeface="Calibri"/>
                <a:cs typeface="Calibri"/>
                <a:sym typeface="Calibri"/>
              </a:rPr>
            </a:br>
            <a:r>
              <a:rPr b="1" i="1" lang="el-GR" sz="4000" u="none" cap="none" strike="noStrike">
                <a:solidFill>
                  <a:srgbClr val="0C0C0C"/>
                </a:solidFill>
                <a:latin typeface="Calibri"/>
                <a:ea typeface="Calibri"/>
                <a:cs typeface="Calibri"/>
                <a:sym typeface="Calibri"/>
              </a:rPr>
              <a:t>με κυρίαρχα τα συμπτώματα εντέρου</a:t>
            </a:r>
          </a:p>
        </p:txBody>
      </p:sp>
      <p:graphicFrame>
        <p:nvGraphicFramePr>
          <p:cNvPr id="632" name="Shape 632"/>
          <p:cNvGraphicFramePr/>
          <p:nvPr/>
        </p:nvGraphicFramePr>
        <p:xfrm>
          <a:off x="1743223" y="1105784"/>
          <a:ext cx="3000000" cy="3000000"/>
        </p:xfrm>
        <a:graphic>
          <a:graphicData uri="http://schemas.openxmlformats.org/drawingml/2006/table">
            <a:tbl>
              <a:tblPr>
                <a:noFill/>
                <a:tableStyleId>{77873165-F6FB-436E-B884-B28B5104CC64}</a:tableStyleId>
              </a:tblPr>
              <a:tblGrid>
                <a:gridCol w="4445275"/>
                <a:gridCol w="4479500"/>
              </a:tblGrid>
              <a:tr h="3345175">
                <a:tc>
                  <a:txBody>
                    <a:bodyPr>
                      <a:noAutofit/>
                    </a:bodyPr>
                    <a:lstStyle/>
                    <a:p>
                      <a:pPr indent="0" lvl="0" marL="0" marR="0" rtl="0" algn="l">
                        <a:lnSpc>
                          <a:spcPct val="100000"/>
                        </a:lnSpc>
                        <a:spcBef>
                          <a:spcPts val="0"/>
                        </a:spcBef>
                        <a:spcAft>
                          <a:spcPts val="0"/>
                        </a:spcAft>
                        <a:buClr>
                          <a:schemeClr val="hlink"/>
                        </a:buClr>
                        <a:buSzPct val="25000"/>
                        <a:buFont typeface="Noto Sans Symbols"/>
                        <a:buNone/>
                      </a:pPr>
                      <a:r>
                        <a:rPr b="1" i="0" lang="el-GR" sz="2800" u="none" cap="none" strike="noStrike">
                          <a:solidFill>
                            <a:srgbClr val="FF0000"/>
                          </a:solidFill>
                          <a:latin typeface="Arial"/>
                          <a:ea typeface="Arial"/>
                          <a:cs typeface="Arial"/>
                          <a:sym typeface="Arial"/>
                        </a:rPr>
                        <a:t>μετεωρισμός</a:t>
                      </a:r>
                    </a:p>
                    <a:p>
                      <a:pPr indent="0" lvl="0" marL="0" marR="0" rtl="0" algn="l">
                        <a:lnSpc>
                          <a:spcPct val="100000"/>
                        </a:lnSpc>
                        <a:spcBef>
                          <a:spcPts val="360"/>
                        </a:spcBef>
                        <a:spcAft>
                          <a:spcPts val="0"/>
                        </a:spcAft>
                        <a:buClr>
                          <a:schemeClr val="hlink"/>
                        </a:buClr>
                        <a:buSzPct val="25000"/>
                        <a:buFont typeface="Noto Sans Symbols"/>
                        <a:buNone/>
                      </a:pPr>
                      <a:r>
                        <a:rPr b="1" i="0" lang="el-GR" sz="1800" u="none" cap="none" strike="noStrike">
                          <a:solidFill>
                            <a:schemeClr val="lt1"/>
                          </a:solidFill>
                          <a:latin typeface="Arial"/>
                          <a:ea typeface="Arial"/>
                          <a:cs typeface="Arial"/>
                          <a:sym typeface="Arial"/>
                        </a:rPr>
                        <a:t>Με κοιλιακή διάταση:</a:t>
                      </a:r>
                    </a:p>
                    <a:p>
                      <a:pPr indent="0" lvl="0" marL="0" marR="0" rtl="0" algn="l">
                        <a:lnSpc>
                          <a:spcPct val="100000"/>
                        </a:lnSpc>
                        <a:spcBef>
                          <a:spcPts val="320"/>
                        </a:spcBef>
                        <a:spcAft>
                          <a:spcPts val="0"/>
                        </a:spcAft>
                        <a:buClr>
                          <a:schemeClr val="hlink"/>
                        </a:buClr>
                        <a:buSzPct val="75000"/>
                        <a:buFont typeface="Noto Sans Symbols"/>
                        <a:buChar char="●"/>
                      </a:pPr>
                      <a:r>
                        <a:rPr b="0" i="0" lang="el-GR" sz="1600" u="none" cap="none" strike="noStrike">
                          <a:solidFill>
                            <a:schemeClr val="lt1"/>
                          </a:solidFill>
                          <a:latin typeface="Arial"/>
                          <a:ea typeface="Arial"/>
                          <a:cs typeface="Arial"/>
                          <a:sym typeface="Arial"/>
                        </a:rPr>
                        <a:t> Αντιμετώπηση δυσκοιλιότητας</a:t>
                      </a:r>
                    </a:p>
                    <a:p>
                      <a:pPr indent="0" lvl="0" marL="0" marR="0" rtl="0" algn="l">
                        <a:lnSpc>
                          <a:spcPct val="100000"/>
                        </a:lnSpc>
                        <a:spcBef>
                          <a:spcPts val="320"/>
                        </a:spcBef>
                        <a:spcAft>
                          <a:spcPts val="0"/>
                        </a:spcAft>
                        <a:buClr>
                          <a:schemeClr val="hlink"/>
                        </a:buClr>
                        <a:buSzPct val="75000"/>
                        <a:buFont typeface="Noto Sans Symbols"/>
                        <a:buChar char="●"/>
                      </a:pPr>
                      <a:r>
                        <a:rPr b="0" i="0" lang="el-GR" sz="1600" u="none" cap="none" strike="noStrike">
                          <a:solidFill>
                            <a:schemeClr val="lt1"/>
                          </a:solidFill>
                          <a:latin typeface="Arial"/>
                          <a:ea typeface="Arial"/>
                          <a:cs typeface="Arial"/>
                          <a:sym typeface="Arial"/>
                        </a:rPr>
                        <a:t> Προκινητικά (tegaserod) ?</a:t>
                      </a:r>
                    </a:p>
                    <a:p>
                      <a:pPr indent="0" lvl="0" marL="0" marR="0" rtl="0" algn="l">
                        <a:lnSpc>
                          <a:spcPct val="100000"/>
                        </a:lnSpc>
                        <a:spcBef>
                          <a:spcPts val="320"/>
                        </a:spcBef>
                        <a:spcAft>
                          <a:spcPts val="0"/>
                        </a:spcAft>
                        <a:buClr>
                          <a:schemeClr val="hlink"/>
                        </a:buClr>
                        <a:buSzPct val="75000"/>
                        <a:buFont typeface="Noto Sans Symbols"/>
                        <a:buChar char="●"/>
                      </a:pPr>
                      <a:r>
                        <a:rPr b="0" i="0" lang="el-GR" sz="1600" u="none" cap="none" strike="noStrike">
                          <a:solidFill>
                            <a:schemeClr val="lt1"/>
                          </a:solidFill>
                          <a:latin typeface="Arial"/>
                          <a:ea typeface="Arial"/>
                          <a:cs typeface="Arial"/>
                          <a:sym typeface="Arial"/>
                        </a:rPr>
                        <a:t> Προβιοτικά ?</a:t>
                      </a:r>
                    </a:p>
                    <a:p>
                      <a:pPr indent="0" lvl="0" marL="0" marR="0" rtl="0" algn="l">
                        <a:lnSpc>
                          <a:spcPct val="100000"/>
                        </a:lnSpc>
                        <a:spcBef>
                          <a:spcPts val="320"/>
                        </a:spcBef>
                        <a:spcAft>
                          <a:spcPts val="0"/>
                        </a:spcAft>
                        <a:buClr>
                          <a:schemeClr val="hlink"/>
                        </a:buClr>
                        <a:buSzPct val="75000"/>
                        <a:buFont typeface="Noto Sans Symbols"/>
                        <a:buChar char="●"/>
                      </a:pPr>
                      <a:r>
                        <a:rPr b="0" i="0" lang="el-GR" sz="1600" u="none" cap="none" strike="noStrike">
                          <a:solidFill>
                            <a:schemeClr val="lt1"/>
                          </a:solidFill>
                          <a:latin typeface="Arial"/>
                          <a:ea typeface="Arial"/>
                          <a:cs typeface="Arial"/>
                          <a:sym typeface="Arial"/>
                        </a:rPr>
                        <a:t> Αντιβιοτικά (rifaximin…) ?</a:t>
                      </a:r>
                    </a:p>
                    <a:p>
                      <a:pPr indent="0" lvl="0" marL="0" marR="0" rtl="0" algn="l">
                        <a:lnSpc>
                          <a:spcPct val="100000"/>
                        </a:lnSpc>
                        <a:spcBef>
                          <a:spcPts val="320"/>
                        </a:spcBef>
                        <a:spcAft>
                          <a:spcPts val="0"/>
                        </a:spcAft>
                        <a:buClr>
                          <a:schemeClr val="hlink"/>
                        </a:buClr>
                        <a:buSzPct val="25000"/>
                        <a:buFont typeface="Noto Sans Symbols"/>
                        <a:buNone/>
                      </a:pPr>
                      <a:r>
                        <a:t/>
                      </a:r>
                      <a:endParaRPr b="1" i="0" sz="1600" u="none" cap="none" strike="noStrike">
                        <a:solidFill>
                          <a:schemeClr val="lt1"/>
                        </a:solidFill>
                        <a:latin typeface="Arial"/>
                        <a:ea typeface="Arial"/>
                        <a:cs typeface="Arial"/>
                        <a:sym typeface="Arial"/>
                      </a:endParaRPr>
                    </a:p>
                    <a:p>
                      <a:pPr indent="0" lvl="0" marL="0" marR="0" rtl="0" algn="l">
                        <a:lnSpc>
                          <a:spcPct val="100000"/>
                        </a:lnSpc>
                        <a:spcBef>
                          <a:spcPts val="360"/>
                        </a:spcBef>
                        <a:spcAft>
                          <a:spcPts val="0"/>
                        </a:spcAft>
                        <a:buClr>
                          <a:schemeClr val="hlink"/>
                        </a:buClr>
                        <a:buSzPct val="25000"/>
                        <a:buFont typeface="Noto Sans Symbols"/>
                        <a:buNone/>
                      </a:pPr>
                      <a:r>
                        <a:rPr b="1" i="0" lang="el-GR" sz="1800" u="none" cap="none" strike="noStrike">
                          <a:solidFill>
                            <a:schemeClr val="lt1"/>
                          </a:solidFill>
                          <a:latin typeface="Arial"/>
                          <a:ea typeface="Arial"/>
                          <a:cs typeface="Arial"/>
                          <a:sym typeface="Arial"/>
                        </a:rPr>
                        <a:t>Χωρίς κοιλιακή διάταση:</a:t>
                      </a:r>
                    </a:p>
                    <a:p>
                      <a:pPr indent="0" lvl="0" marL="0" marR="0" rtl="0" algn="l">
                        <a:lnSpc>
                          <a:spcPct val="100000"/>
                        </a:lnSpc>
                        <a:spcBef>
                          <a:spcPts val="320"/>
                        </a:spcBef>
                        <a:spcAft>
                          <a:spcPts val="0"/>
                        </a:spcAft>
                        <a:buClr>
                          <a:schemeClr val="hlink"/>
                        </a:buClr>
                        <a:buSzPct val="25000"/>
                        <a:buFont typeface="Noto Sans Symbols"/>
                        <a:buNone/>
                      </a:pPr>
                      <a:r>
                        <a:rPr b="0" i="0" lang="el-GR" sz="1600" u="none" cap="none" strike="noStrike">
                          <a:solidFill>
                            <a:schemeClr val="lt1"/>
                          </a:solidFill>
                          <a:latin typeface="Arial"/>
                          <a:ea typeface="Arial"/>
                          <a:cs typeface="Arial"/>
                          <a:sym typeface="Arial"/>
                        </a:rPr>
                        <a:t>πιθ. σπλαχνική υπερευαισθησία</a:t>
                      </a:r>
                    </a:p>
                    <a:p>
                      <a:pPr indent="0" lvl="0" marL="0" marR="0" rtl="0" algn="l">
                        <a:lnSpc>
                          <a:spcPct val="100000"/>
                        </a:lnSpc>
                        <a:spcBef>
                          <a:spcPts val="320"/>
                        </a:spcBef>
                        <a:spcAft>
                          <a:spcPts val="0"/>
                        </a:spcAft>
                        <a:buClr>
                          <a:schemeClr val="hlink"/>
                        </a:buClr>
                        <a:buSzPct val="75000"/>
                        <a:buFont typeface="Noto Sans Symbols"/>
                        <a:buChar char="●"/>
                      </a:pPr>
                      <a:r>
                        <a:rPr b="0" i="0" lang="el-GR" sz="1600" u="none" cap="none" strike="noStrike">
                          <a:solidFill>
                            <a:schemeClr val="lt1"/>
                          </a:solidFill>
                          <a:latin typeface="Arial"/>
                          <a:ea typeface="Arial"/>
                          <a:cs typeface="Arial"/>
                          <a:sym typeface="Arial"/>
                        </a:rPr>
                        <a:t> τρικυκλικά</a:t>
                      </a:r>
                    </a:p>
                    <a:p>
                      <a:pPr indent="0" lvl="0" marL="0" marR="0" rtl="0" algn="l">
                        <a:lnSpc>
                          <a:spcPct val="100000"/>
                        </a:lnSpc>
                        <a:spcBef>
                          <a:spcPts val="360"/>
                        </a:spcBef>
                        <a:spcAft>
                          <a:spcPts val="0"/>
                        </a:spcAft>
                        <a:buClr>
                          <a:schemeClr val="hlink"/>
                        </a:buClr>
                        <a:buSzPct val="25000"/>
                        <a:buFont typeface="Noto Sans Symbols"/>
                        <a:buNone/>
                      </a:pPr>
                      <a:r>
                        <a:t/>
                      </a:r>
                      <a:endParaRPr b="0" i="0" sz="1800" u="none" cap="none" strike="noStrike">
                        <a:solidFill>
                          <a:schemeClr val="lt1"/>
                        </a:solidFill>
                        <a:latin typeface="Arial"/>
                        <a:ea typeface="Arial"/>
                        <a:cs typeface="Arial"/>
                        <a:sym typeface="Arial"/>
                      </a:endParaRPr>
                    </a:p>
                  </a:txBody>
                  <a:tcPr marT="45725" marB="45725" marR="91450" marL="9145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0099"/>
                    </a:solidFill>
                  </a:tcPr>
                </a:tc>
                <a:tc>
                  <a:txBody>
                    <a:bodyPr>
                      <a:noAutofit/>
                    </a:bodyPr>
                    <a:lstStyle/>
                    <a:p>
                      <a:pPr indent="0" lvl="0" marL="0" marR="0" rtl="0" algn="l">
                        <a:lnSpc>
                          <a:spcPct val="100000"/>
                        </a:lnSpc>
                        <a:spcBef>
                          <a:spcPts val="0"/>
                        </a:spcBef>
                        <a:spcAft>
                          <a:spcPts val="0"/>
                        </a:spcAft>
                        <a:buClr>
                          <a:schemeClr val="hlink"/>
                        </a:buClr>
                        <a:buSzPct val="25000"/>
                        <a:buFont typeface="Noto Sans Symbols"/>
                        <a:buNone/>
                      </a:pPr>
                      <a:r>
                        <a:rPr b="1" i="0" lang="el-GR" sz="2800" u="none" cap="none" strike="noStrike">
                          <a:solidFill>
                            <a:srgbClr val="FF0000"/>
                          </a:solidFill>
                          <a:latin typeface="Arial"/>
                          <a:ea typeface="Arial"/>
                          <a:cs typeface="Arial"/>
                          <a:sym typeface="Arial"/>
                        </a:rPr>
                        <a:t>κοιλιαλγία</a:t>
                      </a:r>
                    </a:p>
                    <a:p>
                      <a:pPr indent="0" lvl="0" marL="0" marR="0" rtl="0" algn="l">
                        <a:lnSpc>
                          <a:spcPct val="100000"/>
                        </a:lnSpc>
                        <a:spcBef>
                          <a:spcPts val="560"/>
                        </a:spcBef>
                        <a:spcAft>
                          <a:spcPts val="0"/>
                        </a:spcAft>
                        <a:buClr>
                          <a:schemeClr val="hlink"/>
                        </a:buClr>
                        <a:buSzPct val="75000"/>
                        <a:buFont typeface="Noto Sans Symbols"/>
                        <a:buChar char="●"/>
                      </a:pPr>
                      <a:r>
                        <a:rPr b="1" i="0" lang="el-GR" sz="2800" u="none" cap="none" strike="noStrike">
                          <a:solidFill>
                            <a:schemeClr val="folHlink"/>
                          </a:solidFill>
                          <a:latin typeface="Arial"/>
                          <a:ea typeface="Arial"/>
                          <a:cs typeface="Arial"/>
                          <a:sym typeface="Arial"/>
                        </a:rPr>
                        <a:t> </a:t>
                      </a:r>
                      <a:r>
                        <a:rPr b="0" i="0" lang="el-GR" sz="2400" u="none" cap="none" strike="noStrike">
                          <a:solidFill>
                            <a:schemeClr val="lt1"/>
                          </a:solidFill>
                          <a:latin typeface="Arial"/>
                          <a:ea typeface="Arial"/>
                          <a:cs typeface="Arial"/>
                          <a:sym typeface="Arial"/>
                        </a:rPr>
                        <a:t>σπασμολυτικά</a:t>
                      </a:r>
                    </a:p>
                    <a:p>
                      <a:pPr indent="0" lvl="0" marL="0" marR="0" rtl="0" algn="l">
                        <a:lnSpc>
                          <a:spcPct val="100000"/>
                        </a:lnSpc>
                        <a:spcBef>
                          <a:spcPts val="480"/>
                        </a:spcBef>
                        <a:spcAft>
                          <a:spcPts val="0"/>
                        </a:spcAft>
                        <a:buClr>
                          <a:schemeClr val="hlink"/>
                        </a:buClr>
                        <a:buSzPct val="75000"/>
                        <a:buFont typeface="Noto Sans Symbols"/>
                        <a:buChar char="●"/>
                      </a:pPr>
                      <a:r>
                        <a:rPr b="0" i="0" lang="el-GR" sz="2400" u="none" cap="none" strike="noStrike">
                          <a:solidFill>
                            <a:schemeClr val="lt1"/>
                          </a:solidFill>
                          <a:latin typeface="Arial"/>
                          <a:ea typeface="Arial"/>
                          <a:cs typeface="Arial"/>
                          <a:sym typeface="Arial"/>
                        </a:rPr>
                        <a:t> τρικυκλικά</a:t>
                      </a:r>
                    </a:p>
                    <a:p>
                      <a:pPr indent="0" lvl="0" marL="0" marR="0" rtl="0" algn="l">
                        <a:lnSpc>
                          <a:spcPct val="100000"/>
                        </a:lnSpc>
                        <a:spcBef>
                          <a:spcPts val="560"/>
                        </a:spcBef>
                        <a:spcAft>
                          <a:spcPts val="0"/>
                        </a:spcAft>
                        <a:buClr>
                          <a:schemeClr val="hlink"/>
                        </a:buClr>
                        <a:buSzPct val="25000"/>
                        <a:buFont typeface="Noto Sans Symbols"/>
                        <a:buNone/>
                      </a:pPr>
                      <a:r>
                        <a:t/>
                      </a:r>
                      <a:endParaRPr b="1" i="0" sz="2800" u="none" cap="none" strike="noStrike">
                        <a:solidFill>
                          <a:srgbClr val="800000"/>
                        </a:solidFill>
                        <a:latin typeface="Arial"/>
                        <a:ea typeface="Arial"/>
                        <a:cs typeface="Arial"/>
                        <a:sym typeface="Arial"/>
                      </a:endParaRPr>
                    </a:p>
                  </a:txBody>
                  <a:tcPr marT="45725" marB="45725" marR="91450" marL="9145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0099"/>
                    </a:solidFill>
                  </a:tcPr>
                </a:tc>
              </a:tr>
              <a:tr h="2105800">
                <a:tc>
                  <a:txBody>
                    <a:bodyPr>
                      <a:noAutofit/>
                    </a:bodyPr>
                    <a:lstStyle/>
                    <a:p>
                      <a:pPr indent="0" lvl="0" marL="0" marR="0" rtl="0" algn="l">
                        <a:lnSpc>
                          <a:spcPct val="100000"/>
                        </a:lnSpc>
                        <a:spcBef>
                          <a:spcPts val="0"/>
                        </a:spcBef>
                        <a:spcAft>
                          <a:spcPts val="0"/>
                        </a:spcAft>
                        <a:buClr>
                          <a:schemeClr val="hlink"/>
                        </a:buClr>
                        <a:buSzPct val="25000"/>
                        <a:buFont typeface="Noto Sans Symbols"/>
                        <a:buNone/>
                      </a:pPr>
                      <a:r>
                        <a:rPr b="1" i="0" lang="el-GR" sz="2800" u="none" cap="none" strike="noStrike">
                          <a:solidFill>
                            <a:srgbClr val="FF0000"/>
                          </a:solidFill>
                          <a:latin typeface="Arial"/>
                          <a:ea typeface="Arial"/>
                          <a:cs typeface="Arial"/>
                          <a:sym typeface="Arial"/>
                        </a:rPr>
                        <a:t>διάρροια</a:t>
                      </a:r>
                    </a:p>
                    <a:p>
                      <a:pPr indent="0" lvl="0" marL="0" marR="0" rtl="0" algn="l">
                        <a:lnSpc>
                          <a:spcPct val="100000"/>
                        </a:lnSpc>
                        <a:spcBef>
                          <a:spcPts val="560"/>
                        </a:spcBef>
                        <a:spcAft>
                          <a:spcPts val="0"/>
                        </a:spcAft>
                        <a:buClr>
                          <a:schemeClr val="hlink"/>
                        </a:buClr>
                        <a:buSzPct val="75000"/>
                        <a:buFont typeface="Noto Sans Symbols"/>
                        <a:buChar char="●"/>
                      </a:pPr>
                      <a:r>
                        <a:rPr b="1" i="0" lang="el-GR" sz="2800" u="none" cap="none" strike="noStrike">
                          <a:solidFill>
                            <a:schemeClr val="lt1"/>
                          </a:solidFill>
                          <a:latin typeface="Arial"/>
                          <a:ea typeface="Arial"/>
                          <a:cs typeface="Arial"/>
                          <a:sym typeface="Arial"/>
                        </a:rPr>
                        <a:t> </a:t>
                      </a:r>
                      <a:r>
                        <a:rPr b="0" i="0" lang="el-GR" sz="2400" u="none" cap="none" strike="noStrike">
                          <a:solidFill>
                            <a:schemeClr val="lt1"/>
                          </a:solidFill>
                          <a:latin typeface="Arial"/>
                          <a:ea typeface="Arial"/>
                          <a:cs typeface="Arial"/>
                          <a:sym typeface="Arial"/>
                        </a:rPr>
                        <a:t>διατροφή</a:t>
                      </a:r>
                    </a:p>
                    <a:p>
                      <a:pPr indent="0" lvl="0" marL="0" marR="0" rtl="0" algn="l">
                        <a:lnSpc>
                          <a:spcPct val="100000"/>
                        </a:lnSpc>
                        <a:spcBef>
                          <a:spcPts val="480"/>
                        </a:spcBef>
                        <a:spcAft>
                          <a:spcPts val="0"/>
                        </a:spcAft>
                        <a:buClr>
                          <a:schemeClr val="hlink"/>
                        </a:buClr>
                        <a:buSzPct val="75000"/>
                        <a:buFont typeface="Noto Sans Symbols"/>
                        <a:buChar char="●"/>
                      </a:pPr>
                      <a:r>
                        <a:rPr b="0" i="0" lang="el-GR" sz="2400" u="none" cap="none" strike="noStrike">
                          <a:solidFill>
                            <a:schemeClr val="lt1"/>
                          </a:solidFill>
                          <a:latin typeface="Arial"/>
                          <a:ea typeface="Arial"/>
                          <a:cs typeface="Arial"/>
                          <a:sym typeface="Arial"/>
                        </a:rPr>
                        <a:t> loperamide</a:t>
                      </a:r>
                    </a:p>
                    <a:p>
                      <a:pPr indent="0" lvl="0" marL="0" marR="0" rtl="0" algn="l">
                        <a:lnSpc>
                          <a:spcPct val="100000"/>
                        </a:lnSpc>
                        <a:spcBef>
                          <a:spcPts val="360"/>
                        </a:spcBef>
                        <a:spcAft>
                          <a:spcPts val="0"/>
                        </a:spcAft>
                        <a:buClr>
                          <a:schemeClr val="hlink"/>
                        </a:buClr>
                        <a:buSzPct val="75000"/>
                        <a:buFont typeface="Noto Sans Symbols"/>
                        <a:buChar char="●"/>
                      </a:pPr>
                      <a:r>
                        <a:rPr b="0" i="0" lang="el-GR" sz="1800" u="none" cap="none" strike="noStrike">
                          <a:solidFill>
                            <a:schemeClr val="lt1"/>
                          </a:solidFill>
                          <a:latin typeface="Arial"/>
                          <a:ea typeface="Arial"/>
                          <a:cs typeface="Arial"/>
                          <a:sym typeface="Arial"/>
                        </a:rPr>
                        <a:t>5 HT3 ανταγωνιστές (alosetron)?</a:t>
                      </a:r>
                    </a:p>
                    <a:p>
                      <a:pPr indent="0" lvl="0" marL="0" marR="0" rtl="0" algn="l">
                        <a:lnSpc>
                          <a:spcPct val="100000"/>
                        </a:lnSpc>
                        <a:spcBef>
                          <a:spcPts val="480"/>
                        </a:spcBef>
                        <a:spcAft>
                          <a:spcPts val="0"/>
                        </a:spcAft>
                        <a:buClr>
                          <a:schemeClr val="hlink"/>
                        </a:buClr>
                        <a:buSzPct val="75000"/>
                        <a:buFont typeface="Noto Sans Symbols"/>
                        <a:buChar char="●"/>
                      </a:pPr>
                      <a:r>
                        <a:rPr b="0" i="0" lang="el-GR" sz="2400" u="none" cap="none" strike="noStrike">
                          <a:solidFill>
                            <a:schemeClr val="lt1"/>
                          </a:solidFill>
                          <a:latin typeface="Arial"/>
                          <a:ea typeface="Arial"/>
                          <a:cs typeface="Arial"/>
                          <a:sym typeface="Arial"/>
                        </a:rPr>
                        <a:t>Ριφαξιμίνη</a:t>
                      </a:r>
                    </a:p>
                  </a:txBody>
                  <a:tcPr marT="45725" marB="45725" marR="91450" marL="9145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solidFill>
                      <a:srgbClr val="000099"/>
                    </a:solidFill>
                  </a:tcPr>
                </a:tc>
                <a:tc>
                  <a:txBody>
                    <a:bodyPr>
                      <a:noAutofit/>
                    </a:bodyPr>
                    <a:lstStyle/>
                    <a:p>
                      <a:pPr indent="0" lvl="0" marL="0" marR="0" rtl="0" algn="l">
                        <a:lnSpc>
                          <a:spcPct val="100000"/>
                        </a:lnSpc>
                        <a:spcBef>
                          <a:spcPts val="0"/>
                        </a:spcBef>
                        <a:spcAft>
                          <a:spcPts val="0"/>
                        </a:spcAft>
                        <a:buClr>
                          <a:schemeClr val="hlink"/>
                        </a:buClr>
                        <a:buSzPct val="25000"/>
                        <a:buFont typeface="Noto Sans Symbols"/>
                        <a:buNone/>
                      </a:pPr>
                      <a:r>
                        <a:rPr b="1" i="0" lang="el-GR" sz="2800" u="none" cap="none" strike="noStrike">
                          <a:solidFill>
                            <a:srgbClr val="FF0000"/>
                          </a:solidFill>
                          <a:latin typeface="Arial"/>
                          <a:ea typeface="Arial"/>
                          <a:cs typeface="Arial"/>
                          <a:sym typeface="Arial"/>
                        </a:rPr>
                        <a:t>δυσκοιλιότητα</a:t>
                      </a:r>
                    </a:p>
                    <a:p>
                      <a:pPr indent="0" lvl="0" marL="0" marR="0" rtl="0" algn="l">
                        <a:lnSpc>
                          <a:spcPct val="100000"/>
                        </a:lnSpc>
                        <a:spcBef>
                          <a:spcPts val="480"/>
                        </a:spcBef>
                        <a:spcAft>
                          <a:spcPts val="0"/>
                        </a:spcAft>
                        <a:buClr>
                          <a:schemeClr val="hlink"/>
                        </a:buClr>
                        <a:buSzPct val="75000"/>
                        <a:buFont typeface="Noto Sans Symbols"/>
                        <a:buChar char="●"/>
                      </a:pPr>
                      <a:r>
                        <a:rPr b="1" i="0" lang="el-GR" sz="2400" u="none" cap="none" strike="noStrike">
                          <a:solidFill>
                            <a:srgbClr val="800000"/>
                          </a:solidFill>
                          <a:latin typeface="Arial"/>
                          <a:ea typeface="Arial"/>
                          <a:cs typeface="Arial"/>
                          <a:sym typeface="Arial"/>
                        </a:rPr>
                        <a:t> </a:t>
                      </a:r>
                      <a:r>
                        <a:rPr b="0" i="0" lang="el-GR" sz="2400" u="none" cap="none" strike="noStrike">
                          <a:solidFill>
                            <a:schemeClr val="lt1"/>
                          </a:solidFill>
                          <a:latin typeface="Arial"/>
                          <a:ea typeface="Arial"/>
                          <a:cs typeface="Arial"/>
                          <a:sym typeface="Arial"/>
                        </a:rPr>
                        <a:t>Διατροφή</a:t>
                      </a:r>
                    </a:p>
                    <a:p>
                      <a:pPr indent="0" lvl="0" marL="0" marR="0" rtl="0" algn="l">
                        <a:lnSpc>
                          <a:spcPct val="100000"/>
                        </a:lnSpc>
                        <a:spcBef>
                          <a:spcPts val="400"/>
                        </a:spcBef>
                        <a:spcAft>
                          <a:spcPts val="0"/>
                        </a:spcAft>
                        <a:buClr>
                          <a:schemeClr val="hlink"/>
                        </a:buClr>
                        <a:buSzPct val="75000"/>
                        <a:buFont typeface="Noto Sans Symbols"/>
                        <a:buChar char="●"/>
                      </a:pPr>
                      <a:r>
                        <a:rPr b="0" i="0" lang="el-GR" sz="2000" u="none" cap="none" strike="noStrike">
                          <a:solidFill>
                            <a:schemeClr val="lt1"/>
                          </a:solidFill>
                          <a:latin typeface="Arial"/>
                          <a:ea typeface="Arial"/>
                          <a:cs typeface="Arial"/>
                          <a:sym typeface="Arial"/>
                        </a:rPr>
                        <a:t> 5 ΗΤ</a:t>
                      </a:r>
                      <a:r>
                        <a:rPr b="0" i="0" lang="el-GR" sz="1600" u="none" cap="none" strike="noStrike">
                          <a:solidFill>
                            <a:schemeClr val="lt1"/>
                          </a:solidFill>
                          <a:latin typeface="Arial"/>
                          <a:ea typeface="Arial"/>
                          <a:cs typeface="Arial"/>
                          <a:sym typeface="Arial"/>
                        </a:rPr>
                        <a:t>3</a:t>
                      </a:r>
                      <a:r>
                        <a:rPr b="0" i="0" lang="el-GR" sz="2000" u="none" cap="none" strike="noStrike">
                          <a:solidFill>
                            <a:schemeClr val="lt1"/>
                          </a:solidFill>
                          <a:latin typeface="Arial"/>
                          <a:ea typeface="Arial"/>
                          <a:cs typeface="Arial"/>
                          <a:sym typeface="Arial"/>
                        </a:rPr>
                        <a:t> &amp; 5 HT</a:t>
                      </a:r>
                      <a:r>
                        <a:rPr b="0" i="0" lang="el-GR" sz="1600" u="none" cap="none" strike="noStrike">
                          <a:solidFill>
                            <a:schemeClr val="lt1"/>
                          </a:solidFill>
                          <a:latin typeface="Arial"/>
                          <a:ea typeface="Arial"/>
                          <a:cs typeface="Arial"/>
                          <a:sym typeface="Arial"/>
                        </a:rPr>
                        <a:t>4</a:t>
                      </a:r>
                      <a:r>
                        <a:rPr b="0" i="0" lang="el-GR" sz="2000" u="none" cap="none" strike="noStrike">
                          <a:solidFill>
                            <a:schemeClr val="lt1"/>
                          </a:solidFill>
                          <a:latin typeface="Arial"/>
                          <a:ea typeface="Arial"/>
                          <a:cs typeface="Arial"/>
                          <a:sym typeface="Arial"/>
                        </a:rPr>
                        <a:t> αγωνιστές</a:t>
                      </a:r>
                    </a:p>
                    <a:p>
                      <a:pPr indent="0" lvl="0" marL="0" marR="0" rtl="0" algn="l">
                        <a:lnSpc>
                          <a:spcPct val="100000"/>
                        </a:lnSpc>
                        <a:spcBef>
                          <a:spcPts val="400"/>
                        </a:spcBef>
                        <a:spcAft>
                          <a:spcPts val="0"/>
                        </a:spcAft>
                        <a:buClr>
                          <a:schemeClr val="hlink"/>
                        </a:buClr>
                        <a:buSzPct val="75000"/>
                        <a:buFont typeface="Noto Sans Symbols"/>
                        <a:buChar char="●"/>
                      </a:pPr>
                      <a:r>
                        <a:rPr b="0" i="0" lang="el-GR" sz="2000" u="none" cap="none" strike="noStrike">
                          <a:solidFill>
                            <a:schemeClr val="lt1"/>
                          </a:solidFill>
                          <a:latin typeface="Arial"/>
                          <a:ea typeface="Arial"/>
                          <a:cs typeface="Arial"/>
                          <a:sym typeface="Arial"/>
                        </a:rPr>
                        <a:t> Lubiprostone (;)</a:t>
                      </a:r>
                    </a:p>
                    <a:p>
                      <a:pPr indent="0" lvl="0" marL="0" marR="0" rtl="0" algn="l">
                        <a:lnSpc>
                          <a:spcPct val="100000"/>
                        </a:lnSpc>
                        <a:spcBef>
                          <a:spcPts val="400"/>
                        </a:spcBef>
                        <a:spcAft>
                          <a:spcPts val="0"/>
                        </a:spcAft>
                        <a:buClr>
                          <a:schemeClr val="hlink"/>
                        </a:buClr>
                        <a:buSzPct val="75000"/>
                        <a:buFont typeface="Noto Sans Symbols"/>
                        <a:buChar char="●"/>
                      </a:pPr>
                      <a:r>
                        <a:rPr b="0" i="0" lang="el-GR" sz="2000" u="none" cap="none" strike="noStrike">
                          <a:solidFill>
                            <a:schemeClr val="lt1"/>
                          </a:solidFill>
                          <a:latin typeface="Arial"/>
                          <a:ea typeface="Arial"/>
                          <a:cs typeface="Arial"/>
                          <a:sym typeface="Arial"/>
                        </a:rPr>
                        <a:t> Linaclotide (;)</a:t>
                      </a:r>
                    </a:p>
                  </a:txBody>
                  <a:tcPr marT="45725" marB="45725" marR="91450" marL="9145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solidFill>
                      <a:srgbClr val="000099"/>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6" name="Shape 636"/>
        <p:cNvGrpSpPr/>
        <p:nvPr/>
      </p:nvGrpSpPr>
      <p:grpSpPr>
        <a:xfrm>
          <a:off x="0" y="0"/>
          <a:ext cx="0" cy="0"/>
          <a:chOff x="0" y="0"/>
          <a:chExt cx="0" cy="0"/>
        </a:xfrm>
      </p:grpSpPr>
      <p:sp>
        <p:nvSpPr>
          <p:cNvPr id="637" name="Shape 637"/>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38" name="Shape 638"/>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O </a:t>
            </a:r>
            <a:r>
              <a:rPr b="1" i="0" lang="el-GR" sz="2800" u="none" cap="none" strike="noStrike">
                <a:solidFill>
                  <a:schemeClr val="dk1"/>
                </a:solidFill>
                <a:latin typeface="Calibri"/>
                <a:ea typeface="Calibri"/>
                <a:cs typeface="Calibri"/>
                <a:sym typeface="Calibri"/>
              </a:rPr>
              <a:t>Jeffrey Roberts </a:t>
            </a:r>
            <a:r>
              <a:rPr b="0" i="0" lang="el-GR" sz="2800" u="none" cap="none" strike="noStrike">
                <a:solidFill>
                  <a:schemeClr val="dk1"/>
                </a:solidFill>
                <a:latin typeface="Calibri"/>
                <a:ea typeface="Calibri"/>
                <a:cs typeface="Calibri"/>
                <a:sym typeface="Calibri"/>
              </a:rPr>
              <a:t>ιδρυτής του </a:t>
            </a:r>
            <a:r>
              <a:rPr b="1" i="0" lang="el-GR" sz="2800" u="none" cap="none" strike="noStrike">
                <a:solidFill>
                  <a:schemeClr val="dk1"/>
                </a:solidFill>
                <a:latin typeface="Calibri"/>
                <a:ea typeface="Calibri"/>
                <a:cs typeface="Calibri"/>
                <a:sym typeface="Calibri"/>
              </a:rPr>
              <a:t>IBS Self Help and Support Group </a:t>
            </a:r>
            <a:r>
              <a:rPr b="0" i="0" lang="el-GR" sz="2800" u="none" cap="none" strike="noStrike">
                <a:solidFill>
                  <a:schemeClr val="dk1"/>
                </a:solidFill>
                <a:latin typeface="Calibri"/>
                <a:ea typeface="Calibri"/>
                <a:cs typeface="Calibri"/>
                <a:sym typeface="Calibri"/>
              </a:rPr>
              <a:t>(</a:t>
            </a:r>
            <a:r>
              <a:rPr b="1" i="0" lang="el-GR" sz="2800" u="none" cap="none" strike="noStrike">
                <a:solidFill>
                  <a:schemeClr val="dk1"/>
                </a:solidFill>
                <a:latin typeface="Calibri"/>
                <a:ea typeface="Calibri"/>
                <a:cs typeface="Calibri"/>
                <a:sym typeface="Calibri"/>
              </a:rPr>
              <a:t>www.ibsgroup.org</a:t>
            </a:r>
            <a:r>
              <a:rPr b="0" i="0" lang="el-GR" sz="2800" u="none" cap="none" strike="noStrike">
                <a:solidFill>
                  <a:schemeClr val="dk1"/>
                </a:solidFill>
                <a:latin typeface="Calibri"/>
                <a:ea typeface="Calibri"/>
                <a:cs typeface="Calibri"/>
                <a:sym typeface="Calibri"/>
              </a:rPr>
              <a:t>) δίνει απαντήσεις σε 10 μύθους των ασθενών:</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ct val="100000"/>
              <a:buFont typeface="Arial"/>
              <a:buAutoNum type="arabicPeriod"/>
            </a:pPr>
            <a:r>
              <a:rPr b="1" i="0" lang="el-GR" sz="2800" u="none" cap="none" strike="noStrike">
                <a:solidFill>
                  <a:schemeClr val="dk1"/>
                </a:solidFill>
                <a:latin typeface="Calibri"/>
                <a:ea typeface="Calibri"/>
                <a:cs typeface="Calibri"/>
                <a:sym typeface="Calibri"/>
              </a:rPr>
              <a:t>Μπορώ να διαγνώσω το ΣΕΕ μόνος μου.</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ΟΧΙ. Να δεις τον γιατρό σου καθώς και άλλες καταστάσεις – νόσοι έχουν   παρόμοια ή ίδια συμπτώματα.</a:t>
            </a:r>
          </a:p>
          <a:p>
            <a:pPr indent="0" lvl="0" marL="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2.</a:t>
            </a:r>
            <a:r>
              <a:rPr b="0" i="0" lang="el-GR" sz="2800" u="none" cap="none" strike="noStrike">
                <a:solidFill>
                  <a:schemeClr val="dk1"/>
                </a:solidFill>
                <a:latin typeface="Calibri"/>
                <a:ea typeface="Calibri"/>
                <a:cs typeface="Calibri"/>
                <a:sym typeface="Calibri"/>
              </a:rPr>
              <a:t> </a:t>
            </a:r>
            <a:r>
              <a:rPr b="1" i="0" lang="el-GR" sz="2800" u="none" cap="none" strike="noStrike">
                <a:solidFill>
                  <a:schemeClr val="dk1"/>
                </a:solidFill>
                <a:latin typeface="Calibri"/>
                <a:ea typeface="Calibri"/>
                <a:cs typeface="Calibri"/>
                <a:sym typeface="Calibri"/>
              </a:rPr>
              <a:t>Τα συμπτώματα του ΣΕΕ είναι ίδια σε όλους.</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ΟΧΙ. Κάποιοι μπορεί να έχουν διάρροια, άλλοι δυσκοιλιότητα με ή χωρίς  μετεωρισμό αλλά όλοι θα έχουν κοιλιαλγία ή κοιλιακή δυσφορία αν έχουν ΣΕΕ.</a:t>
            </a:r>
          </a:p>
          <a:p>
            <a:pPr indent="0" lvl="0" marL="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3. Το ΣΕΕ θα κάνει άθλια την ζωή μου.</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Μπορεί, αν και πολλοί δεν θα επηρεαστούν άσχημα. Η ποιότητα ζωής δεν θα χαθεί επειδή έχεις ΣΕΕ.</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2" name="Shape 642"/>
        <p:cNvGrpSpPr/>
        <p:nvPr/>
      </p:nvGrpSpPr>
      <p:grpSpPr>
        <a:xfrm>
          <a:off x="0" y="0"/>
          <a:ext cx="0" cy="0"/>
          <a:chOff x="0" y="0"/>
          <a:chExt cx="0" cy="0"/>
        </a:xfrm>
      </p:grpSpPr>
      <p:sp>
        <p:nvSpPr>
          <p:cNvPr id="643" name="Shape 643"/>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44" name="Shape 644"/>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chemeClr val="dk1"/>
              </a:buClr>
              <a:buSzPct val="25000"/>
              <a:buFont typeface="Arial"/>
              <a:buNone/>
            </a:pPr>
            <a:r>
              <a:rPr b="1" i="0" lang="el-GR" sz="2590" u="none" cap="none" strike="noStrike">
                <a:solidFill>
                  <a:schemeClr val="dk1"/>
                </a:solidFill>
                <a:latin typeface="Calibri"/>
                <a:ea typeface="Calibri"/>
                <a:cs typeface="Calibri"/>
                <a:sym typeface="Calibri"/>
              </a:rPr>
              <a:t>4. Μόνο οι γυναίκες προσβάλλονται.</a:t>
            </a:r>
          </a:p>
          <a:p>
            <a:pPr indent="0" lvl="0" marL="0" marR="0" rtl="0" algn="l">
              <a:lnSpc>
                <a:spcPct val="7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ΟΧΙ. Άνδρες μπορεί να πάσχουν επίσης αν και είναι λιγότερο πιθανό.</a:t>
            </a:r>
          </a:p>
          <a:p>
            <a:pPr indent="0" lvl="0" marL="0" marR="0" rtl="0" algn="l">
              <a:lnSpc>
                <a:spcPct val="7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 </a:t>
            </a:r>
          </a:p>
          <a:p>
            <a:pPr indent="0" lvl="0" marL="0" marR="0" rtl="0" algn="l">
              <a:lnSpc>
                <a:spcPct val="70000"/>
              </a:lnSpc>
              <a:spcBef>
                <a:spcPts val="1000"/>
              </a:spcBef>
              <a:spcAft>
                <a:spcPts val="0"/>
              </a:spcAft>
              <a:buClr>
                <a:schemeClr val="dk1"/>
              </a:buClr>
              <a:buSzPct val="25000"/>
              <a:buFont typeface="Arial"/>
              <a:buNone/>
            </a:pPr>
            <a:r>
              <a:rPr b="1" i="0" lang="el-GR" sz="2590" u="none" cap="none" strike="noStrike">
                <a:solidFill>
                  <a:schemeClr val="dk1"/>
                </a:solidFill>
                <a:latin typeface="Calibri"/>
                <a:ea typeface="Calibri"/>
                <a:cs typeface="Calibri"/>
                <a:sym typeface="Calibri"/>
              </a:rPr>
              <a:t>5. Μπορεί να οδηγήσει σε καρκίνο ή κάτι παρόμοια κακό.</a:t>
            </a:r>
          </a:p>
          <a:p>
            <a:pPr indent="0" lvl="0" marL="0" marR="0" rtl="0" algn="l">
              <a:lnSpc>
                <a:spcPct val="7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ΟΧΙ. Το ΣΕΕ δεν μπορεί να οδηγήσει ποτέ σε καρκίνο. </a:t>
            </a:r>
          </a:p>
          <a:p>
            <a:pPr indent="0" lvl="0" marL="0" marR="0" rtl="0" algn="l">
              <a:lnSpc>
                <a:spcPct val="7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	</a:t>
            </a:r>
          </a:p>
          <a:p>
            <a:pPr indent="0" lvl="0" marL="0" marR="0" rtl="0" algn="l">
              <a:lnSpc>
                <a:spcPct val="70000"/>
              </a:lnSpc>
              <a:spcBef>
                <a:spcPts val="1000"/>
              </a:spcBef>
              <a:spcAft>
                <a:spcPts val="0"/>
              </a:spcAft>
              <a:buClr>
                <a:schemeClr val="dk1"/>
              </a:buClr>
              <a:buSzPct val="25000"/>
              <a:buFont typeface="Arial"/>
              <a:buNone/>
            </a:pPr>
            <a:r>
              <a:rPr b="1" i="0" lang="el-GR" sz="2590" u="none" cap="none" strike="noStrike">
                <a:solidFill>
                  <a:schemeClr val="dk1"/>
                </a:solidFill>
                <a:latin typeface="Calibri"/>
                <a:ea typeface="Calibri"/>
                <a:cs typeface="Calibri"/>
                <a:sym typeface="Calibri"/>
              </a:rPr>
              <a:t>6. Το ΣΕΕ προκαλείτε από το stress.</a:t>
            </a:r>
          </a:p>
          <a:p>
            <a:pPr indent="0" lvl="0" marL="0" marR="0" rtl="0" algn="l">
              <a:lnSpc>
                <a:spcPct val="7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Το stress είναι ένας σημαντικός παράγοντας που μπορεί να κάνει χειρότερα την κατάσταση αλλά δεν φαίνεται να είναι η αιτία. Λοιμώξεις, φλεγμονές και «κακά» βακτήρια φαίνεται να παίζουν  σημαντικό ρόλο.</a:t>
            </a:r>
          </a:p>
          <a:p>
            <a:pPr indent="0" lvl="0" marL="0" marR="0" rtl="0" algn="l">
              <a:lnSpc>
                <a:spcPct val="7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 </a:t>
            </a:r>
          </a:p>
          <a:p>
            <a:pPr indent="0" lvl="0" marL="0" marR="0" rtl="0" algn="l">
              <a:lnSpc>
                <a:spcPct val="70000"/>
              </a:lnSpc>
              <a:spcBef>
                <a:spcPts val="1000"/>
              </a:spcBef>
              <a:spcAft>
                <a:spcPts val="0"/>
              </a:spcAft>
              <a:buClr>
                <a:schemeClr val="dk1"/>
              </a:buClr>
              <a:buSzPct val="25000"/>
              <a:buFont typeface="Arial"/>
              <a:buNone/>
            </a:pPr>
            <a:r>
              <a:rPr b="1" i="0" lang="el-GR" sz="2590" u="none" cap="none" strike="noStrike">
                <a:solidFill>
                  <a:schemeClr val="dk1"/>
                </a:solidFill>
                <a:latin typeface="Calibri"/>
                <a:ea typeface="Calibri"/>
                <a:cs typeface="Calibri"/>
                <a:sym typeface="Calibri"/>
              </a:rPr>
              <a:t>7. Είναι όλα στο κεφάλι μου.(στην φαντασία μου.)</a:t>
            </a:r>
          </a:p>
          <a:p>
            <a:pPr indent="0" lvl="0" marL="0" marR="0" rtl="0" algn="l">
              <a:lnSpc>
                <a:spcPct val="70000"/>
              </a:lnSpc>
              <a:spcBef>
                <a:spcPts val="1000"/>
              </a:spcBef>
              <a:spcAft>
                <a:spcPts val="0"/>
              </a:spcAft>
              <a:buClr>
                <a:schemeClr val="dk1"/>
              </a:buClr>
              <a:buSzPct val="25000"/>
              <a:buFont typeface="Arial"/>
              <a:buNone/>
            </a:pPr>
            <a:r>
              <a:rPr b="0" i="0" lang="el-GR" sz="2590" u="none" cap="none" strike="noStrike">
                <a:solidFill>
                  <a:schemeClr val="dk1"/>
                </a:solidFill>
                <a:latin typeface="Calibri"/>
                <a:ea typeface="Calibri"/>
                <a:cs typeface="Calibri"/>
                <a:sym typeface="Calibri"/>
              </a:rPr>
              <a:t>Ωραία. Νοιώθεις τα συμπτώματα μέσω του εγκεφάλου αλλά το πρόβλημα δεν έχει να κάνει με αυτόν. Η διαταραχή αφορά το έντερο.</a:t>
            </a:r>
          </a:p>
          <a:p>
            <a:pPr indent="0" lvl="0" marL="0" marR="0" rtl="0" algn="l">
              <a:lnSpc>
                <a:spcPct val="70000"/>
              </a:lnSpc>
              <a:spcBef>
                <a:spcPts val="1000"/>
              </a:spcBef>
              <a:buClr>
                <a:schemeClr val="dk1"/>
              </a:buClr>
              <a:buSzPct val="25000"/>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8" name="Shape 648"/>
        <p:cNvGrpSpPr/>
        <p:nvPr/>
      </p:nvGrpSpPr>
      <p:grpSpPr>
        <a:xfrm>
          <a:off x="0" y="0"/>
          <a:ext cx="0" cy="0"/>
          <a:chOff x="0" y="0"/>
          <a:chExt cx="0" cy="0"/>
        </a:xfrm>
      </p:grpSpPr>
      <p:sp>
        <p:nvSpPr>
          <p:cNvPr id="649" name="Shape 64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50" name="Shape 65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8. Καταναλώνοντας φυτικές ίνες θα θεραπεύσω το ΣΕΕ.</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Δυστυχώς δεν είναι αλήθεια. Οι ίνες μπορεί να βοηθήσουν ενίοτε στην δυσκοιλιότητα αλλά όχι στα άλλα συμπτώματα. </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0" lvl="0" marL="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9. Δεν υπάρχει θεραπεία. Μάθε να ζεις με αυτό.</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Απόλυτα αναληθές. Αποτελεσματική αγωγή υπάρχει και μια συνδυαστική προσέγγιση (με διατροφή και άσκηση) μπορεί να προσφέρει πραγματικό όφελος.</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 </a:t>
            </a:r>
          </a:p>
          <a:p>
            <a:pPr indent="0" lvl="0" marL="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10. Το ΣΕΕ  θα μειώσει το προσδόκιμο επιβίωσης.</a:t>
            </a:r>
          </a:p>
          <a:p>
            <a:pPr indent="0" lvl="0" marL="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ΟΧΙ. Φάνηκε σε μελέτη ότι οι πάσχοντες από ΣΕΕ ζουν περισσότερο (κατά λίγες ημέρες!!.)</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4" name="Shape 654"/>
        <p:cNvGrpSpPr/>
        <p:nvPr/>
      </p:nvGrpSpPr>
      <p:grpSpPr>
        <a:xfrm>
          <a:off x="0" y="0"/>
          <a:ext cx="0" cy="0"/>
          <a:chOff x="0" y="0"/>
          <a:chExt cx="0" cy="0"/>
        </a:xfrm>
      </p:grpSpPr>
      <p:sp>
        <p:nvSpPr>
          <p:cNvPr id="655" name="Shape 655"/>
          <p:cNvSpPr txBox="1"/>
          <p:nvPr>
            <p:ph type="title"/>
          </p:nvPr>
        </p:nvSpPr>
        <p:spPr>
          <a:xfrm>
            <a:off x="609600" y="277813"/>
            <a:ext cx="10972799" cy="11398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graphicFrame>
        <p:nvGraphicFramePr>
          <p:cNvPr id="656" name="Shape 656"/>
          <p:cNvGraphicFramePr/>
          <p:nvPr/>
        </p:nvGraphicFramePr>
        <p:xfrm>
          <a:off x="1981200" y="1600200"/>
          <a:ext cx="3000000" cy="3000000"/>
        </p:xfrm>
        <a:graphic>
          <a:graphicData uri="http://schemas.openxmlformats.org/drawingml/2006/table">
            <a:tbl>
              <a:tblPr bandRow="1" firstRow="1">
                <a:noFill/>
                <a:tableStyleId>{EDFAC826-8739-4618-AA31-AFEEA7FBB5A9}</a:tableStyleId>
              </a:tblPr>
              <a:tblGrid>
                <a:gridCol w="8229600"/>
              </a:tblGrid>
              <a:tr h="4853000">
                <a:tc>
                  <a:txBody>
                    <a:bodyPr>
                      <a:noAutofit/>
                    </a:bodyPr>
                    <a:lstStyle/>
                    <a:p>
                      <a:pPr indent="0" lvl="0" marL="0" marR="0" rtl="0" algn="l">
                        <a:spcBef>
                          <a:spcPts val="0"/>
                        </a:spcBef>
                        <a:buSzPct val="25000"/>
                        <a:buNone/>
                      </a:pPr>
                      <a:r>
                        <a:t/>
                      </a:r>
                      <a:endParaRPr sz="1800"/>
                    </a:p>
                  </a:txBody>
                  <a:tcPr marT="45725" marB="45725" marR="91450" marL="91450"/>
                </a:tc>
              </a:tr>
            </a:tbl>
          </a:graphicData>
        </a:graphic>
      </p:graphicFrame>
      <p:pic>
        <p:nvPicPr>
          <p:cNvPr id="657" name="Shape 657"/>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1" name="Shape 661"/>
        <p:cNvGrpSpPr/>
        <p:nvPr/>
      </p:nvGrpSpPr>
      <p:grpSpPr>
        <a:xfrm>
          <a:off x="0" y="0"/>
          <a:ext cx="0" cy="0"/>
          <a:chOff x="0" y="0"/>
          <a:chExt cx="0" cy="0"/>
        </a:xfrm>
      </p:grpSpPr>
      <p:sp>
        <p:nvSpPr>
          <p:cNvPr id="662" name="Shape 662"/>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63" name="Shape 663"/>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rgbClr val="0C0C0C"/>
              </a:buClr>
              <a:buSzPct val="25000"/>
              <a:buFont typeface="Arial"/>
              <a:buNone/>
            </a:pPr>
            <a:r>
              <a:rPr b="1" i="0" lang="el-GR" sz="4000" u="none" cap="none" strike="noStrike">
                <a:solidFill>
                  <a:srgbClr val="0C0C0C"/>
                </a:solidFill>
                <a:latin typeface="Calibri"/>
                <a:ea typeface="Calibri"/>
                <a:cs typeface="Calibri"/>
                <a:sym typeface="Calibri"/>
              </a:rPr>
              <a:t>Συμπεράσματα και μηνύματα</a:t>
            </a:r>
          </a:p>
          <a:p>
            <a:pPr indent="0" lvl="0" marL="0" marR="0" rtl="0" algn="ctr">
              <a:lnSpc>
                <a:spcPct val="80000"/>
              </a:lnSpc>
              <a:spcBef>
                <a:spcPts val="1000"/>
              </a:spcBef>
              <a:spcAft>
                <a:spcPts val="0"/>
              </a:spcAft>
              <a:buClr>
                <a:schemeClr val="dk1"/>
              </a:buClr>
              <a:buSzPct val="25000"/>
              <a:buFont typeface="Arial"/>
              <a:buNone/>
            </a:pPr>
            <a:r>
              <a:t/>
            </a:r>
            <a:endParaRPr b="1" i="0" sz="4000" u="none" cap="none" strike="noStrike">
              <a:solidFill>
                <a:srgbClr val="0C0C0C"/>
              </a:solidFill>
              <a:latin typeface="Calibri"/>
              <a:ea typeface="Calibri"/>
              <a:cs typeface="Calibri"/>
              <a:sym typeface="Calibri"/>
            </a:endParaRPr>
          </a:p>
          <a:p>
            <a:pPr indent="-228600" lvl="0" marL="228600" marR="0" rtl="0" algn="ctr">
              <a:lnSpc>
                <a:spcPct val="90000"/>
              </a:lnSpc>
              <a:spcBef>
                <a:spcPts val="1000"/>
              </a:spcBef>
              <a:spcAft>
                <a:spcPts val="0"/>
              </a:spcAft>
              <a:buClr>
                <a:schemeClr val="dk1"/>
              </a:buClr>
              <a:buSzPct val="25000"/>
              <a:buFont typeface="Arial"/>
              <a:buNone/>
            </a:pPr>
            <a:r>
              <a:t/>
            </a:r>
            <a:endParaRPr b="1" i="0" sz="2800" u="none" cap="none" strike="noStrike">
              <a:solidFill>
                <a:srgbClr val="0C0C0C"/>
              </a:solidFill>
              <a:latin typeface="Calibri"/>
              <a:ea typeface="Calibri"/>
              <a:cs typeface="Calibri"/>
              <a:sym typeface="Calibri"/>
            </a:endParaRP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pic>
        <p:nvPicPr>
          <p:cNvPr id="664" name="Shape 664"/>
          <p:cNvPicPr preferRelativeResize="0"/>
          <p:nvPr/>
        </p:nvPicPr>
        <p:blipFill rotWithShape="1">
          <a:blip r:embed="rId3">
            <a:alphaModFix/>
          </a:blip>
          <a:srcRect b="0" l="0" r="0" t="0"/>
          <a:stretch/>
        </p:blipFill>
        <p:spPr>
          <a:xfrm>
            <a:off x="1828431" y="1649922"/>
            <a:ext cx="8535140" cy="4727388"/>
          </a:xfrm>
          <a:prstGeom prst="rect">
            <a:avLst/>
          </a:prstGeom>
          <a:noFill/>
          <a:ln>
            <a:noFill/>
          </a:ln>
        </p:spPr>
      </p:pic>
      <p:sp>
        <p:nvSpPr>
          <p:cNvPr id="665" name="Shape 665"/>
          <p:cNvSpPr txBox="1"/>
          <p:nvPr/>
        </p:nvSpPr>
        <p:spPr>
          <a:xfrm>
            <a:off x="1828431" y="6377310"/>
            <a:ext cx="8535140"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l-GR" sz="2800" u="none" cap="none" strike="noStrike">
                <a:solidFill>
                  <a:srgbClr val="0C0C0C"/>
                </a:solidFill>
                <a:latin typeface="Calibri"/>
                <a:ea typeface="Calibri"/>
                <a:cs typeface="Calibri"/>
                <a:sym typeface="Calibri"/>
              </a:rPr>
              <a:t>κάθε ασθενής είναι ξεχωριστός!</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9" name="Shape 669"/>
        <p:cNvGrpSpPr/>
        <p:nvPr/>
      </p:nvGrpSpPr>
      <p:grpSpPr>
        <a:xfrm>
          <a:off x="0" y="0"/>
          <a:ext cx="0" cy="0"/>
          <a:chOff x="0" y="0"/>
          <a:chExt cx="0" cy="0"/>
        </a:xfrm>
      </p:grpSpPr>
      <p:sp>
        <p:nvSpPr>
          <p:cNvPr id="670" name="Shape 670"/>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71" name="Shape 671"/>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t/>
            </a:r>
            <a:endParaRPr b="1"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«Το μυστικό της επιτυχίας είναι </a:t>
            </a:r>
            <a:r>
              <a:rPr b="1" i="1" lang="el-GR" sz="2800" u="none" cap="none" strike="noStrike">
                <a:solidFill>
                  <a:schemeClr val="dk1"/>
                </a:solidFill>
                <a:latin typeface="Calibri"/>
                <a:ea typeface="Calibri"/>
                <a:cs typeface="Calibri"/>
                <a:sym typeface="Calibri"/>
              </a:rPr>
              <a:t>να εμπνέεις εμπιστοσύνη</a:t>
            </a:r>
            <a:r>
              <a:rPr b="1" i="0" lang="el-GR" sz="2800" u="none" cap="none" strike="noStrike">
                <a:solidFill>
                  <a:schemeClr val="dk1"/>
                </a:solidFill>
                <a:latin typeface="Calibri"/>
                <a:ea typeface="Calibri"/>
                <a:cs typeface="Calibri"/>
                <a:sym typeface="Calibri"/>
              </a:rPr>
              <a:t>. </a:t>
            </a: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Με πιο τρόπο μεταδίδεται αυτό στους άλλους. Δεν ξέρω.</a:t>
            </a: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Γνωρίζω μόνο πως δεν αποκτάται από τα βιβλία.</a:t>
            </a: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Είναι ένα μαγικό δώρο που έχει δοθεί σε ορισμένους όταν γεννηθήκανε.</a:t>
            </a:r>
          </a:p>
          <a:p>
            <a:pPr indent="-228600" lvl="0" marL="22860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Ο γιατρός που κατέχει αυτό το δώρο θα μπορούσε και νεκρούς να αναστήσει!»</a:t>
            </a:r>
          </a:p>
          <a:p>
            <a:pPr indent="-228600" lvl="0" marL="228600" marR="0" rtl="0" algn="ctr">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                                    Axel Munte (1955)</a:t>
            </a:r>
          </a:p>
          <a:p>
            <a:pPr indent="-228600" lvl="0" marL="228600" marR="0" rtl="0" algn="r">
              <a:lnSpc>
                <a:spcPct val="90000"/>
              </a:lnSpc>
              <a:spcBef>
                <a:spcPts val="1000"/>
              </a:spcBef>
              <a:spcAft>
                <a:spcPts val="0"/>
              </a:spcAft>
              <a:buClr>
                <a:schemeClr val="dk1"/>
              </a:buClr>
              <a:buSzPct val="25000"/>
              <a:buFont typeface="Arial"/>
              <a:buNone/>
            </a:pPr>
            <a:r>
              <a:rPr b="1" i="1" lang="el-GR" sz="2800" u="none" cap="none" strike="noStrike">
                <a:solidFill>
                  <a:schemeClr val="dk1"/>
                </a:solidFill>
                <a:latin typeface="Calibri"/>
                <a:ea typeface="Calibri"/>
                <a:cs typeface="Calibri"/>
                <a:sym typeface="Calibri"/>
              </a:rPr>
              <a:t>Ο. Μανούσος: Κολίτιδες και «κολίτιδες»</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5" name="Shape 675"/>
        <p:cNvGrpSpPr/>
        <p:nvPr/>
      </p:nvGrpSpPr>
      <p:grpSpPr>
        <a:xfrm>
          <a:off x="0" y="0"/>
          <a:ext cx="0" cy="0"/>
          <a:chOff x="0" y="0"/>
          <a:chExt cx="0" cy="0"/>
        </a:xfrm>
      </p:grpSpPr>
      <p:sp>
        <p:nvSpPr>
          <p:cNvPr id="676" name="Shape 676"/>
          <p:cNvSpPr txBox="1"/>
          <p:nvPr>
            <p:ph type="title"/>
          </p:nvPr>
        </p:nvSpPr>
        <p:spPr>
          <a:xfrm>
            <a:off x="1524000" y="5589587"/>
            <a:ext cx="9144000" cy="1268411"/>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Times New Roman"/>
              <a:buNone/>
            </a:pPr>
            <a:r>
              <a:rPr b="1" i="0" lang="el-GR" sz="4400" u="none" cap="none" strike="noStrike">
                <a:solidFill>
                  <a:schemeClr val="dk1"/>
                </a:solidFill>
                <a:latin typeface="Times New Roman"/>
                <a:ea typeface="Times New Roman"/>
                <a:cs typeface="Times New Roman"/>
                <a:sym typeface="Times New Roman"/>
              </a:rPr>
              <a:t>ευχαριστώ για την προσοχή σας</a:t>
            </a:r>
          </a:p>
        </p:txBody>
      </p:sp>
      <p:pic>
        <p:nvPicPr>
          <p:cNvPr id="677" name="Shape 677"/>
          <p:cNvPicPr preferRelativeResize="0"/>
          <p:nvPr/>
        </p:nvPicPr>
        <p:blipFill rotWithShape="1">
          <a:blip r:embed="rId3">
            <a:alphaModFix/>
          </a:blip>
          <a:srcRect b="0" l="0" r="0" t="0"/>
          <a:stretch/>
        </p:blipFill>
        <p:spPr>
          <a:xfrm>
            <a:off x="2063750" y="333375"/>
            <a:ext cx="8137525" cy="5405437"/>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1" name="Shape 681"/>
        <p:cNvGrpSpPr/>
        <p:nvPr/>
      </p:nvGrpSpPr>
      <p:grpSpPr>
        <a:xfrm>
          <a:off x="0" y="0"/>
          <a:ext cx="0" cy="0"/>
          <a:chOff x="0" y="0"/>
          <a:chExt cx="0" cy="0"/>
        </a:xfrm>
      </p:grpSpPr>
      <p:sp>
        <p:nvSpPr>
          <p:cNvPr id="682" name="Shape 682"/>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683" name="Shape 683"/>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44" name="Shape 144"/>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προσεκτική λήψη ιστορικού </a:t>
            </a:r>
          </a:p>
          <a:p>
            <a:pPr indent="0" lvl="0" marL="0" marR="0" rtl="0" algn="l">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(ηλικία, διάρκεια συμπτωμάτων, συμπτώματα «συναγερμού»)</a:t>
            </a:r>
          </a:p>
          <a:p>
            <a:pPr indent="0" lvl="0" marL="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λεπτομερή κλινική εξέταση και δακτυλική</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εξατομίκευση κάθε περίπτωσης</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προσοχή στο γεγονός ότι συχνά οι ασθενείς αλλά και γιατροί «φορτώνουν» τις ενοχλήσεις τους στο «άγχος» και την «στεναχώρια»</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0" y="0"/>
            <a:ext cx="12192000" cy="965914"/>
          </a:xfrm>
          <a:prstGeom prst="rect">
            <a:avLst/>
          </a:prstGeom>
          <a:solidFill>
            <a:schemeClr val="accen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l-GR" sz="4400" u="none" cap="none" strike="noStrike">
                <a:solidFill>
                  <a:schemeClr val="dk1"/>
                </a:solidFill>
                <a:latin typeface="Calibri"/>
                <a:ea typeface="Calibri"/>
                <a:cs typeface="Calibri"/>
                <a:sym typeface="Calibri"/>
              </a:rPr>
              <a:t>Σύνδρομο Ευερέθιστου Εντέρου</a:t>
            </a:r>
          </a:p>
        </p:txBody>
      </p:sp>
      <p:sp>
        <p:nvSpPr>
          <p:cNvPr id="150" name="Shape 150"/>
          <p:cNvSpPr txBox="1"/>
          <p:nvPr>
            <p:ph idx="1" type="body"/>
          </p:nvPr>
        </p:nvSpPr>
        <p:spPr>
          <a:xfrm>
            <a:off x="0" y="1146220"/>
            <a:ext cx="12192000" cy="571177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25000"/>
              <a:buFont typeface="Arial"/>
              <a:buNone/>
            </a:pPr>
            <a:r>
              <a:rPr b="0" i="0" lang="el-GR" sz="2800" u="none" cap="none" strike="noStrike">
                <a:solidFill>
                  <a:schemeClr val="dk1"/>
                </a:solidFill>
                <a:latin typeface="Calibri"/>
                <a:ea typeface="Calibri"/>
                <a:cs typeface="Calibri"/>
                <a:sym typeface="Calibri"/>
              </a:rPr>
              <a:t>Συμπτώματα που </a:t>
            </a:r>
            <a:r>
              <a:rPr b="1" i="0" lang="el-GR" sz="2800" u="none" cap="none" strike="noStrike">
                <a:solidFill>
                  <a:schemeClr val="dk1"/>
                </a:solidFill>
                <a:latin typeface="Calibri"/>
                <a:ea typeface="Calibri"/>
                <a:cs typeface="Calibri"/>
                <a:sym typeface="Calibri"/>
              </a:rPr>
              <a:t>απαιτούν</a:t>
            </a:r>
            <a:r>
              <a:rPr b="0" i="0" lang="el-GR" sz="2800" u="none" cap="none" strike="noStrike">
                <a:solidFill>
                  <a:schemeClr val="dk1"/>
                </a:solidFill>
                <a:latin typeface="Calibri"/>
                <a:ea typeface="Calibri"/>
                <a:cs typeface="Calibri"/>
                <a:sym typeface="Calibri"/>
              </a:rPr>
              <a:t> έλεγχο:</a:t>
            </a:r>
          </a:p>
          <a:p>
            <a:pPr indent="-228600" lvl="0" marL="228600" marR="0" rtl="0" algn="l">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νυχτερινή αφύπνιση</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αίμα στις κενώσεις</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πυρετός</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αναιμία</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«αδικαιολόγητη» απώλεια βάρους</a:t>
            </a:r>
          </a:p>
          <a:p>
            <a:pPr indent="-228600" lvl="0" marL="228600" marR="0" rtl="0" algn="l">
              <a:lnSpc>
                <a:spcPct val="90000"/>
              </a:lnSpc>
              <a:spcBef>
                <a:spcPts val="1000"/>
              </a:spcBef>
              <a:spcAft>
                <a:spcPts val="0"/>
              </a:spcAft>
              <a:buClr>
                <a:schemeClr val="dk1"/>
              </a:buClr>
              <a:buSzPct val="100000"/>
              <a:buFont typeface="Arial"/>
              <a:buChar char="•"/>
            </a:pPr>
            <a:r>
              <a:rPr b="0" i="0" lang="el-GR" sz="2800" u="none" cap="none" strike="noStrike">
                <a:solidFill>
                  <a:schemeClr val="dk1"/>
                </a:solidFill>
                <a:latin typeface="Calibri"/>
                <a:ea typeface="Calibri"/>
                <a:cs typeface="Calibri"/>
                <a:sym typeface="Calibri"/>
              </a:rPr>
              <a:t> ειλεός ή ατελής ειλεός</a:t>
            </a:r>
          </a:p>
          <a:p>
            <a:pPr indent="-228600" lvl="0" marL="228600" marR="0" rtl="0" algn="ctr">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ctr">
              <a:lnSpc>
                <a:spcPct val="90000"/>
              </a:lnSpc>
              <a:spcBef>
                <a:spcPts val="1000"/>
              </a:spcBef>
              <a:spcAft>
                <a:spcPts val="0"/>
              </a:spcAft>
              <a:buClr>
                <a:schemeClr val="dk1"/>
              </a:buClr>
              <a:buSzPct val="25000"/>
              <a:buFont typeface="Arial"/>
              <a:buNone/>
            </a:pPr>
            <a:r>
              <a:rPr b="1" i="0" lang="el-GR" sz="2800" u="none" cap="none" strike="noStrike">
                <a:solidFill>
                  <a:schemeClr val="dk1"/>
                </a:solidFill>
                <a:latin typeface="Calibri"/>
                <a:ea typeface="Calibri"/>
                <a:cs typeface="Calibri"/>
                <a:sym typeface="Calibri"/>
              </a:rPr>
              <a:t>Σχέση με την ηλικία και την διάρκεια των ενοχλήσεων</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